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309" r:id="rId5"/>
    <p:sldId id="310" r:id="rId6"/>
    <p:sldId id="311" r:id="rId7"/>
    <p:sldId id="303" r:id="rId8"/>
    <p:sldId id="338" r:id="rId9"/>
    <p:sldId id="339" r:id="rId10"/>
    <p:sldId id="321" r:id="rId11"/>
    <p:sldId id="340" r:id="rId12"/>
    <p:sldId id="341" r:id="rId13"/>
    <p:sldId id="307" r:id="rId14"/>
    <p:sldId id="324" r:id="rId15"/>
    <p:sldId id="325" r:id="rId16"/>
    <p:sldId id="326" r:id="rId17"/>
    <p:sldId id="328" r:id="rId18"/>
    <p:sldId id="327" r:id="rId19"/>
    <p:sldId id="329" r:id="rId20"/>
    <p:sldId id="330" r:id="rId21"/>
    <p:sldId id="334" r:id="rId22"/>
    <p:sldId id="335" r:id="rId23"/>
    <p:sldId id="336" r:id="rId24"/>
    <p:sldId id="331" r:id="rId25"/>
    <p:sldId id="332" r:id="rId26"/>
    <p:sldId id="342" r:id="rId27"/>
    <p:sldId id="347" r:id="rId28"/>
    <p:sldId id="343" r:id="rId29"/>
    <p:sldId id="344" r:id="rId30"/>
    <p:sldId id="345" r:id="rId31"/>
    <p:sldId id="346" r:id="rId32"/>
    <p:sldId id="314" r:id="rId33"/>
    <p:sldId id="315" r:id="rId34"/>
    <p:sldId id="316" r:id="rId35"/>
    <p:sldId id="317" r:id="rId36"/>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1B72A-9D32-40E3-9D46-925862A8C5B0}" v="3" dt="2021-01-24T13:49:37.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152" y="-90"/>
      </p:cViewPr>
      <p:guideLst>
        <p:guide orient="horz" pos="187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u Tuan  Anh" userId="S::anh.nguyenhuutuan@phuxuan.edu.vn::c2f2187f-c609-4eef-89cf-5e852da098f4" providerId="AD" clId="Web-{3F61B72A-9D32-40E3-9D46-925862A8C5B0}"/>
    <pc:docChg chg="modSld">
      <pc:chgData name="Nguyen Huu Tuan  Anh" userId="S::anh.nguyenhuutuan@phuxuan.edu.vn::c2f2187f-c609-4eef-89cf-5e852da098f4" providerId="AD" clId="Web-{3F61B72A-9D32-40E3-9D46-925862A8C5B0}" dt="2021-01-24T13:49:37.784" v="2" actId="20577"/>
      <pc:docMkLst>
        <pc:docMk/>
      </pc:docMkLst>
      <pc:sldChg chg="modSp">
        <pc:chgData name="Nguyen Huu Tuan  Anh" userId="S::anh.nguyenhuutuan@phuxuan.edu.vn::c2f2187f-c609-4eef-89cf-5e852da098f4" providerId="AD" clId="Web-{3F61B72A-9D32-40E3-9D46-925862A8C5B0}" dt="2021-01-24T13:49:37.784" v="2" actId="20577"/>
        <pc:sldMkLst>
          <pc:docMk/>
          <pc:sldMk cId="3185330064" sldId="339"/>
        </pc:sldMkLst>
        <pc:spChg chg="mod">
          <ac:chgData name="Nguyen Huu Tuan  Anh" userId="S::anh.nguyenhuutuan@phuxuan.edu.vn::c2f2187f-c609-4eef-89cf-5e852da098f4" providerId="AD" clId="Web-{3F61B72A-9D32-40E3-9D46-925862A8C5B0}" dt="2021-01-24T13:49:37.784" v="2" actId="20577"/>
          <ac:spMkLst>
            <pc:docMk/>
            <pc:sldMk cId="3185330064" sldId="33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F8515-0644-4D50-9E80-19F7F7EDC180}" type="datetimeFigureOut">
              <a:rPr lang="en-US" smtClean="0"/>
              <a:t>1/24/2021</a:t>
            </a:fld>
            <a:endParaRPr lang="en-US"/>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873A82-B41A-4EE9-8EAC-AC30A45829BE}" type="slidenum">
              <a:rPr lang="en-US" smtClean="0"/>
              <a:t>‹#›</a:t>
            </a:fld>
            <a:endParaRPr lang="en-US"/>
          </a:p>
        </p:txBody>
      </p:sp>
    </p:spTree>
    <p:extLst>
      <p:ext uri="{BB962C8B-B14F-4D97-AF65-F5344CB8AC3E}">
        <p14:creationId xmlns:p14="http://schemas.microsoft.com/office/powerpoint/2010/main" val="1692450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873A82-B41A-4EE9-8EAC-AC30A45829BE}" type="slidenum">
              <a:rPr lang="en-US" smtClean="0"/>
              <a:t>9</a:t>
            </a:fld>
            <a:endParaRPr lang="en-US"/>
          </a:p>
        </p:txBody>
      </p:sp>
    </p:spTree>
    <p:extLst>
      <p:ext uri="{BB962C8B-B14F-4D97-AF65-F5344CB8AC3E}">
        <p14:creationId xmlns:p14="http://schemas.microsoft.com/office/powerpoint/2010/main" val="317769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188720"/>
            <a:ext cx="7851648" cy="158496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533401" y="2798065"/>
            <a:ext cx="7854696" cy="1518920"/>
          </a:xfrm>
        </p:spPr>
        <p:txBody>
          <a:bodyPr lIns="0" rIns="18288"/>
          <a:lstStyle>
            <a:lvl1pPr marL="0" marR="45720" indent="0" algn="r">
              <a:buNone/>
              <a:defRPr sz="2400">
                <a:solidFill>
                  <a:schemeClr val="tx1"/>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0" name="Date Placeholder 29"/>
          <p:cNvSpPr>
            <a:spLocks noGrp="1"/>
          </p:cNvSpPr>
          <p:nvPr>
            <p:ph type="dt" sz="half" idx="10"/>
          </p:nvPr>
        </p:nvSpPr>
        <p:spPr/>
        <p:txBody>
          <a:bodyPr/>
          <a:lstStyle>
            <a:lvl1pPr>
              <a:defRPr/>
            </a:lvl1pPr>
          </a:lstStyle>
          <a:p>
            <a:fld id="{9021BA07-95B8-4D5A-8661-B8447BED026D}" type="datetime1">
              <a:rPr lang="en-US" smtClean="0"/>
              <a:t>1/24/2021</a:t>
            </a:fld>
            <a:endParaRPr lang="en-US"/>
          </a:p>
        </p:txBody>
      </p:sp>
      <p:sp>
        <p:nvSpPr>
          <p:cNvPr id="11" name="Footer Placeholder 18"/>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3" name="Google Shape;38;p3"/>
          <p:cNvSpPr txBox="1"/>
          <p:nvPr/>
        </p:nvSpPr>
        <p:spPr>
          <a:xfrm>
            <a:off x="3276600" y="5519056"/>
            <a:ext cx="56388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a:solidFill>
                  <a:srgbClr val="FFCC00"/>
                </a:solidFill>
                <a:latin typeface="Tahoma"/>
                <a:ea typeface="Tahoma"/>
                <a:cs typeface="Tahoma"/>
                <a:sym typeface="Symbol"/>
              </a:rPr>
              <a:t>: Tích hợp và kiểm thử Web           </a:t>
            </a:r>
            <a:r>
              <a:rPr lang="en-US" sz="1200" b="0" i="0" u="none" strike="noStrike" cap="none">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AEB4C70-C29F-4F62-A378-0F5C3754EEC3}"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92482"/>
            <a:ext cx="2057400"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92482"/>
            <a:ext cx="6019800"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06BCC98-87B3-44DF-B32A-76862D2AAEBD}"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0"/>
            <a:ext cx="8229600"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7200" y="1320800"/>
            <a:ext cx="8229600" cy="3803904"/>
          </a:xfrm>
        </p:spPr>
        <p:txBody>
          <a:bodyPr/>
          <a:lstStyle>
            <a:lvl1pPr>
              <a:lnSpc>
                <a:spcPct val="100000"/>
              </a:lnSpc>
              <a:spcBef>
                <a:spcPts val="0"/>
              </a:spcBef>
              <a:spcAft>
                <a:spcPts val="600"/>
              </a:spcAft>
              <a:buClr>
                <a:srgbClr val="000066"/>
              </a:buClr>
              <a:defRPr sz="3600">
                <a:latin typeface="Times New Roman" pitchFamily="18" charset="0"/>
                <a:ea typeface="Tahoma" pitchFamily="34" charset="0"/>
                <a:cs typeface="Times New Roman" pitchFamily="18" charset="0"/>
              </a:defRPr>
            </a:lvl1pPr>
            <a:lvl2pPr marL="639763" indent="-246063">
              <a:lnSpc>
                <a:spcPct val="100000"/>
              </a:lnSpc>
              <a:spcBef>
                <a:spcPts val="0"/>
              </a:spcBef>
              <a:spcAft>
                <a:spcPts val="600"/>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914400" indent="-246063">
              <a:lnSpc>
                <a:spcPct val="100000"/>
              </a:lnSpc>
              <a:spcBef>
                <a:spcPts val="0"/>
              </a:spcBef>
              <a:spcAft>
                <a:spcPts val="600"/>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1187450" indent="-209550">
              <a:lnSpc>
                <a:spcPct val="100000"/>
              </a:lnSpc>
              <a:spcBef>
                <a:spcPts val="0"/>
              </a:spcBef>
              <a:spcAft>
                <a:spcPts val="600"/>
              </a:spcAft>
              <a:buClr>
                <a:srgbClr val="002060"/>
              </a:buClr>
              <a:buFont typeface="Wingdings" panose="05000000000000000000" pitchFamily="2" charset="2"/>
              <a:buChar char="§"/>
              <a:defRPr sz="2800">
                <a:latin typeface="Times New Roman" pitchFamily="18" charset="0"/>
                <a:ea typeface="Tahoma" pitchFamily="34" charset="0"/>
                <a:cs typeface="Times New Roman" pitchFamily="18" charset="0"/>
              </a:defRPr>
            </a:lvl4pPr>
            <a:lvl5pPr>
              <a:lnSpc>
                <a:spcPct val="100000"/>
              </a:lnSpc>
              <a:spcBef>
                <a:spcPts val="0"/>
              </a:spcBef>
              <a:spcAft>
                <a:spcPts val="600"/>
              </a:spcAft>
              <a:buClr>
                <a:srgbClr val="002060"/>
              </a:buClr>
              <a:defRPr sz="24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B695DB5-ADD6-4C94-B15A-AD17B2495393}" type="datetime1">
              <a:rPr lang="en-US" smtClean="0"/>
              <a:t>1/24/2021</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B627D3C9-6A10-44A0-890D-F79F9B5B6D3E}" type="slidenum">
              <a:rPr lang="en-US" smtClean="0"/>
              <a:t>‹#›</a:t>
            </a:fld>
            <a:endParaRPr lang="en-US"/>
          </a:p>
        </p:txBody>
      </p:sp>
      <p:sp>
        <p:nvSpPr>
          <p:cNvPr id="9" name="Google Shape;38;p3"/>
          <p:cNvSpPr txBox="1"/>
          <p:nvPr/>
        </p:nvSpPr>
        <p:spPr>
          <a:xfrm>
            <a:off x="3886200" y="5569371"/>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141171"/>
            <a:ext cx="7772400"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530352" y="2344042"/>
            <a:ext cx="7772400" cy="1308417"/>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1C04ABC-3078-42D1-97DF-7B9411E0A183}"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5999"/>
            <a:ext cx="8229600" cy="710590"/>
          </a:xfrm>
        </p:spPr>
        <p:txBody>
          <a:bodyPr/>
          <a:lstStyle>
            <a:lvl1pPr algn="r">
              <a:defRPr sz="44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dirty="0"/>
            </a:br>
            <a:br>
              <a:rPr lang="en-US" dirty="0"/>
            </a:br>
            <a:r>
              <a:rPr lang="en-US" dirty="0"/>
              <a:t>Click to edit Master title style</a:t>
            </a:r>
          </a:p>
        </p:txBody>
      </p:sp>
      <p:sp>
        <p:nvSpPr>
          <p:cNvPr id="3" name="Content Placeholder 2"/>
          <p:cNvSpPr>
            <a:spLocks noGrp="1"/>
          </p:cNvSpPr>
          <p:nvPr>
            <p:ph sz="half" idx="1"/>
          </p:nvPr>
        </p:nvSpPr>
        <p:spPr>
          <a:xfrm>
            <a:off x="463154" y="1411058"/>
            <a:ext cx="4038600" cy="3843528"/>
          </a:xfrm>
        </p:spPr>
        <p:txBody>
          <a:bodyPr/>
          <a:lstStyle>
            <a:lvl1pPr>
              <a:buClr>
                <a:srgbClr val="002060"/>
              </a:buClr>
              <a:defRPr sz="2800">
                <a:latin typeface="Times New Roman" panose="02020603050405020304" pitchFamily="18" charset="0"/>
                <a:cs typeface="Times New Roman" panose="02020603050405020304" pitchFamily="18" charset="0"/>
              </a:defRPr>
            </a:lvl1pPr>
            <a:lvl2pPr marL="639763" indent="-246063">
              <a:buClr>
                <a:srgbClr val="002060"/>
              </a:buClr>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914400" indent="-246063">
              <a:buClr>
                <a:srgbClr val="002060"/>
              </a:buClr>
              <a:buFont typeface="Wingdings" panose="05000000000000000000" pitchFamily="2" charset="2"/>
              <a:buChar char="v"/>
              <a:defRPr sz="2400">
                <a:latin typeface="Times New Roman" panose="02020603050405020304" pitchFamily="18" charset="0"/>
                <a:cs typeface="Times New Roman" panose="02020603050405020304" pitchFamily="18" charset="0"/>
              </a:defRPr>
            </a:lvl3pPr>
            <a:lvl4pPr marL="1187450" indent="-209550">
              <a:buClr>
                <a:srgbClr val="002060"/>
              </a:buClr>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1462088" indent="-209550">
              <a:buClr>
                <a:srgbClr val="002060"/>
              </a:buClr>
              <a:buFont typeface="Wingdings 2" panose="05020102010507070707" pitchFamily="18" charset="2"/>
              <a:buChar char=""/>
              <a:defRPr sz="20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4642246" y="1411058"/>
            <a:ext cx="4038600" cy="3843528"/>
          </a:xfrm>
        </p:spPr>
        <p:txBody>
          <a:bodyPr/>
          <a:lstStyle>
            <a:lvl1pPr>
              <a:defRPr sz="2800">
                <a:latin typeface="Times New Roman" panose="02020603050405020304" pitchFamily="18" charset="0"/>
                <a:cs typeface="Times New Roman" panose="02020603050405020304" pitchFamily="18" charset="0"/>
              </a:defRPr>
            </a:lvl1pPr>
            <a:lvl2pPr marL="639763" indent="-246063">
              <a:defRPr lang="en-US" sz="2800" kern="1200" dirty="0">
                <a:solidFill>
                  <a:schemeClr val="tx1"/>
                </a:solidFill>
                <a:latin typeface="Times New Roman" panose="02020603050405020304" pitchFamily="18" charset="0"/>
                <a:ea typeface="+mn-ea"/>
                <a:cs typeface="Times New Roman" panose="02020603050405020304" pitchFamily="18" charset="0"/>
              </a:defRPr>
            </a:lvl2pPr>
            <a:lvl3pPr marL="914400" indent="-246063">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1538288" indent="-285750">
              <a:defRPr lang="en-US" sz="2000" kern="1200" dirty="0">
                <a:solidFill>
                  <a:schemeClr val="tx1"/>
                </a:solidFill>
                <a:latin typeface="+mn-lt"/>
                <a:ea typeface="+mn-ea"/>
                <a:cs typeface="+mn-cs"/>
              </a:defRPr>
            </a:lvl4pPr>
            <a:lvl5pPr marL="1187450" indent="-209550">
              <a:defRPr lang="en-US" sz="2000" kern="1200" dirty="0">
                <a:solidFill>
                  <a:schemeClr val="tx1"/>
                </a:solidFill>
                <a:latin typeface="+mn-lt"/>
                <a:ea typeface="+mn-ea"/>
                <a:cs typeface="+mn-cs"/>
              </a:defRPr>
            </a:lvl5pPr>
          </a:lstStyle>
          <a:p>
            <a:pPr lvl="0"/>
            <a:r>
              <a:rPr lang="en-US" dirty="0"/>
              <a:t>Click to edit Master text styles</a:t>
            </a:r>
          </a:p>
          <a:p>
            <a:pPr marL="639763" lvl="1" indent="-246063" algn="l" rtl="0" eaLnBrk="1" fontAlgn="base" hangingPunct="1">
              <a:spcBef>
                <a:spcPct val="20000"/>
              </a:spcBef>
              <a:spcAft>
                <a:spcPct val="0"/>
              </a:spcAft>
              <a:buClr>
                <a:srgbClr val="002060"/>
              </a:buClr>
              <a:buSzPct val="85000"/>
              <a:buFont typeface="Wingdings" panose="05000000000000000000" pitchFamily="2" charset="2"/>
              <a:buChar char="Ø"/>
            </a:pPr>
            <a:r>
              <a:rPr lang="en-US" dirty="0"/>
              <a:t> Second level</a:t>
            </a:r>
          </a:p>
          <a:p>
            <a:pPr marL="914400" lvl="2" indent="-246063" algn="l" rtl="0" eaLnBrk="1" fontAlgn="base" hangingPunct="1">
              <a:spcBef>
                <a:spcPct val="20000"/>
              </a:spcBef>
              <a:spcAft>
                <a:spcPct val="0"/>
              </a:spcAft>
              <a:buClr>
                <a:srgbClr val="002060"/>
              </a:buClr>
              <a:buSzPct val="70000"/>
              <a:buFont typeface="Wingdings" panose="05000000000000000000" pitchFamily="2" charset="2"/>
              <a:buChar char="v"/>
            </a:pPr>
            <a:r>
              <a:rPr lang="en-US" dirty="0"/>
              <a:t>Third level</a:t>
            </a:r>
          </a:p>
          <a:p>
            <a:pPr marL="1187450" lvl="3" indent="-209550" algn="l" rtl="0" eaLnBrk="1" fontAlgn="base" hangingPunct="1">
              <a:spcBef>
                <a:spcPct val="20000"/>
              </a:spcBef>
              <a:spcAft>
                <a:spcPct val="0"/>
              </a:spcAft>
              <a:buClr>
                <a:srgbClr val="002060"/>
              </a:buClr>
              <a:buSzPct val="65000"/>
              <a:buFont typeface="Wingdings" panose="05000000000000000000" pitchFamily="2" charset="2"/>
              <a:buChar char="§"/>
            </a:pPr>
            <a:r>
              <a:rPr lang="en-US" dirty="0"/>
              <a:t>Fourth level</a:t>
            </a:r>
          </a:p>
          <a:p>
            <a:pPr marL="1462088" lvl="4" indent="-209550" algn="l" rtl="0" eaLnBrk="1" fontAlgn="base" hangingPunct="1">
              <a:spcBef>
                <a:spcPct val="20000"/>
              </a:spcBef>
              <a:spcAft>
                <a:spcPct val="0"/>
              </a:spcAft>
              <a:buClr>
                <a:srgbClr val="002060"/>
              </a:buClr>
              <a:buSzPct val="65000"/>
              <a:buFont typeface="Wingdings 2" panose="05020102010507070707" pitchFamily="18" charset="2"/>
              <a:buChar char=""/>
            </a:pPr>
            <a:r>
              <a:rPr lang="en-US" dirty="0"/>
              <a:t>Fifth level</a:t>
            </a:r>
          </a:p>
        </p:txBody>
      </p:sp>
      <p:sp>
        <p:nvSpPr>
          <p:cNvPr id="5" name="Date Placeholder 4"/>
          <p:cNvSpPr>
            <a:spLocks noGrp="1"/>
          </p:cNvSpPr>
          <p:nvPr>
            <p:ph type="dt" sz="half" idx="10"/>
          </p:nvPr>
        </p:nvSpPr>
        <p:spPr/>
        <p:txBody>
          <a:bodyPr/>
          <a:lstStyle>
            <a:lvl1pPr>
              <a:defRPr/>
            </a:lvl1pPr>
          </a:lstStyle>
          <a:p>
            <a:fld id="{31DCC46F-FB1D-4E0C-B577-064BF6931746}" type="datetime1">
              <a:rPr lang="en-US" smtClean="0"/>
              <a:t>1/24/2021</a:t>
            </a:fld>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314372" y="5471042"/>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,2018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7657772" y="5360835"/>
            <a:ext cx="762000" cy="316442"/>
          </a:xfrm>
        </p:spPr>
        <p:txBody>
          <a:bodyPr/>
          <a:lstStyle>
            <a:lvl1pPr>
              <a:defRPr sz="1800">
                <a:solidFill>
                  <a:srgbClr val="FFC000"/>
                </a:solidFill>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210"/>
            <a:ext cx="8229600" cy="990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1" y="1607882"/>
            <a:ext cx="4040188" cy="571438"/>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2179320"/>
            <a:ext cx="4040188"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3"/>
          </p:nvPr>
        </p:nvSpPr>
        <p:spPr>
          <a:xfrm>
            <a:off x="4645028" y="1611795"/>
            <a:ext cx="4041775" cy="567531"/>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4645028" y="2179320"/>
            <a:ext cx="4041775"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ECC6201D-E547-475A-B1E6-F8D61AF9C53D}" type="datetime1">
              <a:rPr lang="en-US" smtClean="0"/>
              <a:t>1/24/2021</a:t>
            </a:fld>
            <a:endParaRPr lang="en-US"/>
          </a:p>
        </p:txBody>
      </p:sp>
      <p:sp>
        <p:nvSpPr>
          <p:cNvPr id="8" name="Footer Placeholder 7"/>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610210"/>
            <a:ext cx="8305800"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B1DC1497-8FB6-4E2D-AFA9-162C93422783}" type="datetime1">
              <a:rPr lang="en-US" smtClean="0"/>
              <a:t>1/24/2021</a:t>
            </a:fld>
            <a:endParaRPr lang="en-US"/>
          </a:p>
        </p:txBody>
      </p:sp>
      <p:sp>
        <p:nvSpPr>
          <p:cNvPr id="4" name="Footer Placeholder 3"/>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22CF7DF-7367-4CF5-ADDA-35CE28078643}" type="datetime1">
              <a:rPr lang="en-US" smtClean="0"/>
              <a:t>1/24/2021</a:t>
            </a:fld>
            <a:endParaRPr lang="en-US"/>
          </a:p>
        </p:txBody>
      </p:sp>
      <p:sp>
        <p:nvSpPr>
          <p:cNvPr id="3" name="Footer Placeholder 2"/>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45772"/>
            <a:ext cx="2743200" cy="100711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575050" y="1452880"/>
            <a:ext cx="5111750" cy="39624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685800" y="1452880"/>
            <a:ext cx="2743200" cy="39624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07AD83F-A197-4EB5-B677-52803133CD33}" type="datetime1">
              <a:rPr lang="en-US" smtClean="0"/>
              <a:t>1/24/2021</a:t>
            </a:fld>
            <a:endParaRPr lang="en-US"/>
          </a:p>
        </p:txBody>
      </p:sp>
      <p:sp>
        <p:nvSpPr>
          <p:cNvPr id="6"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873" y="960332"/>
            <a:ext cx="5257800"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575" y="4644818"/>
            <a:ext cx="154781"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041053"/>
            <a:ext cx="9163050"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5390520"/>
            <a:ext cx="4762500"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020066"/>
            <a:ext cx="2212848" cy="1371605"/>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039581"/>
            <a:ext cx="4617720" cy="3407664"/>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600" y="2451614"/>
            <a:ext cx="2209800" cy="1888744"/>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fld id="{92FD715F-76A8-4FE1-BB02-880A40457E0F}" type="datetime1">
              <a:rPr lang="en-US" smtClean="0"/>
              <a:t>1/24/2021</a:t>
            </a:fld>
            <a:endParaRPr lang="en-US"/>
          </a:p>
        </p:txBody>
      </p:sp>
      <p:sp>
        <p:nvSpPr>
          <p:cNvPr id="10"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1" name="Slide Number Placeholder 6"/>
          <p:cNvSpPr>
            <a:spLocks noGrp="1"/>
          </p:cNvSpPr>
          <p:nvPr>
            <p:ph type="sldNum" sz="quarter" idx="12"/>
          </p:nvPr>
        </p:nvSpPr>
        <p:spPr>
          <a:xfrm>
            <a:off x="8077200" y="5508841"/>
            <a:ext cx="609600" cy="316442"/>
          </a:xfrm>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1431" y="-6880"/>
            <a:ext cx="9179719"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57200" y="61087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endParaRPr lang="en-US" dirty="0"/>
          </a:p>
        </p:txBody>
      </p:sp>
      <p:sp>
        <p:nvSpPr>
          <p:cNvPr id="1028" name="Text Placeholder 29"/>
          <p:cNvSpPr>
            <a:spLocks noGrp="1"/>
          </p:cNvSpPr>
          <p:nvPr>
            <p:ph type="body" idx="1"/>
          </p:nvPr>
        </p:nvSpPr>
        <p:spPr bwMode="auto">
          <a:xfrm>
            <a:off x="457200" y="1677144"/>
            <a:ext cx="8229600"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2"/>
          </p:nvPr>
        </p:nvSpPr>
        <p:spPr>
          <a:xfrm>
            <a:off x="457200" y="5508841"/>
            <a:ext cx="2133600" cy="316442"/>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fld id="{B512C8B2-75E2-4FF1-B751-43CB32CAA1B2}" type="datetime1">
              <a:rPr lang="en-US" smtClean="0"/>
              <a:t>1/24/2021</a:t>
            </a:fld>
            <a:endParaRPr lang="en-US"/>
          </a:p>
        </p:txBody>
      </p:sp>
      <p:sp>
        <p:nvSpPr>
          <p:cNvPr id="18" name="Slide Number Placeholder 17"/>
          <p:cNvSpPr>
            <a:spLocks noGrp="1"/>
          </p:cNvSpPr>
          <p:nvPr>
            <p:ph type="sldNum" sz="quarter" idx="4"/>
          </p:nvPr>
        </p:nvSpPr>
        <p:spPr>
          <a:xfrm>
            <a:off x="7924801" y="5508841"/>
            <a:ext cx="762000" cy="316442"/>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fld id="{B627D3C9-6A10-44A0-890D-F79F9B5B6D3E}" type="slidenum">
              <a:rPr lang="en-US" smtClean="0"/>
              <a:t>‹#›</a:t>
            </a:fld>
            <a:endParaRPr lang="en-US"/>
          </a:p>
        </p:txBody>
      </p:sp>
      <p:sp>
        <p:nvSpPr>
          <p:cNvPr id="15" name="Google Shape;38;p3"/>
          <p:cNvSpPr txBox="1"/>
          <p:nvPr/>
        </p:nvSpPr>
        <p:spPr>
          <a:xfrm>
            <a:off x="3505200" y="5493899"/>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BAITH/CNTT.SWE2001_TH04.2.docx" TargetMode="External"/><Relationship Id="rId2" Type="http://schemas.openxmlformats.org/officeDocument/2006/relationships/hyperlink" Target="../BAITH/CNTT.SWE2001_TH04.1.docx" TargetMode="External"/><Relationship Id="rId1" Type="http://schemas.openxmlformats.org/officeDocument/2006/relationships/slideLayout" Target="../slideLayouts/slideLayout2.xml"/><Relationship Id="rId4" Type="http://schemas.openxmlformats.org/officeDocument/2006/relationships/hyperlink" Target="../BAITH/CNTT.SWE2001_TH04.3.docx"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156448" cy="1584960"/>
          </a:xfrm>
        </p:spPr>
        <p:txBody>
          <a:bodyPr>
            <a:normAutofit/>
          </a:bodyPr>
          <a:lstStyle/>
          <a:p>
            <a:pPr algn="ctr"/>
            <a:r>
              <a:rPr lang="en-US" sz="4000">
                <a:solidFill>
                  <a:srgbClr val="002060"/>
                </a:solidFill>
              </a:rPr>
              <a:t>KIỂM THỬ HỘP ĐEN</a:t>
            </a:r>
          </a:p>
        </p:txBody>
      </p:sp>
      <p:sp>
        <p:nvSpPr>
          <p:cNvPr id="3" name="Subtitle 2"/>
          <p:cNvSpPr>
            <a:spLocks noGrp="1"/>
          </p:cNvSpPr>
          <p:nvPr>
            <p:ph type="subTitle" idx="1"/>
          </p:nvPr>
        </p:nvSpPr>
        <p:spPr>
          <a:xfrm>
            <a:off x="609600" y="2895600"/>
            <a:ext cx="7854696" cy="1518920"/>
          </a:xfrm>
        </p:spPr>
        <p:txBody>
          <a:bodyPr/>
          <a:lstStyle/>
          <a:p>
            <a:endParaRPr lang="en-US"/>
          </a:p>
          <a:p>
            <a:r>
              <a:rPr lang="en-US" sz="2400">
                <a:solidFill>
                  <a:srgbClr val="002060"/>
                </a:solidFill>
              </a:rPr>
              <a:t>ThS. Châu Thị Dung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7620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36307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a:p>
            <a:pPr marL="0" indent="0" algn="ctr">
              <a:buNone/>
            </a:pPr>
            <a:r>
              <a:rPr lang="en-US" b="1">
                <a:latin typeface="Tahoma" pitchFamily="34" charset="0"/>
                <a:cs typeface="Tahoma" pitchFamily="34" charset="0"/>
              </a:rPr>
              <a:t>PHƯƠNG PHÁP PHÂN HOẠCH TƯƠNG ĐƯƠNG</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10</a:t>
            </a:fld>
            <a:endParaRPr lang="en-US"/>
          </a:p>
        </p:txBody>
      </p:sp>
    </p:spTree>
    <p:extLst>
      <p:ext uri="{BB962C8B-B14F-4D97-AF65-F5344CB8AC3E}">
        <p14:creationId xmlns:p14="http://schemas.microsoft.com/office/powerpoint/2010/main" val="30711858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Tinh thần của phương pháp này, phân các testcase ra th</a:t>
            </a:r>
            <a:r>
              <a:rPr lang="vi-VN"/>
              <a:t>ành nhiều nhóm (họ) khác nhau: các testcase trong mỗi họ sẽ kích hoạt TPPM thực hiện cùng 1 hành vi. Mỗi nhóm testcase thỏa mãn tiêu chuẩn trên </a:t>
            </a:r>
            <a:r>
              <a:rPr lang="en-US"/>
              <a:t>đ</a:t>
            </a:r>
            <a:r>
              <a:rPr lang="vi-VN"/>
              <a:t>ược gọi là 1 lớp tương </a:t>
            </a:r>
            <a:r>
              <a:rPr lang="en-US"/>
              <a:t>đ</a:t>
            </a:r>
            <a:r>
              <a:rPr lang="vi-VN"/>
              <a:t>ương</a:t>
            </a:r>
            <a:r>
              <a:rPr lang="en-US"/>
              <a:t>.</a:t>
            </a:r>
          </a:p>
        </p:txBody>
      </p:sp>
      <p:sp>
        <p:nvSpPr>
          <p:cNvPr id="4" name="Slide Number Placeholder 3"/>
          <p:cNvSpPr>
            <a:spLocks noGrp="1"/>
          </p:cNvSpPr>
          <p:nvPr>
            <p:ph type="sldNum" sz="quarter" idx="11"/>
          </p:nvPr>
        </p:nvSpPr>
        <p:spPr/>
        <p:txBody>
          <a:bodyPr/>
          <a:lstStyle/>
          <a:p>
            <a:fld id="{B627D3C9-6A10-44A0-890D-F79F9B5B6D3E}" type="slidenum">
              <a:rPr lang="en-US" smtClean="0"/>
              <a:t>11</a:t>
            </a:fld>
            <a:endParaRPr lang="en-US"/>
          </a:p>
        </p:txBody>
      </p:sp>
    </p:spTree>
    <p:extLst>
      <p:ext uri="{BB962C8B-B14F-4D97-AF65-F5344CB8AC3E}">
        <p14:creationId xmlns:p14="http://schemas.microsoft.com/office/powerpoint/2010/main" val="275400830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Nếu 1 testcase trong lớp tương </a:t>
            </a:r>
            <a:r>
              <a:rPr lang="en-US"/>
              <a:t>đ</a:t>
            </a:r>
            <a:r>
              <a:rPr lang="vi-VN"/>
              <a:t>ương nào </a:t>
            </a:r>
            <a:r>
              <a:rPr lang="en-US"/>
              <a:t>đ</a:t>
            </a:r>
            <a:r>
              <a:rPr lang="vi-VN"/>
              <a:t>ó gây lỗi TPPM thì các </a:t>
            </a:r>
            <a:r>
              <a:rPr lang="en-US"/>
              <a:t>T</a:t>
            </a:r>
            <a:r>
              <a:rPr lang="vi-VN"/>
              <a:t>estcase trong lớp này cũng sẽ gây lỗi như vậy. </a:t>
            </a:r>
          </a:p>
          <a:p>
            <a:pPr algn="just"/>
            <a:r>
              <a:rPr lang="vi-VN"/>
              <a:t>Nếu 1 testcase trong lớp tương </a:t>
            </a:r>
            <a:r>
              <a:rPr lang="en-US"/>
              <a:t>đ</a:t>
            </a:r>
            <a:r>
              <a:rPr lang="vi-VN"/>
              <a:t>ương nào </a:t>
            </a:r>
            <a:r>
              <a:rPr lang="en-US"/>
              <a:t>đ</a:t>
            </a:r>
            <a:r>
              <a:rPr lang="vi-VN"/>
              <a:t>ó không gây lỗi TPPM thì các testcase trong lớp này cũng sẽ không gây lỗi. </a:t>
            </a:r>
            <a:endParaRPr lang="en-US"/>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12</a:t>
            </a:fld>
            <a:endParaRPr lang="en-US"/>
          </a:p>
        </p:txBody>
      </p:sp>
    </p:spTree>
    <p:extLst>
      <p:ext uri="{BB962C8B-B14F-4D97-AF65-F5344CB8AC3E}">
        <p14:creationId xmlns:p14="http://schemas.microsoft.com/office/powerpoint/2010/main" val="186126086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r>
              <a:rPr lang="vi-VN"/>
              <a:t>Nếu ta dùng tinh thần kiểm thử theo hợp </a:t>
            </a:r>
            <a:r>
              <a:rPr lang="en-US"/>
              <a:t>đ</a:t>
            </a:r>
            <a:r>
              <a:rPr lang="vi-VN"/>
              <a:t>ồng (Testing-byContract) thì không cần </a:t>
            </a:r>
            <a:r>
              <a:rPr lang="en-US"/>
              <a:t>đ</a:t>
            </a:r>
            <a:r>
              <a:rPr lang="vi-VN"/>
              <a:t>ịnh nghĩa các lớp tương </a:t>
            </a:r>
            <a:r>
              <a:rPr lang="en-US"/>
              <a:t>đ</a:t>
            </a:r>
            <a:r>
              <a:rPr lang="vi-VN"/>
              <a:t>ương </a:t>
            </a:r>
            <a:r>
              <a:rPr lang="en-US"/>
              <a:t>đ</a:t>
            </a:r>
            <a:r>
              <a:rPr lang="vi-VN"/>
              <a:t>ại diện các testcase chứa các giá trị không hợp lệ theo </a:t>
            </a:r>
            <a:r>
              <a:rPr lang="en-US"/>
              <a:t>đ</a:t>
            </a:r>
            <a:r>
              <a:rPr lang="vi-VN"/>
              <a:t>ặc tả vì không cần thiết.  </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13</a:t>
            </a:fld>
            <a:endParaRPr lang="en-US"/>
          </a:p>
        </p:txBody>
      </p:sp>
    </p:spTree>
    <p:extLst>
      <p:ext uri="{BB962C8B-B14F-4D97-AF65-F5344CB8AC3E}">
        <p14:creationId xmlns:p14="http://schemas.microsoft.com/office/powerpoint/2010/main" val="362436717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Còn nếu ta dùng tinh thần kiểm thử phòng vệ (Defensive Testing), nghĩa là kiểm thử hoàn hảo, thì phải </a:t>
            </a:r>
            <a:r>
              <a:rPr lang="en-US"/>
              <a:t>đ</a:t>
            </a:r>
            <a:r>
              <a:rPr lang="vi-VN"/>
              <a:t>ịnh nghĩa các lớp tương </a:t>
            </a:r>
            <a:r>
              <a:rPr lang="en-US"/>
              <a:t>đ</a:t>
            </a:r>
            <a:r>
              <a:rPr lang="vi-VN"/>
              <a:t>ương</a:t>
            </a:r>
            <a:r>
              <a:rPr lang="en-US"/>
              <a:t> đ</a:t>
            </a:r>
            <a:r>
              <a:rPr lang="vi-VN"/>
              <a:t>ại diện các </a:t>
            </a:r>
            <a:r>
              <a:rPr lang="en-US"/>
              <a:t>T</a:t>
            </a:r>
            <a:r>
              <a:rPr lang="vi-VN"/>
              <a:t>estcase chứa các giá trị không hợp lệ theo </a:t>
            </a:r>
            <a:r>
              <a:rPr lang="en-US"/>
              <a:t>đ</a:t>
            </a:r>
            <a:r>
              <a:rPr lang="vi-VN"/>
              <a:t>ặc tả </a:t>
            </a:r>
            <a:r>
              <a:rPr lang="en-US"/>
              <a:t>đ</a:t>
            </a:r>
            <a:r>
              <a:rPr lang="vi-VN"/>
              <a:t>ể xem TPPM phản ứng như thế nào với những </a:t>
            </a:r>
            <a:r>
              <a:rPr lang="en-US"/>
              <a:t>T</a:t>
            </a:r>
            <a:r>
              <a:rPr lang="vi-VN"/>
              <a:t>estcase này.</a:t>
            </a:r>
            <a:endParaRPr lang="en-US"/>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14</a:t>
            </a:fld>
            <a:endParaRPr lang="en-US"/>
          </a:p>
        </p:txBody>
      </p:sp>
    </p:spTree>
    <p:extLst>
      <p:ext uri="{BB962C8B-B14F-4D97-AF65-F5344CB8AC3E}">
        <p14:creationId xmlns:p14="http://schemas.microsoft.com/office/powerpoint/2010/main" val="120342599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90600"/>
          </a:xfrm>
        </p:spPr>
        <p:txBody>
          <a:bodyPr>
            <a:noAutofit/>
          </a:bodyPr>
          <a:lstStyle/>
          <a:p>
            <a:r>
              <a:rPr lang="en-US"/>
              <a:t>Các bước phân hoạch tương đương</a:t>
            </a:r>
          </a:p>
        </p:txBody>
      </p:sp>
      <p:sp>
        <p:nvSpPr>
          <p:cNvPr id="3" name="Content Placeholder 2"/>
          <p:cNvSpPr>
            <a:spLocks noGrp="1"/>
          </p:cNvSpPr>
          <p:nvPr>
            <p:ph idx="1"/>
          </p:nvPr>
        </p:nvSpPr>
        <p:spPr/>
        <p:txBody>
          <a:bodyPr/>
          <a:lstStyle/>
          <a:p>
            <a:pPr marL="241300" indent="-241300"/>
            <a:endParaRPr lang="en-US" altLang="ko-KR">
              <a:ea typeface="Gulim" pitchFamily="34" charset="-127"/>
            </a:endParaRPr>
          </a:p>
          <a:p>
            <a:pPr marL="241300" indent="-241300"/>
            <a:r>
              <a:rPr lang="en-US" altLang="ko-KR">
                <a:ea typeface="Gulim" pitchFamily="34" charset="-127"/>
              </a:rPr>
              <a:t>Phân hoạch các miền đầu vào/ra thành các lớp tương đương </a:t>
            </a:r>
          </a:p>
          <a:p>
            <a:pPr marL="241300" indent="-241300"/>
            <a:r>
              <a:rPr lang="en-US" altLang="ko-KR">
                <a:ea typeface="Gulim" pitchFamily="34" charset="-127"/>
              </a:rPr>
              <a:t>Thiết kế các trường hợp kiểm thử đại diện cho mỗi lớp.</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15</a:t>
            </a:fld>
            <a:endParaRPr lang="en-US"/>
          </a:p>
        </p:txBody>
      </p:sp>
    </p:spTree>
    <p:extLst>
      <p:ext uri="{BB962C8B-B14F-4D97-AF65-F5344CB8AC3E}">
        <p14:creationId xmlns:p14="http://schemas.microsoft.com/office/powerpoint/2010/main" val="104335747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Ví dụ 1</a:t>
            </a:r>
            <a:endParaRPr lang="en-US"/>
          </a:p>
        </p:txBody>
      </p:sp>
      <p:sp>
        <p:nvSpPr>
          <p:cNvPr id="3" name="Content Placeholder 2"/>
          <p:cNvSpPr>
            <a:spLocks noGrp="1"/>
          </p:cNvSpPr>
          <p:nvPr>
            <p:ph idx="1"/>
          </p:nvPr>
        </p:nvSpPr>
        <p:spPr/>
        <p:txBody>
          <a:bodyPr/>
          <a:lstStyle/>
          <a:p>
            <a:pPr algn="just"/>
            <a:r>
              <a:rPr lang="en-US"/>
              <a:t>Xét chương trình đọc số nguyên có giá trị hợp lệ trong đoạn 0..1000</a:t>
            </a:r>
          </a:p>
          <a:p>
            <a:pPr algn="just"/>
            <a:r>
              <a:rPr lang="en-US"/>
              <a:t>Trong trường hợp này chúng ta có 3 phân hoạch đầu vào:</a:t>
            </a:r>
          </a:p>
          <a:p>
            <a:pPr marL="990600" lvl="1" indent="-533400">
              <a:spcAft>
                <a:spcPts val="0"/>
              </a:spcAft>
            </a:pPr>
            <a:r>
              <a:rPr lang="en-US" altLang="ko-KR" i="1">
                <a:ea typeface="Gulim" pitchFamily="34" charset="-127"/>
              </a:rPr>
              <a:t>Phân hoạch hợp lệ</a:t>
            </a:r>
            <a:r>
              <a:rPr lang="en-US" altLang="ko-KR">
                <a:ea typeface="Gulim" pitchFamily="34" charset="-127"/>
              </a:rPr>
              <a:t> </a:t>
            </a:r>
            <a:endParaRPr lang="en-US" altLang="ko-KR" i="1">
              <a:ea typeface="Gulim" pitchFamily="34" charset="-127"/>
            </a:endParaRPr>
          </a:p>
          <a:p>
            <a:pPr marL="990600" lvl="1" indent="-533400">
              <a:spcAft>
                <a:spcPts val="0"/>
              </a:spcAft>
            </a:pPr>
            <a:r>
              <a:rPr lang="en-US" altLang="ko-KR" i="1">
                <a:ea typeface="Gulim" pitchFamily="34" charset="-127"/>
              </a:rPr>
              <a:t>Phân hoạch không hợp lệ DƯỚI PHHL</a:t>
            </a:r>
          </a:p>
          <a:p>
            <a:pPr marL="990600" lvl="1" indent="-533400">
              <a:spcAft>
                <a:spcPts val="0"/>
              </a:spcAft>
            </a:pPr>
            <a:r>
              <a:rPr lang="en-US" altLang="ko-KR" i="1">
                <a:ea typeface="Gulim" pitchFamily="34" charset="-127"/>
              </a:rPr>
              <a:t>Phân hoạch không hợp lệ TRÊN PHHL</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16</a:t>
            </a:fld>
            <a:endParaRPr lang="en-US"/>
          </a:p>
        </p:txBody>
      </p:sp>
    </p:spTree>
    <p:extLst>
      <p:ext uri="{BB962C8B-B14F-4D97-AF65-F5344CB8AC3E}">
        <p14:creationId xmlns:p14="http://schemas.microsoft.com/office/powerpoint/2010/main" val="234062165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33400" indent="-533400"/>
            <a:r>
              <a:rPr lang="en-US"/>
              <a:t>Như vậy dữ liệu thử nào sau đây có khả năng phát hiện lỗi cao hơn:</a:t>
            </a:r>
          </a:p>
          <a:p>
            <a:pPr marL="990600" lvl="1" indent="-533400"/>
            <a:r>
              <a:rPr lang="en-US" altLang="ko-KR">
                <a:ea typeface="Gulim" pitchFamily="34" charset="-127"/>
              </a:rPr>
              <a:t>-7, 396, 1800 </a:t>
            </a:r>
          </a:p>
          <a:p>
            <a:pPr marL="990600" lvl="1" indent="-533400"/>
            <a:r>
              <a:rPr lang="en-US" altLang="ko-KR">
                <a:ea typeface="Gulim" pitchFamily="34" charset="-127"/>
              </a:rPr>
              <a:t>-140, 1680, 360</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17</a:t>
            </a:fld>
            <a:endParaRPr lang="en-US"/>
          </a:p>
        </p:txBody>
      </p:sp>
    </p:spTree>
    <p:extLst>
      <p:ext uri="{BB962C8B-B14F-4D97-AF65-F5344CB8AC3E}">
        <p14:creationId xmlns:p14="http://schemas.microsoft.com/office/powerpoint/2010/main" val="160024247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3803904"/>
          </a:xfrm>
        </p:spPr>
        <p:txBody>
          <a:bodyPr/>
          <a:lstStyle/>
          <a:p>
            <a:pPr algn="just"/>
            <a:r>
              <a:rPr lang="vi-VN"/>
              <a:t>Nếu lớp tương </a:t>
            </a:r>
            <a:r>
              <a:rPr lang="en-US"/>
              <a:t>đ</a:t>
            </a:r>
            <a:r>
              <a:rPr lang="vi-VN"/>
              <a:t>ương </a:t>
            </a:r>
            <a:r>
              <a:rPr lang="en-US"/>
              <a:t>đ</a:t>
            </a:r>
            <a:r>
              <a:rPr lang="vi-VN"/>
              <a:t>ược xác </a:t>
            </a:r>
            <a:r>
              <a:rPr lang="en-US"/>
              <a:t>đ</a:t>
            </a:r>
            <a:r>
              <a:rPr lang="vi-VN"/>
              <a:t>ịnh bởi các dữ liệu nhập là số  liên tục, chọn 1 testcase </a:t>
            </a:r>
            <a:r>
              <a:rPr lang="en-US"/>
              <a:t>đ</a:t>
            </a:r>
            <a:r>
              <a:rPr lang="vi-VN"/>
              <a:t>ại diện có giá trị nhập hợp lệ nằm trong khoảng liên tục các giá trị hợp lệ, 2 </a:t>
            </a:r>
            <a:r>
              <a:rPr lang="en-US"/>
              <a:t>T</a:t>
            </a:r>
            <a:r>
              <a:rPr lang="vi-VN"/>
              <a:t>estcase miêu tả giá trị không hợp lệ nằm phía dưới và phía trên khoảng trị hợp lệ </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18</a:t>
            </a:fld>
            <a:endParaRPr lang="en-US"/>
          </a:p>
        </p:txBody>
      </p:sp>
    </p:spTree>
    <p:extLst>
      <p:ext uri="{BB962C8B-B14F-4D97-AF65-F5344CB8AC3E}">
        <p14:creationId xmlns:p14="http://schemas.microsoft.com/office/powerpoint/2010/main" val="389981765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Nếu lớp tương </a:t>
            </a:r>
            <a:r>
              <a:rPr lang="en-US"/>
              <a:t>đ</a:t>
            </a:r>
            <a:r>
              <a:rPr lang="vi-VN"/>
              <a:t>ương </a:t>
            </a:r>
            <a:r>
              <a:rPr lang="en-US"/>
              <a:t>đ</a:t>
            </a:r>
            <a:r>
              <a:rPr lang="vi-VN"/>
              <a:t>ược xác </a:t>
            </a:r>
            <a:r>
              <a:rPr lang="en-US"/>
              <a:t>đ</a:t>
            </a:r>
            <a:r>
              <a:rPr lang="vi-VN"/>
              <a:t>ịnh bởi các dữ liệu dạng liệt kê rời rạc và không có mối quan hệ lẫn nhau gồm 1 trị hợp lệ và nhiều trị không hợp lệ. Trong trường hợp này ta chọn 1 testcase có giá trị nhập hợp lệ và nếu muốn, 2 testcase miêu tả 2 giá trị không hợp lệ nào </a:t>
            </a:r>
            <a:r>
              <a:rPr lang="en-US"/>
              <a:t>đ</a:t>
            </a:r>
            <a:r>
              <a:rPr lang="vi-VN"/>
              <a:t>ó</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19</a:t>
            </a:fld>
            <a:endParaRPr lang="en-US"/>
          </a:p>
        </p:txBody>
      </p:sp>
    </p:spTree>
    <p:extLst>
      <p:ext uri="{BB962C8B-B14F-4D97-AF65-F5344CB8AC3E}">
        <p14:creationId xmlns:p14="http://schemas.microsoft.com/office/powerpoint/2010/main" val="376299005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990600"/>
          </a:xfrm>
        </p:spPr>
        <p:txBody>
          <a:bodyPr/>
          <a:lstStyle/>
          <a:p>
            <a:r>
              <a:rPr lang="en-US"/>
              <a:t>Nội dung</a:t>
            </a:r>
          </a:p>
        </p:txBody>
      </p:sp>
      <p:sp>
        <p:nvSpPr>
          <p:cNvPr id="3" name="Content Placeholder 2"/>
          <p:cNvSpPr>
            <a:spLocks noGrp="1"/>
          </p:cNvSpPr>
          <p:nvPr>
            <p:ph idx="1"/>
          </p:nvPr>
        </p:nvSpPr>
        <p:spPr>
          <a:xfrm>
            <a:off x="533400" y="1447800"/>
            <a:ext cx="8229600" cy="3803904"/>
          </a:xfrm>
        </p:spPr>
        <p:txBody>
          <a:bodyPr/>
          <a:lstStyle/>
          <a:p>
            <a:endParaRPr lang="en-US"/>
          </a:p>
          <a:p>
            <a:r>
              <a:rPr lang="en-US"/>
              <a:t>Kiểm thử hộp đen</a:t>
            </a:r>
          </a:p>
          <a:p>
            <a:r>
              <a:rPr lang="en-US"/>
              <a:t>Phương pháp phân hoạch tương đương</a:t>
            </a:r>
          </a:p>
          <a:p>
            <a:pPr marL="0" indent="0">
              <a:buNone/>
            </a:pPr>
            <a:r>
              <a:rPr lang="en-US"/>
              <a:t> </a:t>
            </a:r>
            <a:endParaRPr lang="en-US" sz="3600"/>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a:t>
            </a:fld>
            <a:endParaRPr lang="en-US"/>
          </a:p>
        </p:txBody>
      </p:sp>
    </p:spTree>
    <p:extLst>
      <p:ext uri="{BB962C8B-B14F-4D97-AF65-F5344CB8AC3E}">
        <p14:creationId xmlns:p14="http://schemas.microsoft.com/office/powerpoint/2010/main" val="1511646426"/>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Nếu lớp tương </a:t>
            </a:r>
            <a:r>
              <a:rPr lang="en-US"/>
              <a:t>đ</a:t>
            </a:r>
            <a:r>
              <a:rPr lang="vi-VN"/>
              <a:t>ương </a:t>
            </a:r>
            <a:r>
              <a:rPr lang="en-US"/>
              <a:t>đ</a:t>
            </a:r>
            <a:r>
              <a:rPr lang="vi-VN"/>
              <a:t>ược xác </a:t>
            </a:r>
            <a:r>
              <a:rPr lang="en-US"/>
              <a:t>đ</a:t>
            </a:r>
            <a:r>
              <a:rPr lang="vi-VN"/>
              <a:t>ịnh bởi các dữ liệu dạng liệt kê rời rạc và không có mối quan hệ lẫn nhau gồm n trị hợp lệ và m trị không hợp lệ. Trong trường hợp này ta chọn 1 testcase có giá trị nhập hợp lệ nào </a:t>
            </a:r>
            <a:r>
              <a:rPr lang="en-US"/>
              <a:t>đ</a:t>
            </a:r>
            <a:r>
              <a:rPr lang="vi-VN"/>
              <a:t>ó và nếu muốn, 2 testcase miêu tả 2 giá trị không hợp lệ nào </a:t>
            </a:r>
            <a:r>
              <a:rPr lang="en-US"/>
              <a:t>đ</a:t>
            </a:r>
            <a:r>
              <a:rPr lang="vi-VN"/>
              <a:t>ó</a:t>
            </a:r>
            <a:r>
              <a:rPr lang="en-US"/>
              <a:t>.</a:t>
            </a:r>
          </a:p>
        </p:txBody>
      </p:sp>
      <p:sp>
        <p:nvSpPr>
          <p:cNvPr id="4" name="Slide Number Placeholder 3"/>
          <p:cNvSpPr>
            <a:spLocks noGrp="1"/>
          </p:cNvSpPr>
          <p:nvPr>
            <p:ph type="sldNum" sz="quarter" idx="11"/>
          </p:nvPr>
        </p:nvSpPr>
        <p:spPr/>
        <p:txBody>
          <a:bodyPr/>
          <a:lstStyle/>
          <a:p>
            <a:fld id="{B627D3C9-6A10-44A0-890D-F79F9B5B6D3E}" type="slidenum">
              <a:rPr lang="en-US" smtClean="0"/>
              <a:t>20</a:t>
            </a:fld>
            <a:endParaRPr lang="en-US"/>
          </a:p>
        </p:txBody>
      </p:sp>
    </p:spTree>
    <p:extLst>
      <p:ext uri="{BB962C8B-B14F-4D97-AF65-F5344CB8AC3E}">
        <p14:creationId xmlns:p14="http://schemas.microsoft.com/office/powerpoint/2010/main" val="56565149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p:txBody>
          <a:bodyPr/>
          <a:lstStyle/>
          <a:p>
            <a:pPr marL="0" indent="0" algn="just">
              <a:buFont typeface="Wingdings" pitchFamily="2" charset="2"/>
              <a:buNone/>
            </a:pPr>
            <a:r>
              <a:rPr lang="en-US"/>
              <a:t>K</a:t>
            </a:r>
            <a:r>
              <a:rPr lang="vi-VN"/>
              <a:t>iểm thử 1 TPPM “xét </a:t>
            </a:r>
            <a:r>
              <a:rPr lang="en-US"/>
              <a:t>đ</a:t>
            </a:r>
            <a:r>
              <a:rPr lang="vi-VN"/>
              <a:t>ơn cầm cố nhà” với </a:t>
            </a:r>
            <a:r>
              <a:rPr lang="en-US"/>
              <a:t>đ</a:t>
            </a:r>
            <a:r>
              <a:rPr lang="vi-VN"/>
              <a:t>ặc tả chức năng như sau: mỗi lần nhận 1 </a:t>
            </a:r>
            <a:r>
              <a:rPr lang="en-US"/>
              <a:t>đ</a:t>
            </a:r>
            <a:r>
              <a:rPr lang="vi-VN"/>
              <a:t>ơn xin cầm cố, TPPM sẽ ra quyết </a:t>
            </a:r>
            <a:r>
              <a:rPr lang="en-US"/>
              <a:t>đ</a:t>
            </a:r>
            <a:r>
              <a:rPr lang="vi-VN"/>
              <a:t>ịnh chấp thuận nếu 4 </a:t>
            </a:r>
            <a:r>
              <a:rPr lang="en-US"/>
              <a:t>đ</a:t>
            </a:r>
            <a:r>
              <a:rPr lang="vi-VN"/>
              <a:t>iều kiện sau </a:t>
            </a:r>
            <a:r>
              <a:rPr lang="en-US"/>
              <a:t>đ</a:t>
            </a:r>
            <a:r>
              <a:rPr lang="vi-VN"/>
              <a:t>ều thỏa mãn:</a:t>
            </a:r>
            <a:endParaRPr lang="en-US"/>
          </a:p>
          <a:p>
            <a:r>
              <a:rPr lang="vi-VN"/>
              <a:t>Thu nhập hàng tháng của </a:t>
            </a:r>
            <a:r>
              <a:rPr lang="en-US"/>
              <a:t>đ</a:t>
            </a:r>
            <a:r>
              <a:rPr lang="vi-VN"/>
              <a:t>ương </a:t>
            </a:r>
            <a:r>
              <a:rPr lang="en-US"/>
              <a:t>đ</a:t>
            </a:r>
            <a:r>
              <a:rPr lang="vi-VN"/>
              <a:t>ơn nằm trong khoảng từ 1000$ ₫ến 83333$.</a:t>
            </a:r>
            <a:endParaRPr lang="en-US"/>
          </a:p>
          <a:p>
            <a:pPr marL="0" indent="0">
              <a:buFont typeface="Wingdings" pitchFamily="2" charset="2"/>
              <a:buNone/>
            </a:pPr>
            <a:endParaRPr lang="en-US"/>
          </a:p>
          <a:p>
            <a:pPr marL="0" indent="0"/>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21</a:t>
            </a:fld>
            <a:endParaRPr lang="en-US"/>
          </a:p>
        </p:txBody>
      </p:sp>
    </p:spTree>
    <p:extLst>
      <p:ext uri="{BB962C8B-B14F-4D97-AF65-F5344CB8AC3E}">
        <p14:creationId xmlns:p14="http://schemas.microsoft.com/office/powerpoint/2010/main" val="218619573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r>
              <a:rPr lang="en-US"/>
              <a:t>S</a:t>
            </a:r>
            <a:r>
              <a:rPr lang="vi-VN"/>
              <a:t>ố nhà xin cầm cố từ 1 </a:t>
            </a:r>
            <a:r>
              <a:rPr lang="en-US"/>
              <a:t>đ</a:t>
            </a:r>
            <a:r>
              <a:rPr lang="vi-VN"/>
              <a:t>ến 5</a:t>
            </a:r>
            <a:endParaRPr lang="en-US"/>
          </a:p>
          <a:p>
            <a:pPr marL="0" indent="0" algn="just"/>
            <a:r>
              <a:rPr lang="vi-VN"/>
              <a:t>Đương </a:t>
            </a:r>
            <a:r>
              <a:rPr lang="en-US"/>
              <a:t>đ</a:t>
            </a:r>
            <a:r>
              <a:rPr lang="vi-VN"/>
              <a:t>ơn phải là cá nhân, không </a:t>
            </a:r>
            <a:r>
              <a:rPr lang="en-US"/>
              <a:t>đ</a:t>
            </a:r>
            <a:r>
              <a:rPr lang="vi-VN"/>
              <a:t>ược là hội, công ty hay người </a:t>
            </a:r>
            <a:r>
              <a:rPr lang="en-US"/>
              <a:t>đ</a:t>
            </a:r>
            <a:r>
              <a:rPr lang="vi-VN"/>
              <a:t>ược ủy nhiệm (partnership, trust, corporation)</a:t>
            </a:r>
            <a:endParaRPr lang="en-US"/>
          </a:p>
          <a:p>
            <a:pPr marL="0" indent="0" algn="just"/>
            <a:r>
              <a:rPr lang="vi-VN"/>
              <a:t>Loại nhà cầm cố phải là loại nhà</a:t>
            </a:r>
            <a:r>
              <a:rPr lang="en-US"/>
              <a:t> </a:t>
            </a:r>
            <a:r>
              <a:rPr lang="vi-VN"/>
              <a:t>cố </a:t>
            </a:r>
            <a:r>
              <a:rPr lang="en-US"/>
              <a:t>đ</a:t>
            </a:r>
            <a:r>
              <a:rPr lang="vi-VN"/>
              <a:t>ịnh</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22</a:t>
            </a:fld>
            <a:endParaRPr lang="en-US"/>
          </a:p>
        </p:txBody>
      </p:sp>
    </p:spTree>
    <p:extLst>
      <p:ext uri="{BB962C8B-B14F-4D97-AF65-F5344CB8AC3E}">
        <p14:creationId xmlns:p14="http://schemas.microsoft.com/office/powerpoint/2010/main" val="516012042"/>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3</a:t>
            </a:r>
          </a:p>
        </p:txBody>
      </p:sp>
      <p:sp>
        <p:nvSpPr>
          <p:cNvPr id="3" name="Content Placeholder 2"/>
          <p:cNvSpPr>
            <a:spLocks noGrp="1"/>
          </p:cNvSpPr>
          <p:nvPr>
            <p:ph idx="1"/>
          </p:nvPr>
        </p:nvSpPr>
        <p:spPr/>
        <p:txBody>
          <a:bodyPr/>
          <a:lstStyle/>
          <a:p>
            <a:pPr marL="0" indent="0">
              <a:buFont typeface="Wingdings" pitchFamily="2" charset="2"/>
              <a:buNone/>
            </a:pPr>
            <a:r>
              <a:rPr lang="vi-VN"/>
              <a:t>TPPM “ Quản lý hồ sơ nhân lực” với đặc tả chức năng như sau: sau mỗi lần nhận 1 hồ sơ xin việc, TPPM sẽ ra quyết định ban đầu dựa và tuổi của ứng viên theo bảng sau: – Tuổi ứng viên Kết quả sơ bộ</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23</a:t>
            </a:fld>
            <a:endParaRPr lang="en-US"/>
          </a:p>
        </p:txBody>
      </p:sp>
    </p:spTree>
    <p:extLst>
      <p:ext uri="{BB962C8B-B14F-4D97-AF65-F5344CB8AC3E}">
        <p14:creationId xmlns:p14="http://schemas.microsoft.com/office/powerpoint/2010/main" val="3555525590"/>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vi-VN"/>
              <a:t>0-15 Không thuê </a:t>
            </a:r>
            <a:endParaRPr lang="en-US"/>
          </a:p>
          <a:p>
            <a:pPr lvl="1"/>
            <a:r>
              <a:rPr lang="vi-VN"/>
              <a:t>16-17 Thuê dạng bán thời gian </a:t>
            </a:r>
            <a:endParaRPr lang="en-US"/>
          </a:p>
          <a:p>
            <a:pPr lvl="1"/>
            <a:r>
              <a:rPr lang="vi-VN"/>
              <a:t>18-54 Thuê toàn thời gian </a:t>
            </a:r>
            <a:endParaRPr lang="en-US"/>
          </a:p>
          <a:p>
            <a:pPr lvl="1"/>
            <a:r>
              <a:rPr lang="vi-VN"/>
              <a:t>55-99 Không thuê</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24</a:t>
            </a:fld>
            <a:endParaRPr lang="en-US"/>
          </a:p>
        </p:txBody>
      </p:sp>
    </p:spTree>
    <p:extLst>
      <p:ext uri="{BB962C8B-B14F-4D97-AF65-F5344CB8AC3E}">
        <p14:creationId xmlns:p14="http://schemas.microsoft.com/office/powerpoint/2010/main" val="1969458647"/>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223839"/>
            <a:ext cx="8448675"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99315"/>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Có nhiều testcase trùng nhau, nếu loại bỏ các testcase trùng nhau, ta còn : -1, 0, 1, 14, 15, 16, 17, 18, 19, 53, 54, 55, 56, 98, 99, 100 (16 testcase so với hàng trăm testcase nếu vẹt cạn).</a:t>
            </a:r>
            <a:endParaRPr lang="en-US"/>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26</a:t>
            </a:fld>
            <a:endParaRPr lang="en-US"/>
          </a:p>
        </p:txBody>
      </p:sp>
    </p:spTree>
    <p:extLst>
      <p:ext uri="{BB962C8B-B14F-4D97-AF65-F5344CB8AC3E}">
        <p14:creationId xmlns:p14="http://schemas.microsoft.com/office/powerpoint/2010/main" val="2784105733"/>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876300"/>
            <a:ext cx="848677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653162"/>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239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481541"/>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a:t>
            </a:r>
          </a:p>
        </p:txBody>
      </p:sp>
      <p:sp>
        <p:nvSpPr>
          <p:cNvPr id="3" name="Content Placeholder 2"/>
          <p:cNvSpPr>
            <a:spLocks noGrp="1"/>
          </p:cNvSpPr>
          <p:nvPr>
            <p:ph idx="1"/>
          </p:nvPr>
        </p:nvSpPr>
        <p:spPr>
          <a:xfrm>
            <a:off x="457200" y="1447800"/>
            <a:ext cx="8229600" cy="3803904"/>
          </a:xfrm>
        </p:spPr>
        <p:txBody>
          <a:bodyPr/>
          <a:lstStyle/>
          <a:p>
            <a:pPr algn="just"/>
            <a:r>
              <a:rPr lang="en-US"/>
              <a:t>Nắm vững khái niệm kiểm thử hộp đen</a:t>
            </a:r>
          </a:p>
          <a:p>
            <a:pPr algn="just"/>
            <a:r>
              <a:rPr lang="en-US"/>
              <a:t>Hiểu được phân hoạch tương đương đối với dữ liệu liên tục và rời rạc</a:t>
            </a:r>
          </a:p>
          <a:p>
            <a:pPr algn="just"/>
            <a:r>
              <a:rPr lang="en-US"/>
              <a:t>Vận dụng thành thạo phương pháp phân hoạch tương đương để giải quyết các bài toán trong thực tế</a:t>
            </a:r>
          </a:p>
        </p:txBody>
      </p:sp>
      <p:sp>
        <p:nvSpPr>
          <p:cNvPr id="4" name="Slide Number Placeholder 3"/>
          <p:cNvSpPr>
            <a:spLocks noGrp="1"/>
          </p:cNvSpPr>
          <p:nvPr>
            <p:ph type="sldNum" sz="quarter" idx="11"/>
          </p:nvPr>
        </p:nvSpPr>
        <p:spPr/>
        <p:txBody>
          <a:bodyPr/>
          <a:lstStyle/>
          <a:p>
            <a:fld id="{B627D3C9-6A10-44A0-890D-F79F9B5B6D3E}" type="slidenum">
              <a:rPr lang="en-US" smtClean="0"/>
              <a:t>29</a:t>
            </a:fld>
            <a:endParaRPr lang="en-US"/>
          </a:p>
        </p:txBody>
      </p:sp>
    </p:spTree>
    <p:extLst>
      <p:ext uri="{BB962C8B-B14F-4D97-AF65-F5344CB8AC3E}">
        <p14:creationId xmlns:p14="http://schemas.microsoft.com/office/powerpoint/2010/main" val="302016569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0"/>
            <a:ext cx="8229600" cy="990600"/>
          </a:xfrm>
        </p:spPr>
        <p:txBody>
          <a:bodyPr/>
          <a:lstStyle/>
          <a:p>
            <a:r>
              <a:rPr lang="en-US"/>
              <a:t>Mục tiêu</a:t>
            </a:r>
          </a:p>
        </p:txBody>
      </p:sp>
      <p:sp>
        <p:nvSpPr>
          <p:cNvPr id="3" name="Content Placeholder 2"/>
          <p:cNvSpPr>
            <a:spLocks noGrp="1"/>
          </p:cNvSpPr>
          <p:nvPr>
            <p:ph idx="1"/>
          </p:nvPr>
        </p:nvSpPr>
        <p:spPr/>
        <p:txBody>
          <a:bodyPr/>
          <a:lstStyle/>
          <a:p>
            <a:pPr algn="just"/>
            <a:r>
              <a:rPr lang="en-US" sz="3600"/>
              <a:t>Hiểu được </a:t>
            </a:r>
            <a:r>
              <a:rPr lang="en-US"/>
              <a:t>kiểm thử hộp đen</a:t>
            </a:r>
          </a:p>
          <a:p>
            <a:pPr algn="just"/>
            <a:r>
              <a:rPr lang="en-US" sz="3600"/>
              <a:t>Nắm vững các phương pháp kiểm thử phân hoạch tương đương</a:t>
            </a:r>
          </a:p>
          <a:p>
            <a:pPr algn="just"/>
            <a:r>
              <a:rPr lang="en-US"/>
              <a:t>Vận dụng thành thạo phương pháp trên để giải quyết các bài toán thực tế</a:t>
            </a:r>
            <a:endParaRPr lang="en-US" sz="3600"/>
          </a:p>
        </p:txBody>
      </p:sp>
      <p:sp>
        <p:nvSpPr>
          <p:cNvPr id="4" name="Slide Number Placeholder 3"/>
          <p:cNvSpPr>
            <a:spLocks noGrp="1"/>
          </p:cNvSpPr>
          <p:nvPr>
            <p:ph type="sldNum" sz="quarter" idx="11"/>
          </p:nvPr>
        </p:nvSpPr>
        <p:spPr/>
        <p:txBody>
          <a:bodyPr/>
          <a:lstStyle/>
          <a:p>
            <a:fld id="{B627D3C9-6A10-44A0-890D-F79F9B5B6D3E}" type="slidenum">
              <a:rPr lang="en-US" smtClean="0"/>
              <a:t>3</a:t>
            </a:fld>
            <a:endParaRPr lang="en-US"/>
          </a:p>
        </p:txBody>
      </p:sp>
    </p:spTree>
    <p:extLst>
      <p:ext uri="{BB962C8B-B14F-4D97-AF65-F5344CB8AC3E}">
        <p14:creationId xmlns:p14="http://schemas.microsoft.com/office/powerpoint/2010/main" val="1723753860"/>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04800"/>
            <a:ext cx="8229600" cy="990600"/>
          </a:xfrm>
        </p:spPr>
        <p:txBody>
          <a:bodyPr/>
          <a:lstStyle/>
          <a:p>
            <a:r>
              <a:rPr lang="en-US"/>
              <a:t>Câu hỏi ôn tập</a:t>
            </a:r>
          </a:p>
        </p:txBody>
      </p:sp>
      <p:sp>
        <p:nvSpPr>
          <p:cNvPr id="3" name="Content Placeholder 2"/>
          <p:cNvSpPr>
            <a:spLocks noGrp="1"/>
          </p:cNvSpPr>
          <p:nvPr>
            <p:ph idx="1"/>
          </p:nvPr>
        </p:nvSpPr>
        <p:spPr>
          <a:xfrm>
            <a:off x="457200" y="1752600"/>
            <a:ext cx="8229600" cy="3803904"/>
          </a:xfrm>
        </p:spPr>
        <p:txBody>
          <a:bodyPr/>
          <a:lstStyle/>
          <a:p>
            <a:r>
              <a:rPr lang="en-US"/>
              <a:t>Nêu khái niệm kiểm thử hộp đen</a:t>
            </a:r>
          </a:p>
          <a:p>
            <a:r>
              <a:rPr lang="en-US"/>
              <a:t>Nêu phân hoạch tương đương đối với giá trị liên tục và giá trị rời rạc</a:t>
            </a:r>
          </a:p>
          <a:p>
            <a:pPr marL="0" indent="0">
              <a:buNone/>
            </a:pP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30</a:t>
            </a:fld>
            <a:endParaRPr lang="en-US"/>
          </a:p>
        </p:txBody>
      </p:sp>
    </p:spTree>
    <p:extLst>
      <p:ext uri="{BB962C8B-B14F-4D97-AF65-F5344CB8AC3E}">
        <p14:creationId xmlns:p14="http://schemas.microsoft.com/office/powerpoint/2010/main" val="305960180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8229600" cy="990600"/>
          </a:xfrm>
        </p:spPr>
        <p:txBody>
          <a:bodyPr/>
          <a:lstStyle/>
          <a:p>
            <a:r>
              <a:rPr lang="en-US"/>
              <a:t>Bài tập thực hành</a:t>
            </a:r>
          </a:p>
        </p:txBody>
      </p:sp>
      <p:sp>
        <p:nvSpPr>
          <p:cNvPr id="3" name="Content Placeholder 2"/>
          <p:cNvSpPr>
            <a:spLocks noGrp="1"/>
          </p:cNvSpPr>
          <p:nvPr>
            <p:ph idx="1"/>
          </p:nvPr>
        </p:nvSpPr>
        <p:spPr>
          <a:xfrm>
            <a:off x="457200" y="1413256"/>
            <a:ext cx="8229600" cy="3803904"/>
          </a:xfrm>
        </p:spPr>
        <p:txBody>
          <a:bodyPr/>
          <a:lstStyle/>
          <a:p>
            <a:endParaRPr lang="en-US"/>
          </a:p>
          <a:p>
            <a:r>
              <a:rPr lang="en-US">
                <a:hlinkClick r:id="rId2" action="ppaction://hlinkfile"/>
              </a:rPr>
              <a:t>Bài thực hành số 4.1</a:t>
            </a:r>
            <a:endParaRPr lang="en-US"/>
          </a:p>
          <a:p>
            <a:r>
              <a:rPr lang="en-US">
                <a:hlinkClick r:id="rId3" action="ppaction://hlinkfile"/>
              </a:rPr>
              <a:t>Bài thực hành số 4.2</a:t>
            </a:r>
            <a:endParaRPr lang="en-US"/>
          </a:p>
          <a:p>
            <a:r>
              <a:rPr lang="en-US">
                <a:hlinkClick r:id="rId4" action="ppaction://hlinkfile"/>
              </a:rPr>
              <a:t>Bài thực hành số 4.3</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31</a:t>
            </a:fld>
            <a:endParaRPr lang="en-US"/>
          </a:p>
        </p:txBody>
      </p:sp>
    </p:spTree>
    <p:extLst>
      <p:ext uri="{BB962C8B-B14F-4D97-AF65-F5344CB8AC3E}">
        <p14:creationId xmlns:p14="http://schemas.microsoft.com/office/powerpoint/2010/main" val="210917392"/>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31" y="381000"/>
            <a:ext cx="8229600"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209" y="1828800"/>
            <a:ext cx="439401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B627D3C9-6A10-44A0-890D-F79F9B5B6D3E}" type="slidenum">
              <a:rPr lang="en-US" smtClean="0"/>
              <a:t>32</a:t>
            </a:fld>
            <a:endParaRPr lang="en-US"/>
          </a:p>
        </p:txBody>
      </p:sp>
    </p:spTree>
    <p:extLst>
      <p:ext uri="{BB962C8B-B14F-4D97-AF65-F5344CB8AC3E}">
        <p14:creationId xmlns:p14="http://schemas.microsoft.com/office/powerpoint/2010/main" val="203825927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KIỂM THỬ HỘP ĐEN</a:t>
            </a:r>
          </a:p>
        </p:txBody>
      </p:sp>
      <p:sp>
        <p:nvSpPr>
          <p:cNvPr id="4" name="Slide Number Placeholder 3"/>
          <p:cNvSpPr>
            <a:spLocks noGrp="1"/>
          </p:cNvSpPr>
          <p:nvPr>
            <p:ph type="sldNum" sz="quarter" idx="11"/>
          </p:nvPr>
        </p:nvSpPr>
        <p:spPr/>
        <p:txBody>
          <a:bodyPr/>
          <a:lstStyle/>
          <a:p>
            <a:fld id="{B627D3C9-6A10-44A0-890D-F79F9B5B6D3E}" type="slidenum">
              <a:rPr lang="en-US" smtClean="0"/>
              <a:t>4</a:t>
            </a:fld>
            <a:endParaRPr lang="en-US"/>
          </a:p>
        </p:txBody>
      </p:sp>
    </p:spTree>
    <p:extLst>
      <p:ext uri="{BB962C8B-B14F-4D97-AF65-F5344CB8AC3E}">
        <p14:creationId xmlns:p14="http://schemas.microsoft.com/office/powerpoint/2010/main" val="419649434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thử hộp đen là gì</a:t>
            </a:r>
          </a:p>
        </p:txBody>
      </p:sp>
      <p:sp>
        <p:nvSpPr>
          <p:cNvPr id="3" name="Content Placeholder 2"/>
          <p:cNvSpPr>
            <a:spLocks noGrp="1"/>
          </p:cNvSpPr>
          <p:nvPr>
            <p:ph idx="1"/>
          </p:nvPr>
        </p:nvSpPr>
        <p:spPr/>
        <p:txBody>
          <a:bodyPr/>
          <a:lstStyle/>
          <a:p>
            <a:pPr algn="just"/>
            <a:r>
              <a:rPr lang="vi-VN"/>
              <a:t>Kiểm thử hộp đen là à phương pháp test dựa trên đầu vào và đầu ra của chương trình để test mà không quan tâm tới code bên trong được viết ra sao. Tester xem phần mềm như là một hộp đen.</a:t>
            </a:r>
            <a:br>
              <a:rPr lang="vi-VN"/>
            </a:b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5</a:t>
            </a:fld>
            <a:endParaRPr lang="en-US"/>
          </a:p>
        </p:txBody>
      </p:sp>
    </p:spTree>
    <p:extLst>
      <p:ext uri="{BB962C8B-B14F-4D97-AF65-F5344CB8AC3E}">
        <p14:creationId xmlns:p14="http://schemas.microsoft.com/office/powerpoint/2010/main" val="38588152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dirty="0" err="1">
                <a:latin typeface="Times New Roman"/>
                <a:ea typeface="Tahoma"/>
                <a:cs typeface="Times New Roman"/>
              </a:rPr>
              <a:t>Kiểm</a:t>
            </a:r>
            <a:r>
              <a:rPr lang="vi-VN" dirty="0">
                <a:latin typeface="Times New Roman"/>
                <a:ea typeface="Tahoma"/>
                <a:cs typeface="Times New Roman"/>
              </a:rPr>
              <a:t> </a:t>
            </a:r>
            <a:r>
              <a:rPr lang="vi-VN" dirty="0" err="1">
                <a:latin typeface="Times New Roman"/>
                <a:ea typeface="Tahoma"/>
                <a:cs typeface="Times New Roman"/>
              </a:rPr>
              <a:t>thử</a:t>
            </a:r>
            <a:r>
              <a:rPr lang="vi-VN" dirty="0">
                <a:latin typeface="Times New Roman"/>
                <a:ea typeface="Tahoma"/>
                <a:cs typeface="Times New Roman"/>
              </a:rPr>
              <a:t> </a:t>
            </a:r>
            <a:r>
              <a:rPr lang="vi-VN" dirty="0" err="1">
                <a:latin typeface="Times New Roman"/>
                <a:ea typeface="Tahoma"/>
                <a:cs typeface="Times New Roman"/>
              </a:rPr>
              <a:t>hộp</a:t>
            </a:r>
            <a:r>
              <a:rPr lang="vi-VN" dirty="0">
                <a:latin typeface="Times New Roman"/>
                <a:ea typeface="Tahoma"/>
                <a:cs typeface="Times New Roman"/>
              </a:rPr>
              <a:t> đen không yêu </a:t>
            </a:r>
            <a:r>
              <a:rPr lang="vi-VN" dirty="0" err="1">
                <a:latin typeface="Times New Roman"/>
                <a:ea typeface="Tahoma"/>
                <a:cs typeface="Times New Roman"/>
              </a:rPr>
              <a:t>cầu</a:t>
            </a:r>
            <a:r>
              <a:rPr lang="vi-VN" dirty="0">
                <a:latin typeface="Times New Roman"/>
                <a:ea typeface="Tahoma"/>
                <a:cs typeface="Times New Roman"/>
              </a:rPr>
              <a:t> </a:t>
            </a:r>
            <a:r>
              <a:rPr lang="vi-VN" dirty="0" err="1">
                <a:latin typeface="Times New Roman"/>
                <a:ea typeface="Tahoma"/>
                <a:cs typeface="Times New Roman"/>
              </a:rPr>
              <a:t>kỹ</a:t>
            </a:r>
            <a:r>
              <a:rPr lang="vi-VN" dirty="0">
                <a:latin typeface="Times New Roman"/>
                <a:ea typeface="Tahoma"/>
                <a:cs typeface="Times New Roman"/>
              </a:rPr>
              <a:t> sư </a:t>
            </a:r>
            <a:r>
              <a:rPr lang="vi-VN" dirty="0" err="1">
                <a:latin typeface="Times New Roman"/>
                <a:ea typeface="Tahoma"/>
                <a:cs typeface="Times New Roman"/>
              </a:rPr>
              <a:t>kiểm</a:t>
            </a:r>
            <a:r>
              <a:rPr lang="vi-VN" dirty="0">
                <a:latin typeface="Times New Roman"/>
                <a:ea typeface="Tahoma"/>
                <a:cs typeface="Times New Roman"/>
              </a:rPr>
              <a:t> </a:t>
            </a:r>
            <a:r>
              <a:rPr lang="vi-VN" dirty="0" err="1">
                <a:latin typeface="Times New Roman"/>
                <a:ea typeface="Tahoma"/>
                <a:cs typeface="Times New Roman"/>
              </a:rPr>
              <a:t>thử</a:t>
            </a:r>
            <a:r>
              <a:rPr lang="vi-VN" dirty="0">
                <a:latin typeface="Times New Roman"/>
                <a:ea typeface="Tahoma"/>
                <a:cs typeface="Times New Roman"/>
              </a:rPr>
              <a:t> </a:t>
            </a:r>
            <a:r>
              <a:rPr lang="vi-VN" dirty="0" err="1">
                <a:latin typeface="Times New Roman"/>
                <a:ea typeface="Tahoma"/>
                <a:cs typeface="Times New Roman"/>
              </a:rPr>
              <a:t>cần</a:t>
            </a:r>
            <a:r>
              <a:rPr lang="vi-VN" dirty="0">
                <a:latin typeface="Times New Roman"/>
                <a:ea typeface="Tahoma"/>
                <a:cs typeface="Times New Roman"/>
              </a:rPr>
              <a:t> </a:t>
            </a:r>
            <a:r>
              <a:rPr lang="vi-VN" dirty="0" err="1">
                <a:latin typeface="Times New Roman"/>
                <a:ea typeface="Tahoma"/>
                <a:cs typeface="Times New Roman"/>
              </a:rPr>
              <a:t>phải</a:t>
            </a:r>
            <a:r>
              <a:rPr lang="vi-VN" dirty="0">
                <a:latin typeface="Times New Roman"/>
                <a:ea typeface="Tahoma"/>
                <a:cs typeface="Times New Roman"/>
              </a:rPr>
              <a:t> </a:t>
            </a:r>
            <a:r>
              <a:rPr lang="vi-VN" dirty="0" err="1">
                <a:latin typeface="Times New Roman"/>
                <a:ea typeface="Tahoma"/>
                <a:cs typeface="Times New Roman"/>
              </a:rPr>
              <a:t>có</a:t>
            </a:r>
            <a:r>
              <a:rPr lang="vi-VN" dirty="0">
                <a:latin typeface="Times New Roman"/>
                <a:ea typeface="Tahoma"/>
                <a:cs typeface="Times New Roman"/>
              </a:rPr>
              <a:t> </a:t>
            </a:r>
            <a:r>
              <a:rPr lang="vi-VN" dirty="0" err="1">
                <a:latin typeface="Times New Roman"/>
                <a:ea typeface="Tahoma"/>
                <a:cs typeface="Times New Roman"/>
              </a:rPr>
              <a:t>bất</a:t>
            </a:r>
            <a:r>
              <a:rPr lang="vi-VN" dirty="0">
                <a:latin typeface="Times New Roman"/>
                <a:ea typeface="Tahoma"/>
                <a:cs typeface="Times New Roman"/>
              </a:rPr>
              <a:t> </a:t>
            </a:r>
            <a:r>
              <a:rPr lang="vi-VN" dirty="0" err="1">
                <a:latin typeface="Times New Roman"/>
                <a:ea typeface="Tahoma"/>
                <a:cs typeface="Times New Roman"/>
              </a:rPr>
              <a:t>kỳ</a:t>
            </a:r>
            <a:r>
              <a:rPr lang="vi-VN" dirty="0">
                <a:latin typeface="Times New Roman"/>
                <a:ea typeface="Tahoma"/>
                <a:cs typeface="Times New Roman"/>
              </a:rPr>
              <a:t> </a:t>
            </a:r>
            <a:r>
              <a:rPr lang="vi-VN" dirty="0" err="1">
                <a:latin typeface="Times New Roman"/>
                <a:ea typeface="Tahoma"/>
                <a:cs typeface="Times New Roman"/>
              </a:rPr>
              <a:t>kiến</a:t>
            </a:r>
            <a:r>
              <a:rPr lang="vi-VN" dirty="0">
                <a:latin typeface="Times New Roman"/>
                <a:ea typeface="Tahoma"/>
                <a:cs typeface="Times New Roman"/>
              </a:rPr>
              <a:t> </a:t>
            </a:r>
            <a:r>
              <a:rPr lang="vi-VN" dirty="0" err="1">
                <a:latin typeface="Times New Roman"/>
                <a:ea typeface="Tahoma"/>
                <a:cs typeface="Times New Roman"/>
              </a:rPr>
              <a:t>thức</a:t>
            </a:r>
            <a:r>
              <a:rPr lang="vi-VN" dirty="0">
                <a:latin typeface="Times New Roman"/>
                <a:ea typeface="Tahoma"/>
                <a:cs typeface="Times New Roman"/>
              </a:rPr>
              <a:t> </a:t>
            </a:r>
            <a:r>
              <a:rPr lang="vi-VN" dirty="0" err="1">
                <a:latin typeface="Times New Roman"/>
                <a:ea typeface="Tahoma"/>
                <a:cs typeface="Times New Roman"/>
              </a:rPr>
              <a:t>về</a:t>
            </a:r>
            <a:r>
              <a:rPr lang="vi-VN" dirty="0">
                <a:latin typeface="Times New Roman"/>
                <a:ea typeface="Tahoma"/>
                <a:cs typeface="Times New Roman"/>
              </a:rPr>
              <a:t> </a:t>
            </a:r>
            <a:r>
              <a:rPr lang="vi-VN" dirty="0" err="1">
                <a:latin typeface="Times New Roman"/>
                <a:ea typeface="Tahoma"/>
                <a:cs typeface="Times New Roman"/>
              </a:rPr>
              <a:t>mã</a:t>
            </a:r>
            <a:r>
              <a:rPr lang="vi-VN" dirty="0">
                <a:latin typeface="Times New Roman"/>
                <a:ea typeface="Tahoma"/>
                <a:cs typeface="Times New Roman"/>
              </a:rPr>
              <a:t> </a:t>
            </a:r>
            <a:r>
              <a:rPr lang="vi-VN" dirty="0" err="1">
                <a:latin typeface="Times New Roman"/>
                <a:ea typeface="Tahoma"/>
                <a:cs typeface="Times New Roman"/>
              </a:rPr>
              <a:t>hoặc</a:t>
            </a:r>
            <a:r>
              <a:rPr lang="vi-VN" dirty="0">
                <a:latin typeface="Times New Roman"/>
                <a:ea typeface="Tahoma"/>
                <a:cs typeface="Times New Roman"/>
              </a:rPr>
              <a:t> </a:t>
            </a:r>
            <a:r>
              <a:rPr lang="vi-VN" dirty="0" err="1">
                <a:latin typeface="Times New Roman"/>
                <a:ea typeface="Tahoma"/>
                <a:cs typeface="Times New Roman"/>
              </a:rPr>
              <a:t>thuật</a:t>
            </a:r>
            <a:r>
              <a:rPr lang="vi-VN" dirty="0">
                <a:latin typeface="Times New Roman"/>
                <a:ea typeface="Tahoma"/>
                <a:cs typeface="Times New Roman"/>
              </a:rPr>
              <a:t> </a:t>
            </a:r>
            <a:r>
              <a:rPr lang="vi-VN" dirty="0" err="1">
                <a:latin typeface="Times New Roman"/>
                <a:ea typeface="Tahoma"/>
                <a:cs typeface="Times New Roman"/>
              </a:rPr>
              <a:t>toán</a:t>
            </a:r>
            <a:r>
              <a:rPr lang="vi-VN" dirty="0">
                <a:latin typeface="Times New Roman"/>
                <a:ea typeface="Tahoma"/>
                <a:cs typeface="Times New Roman"/>
              </a:rPr>
              <a:t> </a:t>
            </a:r>
            <a:r>
              <a:rPr lang="vi-VN" dirty="0" err="1">
                <a:latin typeface="Times New Roman"/>
                <a:ea typeface="Tahoma"/>
                <a:cs typeface="Times New Roman"/>
              </a:rPr>
              <a:t>của</a:t>
            </a:r>
            <a:r>
              <a:rPr lang="vi-VN" dirty="0">
                <a:latin typeface="Times New Roman"/>
                <a:ea typeface="Tahoma"/>
                <a:cs typeface="Times New Roman"/>
              </a:rPr>
              <a:t> chương </a:t>
            </a:r>
            <a:r>
              <a:rPr lang="vi-VN" dirty="0" err="1">
                <a:latin typeface="Times New Roman"/>
                <a:ea typeface="Tahoma"/>
                <a:cs typeface="Times New Roman"/>
              </a:rPr>
              <a:t>trình</a:t>
            </a:r>
            <a:r>
              <a:rPr lang="vi-VN" dirty="0">
                <a:latin typeface="Times New Roman"/>
                <a:ea typeface="Tahoma"/>
                <a:cs typeface="Times New Roman"/>
              </a:rPr>
              <a:t>. </a:t>
            </a:r>
            <a:r>
              <a:rPr lang="vi-VN" dirty="0" err="1">
                <a:latin typeface="Times New Roman"/>
                <a:ea typeface="Tahoma"/>
                <a:cs typeface="Times New Roman"/>
              </a:rPr>
              <a:t>Nó</a:t>
            </a:r>
            <a:r>
              <a:rPr lang="vi-VN" dirty="0">
                <a:latin typeface="Times New Roman"/>
                <a:ea typeface="Tahoma"/>
                <a:cs typeface="Times New Roman"/>
              </a:rPr>
              <a:t> </a:t>
            </a:r>
            <a:r>
              <a:rPr lang="vi-VN" dirty="0" err="1">
                <a:latin typeface="Times New Roman"/>
                <a:ea typeface="Tahoma"/>
                <a:cs typeface="Times New Roman"/>
              </a:rPr>
              <a:t>kiểm</a:t>
            </a:r>
            <a:r>
              <a:rPr lang="vi-VN" dirty="0">
                <a:latin typeface="Times New Roman"/>
                <a:ea typeface="Tahoma"/>
                <a:cs typeface="Times New Roman"/>
              </a:rPr>
              <a:t> tra </a:t>
            </a:r>
            <a:r>
              <a:rPr lang="vi-VN" dirty="0" err="1">
                <a:latin typeface="Times New Roman"/>
                <a:ea typeface="Tahoma"/>
                <a:cs typeface="Times New Roman"/>
              </a:rPr>
              <a:t>các</a:t>
            </a:r>
            <a:r>
              <a:rPr lang="vi-VN" dirty="0">
                <a:latin typeface="Times New Roman"/>
                <a:ea typeface="Tahoma"/>
                <a:cs typeface="Times New Roman"/>
              </a:rPr>
              <a:t> </a:t>
            </a:r>
            <a:r>
              <a:rPr lang="vi-VN" dirty="0" err="1">
                <a:latin typeface="Times New Roman"/>
                <a:ea typeface="Tahoma"/>
                <a:cs typeface="Times New Roman"/>
              </a:rPr>
              <a:t>chức</a:t>
            </a:r>
            <a:r>
              <a:rPr lang="vi-VN" dirty="0">
                <a:latin typeface="Times New Roman"/>
                <a:ea typeface="Tahoma"/>
                <a:cs typeface="Times New Roman"/>
              </a:rPr>
              <a:t> năng </a:t>
            </a:r>
            <a:r>
              <a:rPr lang="vi-VN" dirty="0" err="1">
                <a:latin typeface="Times New Roman"/>
                <a:ea typeface="Tahoma"/>
                <a:cs typeface="Times New Roman"/>
              </a:rPr>
              <a:t>của</a:t>
            </a:r>
            <a:r>
              <a:rPr lang="vi-VN" dirty="0">
                <a:latin typeface="Times New Roman"/>
                <a:ea typeface="Tahoma"/>
                <a:cs typeface="Times New Roman"/>
              </a:rPr>
              <a:t> </a:t>
            </a:r>
            <a:r>
              <a:rPr lang="vi-VN" dirty="0" err="1">
                <a:latin typeface="Times New Roman"/>
                <a:ea typeface="Tahoma"/>
                <a:cs typeface="Times New Roman"/>
              </a:rPr>
              <a:t>hệ</a:t>
            </a:r>
            <a:r>
              <a:rPr lang="vi-VN" dirty="0">
                <a:latin typeface="Times New Roman"/>
                <a:ea typeface="Tahoma"/>
                <a:cs typeface="Times New Roman"/>
              </a:rPr>
              <a:t> </a:t>
            </a:r>
            <a:r>
              <a:rPr lang="vi-VN" dirty="0" err="1">
                <a:latin typeface="Times New Roman"/>
                <a:ea typeface="Tahoma"/>
                <a:cs typeface="Times New Roman"/>
              </a:rPr>
              <a:t>thống</a:t>
            </a:r>
            <a:r>
              <a:rPr lang="vi-VN" dirty="0">
                <a:latin typeface="Times New Roman"/>
                <a:ea typeface="Tahoma"/>
                <a:cs typeface="Times New Roman"/>
              </a:rPr>
              <a:t> </a:t>
            </a:r>
            <a:r>
              <a:rPr lang="vi-VN" dirty="0" err="1">
                <a:latin typeface="Times New Roman"/>
                <a:ea typeface="Tahoma"/>
                <a:cs typeface="Times New Roman"/>
              </a:rPr>
              <a:t>tức</a:t>
            </a:r>
            <a:r>
              <a:rPr lang="vi-VN" dirty="0">
                <a:latin typeface="Times New Roman"/>
                <a:ea typeface="Tahoma"/>
                <a:cs typeface="Times New Roman"/>
              </a:rPr>
              <a:t> </a:t>
            </a:r>
            <a:r>
              <a:rPr lang="vi-VN" dirty="0" err="1">
                <a:latin typeface="Times New Roman"/>
                <a:ea typeface="Tahoma"/>
                <a:cs typeface="Times New Roman"/>
              </a:rPr>
              <a:t>là</a:t>
            </a:r>
            <a:r>
              <a:rPr lang="vi-VN" dirty="0">
                <a:latin typeface="Times New Roman"/>
                <a:ea typeface="Tahoma"/>
                <a:cs typeface="Times New Roman"/>
              </a:rPr>
              <a:t> </a:t>
            </a:r>
            <a:r>
              <a:rPr lang="vi-VN" dirty="0" err="1">
                <a:latin typeface="Times New Roman"/>
                <a:ea typeface="Tahoma"/>
                <a:cs typeface="Times New Roman"/>
              </a:rPr>
              <a:t>những</a:t>
            </a:r>
            <a:r>
              <a:rPr lang="vi-VN" dirty="0">
                <a:latin typeface="Times New Roman"/>
                <a:ea typeface="Tahoma"/>
                <a:cs typeface="Times New Roman"/>
              </a:rPr>
              <a:t> </a:t>
            </a:r>
            <a:r>
              <a:rPr lang="vi-VN" dirty="0" err="1">
                <a:latin typeface="Times New Roman"/>
                <a:ea typeface="Tahoma"/>
                <a:cs typeface="Times New Roman"/>
              </a:rPr>
              <a:t>gì</a:t>
            </a:r>
            <a:r>
              <a:rPr lang="vi-VN" dirty="0">
                <a:latin typeface="Times New Roman"/>
                <a:ea typeface="Tahoma"/>
                <a:cs typeface="Times New Roman"/>
              </a:rPr>
              <a:t> </a:t>
            </a:r>
            <a:r>
              <a:rPr lang="vi-VN" dirty="0" err="1">
                <a:latin typeface="Times New Roman"/>
                <a:ea typeface="Tahoma"/>
                <a:cs typeface="Times New Roman"/>
              </a:rPr>
              <a:t>hệ</a:t>
            </a:r>
            <a:r>
              <a:rPr lang="vi-VN" dirty="0">
                <a:latin typeface="Times New Roman"/>
                <a:ea typeface="Tahoma"/>
                <a:cs typeface="Times New Roman"/>
              </a:rPr>
              <a:t> </a:t>
            </a:r>
            <a:r>
              <a:rPr lang="vi-VN" dirty="0" err="1">
                <a:latin typeface="Times New Roman"/>
                <a:ea typeface="Tahoma"/>
                <a:cs typeface="Times New Roman"/>
              </a:rPr>
              <a:t>thống</a:t>
            </a:r>
            <a:r>
              <a:rPr lang="vi-VN" dirty="0">
                <a:latin typeface="Times New Roman"/>
                <a:ea typeface="Tahoma"/>
                <a:cs typeface="Times New Roman"/>
              </a:rPr>
              <a:t> </a:t>
            </a:r>
            <a:r>
              <a:rPr lang="vi-VN" dirty="0" err="1">
                <a:latin typeface="Times New Roman"/>
                <a:ea typeface="Tahoma"/>
                <a:cs typeface="Times New Roman"/>
              </a:rPr>
              <a:t>được</a:t>
            </a:r>
            <a:r>
              <a:rPr lang="vi-VN" dirty="0">
                <a:latin typeface="Times New Roman"/>
                <a:ea typeface="Tahoma"/>
                <a:cs typeface="Times New Roman"/>
              </a:rPr>
              <a:t> cho </a:t>
            </a:r>
            <a:r>
              <a:rPr lang="vi-VN" dirty="0" err="1">
                <a:latin typeface="Times New Roman"/>
                <a:ea typeface="Tahoma"/>
                <a:cs typeface="Times New Roman"/>
              </a:rPr>
              <a:t>là</a:t>
            </a:r>
            <a:r>
              <a:rPr lang="vi-VN" dirty="0">
                <a:latin typeface="Times New Roman"/>
                <a:ea typeface="Tahoma"/>
                <a:cs typeface="Times New Roman"/>
              </a:rPr>
              <a:t> </a:t>
            </a:r>
            <a:r>
              <a:rPr lang="vi-VN" dirty="0" err="1">
                <a:latin typeface="Times New Roman"/>
                <a:ea typeface="Tahoma"/>
                <a:cs typeface="Times New Roman"/>
              </a:rPr>
              <a:t>cần</a:t>
            </a:r>
            <a:r>
              <a:rPr lang="vi-VN" dirty="0">
                <a:latin typeface="Times New Roman"/>
                <a:ea typeface="Tahoma"/>
                <a:cs typeface="Times New Roman"/>
              </a:rPr>
              <a:t> </a:t>
            </a:r>
            <a:r>
              <a:rPr lang="vi-VN" dirty="0" err="1">
                <a:latin typeface="Times New Roman"/>
                <a:ea typeface="Tahoma"/>
                <a:cs typeface="Times New Roman"/>
              </a:rPr>
              <a:t>phải</a:t>
            </a:r>
            <a:r>
              <a:rPr lang="vi-VN" dirty="0">
                <a:latin typeface="Times New Roman"/>
                <a:ea typeface="Tahoma"/>
                <a:cs typeface="Times New Roman"/>
              </a:rPr>
              <a:t> </a:t>
            </a:r>
            <a:r>
              <a:rPr lang="vi-VN" dirty="0" err="1">
                <a:latin typeface="Times New Roman"/>
                <a:ea typeface="Tahoma"/>
                <a:cs typeface="Times New Roman"/>
              </a:rPr>
              <a:t>làm</a:t>
            </a:r>
            <a:r>
              <a:rPr lang="vi-VN" dirty="0">
                <a:latin typeface="Times New Roman"/>
                <a:ea typeface="Tahoma"/>
                <a:cs typeface="Times New Roman"/>
              </a:rPr>
              <a:t> </a:t>
            </a:r>
            <a:r>
              <a:rPr lang="vi-VN" dirty="0" err="1">
                <a:latin typeface="Times New Roman"/>
                <a:ea typeface="Tahoma"/>
                <a:cs typeface="Times New Roman"/>
              </a:rPr>
              <a:t>dựa</a:t>
            </a:r>
            <a:r>
              <a:rPr lang="vi-VN" dirty="0">
                <a:latin typeface="Times New Roman"/>
                <a:ea typeface="Tahoma"/>
                <a:cs typeface="Times New Roman"/>
              </a:rPr>
              <a:t> trên </a:t>
            </a:r>
            <a:r>
              <a:rPr lang="vi-VN" dirty="0" err="1">
                <a:latin typeface="Times New Roman"/>
                <a:ea typeface="Tahoma"/>
                <a:cs typeface="Times New Roman"/>
              </a:rPr>
              <a:t>các</a:t>
            </a:r>
            <a:r>
              <a:rPr lang="vi-VN" dirty="0">
                <a:latin typeface="Times New Roman"/>
                <a:ea typeface="Tahoma"/>
                <a:cs typeface="Times New Roman"/>
              </a:rPr>
              <a:t> </a:t>
            </a:r>
            <a:r>
              <a:rPr lang="vi-VN" dirty="0" err="1">
                <a:latin typeface="Times New Roman"/>
                <a:ea typeface="Tahoma"/>
                <a:cs typeface="Times New Roman"/>
              </a:rPr>
              <a:t>Đặc</a:t>
            </a:r>
            <a:r>
              <a:rPr lang="vi-VN" dirty="0">
                <a:latin typeface="Times New Roman"/>
                <a:ea typeface="Tahoma"/>
                <a:cs typeface="Times New Roman"/>
              </a:rPr>
              <a:t> </a:t>
            </a:r>
            <a:r>
              <a:rPr lang="vi-VN" dirty="0" err="1">
                <a:latin typeface="Times New Roman"/>
                <a:ea typeface="Tahoma"/>
                <a:cs typeface="Times New Roman"/>
              </a:rPr>
              <a:t>tả</a:t>
            </a:r>
            <a:r>
              <a:rPr lang="vi-VN" dirty="0">
                <a:latin typeface="Times New Roman"/>
                <a:ea typeface="Tahoma"/>
                <a:cs typeface="Times New Roman"/>
              </a:rPr>
              <a:t> yêu </a:t>
            </a:r>
            <a:r>
              <a:rPr lang="vi-VN" dirty="0" err="1">
                <a:latin typeface="Times New Roman"/>
                <a:ea typeface="Tahoma"/>
                <a:cs typeface="Times New Roman"/>
              </a:rPr>
              <a:t>cầu</a:t>
            </a:r>
            <a:endParaRPr lang="en-US" dirty="0" err="1">
              <a:latin typeface="Times New Roman"/>
              <a:ea typeface="Tahoma"/>
              <a:cs typeface="Times New Roman"/>
            </a:endParaRPr>
          </a:p>
        </p:txBody>
      </p:sp>
      <p:sp>
        <p:nvSpPr>
          <p:cNvPr id="4" name="Slide Number Placeholder 3"/>
          <p:cNvSpPr>
            <a:spLocks noGrp="1"/>
          </p:cNvSpPr>
          <p:nvPr>
            <p:ph type="sldNum" sz="quarter" idx="11"/>
          </p:nvPr>
        </p:nvSpPr>
        <p:spPr/>
        <p:txBody>
          <a:bodyPr/>
          <a:lstStyle/>
          <a:p>
            <a:fld id="{B627D3C9-6A10-44A0-890D-F79F9B5B6D3E}" type="slidenum">
              <a:rPr lang="en-US" smtClean="0"/>
              <a:t>6</a:t>
            </a:fld>
            <a:endParaRPr lang="en-US"/>
          </a:p>
        </p:txBody>
      </p:sp>
    </p:spTree>
    <p:extLst>
      <p:ext uri="{BB962C8B-B14F-4D97-AF65-F5344CB8AC3E}">
        <p14:creationId xmlns:p14="http://schemas.microsoft.com/office/powerpoint/2010/main" val="318533006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ltLang="ko-KR">
                <a:ea typeface="Gulim" pitchFamily="34" charset="-127"/>
              </a:rPr>
              <a:t>Không quan tâm đến cấu trúc và hành vi bên trong phần mềm</a:t>
            </a:r>
          </a:p>
          <a:p>
            <a:pPr algn="just"/>
            <a:r>
              <a:rPr lang="en-US" altLang="ko-KR">
                <a:ea typeface="Gulim" pitchFamily="34" charset="-127"/>
              </a:rPr>
              <a:t>Chỉ quan tâm đến các “hoạt động bề ngoài” của phần mềm</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7</a:t>
            </a:fld>
            <a:endParaRPr lang="en-US"/>
          </a:p>
        </p:txBody>
      </p:sp>
    </p:spTree>
    <p:extLst>
      <p:ext uri="{BB962C8B-B14F-4D97-AF65-F5344CB8AC3E}">
        <p14:creationId xmlns:p14="http://schemas.microsoft.com/office/powerpoint/2010/main" val="139805309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 Ưu và nhược điểm</a:t>
            </a:r>
            <a:endParaRPr lang="en-US"/>
          </a:p>
        </p:txBody>
      </p:sp>
      <p:sp>
        <p:nvSpPr>
          <p:cNvPr id="3" name="Content Placeholder 2"/>
          <p:cNvSpPr>
            <a:spLocks noGrp="1"/>
          </p:cNvSpPr>
          <p:nvPr>
            <p:ph idx="1"/>
          </p:nvPr>
        </p:nvSpPr>
        <p:spPr/>
        <p:txBody>
          <a:bodyPr/>
          <a:lstStyle/>
          <a:p>
            <a:r>
              <a:rPr lang="en-US"/>
              <a:t>Ưu điểm</a:t>
            </a:r>
          </a:p>
          <a:p>
            <a:pPr lvl="1"/>
            <a:r>
              <a:rPr lang="vi-VN"/>
              <a:t>Kỹ sư kiểm thử có thể không phải IT chuyên nghiệp</a:t>
            </a:r>
          </a:p>
          <a:p>
            <a:pPr lvl="1"/>
            <a:r>
              <a:rPr lang="vi-VN"/>
              <a:t>Hệ thống thật sự với toàn bộ yêu cầu của nó được kiểm thử chính xác</a:t>
            </a:r>
          </a:p>
          <a:p>
            <a:pPr lvl="1"/>
            <a:r>
              <a:rPr lang="vi-VN"/>
              <a:t>Thiết kế kịch bản kiểm thử khá nhanh, ngay khi mà các yêu cầu chức năng được xác định</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8</a:t>
            </a:fld>
            <a:endParaRPr lang="en-US"/>
          </a:p>
        </p:txBody>
      </p:sp>
    </p:spTree>
    <p:extLst>
      <p:ext uri="{BB962C8B-B14F-4D97-AF65-F5344CB8AC3E}">
        <p14:creationId xmlns:p14="http://schemas.microsoft.com/office/powerpoint/2010/main" val="218422293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endParaRPr lang="en-US"/>
          </a:p>
        </p:txBody>
      </p:sp>
      <p:sp>
        <p:nvSpPr>
          <p:cNvPr id="3" name="Content Placeholder 2"/>
          <p:cNvSpPr>
            <a:spLocks noGrp="1"/>
          </p:cNvSpPr>
          <p:nvPr>
            <p:ph idx="1"/>
          </p:nvPr>
        </p:nvSpPr>
        <p:spPr>
          <a:xfrm>
            <a:off x="533400" y="1066800"/>
            <a:ext cx="8229600" cy="3803904"/>
          </a:xfrm>
        </p:spPr>
        <p:txBody>
          <a:bodyPr/>
          <a:lstStyle/>
          <a:p>
            <a:r>
              <a:rPr lang="vi-VN" b="1"/>
              <a:t>Nhược điểm</a:t>
            </a:r>
          </a:p>
          <a:p>
            <a:pPr lvl="1" algn="just"/>
            <a:r>
              <a:rPr lang="vi-VN"/>
              <a:t>Dữ liệu đầu vào yêu cầu một khối lượng mẫu (sample) khá lớn</a:t>
            </a:r>
          </a:p>
          <a:p>
            <a:pPr lvl="1" algn="just"/>
            <a:r>
              <a:rPr lang="vi-VN"/>
              <a:t>Khó viết kịch bản kiểm thử do cần xác định tất cả các yếu tố đầu vào, và thiếu cả thời gian cho việc tập hợp này.</a:t>
            </a:r>
          </a:p>
          <a:p>
            <a:pPr lvl="1" algn="just"/>
            <a:r>
              <a:rPr lang="vi-VN"/>
              <a:t>Khả năng để bản thân kỹ sư lạc lối trong khi kiểm thử là khá cao</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9</a:t>
            </a:fld>
            <a:endParaRPr lang="en-US"/>
          </a:p>
        </p:txBody>
      </p:sp>
    </p:spTree>
    <p:extLst>
      <p:ext uri="{BB962C8B-B14F-4D97-AF65-F5344CB8AC3E}">
        <p14:creationId xmlns:p14="http://schemas.microsoft.com/office/powerpoint/2010/main" val="2435995822"/>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84713-E515-4EF5-93B3-7D67DB76CF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410DF29-B1AC-4C50-9364-F013D7B03D1D}">
  <ds:schemaRefs>
    <ds:schemaRef ds:uri="http://schemas.microsoft.com/sharepoint/v3/contenttype/forms"/>
  </ds:schemaRefs>
</ds:datastoreItem>
</file>

<file path=customXml/itemProps3.xml><?xml version="1.0" encoding="utf-8"?>
<ds:datastoreItem xmlns:ds="http://schemas.openxmlformats.org/officeDocument/2006/customXml" ds:itemID="{2E6B73B4-60D2-4124-BF6B-D3F001A7B24F}"/>
</file>

<file path=docProps/app.xml><?xml version="1.0" encoding="utf-8"?>
<Properties xmlns="http://schemas.openxmlformats.org/officeDocument/2006/extended-properties" xmlns:vt="http://schemas.openxmlformats.org/officeDocument/2006/docPropsVTypes">
  <Template>Mau-Slide NEW</Template>
  <TotalTime>721</TotalTime>
  <Words>1228</Words>
  <Application>Microsoft Office PowerPoint</Application>
  <PresentationFormat>Tùy chỉnh</PresentationFormat>
  <Paragraphs>110</Paragraphs>
  <Slides>32</Slides>
  <Notes>1</Notes>
  <HiddenSlides>0</HiddenSlides>
  <MMClips>0</MMClips>
  <ScaleCrop>false</ScaleCrop>
  <HeadingPairs>
    <vt:vector size="4" baseType="variant">
      <vt:variant>
        <vt:lpstr>Chủ đề</vt:lpstr>
      </vt:variant>
      <vt:variant>
        <vt:i4>1</vt:i4>
      </vt:variant>
      <vt:variant>
        <vt:lpstr>Tiêu đề Bản chiếu</vt:lpstr>
      </vt:variant>
      <vt:variant>
        <vt:i4>32</vt:i4>
      </vt:variant>
    </vt:vector>
  </HeadingPairs>
  <TitlesOfParts>
    <vt:vector size="33" baseType="lpstr">
      <vt:lpstr>Presentation on brainstorming</vt:lpstr>
      <vt:lpstr>KIỂM THỬ HỘP ĐEN</vt:lpstr>
      <vt:lpstr>Nội dung</vt:lpstr>
      <vt:lpstr>Mục tiêu</vt:lpstr>
      <vt:lpstr>Bản trình bày PowerPoint</vt:lpstr>
      <vt:lpstr>Kiểm thử hộp đen là gì</vt:lpstr>
      <vt:lpstr>Bản trình bày PowerPoint</vt:lpstr>
      <vt:lpstr>Bản trình bày PowerPoint</vt:lpstr>
      <vt:lpstr> Ưu và nhược điểm</vt:lpstr>
      <vt:lpstr>Bản trình bày PowerPoint</vt:lpstr>
      <vt:lpstr>Bản trình bày PowerPoint</vt:lpstr>
      <vt:lpstr>Bản trình bày PowerPoint</vt:lpstr>
      <vt:lpstr>Bản trình bày PowerPoint</vt:lpstr>
      <vt:lpstr>Bản trình bày PowerPoint</vt:lpstr>
      <vt:lpstr>Bản trình bày PowerPoint</vt:lpstr>
      <vt:lpstr>Các bước phân hoạch tương đương</vt:lpstr>
      <vt:lpstr>Ví dụ 1</vt:lpstr>
      <vt:lpstr>Bản trình bày PowerPoint</vt:lpstr>
      <vt:lpstr>Bản trình bày PowerPoint</vt:lpstr>
      <vt:lpstr>Bản trình bày PowerPoint</vt:lpstr>
      <vt:lpstr>Bản trình bày PowerPoint</vt:lpstr>
      <vt:lpstr>Ví dụ 2</vt:lpstr>
      <vt:lpstr>Bản trình bày PowerPoint</vt:lpstr>
      <vt:lpstr>Ví dụ 3</vt:lpstr>
      <vt:lpstr>Bản trình bày PowerPoint</vt:lpstr>
      <vt:lpstr>Bản trình bày PowerPoint</vt:lpstr>
      <vt:lpstr>Bản trình bày PowerPoint</vt:lpstr>
      <vt:lpstr>Bản trình bày PowerPoint</vt:lpstr>
      <vt:lpstr>Bản trình bày PowerPoint</vt:lpstr>
      <vt:lpstr>Tóm tắt</vt:lpstr>
      <vt:lpstr>Câu hỏi ôn tập</vt:lpstr>
      <vt:lpstr>Bài tập thực hành</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dc:title>
  <dc:creator>admin</dc:creator>
  <cp:lastModifiedBy>admin</cp:lastModifiedBy>
  <cp:revision>58</cp:revision>
  <dcterms:created xsi:type="dcterms:W3CDTF">2019-03-04T08:07:24Z</dcterms:created>
  <dcterms:modified xsi:type="dcterms:W3CDTF">2021-01-24T13:49:38Z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