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09" r:id="rId2"/>
    <p:sldId id="310" r:id="rId3"/>
    <p:sldId id="311" r:id="rId4"/>
    <p:sldId id="312" r:id="rId5"/>
    <p:sldId id="257" r:id="rId6"/>
    <p:sldId id="273" r:id="rId7"/>
    <p:sldId id="326" r:id="rId8"/>
    <p:sldId id="327" r:id="rId9"/>
    <p:sldId id="328" r:id="rId10"/>
    <p:sldId id="329" r:id="rId11"/>
    <p:sldId id="348" r:id="rId12"/>
    <p:sldId id="349" r:id="rId13"/>
    <p:sldId id="343" r:id="rId14"/>
    <p:sldId id="351" r:id="rId15"/>
    <p:sldId id="352" r:id="rId16"/>
    <p:sldId id="330" r:id="rId17"/>
    <p:sldId id="331" r:id="rId18"/>
    <p:sldId id="350" r:id="rId19"/>
    <p:sldId id="353" r:id="rId20"/>
    <p:sldId id="354" r:id="rId21"/>
    <p:sldId id="344" r:id="rId22"/>
    <p:sldId id="345" r:id="rId23"/>
    <p:sldId id="346" r:id="rId24"/>
    <p:sldId id="347" r:id="rId25"/>
    <p:sldId id="333" r:id="rId26"/>
    <p:sldId id="334" r:id="rId27"/>
    <p:sldId id="335" r:id="rId28"/>
    <p:sldId id="338" r:id="rId29"/>
    <p:sldId id="339" r:id="rId30"/>
    <p:sldId id="340" r:id="rId31"/>
    <p:sldId id="341" r:id="rId32"/>
    <p:sldId id="322" r:id="rId33"/>
    <p:sldId id="323" r:id="rId34"/>
    <p:sldId id="324" r:id="rId35"/>
    <p:sldId id="325" r:id="rId36"/>
  </p:sldIdLst>
  <p:sldSz cx="9144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82" y="-90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F0D29-C433-497F-8226-4885476ADE6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9C8F-8BF1-4CA2-9F02-36A4DEAB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2382" y="5145617"/>
            <a:ext cx="5954" cy="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2382" y="5145617"/>
            <a:ext cx="5954" cy="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188720"/>
            <a:ext cx="7851648" cy="1584960"/>
          </a:xfrm>
          <a:ln>
            <a:noFill/>
          </a:ln>
        </p:spPr>
        <p:txBody>
          <a:bodyPr tIns="0" rIns="14486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800" b="1">
                <a:ln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1" y="2798065"/>
            <a:ext cx="7854696" cy="1518920"/>
          </a:xfrm>
        </p:spPr>
        <p:txBody>
          <a:bodyPr lIns="0" rIns="14486"/>
          <a:lstStyle>
            <a:lvl1pPr marL="0" marR="36215" indent="0" algn="r"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2148" indent="0" algn="ctr">
              <a:buNone/>
            </a:lvl2pPr>
            <a:lvl3pPr marL="724296" indent="0" algn="ctr">
              <a:buNone/>
            </a:lvl3pPr>
            <a:lvl4pPr marL="1086444" indent="0" algn="ctr">
              <a:buNone/>
            </a:lvl4pPr>
            <a:lvl5pPr marL="1448592" indent="0" algn="ctr">
              <a:buNone/>
            </a:lvl5pPr>
            <a:lvl6pPr marL="1810741" indent="0" algn="ctr">
              <a:buNone/>
            </a:lvl6pPr>
            <a:lvl7pPr marL="2172889" indent="0" algn="ctr">
              <a:buNone/>
            </a:lvl7pPr>
            <a:lvl8pPr marL="2535037" indent="0" algn="ctr">
              <a:buNone/>
            </a:lvl8pPr>
            <a:lvl9pPr marL="2897185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Google Shape;38;p3"/>
          <p:cNvSpPr txBox="1"/>
          <p:nvPr/>
        </p:nvSpPr>
        <p:spPr>
          <a:xfrm>
            <a:off x="3124200" y="5519056"/>
            <a:ext cx="5791200" cy="32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418" tIns="36199" rIns="72418" bIns="3619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0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0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0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0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: </a:t>
            </a:r>
            <a:r>
              <a:rPr lang="en-US" sz="1000" b="1" i="1" u="none" strike="noStrike" cap="none" baseline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Tích hợp và kiểm thử hệ hống                            </a:t>
            </a:r>
            <a:r>
              <a:rPr lang="en-US" sz="1000" b="0" i="0" u="none" strike="noStrike" cap="none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</a:t>
            </a:r>
            <a:r>
              <a:rPr lang="en-US" sz="10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,</a:t>
            </a:r>
            <a:r>
              <a:rPr lang="en-US" sz="1000" b="0" i="0" u="none" strike="noStrike" cap="none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0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0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945E8-4A64-4FDA-A736-300149955E2C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1" y="5508840"/>
            <a:ext cx="3352800" cy="316442"/>
          </a:xfrm>
          <a:prstGeom prst="rect">
            <a:avLst/>
          </a:prstGeom>
        </p:spPr>
        <p:txBody>
          <a:bodyPr lIns="72430" tIns="36215" rIns="72430" bIns="3621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92482"/>
            <a:ext cx="2057400" cy="4516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92482"/>
            <a:ext cx="6019800" cy="4516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402FA-7DBF-4CF4-8527-8A1A2FE1A59B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1" y="5508840"/>
            <a:ext cx="3352800" cy="316442"/>
          </a:xfrm>
          <a:prstGeom prst="rect">
            <a:avLst/>
          </a:prstGeom>
        </p:spPr>
        <p:txBody>
          <a:bodyPr lIns="72430" tIns="36215" rIns="72430" bIns="3621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160"/>
            <a:ext cx="8229600" cy="990600"/>
          </a:xfrm>
        </p:spPr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380390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75"/>
              </a:spcAft>
              <a:buClr>
                <a:srgbClr val="000066"/>
              </a:buClr>
              <a:defRPr sz="36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 marL="506756" indent="-194907">
              <a:lnSpc>
                <a:spcPct val="100000"/>
              </a:lnSpc>
              <a:spcBef>
                <a:spcPts val="0"/>
              </a:spcBef>
              <a:spcAft>
                <a:spcPts val="475"/>
              </a:spcAft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 marL="724296" indent="-194907">
              <a:lnSpc>
                <a:spcPct val="100000"/>
              </a:lnSpc>
              <a:spcBef>
                <a:spcPts val="0"/>
              </a:spcBef>
              <a:spcAft>
                <a:spcPts val="475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 marL="940579" indent="-165985">
              <a:lnSpc>
                <a:spcPct val="100000"/>
              </a:lnSpc>
              <a:spcBef>
                <a:spcPts val="0"/>
              </a:spcBef>
              <a:spcAft>
                <a:spcPts val="475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 sz="22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75"/>
              </a:spcAft>
              <a:buClr>
                <a:srgbClr val="002060"/>
              </a:buClr>
              <a:defRPr sz="19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AE783-4D31-4DDE-9DD0-C19EF4B2007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fld id="{9D40FA78-E535-4F6E-80B9-3EC43B51D4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/>
        </p:nvSpPr>
        <p:spPr>
          <a:xfrm>
            <a:off x="3886200" y="5569371"/>
            <a:ext cx="4343400" cy="32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418" tIns="36199" rIns="72418" bIns="3619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</a:t>
            </a:r>
            <a:r>
              <a:rPr lang="en-US" sz="10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,</a:t>
            </a:r>
            <a:r>
              <a:rPr lang="en-US" sz="1000" b="0" i="0" u="none" strike="noStrike" cap="none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0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0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0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141171"/>
            <a:ext cx="7772400" cy="1180795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8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344042"/>
            <a:ext cx="7772400" cy="1308417"/>
          </a:xfrm>
        </p:spPr>
        <p:txBody>
          <a:bodyPr lIns="36215" rIns="36215"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AA7BB-2009-4EF2-84B7-C8E30D1406D7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1" y="5508840"/>
            <a:ext cx="3352800" cy="316442"/>
          </a:xfrm>
          <a:prstGeom prst="rect">
            <a:avLst/>
          </a:prstGeom>
        </p:spPr>
        <p:txBody>
          <a:bodyPr lIns="72430" tIns="36215" rIns="72430" bIns="3621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5999"/>
            <a:ext cx="8229600" cy="710590"/>
          </a:xfrm>
        </p:spPr>
        <p:txBody>
          <a:bodyPr/>
          <a:lstStyle>
            <a:lvl1pPr algn="r">
              <a:defRPr sz="3500" b="1">
                <a:solidFill>
                  <a:srgbClr val="FFC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154" y="1411058"/>
            <a:ext cx="4038600" cy="3843528"/>
          </a:xfrm>
        </p:spPr>
        <p:txBody>
          <a:bodyPr/>
          <a:lstStyle>
            <a:lvl1pPr>
              <a:buClr>
                <a:srgbClr val="002060"/>
              </a:buCl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06756" indent="-194907">
              <a:buClr>
                <a:srgbClr val="002060"/>
              </a:buClr>
              <a:buFont typeface="Wingdings" panose="05000000000000000000" pitchFamily="2" charset="2"/>
              <a:buChar char="Ø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24296" indent="-194907">
              <a:buClr>
                <a:srgbClr val="002060"/>
              </a:buClr>
              <a:buFont typeface="Wingdings" panose="05000000000000000000" pitchFamily="2" charset="2"/>
              <a:buChar char="v"/>
              <a:defRPr sz="1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40579" indent="-165985">
              <a:buClr>
                <a:srgbClr val="002060"/>
              </a:buClr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58120" indent="-165985">
              <a:buClr>
                <a:srgbClr val="002060"/>
              </a:buClr>
              <a:buFont typeface="Wingdings 2" panose="05020102010507070707" pitchFamily="18" charset="2"/>
              <a:buChar char="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2246" y="1411058"/>
            <a:ext cx="4038600" cy="3843528"/>
          </a:xfrm>
        </p:spPr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06756" indent="-194907">
              <a:def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724296" indent="-194907">
              <a:def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18478" indent="-226343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0579" indent="-165985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506756" lvl="1" indent="-19490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/>
              <a:t> Second level</a:t>
            </a:r>
          </a:p>
          <a:p>
            <a:pPr marL="724296" lvl="2" indent="-19490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/>
              <a:t>Third level</a:t>
            </a:r>
          </a:p>
          <a:p>
            <a:pPr marL="940579" lvl="3" indent="-1659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158120" lvl="4" indent="-1659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 2" panose="05020102010507070707" pitchFamily="18" charset="2"/>
              <a:buChar char=""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04DB7-7F39-46CD-B095-A50381880415}" type="datetime1">
              <a:rPr lang="en-US" smtClean="0"/>
              <a:t>12/28/2020</a:t>
            </a:fld>
            <a:endParaRPr lang="en-US"/>
          </a:p>
        </p:txBody>
      </p:sp>
      <p:sp>
        <p:nvSpPr>
          <p:cNvPr id="9" name="Google Shape;38;p3">
            <a:extLst>
              <a:ext uri="{FF2B5EF4-FFF2-40B4-BE49-F238E27FC236}">
                <a16:creationId xmlns:a16="http://schemas.microsoft.com/office/drawing/2014/main" xmlns="" id="{DA30AB81-2B24-4133-99E3-EF7D63410792}"/>
              </a:ext>
            </a:extLst>
          </p:cNvPr>
          <p:cNvSpPr txBox="1"/>
          <p:nvPr/>
        </p:nvSpPr>
        <p:spPr>
          <a:xfrm>
            <a:off x="3314372" y="5471042"/>
            <a:ext cx="4343400" cy="32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418" tIns="36199" rIns="72418" bIns="3619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0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0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0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885797B8-656D-475A-B4F1-46A08E04D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57772" y="5360835"/>
            <a:ext cx="762000" cy="316442"/>
          </a:xfrm>
        </p:spPr>
        <p:txBody>
          <a:bodyPr/>
          <a:lstStyle>
            <a:lvl1pPr>
              <a:defRPr sz="1400">
                <a:solidFill>
                  <a:srgbClr val="FFC000"/>
                </a:solidFill>
              </a:defRPr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0210"/>
            <a:ext cx="82296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7882"/>
            <a:ext cx="4040188" cy="571438"/>
          </a:xfrm>
        </p:spPr>
        <p:txBody>
          <a:bodyPr lIns="36215" tIns="0" rIns="36215" bIns="0" anchor="ctr">
            <a:noAutofit/>
          </a:bodyPr>
          <a:lstStyle>
            <a:lvl1pPr marL="0" indent="0">
              <a:buNone/>
              <a:defRPr sz="19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600" b="1"/>
            </a:lvl2pPr>
            <a:lvl3pPr>
              <a:buNone/>
              <a:defRPr sz="1400" b="1"/>
            </a:lvl3pPr>
            <a:lvl4pPr>
              <a:buNone/>
              <a:defRPr sz="1300" b="1"/>
            </a:lvl4pPr>
            <a:lvl5pPr>
              <a:buNone/>
              <a:defRPr sz="13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179320"/>
            <a:ext cx="4040188" cy="3332957"/>
          </a:xfrm>
        </p:spPr>
        <p:txBody>
          <a:bodyPr tIns="0"/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611794"/>
            <a:ext cx="4041775" cy="567531"/>
          </a:xfrm>
        </p:spPr>
        <p:txBody>
          <a:bodyPr lIns="36215" tIns="0" rIns="36215" bIns="0" anchor="ctr"/>
          <a:lstStyle>
            <a:lvl1pPr marL="0" indent="0">
              <a:buNone/>
              <a:defRPr sz="19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600" b="1"/>
            </a:lvl2pPr>
            <a:lvl3pPr>
              <a:buNone/>
              <a:defRPr sz="1400" b="1"/>
            </a:lvl3pPr>
            <a:lvl4pPr>
              <a:buNone/>
              <a:defRPr sz="1300" b="1"/>
            </a:lvl4pPr>
            <a:lvl5pPr>
              <a:buNone/>
              <a:defRPr sz="13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9320"/>
            <a:ext cx="4041775" cy="3332957"/>
          </a:xfrm>
        </p:spPr>
        <p:txBody>
          <a:bodyPr tIns="0"/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7B596-056E-41FB-B216-813690D0A691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1" y="5508840"/>
            <a:ext cx="3352800" cy="316442"/>
          </a:xfrm>
          <a:prstGeom prst="rect">
            <a:avLst/>
          </a:prstGeom>
        </p:spPr>
        <p:txBody>
          <a:bodyPr lIns="72430" tIns="36215" rIns="72430" bIns="3621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10210"/>
            <a:ext cx="8305800" cy="9906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99834-5F11-4D99-A8A8-79C32BC1EE64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1" y="5508840"/>
            <a:ext cx="3352800" cy="316442"/>
          </a:xfrm>
          <a:prstGeom prst="rect">
            <a:avLst/>
          </a:prstGeom>
        </p:spPr>
        <p:txBody>
          <a:bodyPr lIns="72430" tIns="36215" rIns="72430" bIns="3621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3C0922-BFE9-4941-9523-C71C8DBDEDA4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1" y="5508840"/>
            <a:ext cx="3352800" cy="316442"/>
          </a:xfrm>
          <a:prstGeom prst="rect">
            <a:avLst/>
          </a:prstGeom>
        </p:spPr>
        <p:txBody>
          <a:bodyPr lIns="72430" tIns="36215" rIns="72430" bIns="3621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5772"/>
            <a:ext cx="2743200" cy="100711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452880"/>
            <a:ext cx="5111750" cy="3962400"/>
          </a:xfrm>
        </p:spPr>
        <p:txBody>
          <a:bodyPr tIns="0"/>
          <a:lstStyle>
            <a:lvl1pPr>
              <a:defRPr sz="22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52880"/>
            <a:ext cx="2743200" cy="3962400"/>
          </a:xfrm>
        </p:spPr>
        <p:txBody>
          <a:bodyPr lIns="14486" rIns="14486"/>
          <a:lstStyle>
            <a:lvl1pPr marL="0" indent="0" algn="l">
              <a:buNone/>
              <a:defRPr sz="1100"/>
            </a:lvl1pPr>
            <a:lvl2pPr indent="0" algn="l">
              <a:buNone/>
              <a:defRPr sz="1000"/>
            </a:lvl2pPr>
            <a:lvl3pPr indent="0" algn="l">
              <a:buNone/>
              <a:defRPr sz="800"/>
            </a:lvl3pPr>
            <a:lvl4pPr indent="0" algn="l">
              <a:buNone/>
              <a:defRPr sz="700"/>
            </a:lvl4pPr>
            <a:lvl5pPr indent="0" algn="l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43F22-B36F-4266-9A46-C4E6ECCEF3CF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1" y="5508840"/>
            <a:ext cx="3352800" cy="316442"/>
          </a:xfrm>
          <a:prstGeom prst="rect">
            <a:avLst/>
          </a:prstGeom>
        </p:spPr>
        <p:txBody>
          <a:bodyPr lIns="72430" tIns="36215" rIns="72430" bIns="3621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873" y="960332"/>
            <a:ext cx="5257800" cy="3566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430" tIns="36215" rIns="72430" bIns="362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574" y="4644817"/>
            <a:ext cx="154781" cy="13483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430" tIns="36215" rIns="72430" bIns="362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041053"/>
            <a:ext cx="9163050" cy="90254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430" tIns="36215" rIns="72430" bIns="3621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5390519"/>
            <a:ext cx="4762500" cy="55308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430" tIns="36215" rIns="72430" bIns="36215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0066"/>
            <a:ext cx="2212848" cy="1371605"/>
          </a:xfrm>
        </p:spPr>
        <p:txBody>
          <a:bodyPr lIns="36215" rIns="36215" bIns="36215"/>
          <a:lstStyle>
            <a:lvl1pPr algn="l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039581"/>
            <a:ext cx="4617720" cy="34076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2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451614"/>
            <a:ext cx="2209800" cy="1888744"/>
          </a:xfrm>
        </p:spPr>
        <p:txBody>
          <a:bodyPr lIns="50701" rIns="36215"/>
          <a:lstStyle>
            <a:lvl1pPr marL="0" indent="0" algn="l">
              <a:spcBef>
                <a:spcPts val="198"/>
              </a:spcBef>
              <a:buFontTx/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02B71-99D8-429E-AAA0-65483AE280CF}" type="datetime1">
              <a:rPr lang="en-US" smtClean="0"/>
              <a:t>12/28/2020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1" y="5508840"/>
            <a:ext cx="3352800" cy="316442"/>
          </a:xfrm>
          <a:prstGeom prst="rect">
            <a:avLst/>
          </a:prstGeom>
        </p:spPr>
        <p:txBody>
          <a:bodyPr lIns="72430" tIns="36215" rIns="72430" bIns="3621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508840"/>
            <a:ext cx="609600" cy="316442"/>
          </a:xfrm>
        </p:spPr>
        <p:txBody>
          <a:bodyPr/>
          <a:lstStyle>
            <a:lvl1pPr>
              <a:defRPr/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1431" y="-6880"/>
            <a:ext cx="9179719" cy="5962863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61087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215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77144"/>
            <a:ext cx="8229600" cy="380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430" tIns="36215" rIns="72430" bIns="3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5508840"/>
            <a:ext cx="2133600" cy="31644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40946DAC-27C8-401D-ACE5-3BAC794943AB}" type="datetime1">
              <a:rPr lang="en-US" smtClean="0"/>
              <a:t>12/28/2020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1" y="5508840"/>
            <a:ext cx="762000" cy="316442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9D40FA78-E535-4F6E-80B9-3EC43B51D40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3505200" y="5493899"/>
            <a:ext cx="4343400" cy="32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418" tIns="36199" rIns="72418" bIns="3619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0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0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itchFamily="34" charset="0"/>
        </a:defRPr>
      </a:lvl5pPr>
      <a:lvl6pPr marL="362148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itchFamily="34" charset="0"/>
        </a:defRPr>
      </a:lvl6pPr>
      <a:lvl7pPr marL="72429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itchFamily="34" charset="0"/>
        </a:defRPr>
      </a:lvl7pPr>
      <a:lvl8pPr marL="108644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itchFamily="34" charset="0"/>
        </a:defRPr>
      </a:lvl8pPr>
      <a:lvl9pPr marL="1448592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entury Gothic" pitchFamily="34" charset="0"/>
        </a:defRPr>
      </a:lvl9pPr>
    </p:titleStyle>
    <p:bodyStyle>
      <a:lvl1pPr marL="216283" indent="-216283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56" indent="-194907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24296" indent="-194907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79" indent="-165985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8120" indent="-165985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6163" indent="-166588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521022" indent="-144859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8311" indent="-144859" algn="l" rtl="0" eaLnBrk="1" latinLnBrk="0" hangingPunct="1">
        <a:spcBef>
          <a:spcPct val="20000"/>
        </a:spcBef>
        <a:buClr>
          <a:schemeClr val="tx2"/>
        </a:buClr>
        <a:buChar char="•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741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1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62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242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864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4485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8107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1728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5350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8971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SWE2001_TH07.2.docx" TargetMode="External"/><Relationship Id="rId2" Type="http://schemas.openxmlformats.org/officeDocument/2006/relationships/hyperlink" Target="../BAITH/CNTT.SWE2001_TH07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SWE2001_TH07.3.docx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11275"/>
            <a:ext cx="8156448" cy="1584960"/>
          </a:xfrm>
        </p:spPr>
        <p:txBody>
          <a:bodyPr>
            <a:normAutofit/>
          </a:bodyPr>
          <a:lstStyle/>
          <a:p>
            <a:pPr algn="ctr"/>
            <a:r>
              <a:rPr lang="de-DE" sz="4000" smtClean="0">
                <a:solidFill>
                  <a:srgbClr val="002060"/>
                </a:solidFill>
              </a:rPr>
              <a:t>KIỂM THỬ HỘP TRẮNG (tt)</a:t>
            </a:r>
            <a:endParaRPr lang="en-US" sz="400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95600"/>
            <a:ext cx="7854696" cy="1518920"/>
          </a:xfrm>
        </p:spPr>
        <p:txBody>
          <a:bodyPr/>
          <a:lstStyle/>
          <a:p>
            <a:endParaRPr lang="en-US" smtClean="0"/>
          </a:p>
          <a:p>
            <a:r>
              <a:rPr lang="en-US" sz="2400" smtClean="0">
                <a:solidFill>
                  <a:srgbClr val="002060"/>
                </a:solidFill>
              </a:rPr>
              <a:t>ThS. Châu Thị Dung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1" y="5508840"/>
            <a:ext cx="762000" cy="316442"/>
          </a:xfrm>
        </p:spPr>
        <p:txBody>
          <a:bodyPr/>
          <a:lstStyle/>
          <a:p>
            <a:fld id="{9D40FA78-E535-4F6E-80B9-3EC43B51D40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0358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mtClean="0"/>
          </a:p>
          <a:p>
            <a:pPr algn="just"/>
            <a:r>
              <a:rPr lang="en-US" smtClean="0"/>
              <a:t>Bước </a:t>
            </a:r>
            <a:r>
              <a:rPr lang="en-US"/>
              <a:t>3: Xác định các lộ trình cơ sở</a:t>
            </a:r>
          </a:p>
          <a:p>
            <a:pPr algn="just"/>
            <a:r>
              <a:rPr lang="en-US" smtClean="0"/>
              <a:t>Bước 4</a:t>
            </a:r>
            <a:r>
              <a:rPr lang="en-US"/>
              <a:t>: Phát sinh các trường hợp kiểm thử có khả năng thực hiện trên mỗi lộ trình cơ sở.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5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 1: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057400"/>
            <a:ext cx="727238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9438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Vẽ đồ thị</a:t>
            </a:r>
          </a:p>
          <a:p>
            <a:r>
              <a:rPr lang="en-US" smtClean="0"/>
              <a:t>Xác định đường đi</a:t>
            </a:r>
          </a:p>
          <a:p>
            <a:r>
              <a:rPr lang="vi-VN"/>
              <a:t>Cho đầu vào ca kiểm thử dưới đây:</a:t>
            </a:r>
          </a:p>
          <a:p>
            <a:pPr lvl="1"/>
            <a:r>
              <a:rPr lang="vi-VN"/>
              <a:t>t1= (x={5})</a:t>
            </a:r>
          </a:p>
          <a:p>
            <a:pPr lvl="1"/>
            <a:r>
              <a:rPr lang="vi-VN"/>
              <a:t>t2= (x={</a:t>
            </a:r>
            <a:r>
              <a:rPr lang="vi-VN" smtClean="0"/>
              <a:t>0</a:t>
            </a:r>
            <a:r>
              <a:rPr lang="en-US" smtClean="0"/>
              <a:t>,5</a:t>
            </a:r>
            <a:r>
              <a:rPr lang="vi-VN" smtClean="0"/>
              <a:t>})</a:t>
            </a:r>
            <a:endParaRPr lang="vi-VN"/>
          </a:p>
          <a:p>
            <a:pPr lvl="1"/>
            <a:r>
              <a:rPr lang="vi-VN"/>
              <a:t>t3= (x={5,-2,5,7,0})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452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9600"/>
            <a:ext cx="5410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2271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749300"/>
            <a:ext cx="47529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806450"/>
            <a:ext cx="36861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596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828675"/>
            <a:ext cx="36861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3935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38163" y="387350"/>
            <a:ext cx="7848600" cy="5022850"/>
            <a:chOff x="240" y="768"/>
            <a:chExt cx="4944" cy="3164"/>
          </a:xfrm>
        </p:grpSpPr>
        <p:sp>
          <p:nvSpPr>
            <p:cNvPr id="6" name="AutoShape 6"/>
            <p:cNvSpPr>
              <a:spLocks noChangeAspect="1" noChangeArrowheads="1"/>
            </p:cNvSpPr>
            <p:nvPr/>
          </p:nvSpPr>
          <p:spPr bwMode="auto">
            <a:xfrm>
              <a:off x="240" y="768"/>
              <a:ext cx="4944" cy="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439" y="1856"/>
              <a:ext cx="297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i="0"/>
                <a:t>R</a:t>
              </a:r>
              <a:r>
                <a:rPr lang="en-US" sz="1000" i="0" baseline="-25000"/>
                <a:t>4</a:t>
              </a:r>
              <a:endParaRPr 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11" y="3141"/>
              <a:ext cx="297" cy="2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i="0"/>
                <a:t>R</a:t>
              </a:r>
              <a:r>
                <a:rPr lang="en-US" sz="1000" i="0" baseline="-25000"/>
                <a:t>3</a:t>
              </a: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811" y="2746"/>
              <a:ext cx="297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i="0"/>
                <a:t>R</a:t>
              </a:r>
              <a:r>
                <a:rPr lang="en-US" sz="1000" i="0" baseline="-25000"/>
                <a:t>2</a:t>
              </a:r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009" y="2251"/>
              <a:ext cx="296" cy="2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i="0"/>
                <a:t>R</a:t>
              </a:r>
              <a:r>
                <a:rPr lang="en-US" sz="1000" i="0" baseline="-25000"/>
                <a:t>1</a:t>
              </a:r>
              <a:endParaRPr 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613" y="966"/>
              <a:ext cx="297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i="0"/>
                <a:t>1</a:t>
              </a:r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613" y="1460"/>
              <a:ext cx="297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i="0"/>
                <a:t>2</a:t>
              </a:r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758" y="1262"/>
              <a:ext cx="1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613" y="1955"/>
              <a:ext cx="297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i="0"/>
                <a:t>3</a:t>
              </a:r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758" y="1757"/>
              <a:ext cx="1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613" y="2449"/>
              <a:ext cx="297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i="0"/>
                <a:t>4</a:t>
              </a:r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758" y="2251"/>
              <a:ext cx="1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613" y="2943"/>
              <a:ext cx="297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i="0"/>
                <a:t>5</a:t>
              </a:r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758" y="2746"/>
              <a:ext cx="1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613" y="3438"/>
              <a:ext cx="297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i="0"/>
                <a:t>6</a:t>
              </a:r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758" y="3240"/>
              <a:ext cx="1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3305" y="3141"/>
              <a:ext cx="297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i="0"/>
                <a:t>7</a:t>
              </a:r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723" y="2548"/>
              <a:ext cx="297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i="0"/>
                <a:t>8</a:t>
              </a:r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218" y="2936"/>
              <a:ext cx="296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800" i="0"/>
                <a:t>10</a:t>
              </a:r>
              <a:endParaRPr 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229" y="2943"/>
              <a:ext cx="296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i="0"/>
                <a:t>9</a:t>
              </a:r>
              <a:endParaRPr 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1723" y="3529"/>
              <a:ext cx="297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800" i="0"/>
                <a:t>11</a:t>
              </a:r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921" y="1658"/>
              <a:ext cx="692" cy="8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1921" y="2053"/>
              <a:ext cx="692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1427" y="2746"/>
              <a:ext cx="296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020" y="2746"/>
              <a:ext cx="296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328" y="3240"/>
              <a:ext cx="395" cy="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2004" y="3224"/>
              <a:ext cx="396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910" y="2647"/>
              <a:ext cx="395" cy="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910" y="3141"/>
              <a:ext cx="395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V="1">
              <a:off x="2910" y="3240"/>
              <a:ext cx="395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6" name="AutoShape 36"/>
            <p:cNvCxnSpPr>
              <a:cxnSpLocks noChangeShapeType="1"/>
              <a:stCxn id="22" idx="7"/>
              <a:endCxn id="12" idx="6"/>
            </p:cNvCxnSpPr>
            <p:nvPr/>
          </p:nvCxnSpPr>
          <p:spPr bwMode="auto">
            <a:xfrm rot="5400000" flipH="1">
              <a:off x="2447" y="2071"/>
              <a:ext cx="1576" cy="64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723" y="3042"/>
              <a:ext cx="297" cy="2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i="0"/>
                <a:t>R</a:t>
              </a:r>
              <a:r>
                <a:rPr lang="en-US" sz="1000" i="0" baseline="-25000"/>
                <a:t>5</a:t>
              </a:r>
              <a:endParaRPr lang="en-US"/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1624" y="1856"/>
              <a:ext cx="297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i="0"/>
                <a:t>R</a:t>
              </a:r>
              <a:r>
                <a:rPr lang="en-US" sz="1000" i="0" baseline="-25000"/>
                <a:t>6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3779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Công thức 1: V(G) = R = 6</a:t>
            </a:r>
          </a:p>
          <a:p>
            <a:r>
              <a:rPr lang="en-US"/>
              <a:t>Công thức 2: V(G) = P + 1 = 5 + 1 = 6</a:t>
            </a:r>
          </a:p>
          <a:p>
            <a:r>
              <a:rPr lang="en-US"/>
              <a:t>Công thức 3: V(G) = E – N + 2 = </a:t>
            </a:r>
            <a:r>
              <a:rPr lang="en-US" smtClean="0"/>
              <a:t>15 </a:t>
            </a:r>
            <a:r>
              <a:rPr lang="en-US"/>
              <a:t>– </a:t>
            </a:r>
            <a:r>
              <a:rPr lang="en-US" smtClean="0"/>
              <a:t>11 </a:t>
            </a:r>
            <a:r>
              <a:rPr lang="en-US"/>
              <a:t>+ 2 = 6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95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28731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8729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Testcase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19200"/>
            <a:ext cx="7543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4448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990600"/>
          </a:xfrm>
        </p:spPr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3803904"/>
          </a:xfrm>
        </p:spPr>
        <p:txBody>
          <a:bodyPr/>
          <a:lstStyle/>
          <a:p>
            <a:pPr algn="just"/>
            <a:endParaRPr lang="en-US" smtClean="0"/>
          </a:p>
          <a:p>
            <a:pPr algn="just"/>
            <a:r>
              <a:rPr lang="en-US"/>
              <a:t>Độ phức tạp </a:t>
            </a:r>
            <a:r>
              <a:rPr lang="en-US" smtClean="0"/>
              <a:t>Cyclomat</a:t>
            </a:r>
          </a:p>
          <a:p>
            <a:pPr algn="just"/>
            <a:r>
              <a:rPr lang="en-US" smtClean="0"/>
              <a:t>Đồ thị luồng dữ liệu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18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077200" cy="42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5360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Loop Testing là gì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Loop Testing là một phiên bản kiểm thử hoàn toàn tập trung vào tính hợp lệ của cấu trúc vòng lặp. </a:t>
            </a:r>
            <a:endParaRPr lang="en-US" smtClean="0"/>
          </a:p>
          <a:p>
            <a:pPr algn="just"/>
            <a:r>
              <a:rPr lang="vi-VN" smtClean="0"/>
              <a:t>Loop </a:t>
            </a:r>
            <a:r>
              <a:rPr lang="vi-VN"/>
              <a:t>Testing là một loại kỹ thuật kiểm thử hộp trắng. Kỹ thuật này được sử dụng để kiểm tra vòng lặp trong chương trình.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9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Vòng lặp đơn </a:t>
            </a:r>
            <a:r>
              <a:rPr lang="vi-VN" smtClean="0"/>
              <a:t>giản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Bỏ qua vòng lặp</a:t>
            </a:r>
          </a:p>
          <a:p>
            <a:r>
              <a:rPr lang="en-US"/>
              <a:t>Qua vòng lặp 1 lần</a:t>
            </a:r>
          </a:p>
          <a:p>
            <a:r>
              <a:rPr lang="en-US"/>
              <a:t>Qua vòng lặp 2 lần</a:t>
            </a:r>
          </a:p>
          <a:p>
            <a:r>
              <a:rPr lang="en-US"/>
              <a:t>loop m &lt; n</a:t>
            </a:r>
          </a:p>
          <a:p>
            <a:r>
              <a:rPr lang="en-US"/>
              <a:t>(n-1), n, and (n+1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24765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6812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Vòng lặp lồng </a:t>
            </a:r>
            <a:r>
              <a:rPr lang="en-US" smtClean="0"/>
              <a:t>nhau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Bắt đầu ở vòng lặp trong cùng, thiết lập tất cả các vòng lặp ngoài có giá trị tham số lặp nhỏ nhất (giá trị bộ đếm) .</a:t>
            </a:r>
          </a:p>
          <a:p>
            <a:r>
              <a:rPr lang="vi-VN"/>
              <a:t>Test vòng lặp trong cùng (test vòng lặp đơn) 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069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Di chuyển ra vòng lặp ngoài rồi thực hiện với bước 2 với giá trị của vòng lặp bên trong ở giá trị tùy ý .</a:t>
            </a:r>
          </a:p>
          <a:p>
            <a:r>
              <a:rPr lang="vi-VN"/>
              <a:t>Tiếp tục cho hết vòng lặp.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38400"/>
            <a:ext cx="12096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550393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ĐỒ THỊ LUỒNG DỮ LIỆU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573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Phân tích đời sống của 1 </a:t>
            </a:r>
            <a:r>
              <a:rPr lang="vi-VN" smtClean="0"/>
              <a:t>biến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d (define): định nghĩa biến, gán giá trị xác định cho biến (nhập dữ liệu vào biến cũng là hoạt động gán trị cho </a:t>
            </a:r>
            <a:r>
              <a:rPr lang="vi-VN" smtClean="0"/>
              <a:t>biến</a:t>
            </a:r>
            <a:r>
              <a:rPr lang="en-US" smtClean="0"/>
              <a:t>)</a:t>
            </a:r>
          </a:p>
          <a:p>
            <a:pPr algn="just"/>
            <a:r>
              <a:rPr lang="vi-VN"/>
              <a:t> </a:t>
            </a:r>
            <a:r>
              <a:rPr lang="en-US" smtClean="0"/>
              <a:t>ud (</a:t>
            </a:r>
            <a:r>
              <a:rPr lang="en-US"/>
              <a:t>u</a:t>
            </a:r>
            <a:r>
              <a:rPr lang="vi-VN" smtClean="0"/>
              <a:t>ndef</a:t>
            </a:r>
            <a:r>
              <a:rPr lang="en-US" smtClean="0"/>
              <a:t>)</a:t>
            </a:r>
            <a:r>
              <a:rPr lang="vi-VN" smtClean="0"/>
              <a:t>: </a:t>
            </a:r>
            <a:r>
              <a:rPr lang="vi-VN"/>
              <a:t>khai báo </a:t>
            </a:r>
            <a:r>
              <a:rPr lang="vi-VN" smtClean="0"/>
              <a:t>bi</a:t>
            </a:r>
            <a:r>
              <a:rPr lang="en-US" smtClean="0"/>
              <a:t>ế</a:t>
            </a:r>
            <a:r>
              <a:rPr lang="vi-VN" smtClean="0"/>
              <a:t>n </a:t>
            </a:r>
            <a:r>
              <a:rPr lang="vi-VN"/>
              <a:t>nhưng chưa cấp giá trị cho nó</a:t>
            </a:r>
          </a:p>
          <a:p>
            <a:pPr algn="just"/>
            <a:r>
              <a:rPr lang="en-US" smtClean="0"/>
              <a:t>u(u</a:t>
            </a:r>
            <a:r>
              <a:rPr lang="vi-VN" smtClean="0"/>
              <a:t>se: </a:t>
            </a:r>
            <a:r>
              <a:rPr lang="vi-VN"/>
              <a:t>là câu lệnh sử dụng một biến (tính toán hoặc kiểm tra các điều kiện).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6214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K</a:t>
            </a:r>
            <a:r>
              <a:rPr lang="vi-VN" smtClean="0"/>
              <a:t>ý </a:t>
            </a:r>
            <a:r>
              <a:rPr lang="vi-VN"/>
              <a:t>hiệu ~ là miêu tả trạng thái mà ở đó biến chưa tồn </a:t>
            </a:r>
            <a:r>
              <a:rPr lang="vi-VN" smtClean="0"/>
              <a:t>tại</a:t>
            </a:r>
            <a:r>
              <a:rPr lang="en-US"/>
              <a:t> </a:t>
            </a:r>
            <a:r>
              <a:rPr lang="en-US" smtClean="0"/>
              <a:t>ta có:</a:t>
            </a:r>
          </a:p>
          <a:p>
            <a:pPr lvl="1" algn="just"/>
            <a:r>
              <a:rPr lang="vi-VN" smtClean="0"/>
              <a:t>~d: </a:t>
            </a:r>
            <a:r>
              <a:rPr lang="vi-VN"/>
              <a:t>biến chưa tồn tại rồi được định nghĩa với giá trị xác </a:t>
            </a:r>
            <a:r>
              <a:rPr lang="vi-VN" smtClean="0"/>
              <a:t>định</a:t>
            </a:r>
            <a:endParaRPr lang="vi-VN"/>
          </a:p>
          <a:p>
            <a:pPr lvl="1" algn="just"/>
            <a:r>
              <a:rPr lang="vi-VN" smtClean="0"/>
              <a:t>~</a:t>
            </a:r>
            <a:r>
              <a:rPr lang="en-US" smtClean="0"/>
              <a:t>ud</a:t>
            </a:r>
            <a:r>
              <a:rPr lang="vi-VN" smtClean="0"/>
              <a:t>: </a:t>
            </a:r>
            <a:r>
              <a:rPr lang="vi-VN"/>
              <a:t>biến chưa </a:t>
            </a:r>
            <a:r>
              <a:rPr lang="en-US" smtClean="0"/>
              <a:t>khai báo mà đã gán giá trị</a:t>
            </a:r>
          </a:p>
          <a:p>
            <a:pPr lvl="1" algn="just"/>
            <a:r>
              <a:rPr lang="vi-VN" smtClean="0"/>
              <a:t>~u: </a:t>
            </a:r>
            <a:r>
              <a:rPr lang="vi-VN"/>
              <a:t>biến chưa tồn tại </a:t>
            </a:r>
            <a:r>
              <a:rPr lang="en-US" smtClean="0"/>
              <a:t>đã sử dụng ngay</a:t>
            </a:r>
            <a:r>
              <a:rPr lang="vi-VN" smtClean="0"/>
              <a:t>(không </a:t>
            </a:r>
            <a:r>
              <a:rPr lang="vi-VN"/>
              <a:t>bình thường</a:t>
            </a:r>
            <a:r>
              <a:rPr lang="vi-VN" smtClean="0"/>
              <a:t>)</a:t>
            </a:r>
            <a:endParaRPr lang="vi-VN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3282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Đồ thị dòng điều khiển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Là một trong nhiều phương pháp miêu tả các kịch bản đời sống khác nhau của các </a:t>
            </a:r>
            <a:r>
              <a:rPr lang="vi-VN" smtClean="0"/>
              <a:t>biến</a:t>
            </a:r>
            <a:endParaRPr lang="vi-VN"/>
          </a:p>
          <a:p>
            <a:pPr algn="just"/>
            <a:r>
              <a:rPr lang="vi-VN"/>
              <a:t>Qui trình xây dựng đồ thị dòng dữ liệu dựa trên qui trình xây dựng đồ thị dòng điều khiển của module cần kiểm </a:t>
            </a:r>
            <a:r>
              <a:rPr lang="vi-VN" smtClean="0"/>
              <a:t>thử</a:t>
            </a:r>
            <a:endParaRPr lang="vi-VN"/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75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010275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12394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0200"/>
            <a:ext cx="8229600" cy="990600"/>
          </a:xfrm>
        </p:spPr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03904"/>
          </a:xfrm>
        </p:spPr>
        <p:txBody>
          <a:bodyPr/>
          <a:lstStyle/>
          <a:p>
            <a:pPr algn="just"/>
            <a:r>
              <a:rPr lang="en-US" sz="3600" smtClean="0"/>
              <a:t>Nắm được </a:t>
            </a:r>
            <a:r>
              <a:rPr lang="en-US" smtClean="0"/>
              <a:t>lộ trình cơ sở và xác định được lộ trình trong đồ thị luồng điều khiển</a:t>
            </a:r>
            <a:endParaRPr lang="en-US" sz="3600" smtClean="0"/>
          </a:p>
          <a:p>
            <a:pPr algn="just"/>
            <a:r>
              <a:rPr lang="en-US" smtClean="0"/>
              <a:t>Vận dụng thành thạo đồ thị luồng dữ liệu trong quá trình lập trình các bài toán thực tế</a:t>
            </a:r>
            <a:endParaRPr lang="en-US" sz="3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05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>
            <a:noAutofit/>
          </a:bodyPr>
          <a:lstStyle/>
          <a:p>
            <a:r>
              <a:rPr lang="en-US"/>
              <a:t>Qui trình kiểm thử </a:t>
            </a:r>
            <a:r>
              <a:rPr lang="en-US" smtClean="0"/>
              <a:t>luồng </a:t>
            </a:r>
            <a:r>
              <a:rPr lang="en-US"/>
              <a:t>dữ </a:t>
            </a:r>
            <a:r>
              <a:rPr lang="en-US" smtClean="0"/>
              <a:t>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3803904"/>
          </a:xfrm>
        </p:spPr>
        <p:txBody>
          <a:bodyPr/>
          <a:lstStyle/>
          <a:p>
            <a:pPr algn="just"/>
            <a:r>
              <a:rPr lang="en-US"/>
              <a:t>X</a:t>
            </a:r>
            <a:r>
              <a:rPr lang="vi-VN" smtClean="0"/>
              <a:t>ây </a:t>
            </a:r>
            <a:r>
              <a:rPr lang="vi-VN"/>
              <a:t>dựng đồ thị </a:t>
            </a:r>
            <a:r>
              <a:rPr lang="en-US" smtClean="0"/>
              <a:t>luồng</a:t>
            </a:r>
            <a:r>
              <a:rPr lang="vi-VN" smtClean="0"/>
              <a:t> </a:t>
            </a:r>
            <a:r>
              <a:rPr lang="vi-VN"/>
              <a:t>điều khiển tương ứng, rồi chuyển thành đồ thị </a:t>
            </a:r>
            <a:r>
              <a:rPr lang="en-US" smtClean="0"/>
              <a:t>luồng</a:t>
            </a:r>
            <a:r>
              <a:rPr lang="vi-VN" smtClean="0"/>
              <a:t> </a:t>
            </a:r>
            <a:r>
              <a:rPr lang="vi-VN"/>
              <a:t>điều khiển nhị phân, rồi chuyển thành đồ thị </a:t>
            </a:r>
            <a:r>
              <a:rPr lang="en-US" smtClean="0"/>
              <a:t>luồng</a:t>
            </a:r>
            <a:r>
              <a:rPr lang="vi-VN" smtClean="0"/>
              <a:t> </a:t>
            </a:r>
            <a:r>
              <a:rPr lang="vi-VN"/>
              <a:t>dữ liệu.</a:t>
            </a:r>
          </a:p>
          <a:p>
            <a:pPr algn="just"/>
            <a:r>
              <a:rPr lang="vi-VN"/>
              <a:t>Tính độ phức tạp Cyclomatic của đồ thị (C = P +1).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753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Xác định C đường thi hành tuyến tính độc lập cơ bản cần kiểm thử</a:t>
            </a:r>
          </a:p>
          <a:p>
            <a:pPr algn="just"/>
            <a:r>
              <a:rPr lang="vi-VN"/>
              <a:t>Lặp kiểm thử đời sống từng biến dữ liệu : mỗi biến có thể có tối đa C kịch bản đời sống khác nhau.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9625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Hiểu </a:t>
            </a:r>
            <a:r>
              <a:rPr lang="en-US"/>
              <a:t>được lộ trình cơ sở, </a:t>
            </a:r>
            <a:r>
              <a:rPr lang="en-US" smtClean="0"/>
              <a:t>độ phức </a:t>
            </a:r>
            <a:r>
              <a:rPr lang="en-US"/>
              <a:t>tạp </a:t>
            </a:r>
            <a:r>
              <a:rPr lang="en-US" smtClean="0"/>
              <a:t>Cyclomat, cách xác định số lộ trình trong đồ thị</a:t>
            </a:r>
          </a:p>
          <a:p>
            <a:pPr algn="just"/>
            <a:r>
              <a:rPr lang="en-US" smtClean="0"/>
              <a:t>Phân tích đời sống của biến, xây dựng đồ thị luồng dữ liệu và xác định được lộ trình</a:t>
            </a:r>
            <a:endParaRPr lang="en-US"/>
          </a:p>
          <a:p>
            <a:pPr algn="just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5153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9" y="304800"/>
            <a:ext cx="8229600" cy="990600"/>
          </a:xfrm>
        </p:spPr>
        <p:txBody>
          <a:bodyPr/>
          <a:lstStyle/>
          <a:p>
            <a:r>
              <a:rPr lang="en-US" smtClean="0"/>
              <a:t>Câu hỏi ôn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505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Cho đoạn chương trình sau:</a:t>
            </a:r>
          </a:p>
          <a:p>
            <a:pPr lvl="1">
              <a:lnSpc>
                <a:spcPct val="110000"/>
              </a:lnSpc>
              <a:buNone/>
            </a:pPr>
            <a:r>
              <a:rPr lang="en-US" i="1" smtClean="0"/>
              <a:t>if(n</a:t>
            </a:r>
            <a:r>
              <a:rPr lang="en-US" i="1"/>
              <a:t>&lt;=0) </a:t>
            </a:r>
            <a:r>
              <a:rPr lang="en-US" i="1" smtClean="0"/>
              <a:t>  </a:t>
            </a:r>
            <a:r>
              <a:rPr lang="en-US" i="1"/>
              <a:t>n=1-n;</a:t>
            </a:r>
          </a:p>
          <a:p>
            <a:pPr lvl="1">
              <a:lnSpc>
                <a:spcPct val="110000"/>
              </a:lnSpc>
              <a:buNone/>
            </a:pPr>
            <a:r>
              <a:rPr lang="en-US" i="1"/>
              <a:t>        if(n%2==</a:t>
            </a:r>
            <a:r>
              <a:rPr lang="en-US" i="1" smtClean="0"/>
              <a:t>0) n=n/2</a:t>
            </a:r>
            <a:r>
              <a:rPr lang="en-US" i="1"/>
              <a:t>;</a:t>
            </a:r>
          </a:p>
          <a:p>
            <a:pPr lvl="1">
              <a:lnSpc>
                <a:spcPct val="110000"/>
              </a:lnSpc>
              <a:buNone/>
            </a:pPr>
            <a:r>
              <a:rPr lang="en-US" i="1"/>
              <a:t>       else </a:t>
            </a:r>
            <a:r>
              <a:rPr lang="en-US" i="1" smtClean="0"/>
              <a:t>n=3*n </a:t>
            </a:r>
            <a:r>
              <a:rPr lang="en-US" i="1"/>
              <a:t>+1</a:t>
            </a:r>
            <a:r>
              <a:rPr lang="en-US" i="1" smtClean="0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Hãy xây dựng đồ thị luồng điều khiển, đồ thị luồng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379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40"/>
            <a:ext cx="8229600" cy="990600"/>
          </a:xfrm>
        </p:spPr>
        <p:txBody>
          <a:bodyPr/>
          <a:lstStyle/>
          <a:p>
            <a:r>
              <a:rPr lang="en-US" smtClean="0"/>
              <a:t>Bài tập thực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256"/>
            <a:ext cx="8229600" cy="3803904"/>
          </a:xfrm>
        </p:spPr>
        <p:txBody>
          <a:bodyPr/>
          <a:lstStyle/>
          <a:p>
            <a:endParaRPr lang="en-US" smtClean="0"/>
          </a:p>
          <a:p>
            <a:r>
              <a:rPr lang="en-US" smtClean="0">
                <a:hlinkClick r:id="rId2" action="ppaction://hlinkfile"/>
              </a:rPr>
              <a:t>Bài thực hành số 7.1</a:t>
            </a:r>
            <a:endParaRPr lang="en-US" smtClean="0"/>
          </a:p>
          <a:p>
            <a:r>
              <a:rPr lang="en-US" smtClean="0">
                <a:hlinkClick r:id="rId3" action="ppaction://hlinkfile"/>
              </a:rPr>
              <a:t>Bài thực hành số 7.2</a:t>
            </a:r>
            <a:endParaRPr lang="en-US" smtClean="0"/>
          </a:p>
          <a:p>
            <a:r>
              <a:rPr lang="en-US" smtClean="0">
                <a:hlinkClick r:id="rId4" action="ppaction://hlinkfile"/>
              </a:rPr>
              <a:t>Bài thực hành số 7.3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29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31" y="381000"/>
            <a:ext cx="8229600" cy="990600"/>
          </a:xfrm>
        </p:spPr>
        <p:txBody>
          <a:bodyPr/>
          <a:lstStyle/>
          <a:p>
            <a:r>
              <a:rPr lang="en-US"/>
              <a:t>Câu hỏi và thảo luận</a:t>
            </a:r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10" y="1828800"/>
            <a:ext cx="439401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9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marL="0" indent="0" algn="ctr"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ĐỘ PHỨC TẠP CYCLOMAT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78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smtClean="0"/>
              <a:t>Khái niệm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448304"/>
          </a:xfrm>
        </p:spPr>
        <p:txBody>
          <a:bodyPr/>
          <a:lstStyle/>
          <a:p>
            <a:pPr algn="just"/>
            <a:r>
              <a:rPr lang="en-US" smtClean="0"/>
              <a:t>Độ </a:t>
            </a:r>
            <a:r>
              <a:rPr lang="en-US"/>
              <a:t>phức tạp Cyclomat cung cấp phép đo định lượng độ phức tạp của chương </a:t>
            </a:r>
            <a:r>
              <a:rPr lang="en-US" smtClean="0"/>
              <a:t>trình</a:t>
            </a:r>
            <a:r>
              <a:rPr lang="en-US" i="1" smtClean="0"/>
              <a:t>.</a:t>
            </a:r>
            <a:endParaRPr lang="en-US" i="1"/>
          </a:p>
          <a:p>
            <a:pPr algn="just"/>
            <a:r>
              <a:rPr lang="en-US" i="1"/>
              <a:t> </a:t>
            </a:r>
            <a:r>
              <a:rPr lang="en-US"/>
              <a:t>Độ phức tạp Cyclomat cho biết số lượng lộ trình độc lập -&gt; giới hạn ít nhất số lộ trình kiểm thử bắt buộc.</a:t>
            </a:r>
          </a:p>
          <a:p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88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Lộ trình cơ sở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altLang="ko-KR" smtClean="0">
              <a:ea typeface="Gulim" pitchFamily="34" charset="-127"/>
            </a:endParaRPr>
          </a:p>
          <a:p>
            <a:pPr lvl="0" algn="just"/>
            <a:r>
              <a:rPr lang="en-US" altLang="ko-KR" smtClean="0">
                <a:ea typeface="Gulim" pitchFamily="34" charset="-127"/>
              </a:rPr>
              <a:t>L</a:t>
            </a:r>
            <a:r>
              <a:rPr lang="en-US" smtClean="0"/>
              <a:t>à </a:t>
            </a:r>
            <a:r>
              <a:rPr lang="en-US"/>
              <a:t>một lộ trình bất kỳ đưa ra ít nhất một tập lệnh xử lý hoặc điều kiện mới </a:t>
            </a:r>
            <a:r>
              <a:rPr lang="en-US" smtClean="0"/>
              <a:t>(tức </a:t>
            </a:r>
            <a:r>
              <a:rPr lang="en-US"/>
              <a:t>là phải đi qua một cung mới chưa từng được một lộ trình nào trước đó đi qua).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88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Độ phức </a:t>
            </a:r>
            <a:r>
              <a:rPr lang="en-US"/>
              <a:t>tạp Cyclomat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algn="just"/>
            <a:r>
              <a:rPr lang="en-US" smtClean="0"/>
              <a:t>Công </a:t>
            </a:r>
            <a:r>
              <a:rPr lang="en-US"/>
              <a:t>thức 1: V(G) = R, trong đó R là số vùng của đồ thị luồng điều khiển G.</a:t>
            </a:r>
          </a:p>
          <a:p>
            <a:pPr algn="just"/>
            <a:r>
              <a:rPr lang="en-US"/>
              <a:t>Công thức 2: V(G) = P + 1, trong đó P là số đỉnh điều kiện có trong đồ thị luồng điều khiển 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5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mtClean="0"/>
          </a:p>
          <a:p>
            <a:pPr algn="just"/>
            <a:r>
              <a:rPr lang="en-US" smtClean="0"/>
              <a:t>Công </a:t>
            </a:r>
            <a:r>
              <a:rPr lang="en-US"/>
              <a:t>thức 3: V(G) = E – N + 2, trong đó E là số cạnh, N là số đỉnh của đồ thị luồng điều khiển </a:t>
            </a:r>
            <a:r>
              <a:rPr lang="en-US" smtClean="0"/>
              <a:t>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16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458200" cy="990600"/>
          </a:xfrm>
        </p:spPr>
        <p:txBody>
          <a:bodyPr>
            <a:noAutofit/>
          </a:bodyPr>
          <a:lstStyle/>
          <a:p>
            <a:r>
              <a:rPr lang="en-US"/>
              <a:t>Phát sinh các trường hợp kiểm thử </a:t>
            </a:r>
            <a:r>
              <a:rPr lang="en-US" smtClean="0"/>
              <a:t>theo lộ trình cơ sở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651504"/>
          </a:xfrm>
        </p:spPr>
        <p:txBody>
          <a:bodyPr/>
          <a:lstStyle/>
          <a:p>
            <a:pPr algn="just"/>
            <a:r>
              <a:rPr lang="en-US" smtClean="0"/>
              <a:t>Bước </a:t>
            </a:r>
            <a:r>
              <a:rPr lang="en-US"/>
              <a:t>1: Vẽ đồ thị luồng điều khiển từ mã nguồn hoặc mô hình của mã nguồn.</a:t>
            </a:r>
          </a:p>
          <a:p>
            <a:pPr algn="just"/>
            <a:r>
              <a:rPr lang="en-US" smtClean="0"/>
              <a:t>Bước </a:t>
            </a:r>
            <a:r>
              <a:rPr lang="en-US"/>
              <a:t>2: Xác định độ phức tạp Cyclomat của đồ thị luồng điều khiển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0FA78-E535-4F6E-80B9-3EC43B51D4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6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FB2FA2E98E38140B43C60DB40DB560B" ma:contentTypeVersion="2" ma:contentTypeDescription="Tạo tài liệu mới." ma:contentTypeScope="" ma:versionID="d8d057f4a107f0a4ea732104af9c8a99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f5cc7a658a8f796506db65758afd955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BAFC02-270F-44F9-BFC2-A3C359E188C3}"/>
</file>

<file path=customXml/itemProps2.xml><?xml version="1.0" encoding="utf-8"?>
<ds:datastoreItem xmlns:ds="http://schemas.openxmlformats.org/officeDocument/2006/customXml" ds:itemID="{7004845F-10DE-4AF0-8835-08690BD2F95E}"/>
</file>

<file path=customXml/itemProps3.xml><?xml version="1.0" encoding="utf-8"?>
<ds:datastoreItem xmlns:ds="http://schemas.openxmlformats.org/officeDocument/2006/customXml" ds:itemID="{2BA5B971-653C-453A-B724-8FEDEE8A39DE}"/>
</file>

<file path=docProps/app.xml><?xml version="1.0" encoding="utf-8"?>
<Properties xmlns="http://schemas.openxmlformats.org/officeDocument/2006/extended-properties" xmlns:vt="http://schemas.openxmlformats.org/officeDocument/2006/docPropsVTypes">
  <Template>Mau-Slide NEW</Template>
  <TotalTime>1062</TotalTime>
  <Words>986</Words>
  <Application>Microsoft Office PowerPoint</Application>
  <PresentationFormat>Custom</PresentationFormat>
  <Paragraphs>143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Presentation on brainstorming</vt:lpstr>
      <vt:lpstr>KIỂM THỬ HỘP TRẮNG (tt)</vt:lpstr>
      <vt:lpstr>Nội dung</vt:lpstr>
      <vt:lpstr>Mục tiêu</vt:lpstr>
      <vt:lpstr>PowerPoint Presentation</vt:lpstr>
      <vt:lpstr>Khái niệm</vt:lpstr>
      <vt:lpstr>Lộ trình cơ sở</vt:lpstr>
      <vt:lpstr>Độ phức tạp Cyclomat</vt:lpstr>
      <vt:lpstr>PowerPoint Presentation</vt:lpstr>
      <vt:lpstr>Phát sinh các trường hợp kiểm thử theo lộ trình cơ sở</vt:lpstr>
      <vt:lpstr>PowerPoint Presentation</vt:lpstr>
      <vt:lpstr>PowerPoint Presentation</vt:lpstr>
      <vt:lpstr>PowerPoint Presentation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Thiết kế Testcase</vt:lpstr>
      <vt:lpstr>PowerPoint Presentation</vt:lpstr>
      <vt:lpstr>Loop Testing là gì?</vt:lpstr>
      <vt:lpstr>Vòng lặp đơn giản</vt:lpstr>
      <vt:lpstr>Vòng lặp lồng nhau</vt:lpstr>
      <vt:lpstr>PowerPoint Presentation</vt:lpstr>
      <vt:lpstr>PowerPoint Presentation</vt:lpstr>
      <vt:lpstr>Phân tích đời sống của 1 biến</vt:lpstr>
      <vt:lpstr>PowerPoint Presentation</vt:lpstr>
      <vt:lpstr>Đồ thị dòng điều khiển</vt:lpstr>
      <vt:lpstr>PowerPoint Presentation</vt:lpstr>
      <vt:lpstr>Qui trình kiểm thử luồng dữ liệu</vt:lpstr>
      <vt:lpstr>PowerPoint Presentation</vt:lpstr>
      <vt:lpstr>Tóm tắt</vt:lpstr>
      <vt:lpstr>Câu hỏi ôn tập</vt:lpstr>
      <vt:lpstr>Bài tập thực hành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05 CSS</dc:title>
  <dc:creator>admin</dc:creator>
  <cp:lastModifiedBy>admin</cp:lastModifiedBy>
  <cp:revision>60</cp:revision>
  <dcterms:created xsi:type="dcterms:W3CDTF">2019-03-07T07:21:08Z</dcterms:created>
  <dcterms:modified xsi:type="dcterms:W3CDTF">2020-12-28T08:40:03Z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