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332" r:id="rId2"/>
    <p:sldId id="333" r:id="rId3"/>
    <p:sldId id="334" r:id="rId4"/>
    <p:sldId id="336" r:id="rId5"/>
    <p:sldId id="353" r:id="rId6"/>
    <p:sldId id="354" r:id="rId7"/>
    <p:sldId id="355" r:id="rId8"/>
    <p:sldId id="356" r:id="rId9"/>
    <p:sldId id="357" r:id="rId10"/>
    <p:sldId id="358" r:id="rId11"/>
    <p:sldId id="395" r:id="rId12"/>
    <p:sldId id="396" r:id="rId13"/>
    <p:sldId id="397" r:id="rId14"/>
    <p:sldId id="275" r:id="rId15"/>
    <p:sldId id="359" r:id="rId16"/>
    <p:sldId id="360" r:id="rId17"/>
    <p:sldId id="398" r:id="rId18"/>
    <p:sldId id="375" r:id="rId19"/>
    <p:sldId id="376" r:id="rId20"/>
    <p:sldId id="377" r:id="rId21"/>
    <p:sldId id="378" r:id="rId22"/>
    <p:sldId id="361" r:id="rId23"/>
    <p:sldId id="362" r:id="rId24"/>
    <p:sldId id="379" r:id="rId25"/>
    <p:sldId id="380" r:id="rId26"/>
    <p:sldId id="399" r:id="rId27"/>
    <p:sldId id="390" r:id="rId28"/>
    <p:sldId id="391" r:id="rId29"/>
    <p:sldId id="392" r:id="rId30"/>
    <p:sldId id="393" r:id="rId31"/>
    <p:sldId id="394" r:id="rId32"/>
    <p:sldId id="401" r:id="rId33"/>
    <p:sldId id="400" r:id="rId34"/>
    <p:sldId id="402" r:id="rId35"/>
    <p:sldId id="407" r:id="rId36"/>
    <p:sldId id="403" r:id="rId37"/>
    <p:sldId id="408" r:id="rId38"/>
    <p:sldId id="363" r:id="rId39"/>
    <p:sldId id="364" r:id="rId40"/>
    <p:sldId id="382" r:id="rId41"/>
    <p:sldId id="383" r:id="rId42"/>
    <p:sldId id="381" r:id="rId43"/>
    <p:sldId id="366" r:id="rId44"/>
    <p:sldId id="367" r:id="rId45"/>
    <p:sldId id="384" r:id="rId46"/>
    <p:sldId id="385" r:id="rId47"/>
    <p:sldId id="386" r:id="rId48"/>
    <p:sldId id="368" r:id="rId49"/>
    <p:sldId id="389" r:id="rId50"/>
    <p:sldId id="369" r:id="rId51"/>
    <p:sldId id="387" r:id="rId52"/>
    <p:sldId id="388" r:id="rId53"/>
    <p:sldId id="370" r:id="rId54"/>
    <p:sldId id="371" r:id="rId55"/>
    <p:sldId id="374" r:id="rId56"/>
    <p:sldId id="342" r:id="rId57"/>
    <p:sldId id="343" r:id="rId58"/>
    <p:sldId id="344" r:id="rId59"/>
    <p:sldId id="345" r:id="rId60"/>
  </p:sldIdLst>
  <p:sldSz cx="91440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152" y="-90"/>
      </p:cViewPr>
      <p:guideLst>
        <p:guide orient="horz" pos="187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92F69-86E3-48E9-96EC-E1D8E5D71368}" type="datetimeFigureOut">
              <a:rPr lang="en-US" smtClean="0"/>
              <a:t>1/3/2021</a:t>
            </a:fld>
            <a:endParaRPr lang="en-US"/>
          </a:p>
        </p:txBody>
      </p:sp>
      <p:sp>
        <p:nvSpPr>
          <p:cNvPr id="4" name="Slide Image Placeholder 3"/>
          <p:cNvSpPr>
            <a:spLocks noGrp="1" noRot="1" noChangeAspect="1"/>
          </p:cNvSpPr>
          <p:nvPr>
            <p:ph type="sldImg" idx="2"/>
          </p:nvPr>
        </p:nvSpPr>
        <p:spPr>
          <a:xfrm>
            <a:off x="792163" y="685800"/>
            <a:ext cx="52736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E8490-CE71-45A2-8293-C977CC26AD70}" type="slidenum">
              <a:rPr lang="en-US" smtClean="0"/>
              <a:t>‹#›</a:t>
            </a:fld>
            <a:endParaRPr lang="en-US"/>
          </a:p>
        </p:txBody>
      </p:sp>
    </p:spTree>
    <p:extLst>
      <p:ext uri="{BB962C8B-B14F-4D97-AF65-F5344CB8AC3E}">
        <p14:creationId xmlns:p14="http://schemas.microsoft.com/office/powerpoint/2010/main" val="1860626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2382" y="5145617"/>
            <a:ext cx="5954" cy="55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188720"/>
            <a:ext cx="7851648" cy="158496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17" name="Subtitle 16"/>
          <p:cNvSpPr>
            <a:spLocks noGrp="1"/>
          </p:cNvSpPr>
          <p:nvPr>
            <p:ph type="subTitle" idx="1"/>
          </p:nvPr>
        </p:nvSpPr>
        <p:spPr>
          <a:xfrm>
            <a:off x="533401" y="2798065"/>
            <a:ext cx="7854696" cy="1518920"/>
          </a:xfrm>
        </p:spPr>
        <p:txBody>
          <a:bodyPr lIns="0" rIns="18288"/>
          <a:lstStyle>
            <a:lvl1pPr marL="0" marR="45720" indent="0" algn="r">
              <a:buNone/>
              <a:defRPr sz="2400">
                <a:solidFill>
                  <a:schemeClr val="tx1"/>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0" name="Date Placeholder 29"/>
          <p:cNvSpPr>
            <a:spLocks noGrp="1"/>
          </p:cNvSpPr>
          <p:nvPr>
            <p:ph type="dt" sz="half" idx="10"/>
          </p:nvPr>
        </p:nvSpPr>
        <p:spPr/>
        <p:txBody>
          <a:bodyPr/>
          <a:lstStyle>
            <a:lvl1pPr>
              <a:defRPr/>
            </a:lvl1pPr>
          </a:lstStyle>
          <a:p>
            <a:endParaRPr lang="en-US"/>
          </a:p>
        </p:txBody>
      </p:sp>
      <p:sp>
        <p:nvSpPr>
          <p:cNvPr id="11" name="Footer Placeholder 18"/>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3" name="Google Shape;38;p3"/>
          <p:cNvSpPr txBox="1"/>
          <p:nvPr/>
        </p:nvSpPr>
        <p:spPr>
          <a:xfrm>
            <a:off x="2743200" y="5519056"/>
            <a:ext cx="61722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a:solidFill>
                  <a:srgbClr val="FFCC00"/>
                </a:solidFill>
                <a:latin typeface="Tahoma"/>
                <a:ea typeface="Tahoma"/>
                <a:cs typeface="Tahoma"/>
                <a:sym typeface="Symbol"/>
              </a:rPr>
              <a:t>: </a:t>
            </a:r>
            <a:r>
              <a:rPr lang="en-US" sz="1200" b="1" i="1" u="none" strike="noStrike" cap="none" baseline="0" smtClean="0">
                <a:solidFill>
                  <a:srgbClr val="FFCC00"/>
                </a:solidFill>
                <a:latin typeface="Tahoma"/>
                <a:ea typeface="Tahoma"/>
                <a:cs typeface="Tahoma"/>
                <a:sym typeface="Symbol"/>
              </a:rPr>
              <a:t>Tích hợp và kiểm thử hệ thống          </a:t>
            </a:r>
            <a:r>
              <a:rPr lang="en-US" sz="1200" b="0" i="0" u="none" strike="noStrike" cap="none" smtClean="0">
                <a:solidFill>
                  <a:srgbClr val="FFCC00"/>
                </a:solidFill>
                <a:latin typeface="Tahoma"/>
                <a:ea typeface="Tahoma"/>
                <a:cs typeface="Tahoma"/>
                <a:sym typeface="Symbol"/>
              </a:rPr>
              <a:t></a:t>
            </a:r>
            <a:r>
              <a:rPr lang="en-US" sz="1200" b="0" i="0" u="none" strike="noStrike" cap="none">
                <a:solidFill>
                  <a:srgbClr val="FFCC00"/>
                </a:solidFill>
                <a:latin typeface="Tahoma"/>
                <a:ea typeface="Tahoma"/>
                <a:cs typeface="Tahoma"/>
                <a:sym typeface="Symbol"/>
              </a:rPr>
              <a:t>,</a:t>
            </a:r>
            <a:r>
              <a:rPr lang="en-US" sz="1200" b="0" i="0" u="none" strike="noStrike" cap="none"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2D0B74-F284-46F2-99D3-C5C1CD94A1B8}" type="datetime1">
              <a:rPr lang="en-US" smtClean="0"/>
              <a:t>1/3/2021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92482"/>
            <a:ext cx="2057400" cy="45168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92482"/>
            <a:ext cx="6019800" cy="45168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6EDB3C0-C4B7-4D81-AA8F-2B7A0D0E2840}" type="datetime1">
              <a:rPr lang="en-US" smtClean="0"/>
              <a:t>1/3/2021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0"/>
            <a:ext cx="8229600" cy="990600"/>
          </a:xfrm>
        </p:spPr>
        <p:txBody>
          <a:bodyPr>
            <a:normAutofit/>
          </a:bodyPr>
          <a:lstStyle>
            <a:lvl1pPr algn="r">
              <a:defRPr sz="4400" b="1" baseline="0">
                <a:solidFill>
                  <a:srgbClr val="FFC00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20800"/>
            <a:ext cx="8229600" cy="3803904"/>
          </a:xfrm>
        </p:spPr>
        <p:txBody>
          <a:bodyPr/>
          <a:lstStyle>
            <a:lvl1pPr>
              <a:lnSpc>
                <a:spcPct val="100000"/>
              </a:lnSpc>
              <a:spcBef>
                <a:spcPts val="0"/>
              </a:spcBef>
              <a:spcAft>
                <a:spcPts val="600"/>
              </a:spcAft>
              <a:buClr>
                <a:srgbClr val="000066"/>
              </a:buClr>
              <a:defRPr sz="3600">
                <a:latin typeface="Times New Roman" pitchFamily="18" charset="0"/>
                <a:ea typeface="Tahoma" pitchFamily="34" charset="0"/>
                <a:cs typeface="Times New Roman" pitchFamily="18" charset="0"/>
              </a:defRPr>
            </a:lvl1pPr>
            <a:lvl2pPr marL="639763" indent="-246063">
              <a:lnSpc>
                <a:spcPct val="100000"/>
              </a:lnSpc>
              <a:spcBef>
                <a:spcPts val="0"/>
              </a:spcBef>
              <a:spcAft>
                <a:spcPts val="600"/>
              </a:spcAft>
              <a:buClr>
                <a:srgbClr val="002060"/>
              </a:buClr>
              <a:buFont typeface="Wingdings" panose="05000000000000000000" pitchFamily="2" charset="2"/>
              <a:buChar char="Ø"/>
              <a:defRPr sz="3200">
                <a:latin typeface="Times New Roman" pitchFamily="18" charset="0"/>
                <a:ea typeface="Tahoma" pitchFamily="34" charset="0"/>
                <a:cs typeface="Times New Roman" pitchFamily="18" charset="0"/>
              </a:defRPr>
            </a:lvl2pPr>
            <a:lvl3pPr marL="914400" indent="-246063">
              <a:lnSpc>
                <a:spcPct val="100000"/>
              </a:lnSpc>
              <a:spcBef>
                <a:spcPts val="0"/>
              </a:spcBef>
              <a:spcAft>
                <a:spcPts val="600"/>
              </a:spcAft>
              <a:buClr>
                <a:srgbClr val="002060"/>
              </a:buClr>
              <a:buFont typeface="Wingdings" panose="05000000000000000000" pitchFamily="2" charset="2"/>
              <a:buChar char="v"/>
              <a:defRPr sz="2800">
                <a:latin typeface="Times New Roman" pitchFamily="18" charset="0"/>
                <a:ea typeface="Tahoma" pitchFamily="34" charset="0"/>
                <a:cs typeface="Times New Roman" pitchFamily="18" charset="0"/>
              </a:defRPr>
            </a:lvl3pPr>
            <a:lvl4pPr marL="1187450" indent="-209550">
              <a:lnSpc>
                <a:spcPct val="100000"/>
              </a:lnSpc>
              <a:spcBef>
                <a:spcPts val="0"/>
              </a:spcBef>
              <a:spcAft>
                <a:spcPts val="600"/>
              </a:spcAft>
              <a:buClr>
                <a:srgbClr val="002060"/>
              </a:buClr>
              <a:buFont typeface="Wingdings" panose="05000000000000000000" pitchFamily="2" charset="2"/>
              <a:buChar char="§"/>
              <a:defRPr sz="2800">
                <a:latin typeface="Times New Roman" pitchFamily="18" charset="0"/>
                <a:ea typeface="Tahoma" pitchFamily="34" charset="0"/>
                <a:cs typeface="Times New Roman" pitchFamily="18" charset="0"/>
              </a:defRPr>
            </a:lvl4pPr>
            <a:lvl5pPr>
              <a:lnSpc>
                <a:spcPct val="100000"/>
              </a:lnSpc>
              <a:spcBef>
                <a:spcPts val="0"/>
              </a:spcBef>
              <a:spcAft>
                <a:spcPts val="600"/>
              </a:spcAft>
              <a:buClr>
                <a:srgbClr val="002060"/>
              </a:buClr>
              <a:defRPr sz="2400">
                <a:latin typeface="Times New Roman" pitchFamily="18" charset="0"/>
                <a:ea typeface="Tahoma" pitchFamily="34"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F4D7415C-7F0A-4C21-94F3-62820214AC82}" type="datetime1">
              <a:rPr lang="en-US" smtClean="0"/>
              <a:t>1/3/2021</a:t>
            </a:fld>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fld id="{51BBA4BD-2CF1-465B-8C0D-A9F3E5C920A5}" type="slidenum">
              <a:rPr lang="en-US" smtClean="0"/>
              <a:t>‹#›</a:t>
            </a:fld>
            <a:endParaRPr lang="en-US"/>
          </a:p>
        </p:txBody>
      </p:sp>
      <p:sp>
        <p:nvSpPr>
          <p:cNvPr id="9" name="Google Shape;38;p3"/>
          <p:cNvSpPr txBox="1"/>
          <p:nvPr/>
        </p:nvSpPr>
        <p:spPr>
          <a:xfrm>
            <a:off x="3886200" y="5569371"/>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a:solidFill>
                  <a:srgbClr val="FFCC00"/>
                </a:solidFill>
                <a:latin typeface="Tahoma"/>
                <a:ea typeface="Tahoma"/>
                <a:cs typeface="Tahoma"/>
                <a:sym typeface="Symbol"/>
              </a:rPr>
              <a:t>,</a:t>
            </a:r>
            <a:r>
              <a:rPr lang="en-US" sz="1200" b="0" i="0" u="none" strike="noStrike" cap="none"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141171"/>
            <a:ext cx="7772400" cy="11807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30352" y="2344042"/>
            <a:ext cx="7772400" cy="1308417"/>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D3F9903-B708-4E4C-BF57-3536E19923E0}" type="datetime1">
              <a:rPr lang="en-US" smtClean="0"/>
              <a:t>1/3/2021</a:t>
            </a:fld>
            <a:endParaRPr lang="en-US"/>
          </a:p>
        </p:txBody>
      </p:sp>
      <p:sp>
        <p:nvSpPr>
          <p:cNvPr id="5" name="Footer Placeholder 4"/>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5999"/>
            <a:ext cx="8229600" cy="710590"/>
          </a:xfrm>
        </p:spPr>
        <p:txBody>
          <a:bodyPr/>
          <a:lstStyle>
            <a:lvl1pPr algn="r">
              <a:defRPr sz="4400" b="1">
                <a:solidFill>
                  <a:srgbClr val="FFC000"/>
                </a:solidFill>
                <a:latin typeface="Arial" panose="020B0604020202020204" pitchFamily="34" charset="0"/>
                <a:ea typeface="Tahoma" panose="020B0604030504040204" pitchFamily="34" charset="0"/>
                <a:cs typeface="Arial" panose="020B0604020202020204" pitchFamily="34" charset="0"/>
              </a:defRPr>
            </a:lvl1pPr>
          </a:lstStyle>
          <a:p>
            <a:r>
              <a:rPr lang="en-US" dirty="0"/>
              <a:t/>
            </a:r>
            <a:br>
              <a:rPr lang="en-US" dirty="0"/>
            </a:br>
            <a:r>
              <a:rPr lang="en-US" dirty="0"/>
              <a:t/>
            </a:r>
            <a:br>
              <a:rPr lang="en-US" dirty="0"/>
            </a:br>
            <a:r>
              <a:rPr lang="en-US" dirty="0"/>
              <a:t>Click to edit Master title style</a:t>
            </a:r>
          </a:p>
        </p:txBody>
      </p:sp>
      <p:sp>
        <p:nvSpPr>
          <p:cNvPr id="3" name="Content Placeholder 2"/>
          <p:cNvSpPr>
            <a:spLocks noGrp="1"/>
          </p:cNvSpPr>
          <p:nvPr>
            <p:ph sz="half" idx="1"/>
          </p:nvPr>
        </p:nvSpPr>
        <p:spPr>
          <a:xfrm>
            <a:off x="463154" y="1411058"/>
            <a:ext cx="4038600" cy="3843528"/>
          </a:xfrm>
        </p:spPr>
        <p:txBody>
          <a:bodyPr/>
          <a:lstStyle>
            <a:lvl1pPr>
              <a:buClr>
                <a:srgbClr val="002060"/>
              </a:buClr>
              <a:defRPr sz="2800">
                <a:latin typeface="Times New Roman" panose="02020603050405020304" pitchFamily="18" charset="0"/>
                <a:cs typeface="Times New Roman" panose="02020603050405020304" pitchFamily="18" charset="0"/>
              </a:defRPr>
            </a:lvl1pPr>
            <a:lvl2pPr marL="639763" indent="-246063">
              <a:buClr>
                <a:srgbClr val="002060"/>
              </a:buClr>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914400" indent="-246063">
              <a:buClr>
                <a:srgbClr val="002060"/>
              </a:buClr>
              <a:buFont typeface="Wingdings" panose="05000000000000000000" pitchFamily="2" charset="2"/>
              <a:buChar char="v"/>
              <a:defRPr sz="2400">
                <a:latin typeface="Times New Roman" panose="02020603050405020304" pitchFamily="18" charset="0"/>
                <a:cs typeface="Times New Roman" panose="02020603050405020304" pitchFamily="18" charset="0"/>
              </a:defRPr>
            </a:lvl3pPr>
            <a:lvl4pPr marL="1187450" indent="-209550">
              <a:buClr>
                <a:srgbClr val="002060"/>
              </a:buClr>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1462088" indent="-209550">
              <a:buClr>
                <a:srgbClr val="002060"/>
              </a:buClr>
              <a:buFont typeface="Wingdings 2" panose="05020102010507070707" pitchFamily="18" charset="2"/>
              <a:buChar char=""/>
              <a:defRPr sz="20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hasCustomPrompt="1"/>
          </p:nvPr>
        </p:nvSpPr>
        <p:spPr>
          <a:xfrm>
            <a:off x="4642246" y="1411058"/>
            <a:ext cx="4038600" cy="3843528"/>
          </a:xfrm>
        </p:spPr>
        <p:txBody>
          <a:bodyPr/>
          <a:lstStyle>
            <a:lvl1pPr>
              <a:defRPr sz="2800">
                <a:latin typeface="Times New Roman" panose="02020603050405020304" pitchFamily="18" charset="0"/>
                <a:cs typeface="Times New Roman" panose="02020603050405020304" pitchFamily="18" charset="0"/>
              </a:defRPr>
            </a:lvl1pPr>
            <a:lvl2pPr marL="639763" indent="-246063">
              <a:defRPr lang="en-US" sz="2800" kern="1200" dirty="0">
                <a:solidFill>
                  <a:schemeClr val="tx1"/>
                </a:solidFill>
                <a:latin typeface="Times New Roman" panose="02020603050405020304" pitchFamily="18" charset="0"/>
                <a:ea typeface="+mn-ea"/>
                <a:cs typeface="Times New Roman" panose="02020603050405020304" pitchFamily="18" charset="0"/>
              </a:defRPr>
            </a:lvl2pPr>
            <a:lvl3pPr marL="914400" indent="-246063">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1538288" indent="-285750">
              <a:defRPr lang="en-US" sz="2000" kern="1200" dirty="0">
                <a:solidFill>
                  <a:schemeClr val="tx1"/>
                </a:solidFill>
                <a:latin typeface="+mn-lt"/>
                <a:ea typeface="+mn-ea"/>
                <a:cs typeface="+mn-cs"/>
              </a:defRPr>
            </a:lvl4pPr>
            <a:lvl5pPr marL="1187450" indent="-209550">
              <a:defRPr lang="en-US" sz="2000" kern="1200" dirty="0">
                <a:solidFill>
                  <a:schemeClr val="tx1"/>
                </a:solidFill>
                <a:latin typeface="+mn-lt"/>
                <a:ea typeface="+mn-ea"/>
                <a:cs typeface="+mn-cs"/>
              </a:defRPr>
            </a:lvl5pPr>
          </a:lstStyle>
          <a:p>
            <a:pPr lvl="0"/>
            <a:r>
              <a:rPr lang="en-US" dirty="0"/>
              <a:t>Click to edit Master text styles</a:t>
            </a:r>
          </a:p>
          <a:p>
            <a:pPr marL="639763" lvl="1" indent="-246063" algn="l" rtl="0" eaLnBrk="1" fontAlgn="base" hangingPunct="1">
              <a:spcBef>
                <a:spcPct val="20000"/>
              </a:spcBef>
              <a:spcAft>
                <a:spcPct val="0"/>
              </a:spcAft>
              <a:buClr>
                <a:srgbClr val="002060"/>
              </a:buClr>
              <a:buSzPct val="85000"/>
              <a:buFont typeface="Wingdings" panose="05000000000000000000" pitchFamily="2" charset="2"/>
              <a:buChar char="Ø"/>
            </a:pPr>
            <a:r>
              <a:rPr lang="en-US" dirty="0"/>
              <a:t> Second level</a:t>
            </a:r>
          </a:p>
          <a:p>
            <a:pPr marL="914400" lvl="2" indent="-246063" algn="l" rtl="0" eaLnBrk="1" fontAlgn="base" hangingPunct="1">
              <a:spcBef>
                <a:spcPct val="20000"/>
              </a:spcBef>
              <a:spcAft>
                <a:spcPct val="0"/>
              </a:spcAft>
              <a:buClr>
                <a:srgbClr val="002060"/>
              </a:buClr>
              <a:buSzPct val="70000"/>
              <a:buFont typeface="Wingdings" panose="05000000000000000000" pitchFamily="2" charset="2"/>
              <a:buChar char="v"/>
            </a:pPr>
            <a:r>
              <a:rPr lang="en-US" dirty="0"/>
              <a:t>Third level</a:t>
            </a:r>
          </a:p>
          <a:p>
            <a:pPr marL="1187450" lvl="3" indent="-209550" algn="l" rtl="0" eaLnBrk="1" fontAlgn="base" hangingPunct="1">
              <a:spcBef>
                <a:spcPct val="20000"/>
              </a:spcBef>
              <a:spcAft>
                <a:spcPct val="0"/>
              </a:spcAft>
              <a:buClr>
                <a:srgbClr val="002060"/>
              </a:buClr>
              <a:buSzPct val="65000"/>
              <a:buFont typeface="Wingdings" panose="05000000000000000000" pitchFamily="2" charset="2"/>
              <a:buChar char="§"/>
            </a:pPr>
            <a:r>
              <a:rPr lang="en-US" dirty="0"/>
              <a:t>Fourth level</a:t>
            </a:r>
          </a:p>
          <a:p>
            <a:pPr marL="1462088" lvl="4" indent="-209550" algn="l" rtl="0" eaLnBrk="1" fontAlgn="base" hangingPunct="1">
              <a:spcBef>
                <a:spcPct val="20000"/>
              </a:spcBef>
              <a:spcAft>
                <a:spcPct val="0"/>
              </a:spcAft>
              <a:buClr>
                <a:srgbClr val="002060"/>
              </a:buClr>
              <a:buSzPct val="65000"/>
              <a:buFont typeface="Wingdings 2" panose="05020102010507070707" pitchFamily="18" charset="2"/>
              <a:buChar char=""/>
            </a:pPr>
            <a:r>
              <a:rPr lang="en-US" dirty="0"/>
              <a:t>Fifth level</a:t>
            </a:r>
          </a:p>
        </p:txBody>
      </p:sp>
      <p:sp>
        <p:nvSpPr>
          <p:cNvPr id="5" name="Date Placeholder 4"/>
          <p:cNvSpPr>
            <a:spLocks noGrp="1"/>
          </p:cNvSpPr>
          <p:nvPr>
            <p:ph type="dt" sz="half" idx="10"/>
          </p:nvPr>
        </p:nvSpPr>
        <p:spPr/>
        <p:txBody>
          <a:bodyPr/>
          <a:lstStyle>
            <a:lvl1pPr>
              <a:defRPr/>
            </a:lvl1pPr>
          </a:lstStyle>
          <a:p>
            <a:fld id="{E4F318B4-DE75-4605-9367-E53D6BFE9B8E}" type="datetime1">
              <a:rPr lang="en-US" smtClean="0"/>
              <a:t>1/3/2021</a:t>
            </a:fld>
            <a:endParaRPr lang="en-US"/>
          </a:p>
        </p:txBody>
      </p:sp>
      <p:sp>
        <p:nvSpPr>
          <p:cNvPr id="9" name="Google Shape;38;p3">
            <a:extLst>
              <a:ext uri="{FF2B5EF4-FFF2-40B4-BE49-F238E27FC236}">
                <a16:creationId xmlns:a16="http://schemas.microsoft.com/office/drawing/2014/main" xmlns="" id="{DA30AB81-2B24-4133-99E3-EF7D63410792}"/>
              </a:ext>
            </a:extLst>
          </p:cNvPr>
          <p:cNvSpPr txBox="1"/>
          <p:nvPr/>
        </p:nvSpPr>
        <p:spPr>
          <a:xfrm>
            <a:off x="3314372" y="5471042"/>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,2018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
        <p:nvSpPr>
          <p:cNvPr id="10" name="Slide Number Placeholder 5">
            <a:extLst>
              <a:ext uri="{FF2B5EF4-FFF2-40B4-BE49-F238E27FC236}">
                <a16:creationId xmlns:a16="http://schemas.microsoft.com/office/drawing/2014/main" xmlns="" id="{885797B8-656D-475A-B4F1-46A08E04D8B2}"/>
              </a:ext>
            </a:extLst>
          </p:cNvPr>
          <p:cNvSpPr>
            <a:spLocks noGrp="1"/>
          </p:cNvSpPr>
          <p:nvPr>
            <p:ph type="sldNum" sz="quarter" idx="11"/>
          </p:nvPr>
        </p:nvSpPr>
        <p:spPr>
          <a:xfrm>
            <a:off x="7657772" y="5360835"/>
            <a:ext cx="762000" cy="316442"/>
          </a:xfrm>
        </p:spPr>
        <p:txBody>
          <a:bodyPr/>
          <a:lstStyle>
            <a:lvl1pPr>
              <a:defRPr sz="1800">
                <a:solidFill>
                  <a:srgbClr val="FFC000"/>
                </a:solidFill>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210"/>
            <a:ext cx="8229600" cy="990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1" y="1607882"/>
            <a:ext cx="4040188" cy="571438"/>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1" y="2179320"/>
            <a:ext cx="4040188" cy="3332957"/>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3"/>
          </p:nvPr>
        </p:nvSpPr>
        <p:spPr>
          <a:xfrm>
            <a:off x="4645028" y="1611795"/>
            <a:ext cx="4041775" cy="567531"/>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6" name="Content Placeholder 5"/>
          <p:cNvSpPr>
            <a:spLocks noGrp="1"/>
          </p:cNvSpPr>
          <p:nvPr>
            <p:ph sz="quarter" idx="4"/>
          </p:nvPr>
        </p:nvSpPr>
        <p:spPr>
          <a:xfrm>
            <a:off x="4645028" y="2179320"/>
            <a:ext cx="4041775" cy="3332957"/>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fld id="{D1268F43-7619-4070-97AC-52235FC99B51}" type="datetime1">
              <a:rPr lang="en-US" smtClean="0"/>
              <a:t>1/3/2021</a:t>
            </a:fld>
            <a:endParaRPr lang="en-US"/>
          </a:p>
        </p:txBody>
      </p:sp>
      <p:sp>
        <p:nvSpPr>
          <p:cNvPr id="8" name="Footer Placeholder 7"/>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610210"/>
            <a:ext cx="8305800" cy="9906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04393967-1DC1-48E5-8D6C-8664894B4BD0}" type="datetime1">
              <a:rPr lang="en-US" smtClean="0"/>
              <a:t>1/3/2021</a:t>
            </a:fld>
            <a:endParaRPr lang="en-US"/>
          </a:p>
        </p:txBody>
      </p:sp>
      <p:sp>
        <p:nvSpPr>
          <p:cNvPr id="4" name="Footer Placeholder 3"/>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77D4A3E-1AB4-4EA6-AFFC-060A2F42B534}" type="datetime1">
              <a:rPr lang="en-US" smtClean="0"/>
              <a:t>1/3/2021</a:t>
            </a:fld>
            <a:endParaRPr lang="en-US"/>
          </a:p>
        </p:txBody>
      </p:sp>
      <p:sp>
        <p:nvSpPr>
          <p:cNvPr id="3" name="Footer Placeholder 2"/>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45772"/>
            <a:ext cx="2743200" cy="100711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4" name="Content Placeholder 3"/>
          <p:cNvSpPr>
            <a:spLocks noGrp="1"/>
          </p:cNvSpPr>
          <p:nvPr>
            <p:ph sz="half" idx="1"/>
          </p:nvPr>
        </p:nvSpPr>
        <p:spPr>
          <a:xfrm>
            <a:off x="3575050" y="1452880"/>
            <a:ext cx="5111750" cy="39624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685800" y="1452880"/>
            <a:ext cx="2743200" cy="39624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17D2CB3-E58E-4E6C-9678-F0D014518F74}" type="datetime1">
              <a:rPr lang="en-US" smtClean="0"/>
              <a:t>1/3/2021</a:t>
            </a:fld>
            <a:endParaRPr lang="en-US"/>
          </a:p>
        </p:txBody>
      </p:sp>
      <p:sp>
        <p:nvSpPr>
          <p:cNvPr id="6"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873" y="960332"/>
            <a:ext cx="5257800" cy="3566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575" y="4644818"/>
            <a:ext cx="154781" cy="13483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041053"/>
            <a:ext cx="9163050" cy="902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5390520"/>
            <a:ext cx="4762500" cy="55308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020066"/>
            <a:ext cx="2212848" cy="1371605"/>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039581"/>
            <a:ext cx="4617720" cy="3407664"/>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9600" y="2451614"/>
            <a:ext cx="2209800" cy="1888744"/>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fld id="{B56AACA8-F895-40D0-881D-6EDE7FEF801B}" type="datetime1">
              <a:rPr lang="en-US" smtClean="0"/>
              <a:t>1/3/2021</a:t>
            </a:fld>
            <a:endParaRPr lang="en-US"/>
          </a:p>
        </p:txBody>
      </p:sp>
      <p:sp>
        <p:nvSpPr>
          <p:cNvPr id="10" name="Footer Placeholder 5"/>
          <p:cNvSpPr>
            <a:spLocks noGrp="1"/>
          </p:cNvSpPr>
          <p:nvPr>
            <p:ph type="ftr" sz="quarter" idx="11"/>
          </p:nvPr>
        </p:nvSpPr>
        <p:spPr>
          <a:xfrm>
            <a:off x="2667001" y="5508841"/>
            <a:ext cx="3352800" cy="316442"/>
          </a:xfrm>
          <a:prstGeom prst="rect">
            <a:avLst/>
          </a:prstGeom>
        </p:spPr>
        <p:txBody>
          <a:bodyPr/>
          <a:lstStyle>
            <a:lvl1pPr>
              <a:defRPr/>
            </a:lvl1pPr>
          </a:lstStyle>
          <a:p>
            <a:endParaRPr lang="en-US"/>
          </a:p>
        </p:txBody>
      </p:sp>
      <p:sp>
        <p:nvSpPr>
          <p:cNvPr id="11" name="Slide Number Placeholder 6"/>
          <p:cNvSpPr>
            <a:spLocks noGrp="1"/>
          </p:cNvSpPr>
          <p:nvPr>
            <p:ph type="sldNum" sz="quarter" idx="12"/>
          </p:nvPr>
        </p:nvSpPr>
        <p:spPr>
          <a:xfrm>
            <a:off x="8077200" y="5508841"/>
            <a:ext cx="609600" cy="316442"/>
          </a:xfrm>
        </p:spPr>
        <p:txBody>
          <a:bodyPr/>
          <a:lstStyle>
            <a:lvl1pPr>
              <a:defRPr/>
            </a:lvl1pPr>
          </a:lstStyle>
          <a:p>
            <a:fld id="{51BBA4BD-2CF1-465B-8C0D-A9F3E5C920A5}" type="slidenum">
              <a:rPr lang="en-US" smtClean="0"/>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1431" y="-6880"/>
            <a:ext cx="9179719" cy="5962863"/>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457200" y="61087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a:p>
        </p:txBody>
      </p:sp>
      <p:sp>
        <p:nvSpPr>
          <p:cNvPr id="1028" name="Text Placeholder 29"/>
          <p:cNvSpPr>
            <a:spLocks noGrp="1"/>
          </p:cNvSpPr>
          <p:nvPr>
            <p:ph type="body" idx="1"/>
          </p:nvPr>
        </p:nvSpPr>
        <p:spPr bwMode="auto">
          <a:xfrm>
            <a:off x="457200" y="1677144"/>
            <a:ext cx="8229600" cy="380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5508841"/>
            <a:ext cx="2133600" cy="316442"/>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fld id="{0ABE258F-5A54-46DF-B1CD-D1908EF7EE91}" type="datetime1">
              <a:rPr lang="en-US" smtClean="0"/>
              <a:t>1/3/2021</a:t>
            </a:fld>
            <a:endParaRPr lang="en-US"/>
          </a:p>
        </p:txBody>
      </p:sp>
      <p:sp>
        <p:nvSpPr>
          <p:cNvPr id="18" name="Slide Number Placeholder 17"/>
          <p:cNvSpPr>
            <a:spLocks noGrp="1"/>
          </p:cNvSpPr>
          <p:nvPr>
            <p:ph type="sldNum" sz="quarter" idx="4"/>
          </p:nvPr>
        </p:nvSpPr>
        <p:spPr>
          <a:xfrm>
            <a:off x="7924801" y="5508841"/>
            <a:ext cx="762000" cy="316442"/>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fld id="{51BBA4BD-2CF1-465B-8C0D-A9F3E5C920A5}" type="slidenum">
              <a:rPr lang="en-US" smtClean="0"/>
              <a:t>‹#›</a:t>
            </a:fld>
            <a:endParaRPr lang="en-US"/>
          </a:p>
        </p:txBody>
      </p:sp>
      <p:sp>
        <p:nvSpPr>
          <p:cNvPr id="15" name="Google Shape;38;p3"/>
          <p:cNvSpPr txBox="1"/>
          <p:nvPr/>
        </p:nvSpPr>
        <p:spPr>
          <a:xfrm>
            <a:off x="3505200" y="5493899"/>
            <a:ext cx="4343400" cy="3200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viblo.asia/p/kiem-thu-ung-dung-web-web-application-testing-KAyQMpapG0Ek" TargetMode="External"/><Relationship Id="rId2" Type="http://schemas.openxmlformats.org/officeDocument/2006/relationships/hyperlink" Target="https://viblo.asia/p/check-list-kiem-thu-ung-dung-web-cac-test-case-kiem-tra-cho-trang-web-Az45bmRzlx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BAITH/CNTT.SWE2001_TH08.2.docx" TargetMode="External"/><Relationship Id="rId2" Type="http://schemas.openxmlformats.org/officeDocument/2006/relationships/hyperlink" Target="../BAITH/CNTT.SWE2001_TH08.1.docx" TargetMode="External"/><Relationship Id="rId1" Type="http://schemas.openxmlformats.org/officeDocument/2006/relationships/slideLayout" Target="../slideLayouts/slideLayout2.xml"/><Relationship Id="rId4" Type="http://schemas.openxmlformats.org/officeDocument/2006/relationships/hyperlink" Target="../BAITH/CNTT.SWE2001_TH08.3.docx"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676400"/>
            <a:ext cx="8156448" cy="1584960"/>
          </a:xfrm>
        </p:spPr>
        <p:txBody>
          <a:bodyPr>
            <a:normAutofit/>
          </a:bodyPr>
          <a:lstStyle/>
          <a:p>
            <a:pPr algn="ctr"/>
            <a:r>
              <a:rPr lang="en-US" sz="4000">
                <a:solidFill>
                  <a:srgbClr val="002060"/>
                </a:solidFill>
              </a:rPr>
              <a:t>KIỂM THỬ TÍCH </a:t>
            </a:r>
            <a:r>
              <a:rPr lang="en-US" sz="4000" smtClean="0">
                <a:solidFill>
                  <a:srgbClr val="002060"/>
                </a:solidFill>
              </a:rPr>
              <a:t>HỢP VÀ KIỂM THỬ WEB APPLICATION</a:t>
            </a:r>
            <a:endParaRPr lang="en-US" sz="4000">
              <a:solidFill>
                <a:srgbClr val="002060"/>
              </a:solidFill>
            </a:endParaRPr>
          </a:p>
        </p:txBody>
      </p:sp>
      <p:sp>
        <p:nvSpPr>
          <p:cNvPr id="3" name="Subtitle 2"/>
          <p:cNvSpPr>
            <a:spLocks noGrp="1"/>
          </p:cNvSpPr>
          <p:nvPr>
            <p:ph type="subTitle" idx="1"/>
          </p:nvPr>
        </p:nvSpPr>
        <p:spPr>
          <a:xfrm>
            <a:off x="609600" y="3505200"/>
            <a:ext cx="7854696" cy="1518920"/>
          </a:xfrm>
        </p:spPr>
        <p:txBody>
          <a:bodyPr/>
          <a:lstStyle/>
          <a:p>
            <a:endParaRPr lang="en-US" smtClean="0"/>
          </a:p>
          <a:p>
            <a:r>
              <a:rPr lang="en-US" sz="2400" smtClean="0">
                <a:solidFill>
                  <a:srgbClr val="002060"/>
                </a:solidFill>
              </a:rPr>
              <a:t>ThS. Châu Thị Dung</a:t>
            </a:r>
            <a:endParaRPr lang="en-US" sz="240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85800"/>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61812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Giao diện dùng chung bộ nhớ: một khối bộ nhớ được chi sẻ giữa 2 mô đun. Khối bộ nhớ có thể do một trong 2 mô đun cấp phát hoặc do bộ nhớ thứ 3 cấp phát. Một mô đun sẽ ghi dữ liệu và một mô đun sẽ đọc dữ liệu</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10</a:t>
            </a:fld>
            <a:endParaRPr lang="en-US"/>
          </a:p>
        </p:txBody>
      </p:sp>
    </p:spTree>
    <p:extLst>
      <p:ext uri="{BB962C8B-B14F-4D97-AF65-F5344CB8AC3E}">
        <p14:creationId xmlns:p14="http://schemas.microsoft.com/office/powerpoint/2010/main" val="359215774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Test cases của Kiểm thử tích hợp cũng khác so với các loại kiểm thử khác trên phương diện là nó tập trung chủ yếu vào các giao diện &amp; luồng dữ liệu / thông tin giữa các mô-đun. Các liên kết tích hợp được ưu tiên để đưa ra thay vì các chức năng đơn vị mà đã được kiểm thử.</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11</a:t>
            </a:fld>
            <a:endParaRPr lang="en-US"/>
          </a:p>
        </p:txBody>
      </p:sp>
    </p:spTree>
    <p:extLst>
      <p:ext uri="{BB962C8B-B14F-4D97-AF65-F5344CB8AC3E}">
        <p14:creationId xmlns:p14="http://schemas.microsoft.com/office/powerpoint/2010/main" val="111014826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r>
              <a:rPr lang="vi-VN"/>
              <a:t>Test cases mẫu cho việc Kiểm thử tích hợp sẽ đi theo các kịch bản sau: Ứng dụng mà có 3 mô-đun 'Trang đăng nhập', 'Hộp thư' và 'Xóa email' và mỗi mô-đun được tích hợp một cách hợp lý.</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12</a:t>
            </a:fld>
            <a:endParaRPr lang="en-US"/>
          </a:p>
        </p:txBody>
      </p:sp>
    </p:spTree>
    <p:extLst>
      <p:ext uri="{BB962C8B-B14F-4D97-AF65-F5344CB8AC3E}">
        <p14:creationId xmlns:p14="http://schemas.microsoft.com/office/powerpoint/2010/main" val="45728509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95365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01439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Autofit/>
          </a:bodyPr>
          <a:lstStyle/>
          <a:p>
            <a:r>
              <a:rPr lang="en-US"/>
              <a:t>Tích hợp từ </a:t>
            </a:r>
            <a:r>
              <a:rPr lang="en-US" smtClean="0"/>
              <a:t>Top- Down</a:t>
            </a:r>
            <a:endParaRPr lang="en-US"/>
          </a:p>
        </p:txBody>
      </p:sp>
      <p:sp>
        <p:nvSpPr>
          <p:cNvPr id="3" name="Content Placeholder 2"/>
          <p:cNvSpPr>
            <a:spLocks noGrp="1"/>
          </p:cNvSpPr>
          <p:nvPr>
            <p:ph idx="1"/>
          </p:nvPr>
        </p:nvSpPr>
        <p:spPr/>
        <p:txBody>
          <a:bodyPr/>
          <a:lstStyle/>
          <a:p>
            <a:pPr marL="114300" lvl="1" indent="-114300" algn="just">
              <a:buSzPct val="120000"/>
              <a:buFont typeface="Arial" pitchFamily="34" charset="0"/>
              <a:buChar char="•"/>
            </a:pPr>
            <a:r>
              <a:rPr lang="en-US" sz="3600"/>
              <a:t>Là tích hợp từ hàm main()- gốc của cây. Các hàm được gọi trong hàm main() trước khi tích hợp gọi là hàm giả(stub).</a:t>
            </a:r>
          </a:p>
          <a:p>
            <a:pPr marL="114300" lvl="1" indent="-114300" algn="just">
              <a:buSzPct val="120000"/>
              <a:buFont typeface="Arial" pitchFamily="34" charset="0"/>
              <a:buChar char="•"/>
            </a:pPr>
            <a:r>
              <a:rPr lang="en-US" sz="3600"/>
              <a:t>Các hàm giả là các hàm mô phỏng hàm được gọi và sẽ được bỏ đi khi tích hợp hàm thật</a:t>
            </a:r>
          </a:p>
          <a:p>
            <a:pPr>
              <a:buFont typeface="Arial" pitchFamily="34" charset="0"/>
              <a:buChar char="•"/>
            </a:pPr>
            <a:endParaRPr lang="vi-VN" sz="2400"/>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14</a:t>
            </a:fld>
            <a:endParaRPr lang="en-US"/>
          </a:p>
        </p:txBody>
      </p:sp>
    </p:spTree>
    <p:extLst>
      <p:ext uri="{BB962C8B-B14F-4D97-AF65-F5344CB8AC3E}">
        <p14:creationId xmlns:p14="http://schemas.microsoft.com/office/powerpoint/2010/main" val="233370664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mtClean="0"/>
              <a:t>Ví dụ: </a:t>
            </a:r>
            <a:r>
              <a:rPr lang="en-US"/>
              <a:t>main gọi f(x) và g(y) thì khi kiểm thử đơn vị hàm main thì sử dụng hàm giả f() và g(). </a:t>
            </a:r>
          </a:p>
          <a:p>
            <a:pPr algn="just"/>
            <a:r>
              <a:rPr lang="en-US"/>
              <a:t>Hàm </a:t>
            </a:r>
            <a:r>
              <a:rPr lang="en-US" smtClean="0"/>
              <a:t>giả: </a:t>
            </a:r>
            <a:r>
              <a:rPr lang="en-US"/>
              <a:t>nhận tham số và trả về kết quả giống hàm thật và không được cài đặt như hàm thật</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15</a:t>
            </a:fld>
            <a:endParaRPr lang="en-US"/>
          </a:p>
        </p:txBody>
      </p:sp>
    </p:spTree>
    <p:extLst>
      <p:ext uri="{BB962C8B-B14F-4D97-AF65-F5344CB8AC3E}">
        <p14:creationId xmlns:p14="http://schemas.microsoft.com/office/powerpoint/2010/main" val="4031592407"/>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smtClean="0"/>
          </a:p>
          <a:p>
            <a:pPr algn="just"/>
            <a:r>
              <a:rPr lang="en-US" smtClean="0"/>
              <a:t>Mà </a:t>
            </a:r>
            <a:r>
              <a:rPr lang="en-US"/>
              <a:t>trả về luôn giá trị kết quả ứng với tham số biết trước- tương ứng ca kiểm </a:t>
            </a:r>
            <a:r>
              <a:rPr lang="en-US" smtClean="0"/>
              <a:t>thử </a:t>
            </a:r>
            <a:r>
              <a:rPr lang="en-US"/>
              <a:t>sẽ truyền cho f(x) và g(y).</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16</a:t>
            </a:fld>
            <a:endParaRPr lang="en-US"/>
          </a:p>
        </p:txBody>
      </p:sp>
    </p:spTree>
    <p:extLst>
      <p:ext uri="{BB962C8B-B14F-4D97-AF65-F5344CB8AC3E}">
        <p14:creationId xmlns:p14="http://schemas.microsoft.com/office/powerpoint/2010/main" val="90378172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347788"/>
            <a:ext cx="64293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72790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495299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860962"/>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8229600" cy="2965704"/>
          </a:xfrm>
        </p:spPr>
        <p:txBody>
          <a:bodyPr/>
          <a:lstStyle/>
          <a:p>
            <a:pPr algn="just"/>
            <a:r>
              <a:rPr lang="vi-VN" sz="3200"/>
              <a:t>Tích hợp A với B. Lúc này chúng ta sẽ sử dụng hai mô-đun giả là C’ và D’. Tương tác giữa hai A và B lúc này có thể vẫn bị hạn chế bởi các mô-đun C’ và D’ là mô-đun giả, </a:t>
            </a:r>
            <a:r>
              <a:rPr lang="vi-VN" sz="3200" smtClean="0"/>
              <a:t>trước </a:t>
            </a:r>
            <a:r>
              <a:rPr lang="vi-VN" sz="3200"/>
              <a:t>đó A được kiểm thử đơn vị độc lập thì phải sử dụng các mô-đun giả là B’, C’, và D’.</a:t>
            </a:r>
            <a:endParaRPr lang="en-US" sz="3200"/>
          </a:p>
        </p:txBody>
      </p:sp>
      <p:sp>
        <p:nvSpPr>
          <p:cNvPr id="4" name="Slide Number Placeholder 3"/>
          <p:cNvSpPr>
            <a:spLocks noGrp="1"/>
          </p:cNvSpPr>
          <p:nvPr>
            <p:ph type="sldNum" sz="quarter" idx="11"/>
          </p:nvPr>
        </p:nvSpPr>
        <p:spPr/>
        <p:txBody>
          <a:bodyPr/>
          <a:lstStyle/>
          <a:p>
            <a:fld id="{51BBA4BD-2CF1-465B-8C0D-A9F3E5C920A5}" type="slidenum">
              <a:rPr lang="en-US" smtClean="0"/>
              <a:t>19</a:t>
            </a:fld>
            <a:endParaRPr lang="en-US"/>
          </a:p>
        </p:txBody>
      </p:sp>
    </p:spTree>
    <p:extLst>
      <p:ext uri="{BB962C8B-B14F-4D97-AF65-F5344CB8AC3E}">
        <p14:creationId xmlns:p14="http://schemas.microsoft.com/office/powerpoint/2010/main" val="114024556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229600" cy="990600"/>
          </a:xfrm>
        </p:spPr>
        <p:txBody>
          <a:bodyPr/>
          <a:lstStyle/>
          <a:p>
            <a:r>
              <a:rPr lang="en-US" smtClean="0"/>
              <a:t>Nội dung</a:t>
            </a:r>
            <a:endParaRPr lang="en-US"/>
          </a:p>
        </p:txBody>
      </p:sp>
      <p:sp>
        <p:nvSpPr>
          <p:cNvPr id="3" name="Content Placeholder 2"/>
          <p:cNvSpPr>
            <a:spLocks noGrp="1"/>
          </p:cNvSpPr>
          <p:nvPr>
            <p:ph idx="1"/>
          </p:nvPr>
        </p:nvSpPr>
        <p:spPr>
          <a:xfrm>
            <a:off x="533400" y="1524000"/>
            <a:ext cx="8229600" cy="3803904"/>
          </a:xfrm>
        </p:spPr>
        <p:txBody>
          <a:bodyPr/>
          <a:lstStyle/>
          <a:p>
            <a:endParaRPr lang="en-US" smtClean="0"/>
          </a:p>
          <a:p>
            <a:r>
              <a:rPr lang="en-US" smtClean="0"/>
              <a:t>Kiểm thử tích hợp</a:t>
            </a:r>
          </a:p>
          <a:p>
            <a:r>
              <a:rPr lang="en-US" smtClean="0"/>
              <a:t>Kiểm thử Web Application</a:t>
            </a:r>
          </a:p>
          <a:p>
            <a:pPr marL="0" indent="0">
              <a:buNone/>
            </a:pP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a:t>
            </a:fld>
            <a:endParaRPr lang="en-US"/>
          </a:p>
        </p:txBody>
      </p:sp>
    </p:spTree>
    <p:extLst>
      <p:ext uri="{BB962C8B-B14F-4D97-AF65-F5344CB8AC3E}">
        <p14:creationId xmlns:p14="http://schemas.microsoft.com/office/powerpoint/2010/main" val="3702456615"/>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Tích hợp thêm D. Tức là với A, B đã tích hợp xong chúng ta bổ sung thêm mô-đun D. Hệ thống con sẽ gồm A, B và D. Chúng ta cần kiểm thử giữa A và D, sau đó chúng ta phải kiểm thử lại giữa A và B, vì bây giờ hệ thống con đã có thêm D,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20</a:t>
            </a:fld>
            <a:endParaRPr lang="en-US"/>
          </a:p>
        </p:txBody>
      </p:sp>
    </p:spTree>
    <p:extLst>
      <p:ext uri="{BB962C8B-B14F-4D97-AF65-F5344CB8AC3E}">
        <p14:creationId xmlns:p14="http://schemas.microsoft.com/office/powerpoint/2010/main" val="3023666896"/>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Tích hợp thêm C. Lúc này hệ thống con gồm A, B, C, D. Tương tự như bước trước. </a:t>
            </a:r>
            <a:endParaRPr lang="en-US"/>
          </a:p>
          <a:p>
            <a:r>
              <a:rPr lang="vi-VN" smtClean="0"/>
              <a:t>Tích </a:t>
            </a:r>
            <a:r>
              <a:rPr lang="vi-VN"/>
              <a:t>hợp thêm E. Tương tự bước trước.</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21</a:t>
            </a:fld>
            <a:endParaRPr lang="en-US"/>
          </a:p>
        </p:txBody>
      </p:sp>
    </p:spTree>
    <p:extLst>
      <p:ext uri="{BB962C8B-B14F-4D97-AF65-F5344CB8AC3E}">
        <p14:creationId xmlns:p14="http://schemas.microsoft.com/office/powerpoint/2010/main" val="4081173293"/>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4160"/>
            <a:ext cx="8382000" cy="990600"/>
          </a:xfrm>
        </p:spPr>
        <p:txBody>
          <a:bodyPr>
            <a:normAutofit/>
          </a:bodyPr>
          <a:lstStyle/>
          <a:p>
            <a:r>
              <a:rPr lang="en-US" smtClean="0"/>
              <a:t>Các bước kiểm thử Top - down</a:t>
            </a:r>
            <a:endParaRPr lang="en-US"/>
          </a:p>
        </p:txBody>
      </p:sp>
      <p:sp>
        <p:nvSpPr>
          <p:cNvPr id="3" name="Content Placeholder 2"/>
          <p:cNvSpPr>
            <a:spLocks noGrp="1"/>
          </p:cNvSpPr>
          <p:nvPr>
            <p:ph idx="1"/>
          </p:nvPr>
        </p:nvSpPr>
        <p:spPr>
          <a:xfrm>
            <a:off x="457200" y="1524000"/>
            <a:ext cx="8229600" cy="3600704"/>
          </a:xfrm>
        </p:spPr>
        <p:txBody>
          <a:bodyPr/>
          <a:lstStyle/>
          <a:p>
            <a:pPr algn="just"/>
            <a:r>
              <a:rPr lang="en-US" smtClean="0"/>
              <a:t>Chúng </a:t>
            </a:r>
            <a:r>
              <a:rPr lang="en-US"/>
              <a:t>ta dựa vào hàm giả để kiểm thử hàm main một cách độc lập.</a:t>
            </a:r>
          </a:p>
          <a:p>
            <a:pPr algn="just"/>
            <a:r>
              <a:rPr lang="en-US"/>
              <a:t>Thay dần hàm giả bằng hàm thật, rồi kiểm thử hàm main hoặc thay tất cả hàm giả rồi kiểm thử hàm main.</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22</a:t>
            </a:fld>
            <a:endParaRPr lang="en-US"/>
          </a:p>
        </p:txBody>
      </p:sp>
    </p:spTree>
    <p:extLst>
      <p:ext uri="{BB962C8B-B14F-4D97-AF65-F5344CB8AC3E}">
        <p14:creationId xmlns:p14="http://schemas.microsoft.com/office/powerpoint/2010/main" val="120053233"/>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Tích hợp từ </a:t>
            </a:r>
            <a:r>
              <a:rPr lang="en-US" smtClean="0"/>
              <a:t>Bottom - up</a:t>
            </a:r>
            <a:endParaRPr lang="en-US"/>
          </a:p>
        </p:txBody>
      </p:sp>
      <p:sp>
        <p:nvSpPr>
          <p:cNvPr id="3" name="Content Placeholder 2"/>
          <p:cNvSpPr>
            <a:spLocks noGrp="1"/>
          </p:cNvSpPr>
          <p:nvPr>
            <p:ph idx="1"/>
          </p:nvPr>
        </p:nvSpPr>
        <p:spPr>
          <a:xfrm>
            <a:off x="457200" y="1600200"/>
            <a:ext cx="8229600" cy="3524504"/>
          </a:xfrm>
        </p:spPr>
        <p:txBody>
          <a:bodyPr/>
          <a:lstStyle/>
          <a:p>
            <a:pPr algn="just"/>
            <a:r>
              <a:rPr lang="en-US"/>
              <a:t>Ngược </a:t>
            </a:r>
            <a:r>
              <a:rPr lang="en-US" smtClean="0"/>
              <a:t>tích </a:t>
            </a:r>
            <a:r>
              <a:rPr lang="en-US"/>
              <a:t>hợp từ </a:t>
            </a:r>
            <a:r>
              <a:rPr lang="en-US" smtClean="0"/>
              <a:t>trên xuống dưới</a:t>
            </a:r>
            <a:endParaRPr lang="en-US"/>
          </a:p>
          <a:p>
            <a:pPr algn="just"/>
            <a:r>
              <a:rPr lang="en-US"/>
              <a:t>Không sử dụng hàm giả, sử dụng hàm  gọi giả (driver). Hàm này mô phỏng hàm ở mức trên mà trên sẽ gọi hàm chúng ta đang kiểm thử.</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23</a:t>
            </a:fld>
            <a:endParaRPr lang="en-US"/>
          </a:p>
        </p:txBody>
      </p:sp>
    </p:spTree>
    <p:extLst>
      <p:ext uri="{BB962C8B-B14F-4D97-AF65-F5344CB8AC3E}">
        <p14:creationId xmlns:p14="http://schemas.microsoft.com/office/powerpoint/2010/main" val="278665114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chúng ta phải thiết kế hàm gọi giả để tích hợp ba mô-đun E, F, </a:t>
            </a:r>
            <a:r>
              <a:rPr lang="vi-VN" smtClean="0"/>
              <a:t>G</a:t>
            </a:r>
            <a:endParaRPr lang="en-US" smtClean="0"/>
          </a:p>
          <a:p>
            <a:r>
              <a:rPr lang="vi-VN"/>
              <a:t>chúng ta sẽ tích hợp các mô-đun B, C, D với E, F và </a:t>
            </a:r>
            <a:r>
              <a:rPr lang="vi-VN" smtClean="0"/>
              <a:t>G.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581400"/>
            <a:ext cx="253365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19534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20800"/>
            <a:ext cx="8382000" cy="3803904"/>
          </a:xfrm>
        </p:spPr>
        <p:txBody>
          <a:bodyPr/>
          <a:lstStyle/>
          <a:p>
            <a:r>
              <a:rPr lang="en-US" smtClean="0"/>
              <a:t>Chúng</a:t>
            </a:r>
            <a:r>
              <a:rPr lang="vi-VN" smtClean="0"/>
              <a:t>ta </a:t>
            </a:r>
            <a:r>
              <a:rPr lang="vi-VN"/>
              <a:t>thay C vào nhưng hệ thống không thực hiện được từ hàm C, nên chúng ta phải sử dụng hàm giả mô phỏng mô-đun A. Khi đó chúng ta cần tích hợp thêm các mô-đun B, D để hàm gọi giả có thể hoạt động và để kiểm tra được mô-đun C.</a:t>
            </a:r>
            <a:endParaRPr lang="en-US"/>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25</a:t>
            </a:fld>
            <a:endParaRPr lang="en-US"/>
          </a:p>
        </p:txBody>
      </p:sp>
    </p:spTree>
    <p:extLst>
      <p:ext uri="{BB962C8B-B14F-4D97-AF65-F5344CB8AC3E}">
        <p14:creationId xmlns:p14="http://schemas.microsoft.com/office/powerpoint/2010/main" val="162433148"/>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419225"/>
            <a:ext cx="57721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71751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endParaRPr lang="en-US" smtClean="0"/>
          </a:p>
          <a:p>
            <a:endParaRPr lang="en-US"/>
          </a:p>
          <a:p>
            <a:endParaRPr lang="en-US" smtClean="0"/>
          </a:p>
          <a:p>
            <a:endParaRPr lang="en-US"/>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5" y="1600200"/>
            <a:ext cx="23812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042530"/>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Đối với </a:t>
            </a:r>
            <a:r>
              <a:rPr lang="vi-VN"/>
              <a:t>Unit </a:t>
            </a:r>
            <a:r>
              <a:rPr lang="vi-VN" smtClean="0"/>
              <a:t>Testing</a:t>
            </a:r>
            <a:endParaRPr lang="en-US"/>
          </a:p>
        </p:txBody>
      </p:sp>
      <p:sp>
        <p:nvSpPr>
          <p:cNvPr id="3" name="Content Placeholder 2"/>
          <p:cNvSpPr>
            <a:spLocks noGrp="1"/>
          </p:cNvSpPr>
          <p:nvPr>
            <p:ph idx="1"/>
          </p:nvPr>
        </p:nvSpPr>
        <p:spPr/>
        <p:txBody>
          <a:bodyPr/>
          <a:lstStyle/>
          <a:p>
            <a:r>
              <a:rPr lang="vi-VN" smtClean="0"/>
              <a:t>Độ </a:t>
            </a:r>
            <a:r>
              <a:rPr lang="vi-VN"/>
              <a:t>dài của trường - username và password</a:t>
            </a:r>
          </a:p>
          <a:p>
            <a:r>
              <a:rPr lang="vi-VN"/>
              <a:t>Giá trị trường đầu vào nên là hợp lệ</a:t>
            </a:r>
          </a:p>
          <a:p>
            <a:r>
              <a:rPr lang="vi-VN"/>
              <a:t>Nút đăng nhập được kích hoạt chỉ sau khi giá trị hợp lệ (Định dạng và chiều dài đúng chuẩn) được nhập vào cả hai trường.</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28</a:t>
            </a:fld>
            <a:endParaRPr lang="en-US"/>
          </a:p>
        </p:txBody>
      </p:sp>
    </p:spTree>
    <p:extLst>
      <p:ext uri="{BB962C8B-B14F-4D97-AF65-F5344CB8AC3E}">
        <p14:creationId xmlns:p14="http://schemas.microsoft.com/office/powerpoint/2010/main" val="1705024609"/>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với Integration Testing</a:t>
            </a:r>
            <a:endParaRPr lang="en-US"/>
          </a:p>
        </p:txBody>
      </p:sp>
      <p:sp>
        <p:nvSpPr>
          <p:cNvPr id="3" name="Content Placeholder 2"/>
          <p:cNvSpPr>
            <a:spLocks noGrp="1"/>
          </p:cNvSpPr>
          <p:nvPr>
            <p:ph idx="1"/>
          </p:nvPr>
        </p:nvSpPr>
        <p:spPr/>
        <p:txBody>
          <a:bodyPr/>
          <a:lstStyle/>
          <a:p>
            <a:r>
              <a:rPr lang="vi-VN"/>
              <a:t>Người dùng sẽ nhìn thấy thông báo chào mừng sau khi nhập các giá trị hợp lệ và nhấn nút đăng nhập. Người sử dụng cần được điều hướng đến các trang chào đón, trên trang chủ sau khi nhập nhập hợp lệ và nhấn nút Login.</a:t>
            </a:r>
          </a:p>
          <a:p>
            <a:pPr marL="0" indent="0">
              <a:buNone/>
            </a:pPr>
            <a:r>
              <a:rPr lang="vi-VN"/>
              <a:t/>
            </a:r>
            <a:br>
              <a:rPr lang="vi-VN"/>
            </a:b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29</a:t>
            </a:fld>
            <a:endParaRPr lang="en-US"/>
          </a:p>
        </p:txBody>
      </p:sp>
    </p:spTree>
    <p:extLst>
      <p:ext uri="{BB962C8B-B14F-4D97-AF65-F5344CB8AC3E}">
        <p14:creationId xmlns:p14="http://schemas.microsoft.com/office/powerpoint/2010/main" val="402654222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0200"/>
            <a:ext cx="8229600" cy="990600"/>
          </a:xfrm>
        </p:spPr>
        <p:txBody>
          <a:bodyPr/>
          <a:lstStyle/>
          <a:p>
            <a:r>
              <a:rPr lang="en-US" smtClean="0"/>
              <a:t>Mục tiêu</a:t>
            </a:r>
            <a:endParaRPr lang="en-US"/>
          </a:p>
        </p:txBody>
      </p:sp>
      <p:sp>
        <p:nvSpPr>
          <p:cNvPr id="3" name="Content Placeholder 2"/>
          <p:cNvSpPr>
            <a:spLocks noGrp="1"/>
          </p:cNvSpPr>
          <p:nvPr>
            <p:ph idx="1"/>
          </p:nvPr>
        </p:nvSpPr>
        <p:spPr/>
        <p:txBody>
          <a:bodyPr/>
          <a:lstStyle/>
          <a:p>
            <a:endParaRPr lang="en-US" sz="3600" smtClean="0"/>
          </a:p>
          <a:p>
            <a:pPr algn="just"/>
            <a:r>
              <a:rPr lang="en-US" sz="3600" smtClean="0"/>
              <a:t>Nắm vững các bước kiểm thử tích hợp</a:t>
            </a:r>
          </a:p>
          <a:p>
            <a:pPr algn="just"/>
            <a:r>
              <a:rPr lang="en-US" smtClean="0"/>
              <a:t>Hiểu được và vận dụng thành thạo kiểm thử Web Application vào trang Web cụ thể</a:t>
            </a:r>
            <a:endParaRPr lang="en-US" sz="3600" smtClean="0"/>
          </a:p>
        </p:txBody>
      </p:sp>
      <p:sp>
        <p:nvSpPr>
          <p:cNvPr id="4" name="Slide Number Placeholder 3"/>
          <p:cNvSpPr>
            <a:spLocks noGrp="1"/>
          </p:cNvSpPr>
          <p:nvPr>
            <p:ph type="sldNum" sz="quarter" idx="11"/>
          </p:nvPr>
        </p:nvSpPr>
        <p:spPr/>
        <p:txBody>
          <a:bodyPr/>
          <a:lstStyle/>
          <a:p>
            <a:fld id="{51BBA4BD-2CF1-465B-8C0D-A9F3E5C920A5}" type="slidenum">
              <a:rPr lang="en-US" smtClean="0"/>
              <a:t>3</a:t>
            </a:fld>
            <a:endParaRPr lang="en-US"/>
          </a:p>
        </p:txBody>
      </p:sp>
    </p:spTree>
    <p:extLst>
      <p:ext uri="{BB962C8B-B14F-4D97-AF65-F5344CB8AC3E}">
        <p14:creationId xmlns:p14="http://schemas.microsoft.com/office/powerpoint/2010/main" val="2723361485"/>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t>
            </a:r>
            <a:r>
              <a:rPr lang="vi-VN" smtClean="0"/>
              <a:t>iểm </a:t>
            </a:r>
            <a:r>
              <a:rPr lang="vi-VN"/>
              <a:t>thử chức năng</a:t>
            </a:r>
            <a:endParaRPr lang="en-US"/>
          </a:p>
        </p:txBody>
      </p:sp>
      <p:sp>
        <p:nvSpPr>
          <p:cNvPr id="3" name="Content Placeholder 2"/>
          <p:cNvSpPr>
            <a:spLocks noGrp="1"/>
          </p:cNvSpPr>
          <p:nvPr>
            <p:ph idx="1"/>
          </p:nvPr>
        </p:nvSpPr>
        <p:spPr/>
        <p:txBody>
          <a:bodyPr/>
          <a:lstStyle/>
          <a:p>
            <a:r>
              <a:rPr lang="vi-VN"/>
              <a:t>Các trạng thái mong muốn sẽ được kiểm tra, ví dụ: người dùng có thể đăng nhập vào bằng cách nhấp vào nút đăng nhập sau khi nhập tên và mật khẩu giá trị hợp lệ hay không?</a:t>
            </a:r>
          </a:p>
          <a:p>
            <a:r>
              <a:rPr lang="vi-VN"/>
              <a:t>Thông báo chào mừng xuất hiện sau khi đăng nhập thành công không?</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30</a:t>
            </a:fld>
            <a:endParaRPr lang="en-US"/>
          </a:p>
        </p:txBody>
      </p:sp>
    </p:spTree>
    <p:extLst>
      <p:ext uri="{BB962C8B-B14F-4D97-AF65-F5344CB8AC3E}">
        <p14:creationId xmlns:p14="http://schemas.microsoft.com/office/powerpoint/2010/main" val="1903795366"/>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Thông báo lỗi sẽ xuất hiện khi đăng nhập không hợp lệ?</a:t>
            </a:r>
          </a:p>
          <a:p>
            <a:r>
              <a:rPr lang="vi-VN"/>
              <a:t>Một user chưa được kích hoat có thể đăng nhập thành công hay không?</a:t>
            </a:r>
          </a:p>
          <a:p>
            <a:r>
              <a:rPr lang="vi-VN"/>
              <a:t>Có bất kỳ một link 'quên mật khẩu' cho những người dùng đã quên mật khẩu của mình hay không?</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31</a:t>
            </a:fld>
            <a:endParaRPr lang="en-US"/>
          </a:p>
        </p:txBody>
      </p:sp>
    </p:spTree>
    <p:extLst>
      <p:ext uri="{BB962C8B-B14F-4D97-AF65-F5344CB8AC3E}">
        <p14:creationId xmlns:p14="http://schemas.microsoft.com/office/powerpoint/2010/main" val="1491382984"/>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smtClean="0"/>
          </a:p>
          <a:p>
            <a:pPr marL="0" indent="0" algn="ctr">
              <a:buNone/>
            </a:pPr>
            <a:r>
              <a:rPr lang="en-US" b="1" smtClean="0">
                <a:latin typeface="Tahoma" pitchFamily="34" charset="0"/>
                <a:cs typeface="Tahoma" pitchFamily="34" charset="0"/>
              </a:rPr>
              <a:t>KIỂM THỬ HỆ THỐNG </a:t>
            </a:r>
          </a:p>
          <a:p>
            <a:pPr marL="0" indent="0" algn="ctr">
              <a:buNone/>
            </a:pPr>
            <a:r>
              <a:rPr lang="en-US" b="1" smtClean="0">
                <a:latin typeface="Tahoma" pitchFamily="34" charset="0"/>
                <a:cs typeface="Tahoma" pitchFamily="34" charset="0"/>
              </a:rPr>
              <a:t>(SYSTEM TESTING)</a:t>
            </a:r>
            <a:endParaRPr lang="en-US"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51BBA4BD-2CF1-465B-8C0D-A9F3E5C920A5}" type="slidenum">
              <a:rPr lang="en-US" smtClean="0"/>
              <a:t>32</a:t>
            </a:fld>
            <a:endParaRPr lang="en-US"/>
          </a:p>
        </p:txBody>
      </p:sp>
    </p:spTree>
    <p:extLst>
      <p:ext uri="{BB962C8B-B14F-4D97-AF65-F5344CB8AC3E}">
        <p14:creationId xmlns:p14="http://schemas.microsoft.com/office/powerpoint/2010/main" val="407473840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347788"/>
            <a:ext cx="542925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678190"/>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System test là </a:t>
            </a:r>
            <a:r>
              <a:rPr lang="en-US"/>
              <a:t>gì</a:t>
            </a:r>
            <a:r>
              <a:rPr lang="en-US" smtClean="0"/>
              <a:t>?</a:t>
            </a:r>
            <a:endParaRPr lang="en-US"/>
          </a:p>
        </p:txBody>
      </p:sp>
      <p:sp>
        <p:nvSpPr>
          <p:cNvPr id="3" name="Content Placeholder 2"/>
          <p:cNvSpPr>
            <a:spLocks noGrp="1"/>
          </p:cNvSpPr>
          <p:nvPr>
            <p:ph idx="1"/>
          </p:nvPr>
        </p:nvSpPr>
        <p:spPr/>
        <p:txBody>
          <a:bodyPr/>
          <a:lstStyle/>
          <a:p>
            <a:pPr algn="just"/>
            <a:r>
              <a:rPr lang="vi-VN"/>
              <a:t>Kiểm thử hệ thống là một phương pháp theo dõi và đánh giá hành vi của sản phẩm hoặc hệ thống phần mềm hoàn chỉnh và đã được tích hợp đầy đủ, dựa vào đặc tả và các yêu cầu chức năng đã được xác định trước</a:t>
            </a:r>
            <a:r>
              <a:rPr lang="vi-VN"/>
              <a:t>.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34</a:t>
            </a:fld>
            <a:endParaRPr lang="en-US"/>
          </a:p>
        </p:txBody>
      </p:sp>
    </p:spTree>
    <p:extLst>
      <p:ext uri="{BB962C8B-B14F-4D97-AF65-F5344CB8AC3E}">
        <p14:creationId xmlns:p14="http://schemas.microsoft.com/office/powerpoint/2010/main" val="303639112"/>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K</a:t>
            </a:r>
            <a:r>
              <a:rPr lang="vi-VN" smtClean="0"/>
              <a:t>iểm </a:t>
            </a:r>
            <a:r>
              <a:rPr lang="vi-VN"/>
              <a:t>thử hệ thống thuộc loại kiểm thử hộp đen( Black </a:t>
            </a:r>
            <a:r>
              <a:rPr lang="vi-VN"/>
              <a:t>Box </a:t>
            </a:r>
            <a:r>
              <a:rPr lang="vi-VN" smtClean="0"/>
              <a:t>Testing</a:t>
            </a:r>
            <a:r>
              <a:rPr lang="en-US" smtClean="0"/>
              <a:t>). </a:t>
            </a:r>
            <a:r>
              <a:rPr lang="vi-VN" smtClean="0"/>
              <a:t>Mục </a:t>
            </a:r>
            <a:r>
              <a:rPr lang="vi-VN"/>
              <a:t>đích chính là liệu nó có đáp ứng được sự mong đợi của người dùng hay không?</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35</a:t>
            </a:fld>
            <a:endParaRPr lang="en-US"/>
          </a:p>
        </p:txBody>
      </p:sp>
    </p:spTree>
    <p:extLst>
      <p:ext uri="{BB962C8B-B14F-4D97-AF65-F5344CB8AC3E}">
        <p14:creationId xmlns:p14="http://schemas.microsoft.com/office/powerpoint/2010/main" val="136342424"/>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rmAutofit fontScale="90000"/>
          </a:bodyPr>
          <a:lstStyle/>
          <a:p>
            <a:r>
              <a:rPr lang="en-US"/>
              <a:t>Các lĩnh vực chính của System testing</a:t>
            </a:r>
          </a:p>
        </p:txBody>
      </p:sp>
      <p:sp>
        <p:nvSpPr>
          <p:cNvPr id="3" name="Content Placeholder 2"/>
          <p:cNvSpPr>
            <a:spLocks noGrp="1"/>
          </p:cNvSpPr>
          <p:nvPr>
            <p:ph idx="1"/>
          </p:nvPr>
        </p:nvSpPr>
        <p:spPr/>
        <p:txBody>
          <a:bodyPr/>
          <a:lstStyle/>
          <a:p>
            <a:r>
              <a:rPr lang="vi-VN"/>
              <a:t>Giao diện bên ngoài (UI/ UX) </a:t>
            </a:r>
          </a:p>
          <a:p>
            <a:r>
              <a:rPr lang="vi-VN" smtClean="0"/>
              <a:t>Cách </a:t>
            </a:r>
            <a:r>
              <a:rPr lang="vi-VN"/>
              <a:t>hoạt động của các function</a:t>
            </a:r>
          </a:p>
          <a:p>
            <a:r>
              <a:rPr lang="vi-VN" smtClean="0"/>
              <a:t>Độ </a:t>
            </a:r>
            <a:r>
              <a:rPr lang="vi-VN"/>
              <a:t>tin cậy, Bảo mật</a:t>
            </a:r>
          </a:p>
          <a:p>
            <a:r>
              <a:rPr lang="vi-VN" smtClean="0"/>
              <a:t>Khả </a:t>
            </a:r>
            <a:r>
              <a:rPr lang="vi-VN"/>
              <a:t>năng phục hồi</a:t>
            </a:r>
          </a:p>
          <a:p>
            <a:r>
              <a:rPr lang="vi-VN" smtClean="0"/>
              <a:t>Hiệu </a:t>
            </a:r>
            <a:r>
              <a:rPr lang="vi-VN"/>
              <a:t>suất</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36</a:t>
            </a:fld>
            <a:endParaRPr lang="en-US"/>
          </a:p>
        </p:txBody>
      </p:sp>
    </p:spTree>
    <p:extLst>
      <p:ext uri="{BB962C8B-B14F-4D97-AF65-F5344CB8AC3E}">
        <p14:creationId xmlns:p14="http://schemas.microsoft.com/office/powerpoint/2010/main" val="1002828239"/>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Vận hành và trải nghiệm người dùng</a:t>
            </a:r>
          </a:p>
          <a:p>
            <a:r>
              <a:rPr lang="vi-VN" smtClean="0"/>
              <a:t>Khả </a:t>
            </a:r>
            <a:r>
              <a:rPr lang="vi-VN"/>
              <a:t>năng cài đặt</a:t>
            </a:r>
          </a:p>
          <a:p>
            <a:r>
              <a:rPr lang="vi-VN" smtClean="0"/>
              <a:t>Tài </a:t>
            </a:r>
            <a:r>
              <a:rPr lang="vi-VN"/>
              <a:t>liệu tham khảo, hướng dẫn</a:t>
            </a:r>
          </a:p>
          <a:p>
            <a:r>
              <a:rPr lang="vi-VN" smtClean="0"/>
              <a:t>Tính </a:t>
            </a:r>
            <a:r>
              <a:rPr lang="vi-VN"/>
              <a:t>khả dụng</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37</a:t>
            </a:fld>
            <a:endParaRPr lang="en-US"/>
          </a:p>
        </p:txBody>
      </p:sp>
    </p:spTree>
    <p:extLst>
      <p:ext uri="{BB962C8B-B14F-4D97-AF65-F5344CB8AC3E}">
        <p14:creationId xmlns:p14="http://schemas.microsoft.com/office/powerpoint/2010/main" val="3973758758"/>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endParaRPr lang="en-US" b="1" smtClean="0"/>
          </a:p>
          <a:p>
            <a:pPr marL="0" indent="0" algn="just">
              <a:buNone/>
            </a:pPr>
            <a:endParaRPr lang="en-US" b="1"/>
          </a:p>
          <a:p>
            <a:pPr marL="0" indent="0" algn="ctr">
              <a:buNone/>
            </a:pPr>
            <a:r>
              <a:rPr lang="en-US" b="1" smtClean="0">
                <a:latin typeface="Tahoma" pitchFamily="34" charset="0"/>
                <a:cs typeface="Tahoma" pitchFamily="34" charset="0"/>
              </a:rPr>
              <a:t>KIỂM THỬ WEB APPLICATION</a:t>
            </a:r>
            <a:endParaRPr lang="en-US"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51BBA4BD-2CF1-465B-8C0D-A9F3E5C920A5}" type="slidenum">
              <a:rPr lang="en-US" smtClean="0"/>
              <a:t>38</a:t>
            </a:fld>
            <a:endParaRPr lang="en-US"/>
          </a:p>
        </p:txBody>
      </p:sp>
    </p:spTree>
    <p:extLst>
      <p:ext uri="{BB962C8B-B14F-4D97-AF65-F5344CB8AC3E}">
        <p14:creationId xmlns:p14="http://schemas.microsoft.com/office/powerpoint/2010/main" val="366441441"/>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Kiểm thử chức </a:t>
            </a:r>
            <a:r>
              <a:rPr lang="vi-VN" smtClean="0"/>
              <a:t>năng</a:t>
            </a:r>
            <a:endParaRPr lang="en-US"/>
          </a:p>
        </p:txBody>
      </p:sp>
      <p:sp>
        <p:nvSpPr>
          <p:cNvPr id="3" name="Content Placeholder 2"/>
          <p:cNvSpPr>
            <a:spLocks noGrp="1"/>
          </p:cNvSpPr>
          <p:nvPr>
            <p:ph idx="1"/>
          </p:nvPr>
        </p:nvSpPr>
        <p:spPr/>
        <p:txBody>
          <a:bodyPr/>
          <a:lstStyle/>
          <a:p>
            <a:pPr algn="just"/>
            <a:r>
              <a:rPr lang="vi-VN"/>
              <a:t>Việc kiểm thử chức năng yêu cầu tester thực hiện test tất cả các link trong trang web, định dạng được sử dụng trong các trang web để gửi và nhận các thông tin cần thiết từ người dùng. Ngoài ra còn có kết nối cơ sở dữ liệu, kiểm tra cookies và xác minh HTML/CSS.</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39</a:t>
            </a:fld>
            <a:endParaRPr lang="en-US"/>
          </a:p>
        </p:txBody>
      </p:sp>
    </p:spTree>
    <p:extLst>
      <p:ext uri="{BB962C8B-B14F-4D97-AF65-F5344CB8AC3E}">
        <p14:creationId xmlns:p14="http://schemas.microsoft.com/office/powerpoint/2010/main" val="29863808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smtClean="0"/>
          </a:p>
          <a:p>
            <a:endParaRPr lang="en-US"/>
          </a:p>
          <a:p>
            <a:pPr marL="0" indent="0" algn="ctr">
              <a:buNone/>
            </a:pPr>
            <a:r>
              <a:rPr lang="en-US" b="1" smtClean="0">
                <a:latin typeface="Tahoma" pitchFamily="34" charset="0"/>
                <a:cs typeface="Tahoma" pitchFamily="34" charset="0"/>
              </a:rPr>
              <a:t>KIỂM THỬ TÍCH HỢP</a:t>
            </a:r>
            <a:endParaRPr lang="en-US" b="1">
              <a:latin typeface="Tahoma" pitchFamily="34" charset="0"/>
              <a:cs typeface="Tahoma" pitchFamily="34" charset="0"/>
            </a:endParaRPr>
          </a:p>
        </p:txBody>
      </p:sp>
      <p:sp>
        <p:nvSpPr>
          <p:cNvPr id="4" name="Slide Number Placeholder 3"/>
          <p:cNvSpPr>
            <a:spLocks noGrp="1"/>
          </p:cNvSpPr>
          <p:nvPr>
            <p:ph type="sldNum" sz="quarter" idx="11"/>
          </p:nvPr>
        </p:nvSpPr>
        <p:spPr/>
        <p:txBody>
          <a:bodyPr/>
          <a:lstStyle/>
          <a:p>
            <a:fld id="{51BBA4BD-2CF1-465B-8C0D-A9F3E5C920A5}" type="slidenum">
              <a:rPr lang="en-US" smtClean="0"/>
              <a:t>4</a:t>
            </a:fld>
            <a:endParaRPr lang="en-US"/>
          </a:p>
        </p:txBody>
      </p:sp>
    </p:spTree>
    <p:extLst>
      <p:ext uri="{BB962C8B-B14F-4D97-AF65-F5344CB8AC3E}">
        <p14:creationId xmlns:p14="http://schemas.microsoft.com/office/powerpoint/2010/main" val="1492388358"/>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Kịch bản kiểm thử</a:t>
            </a:r>
            <a:endParaRPr lang="en-US"/>
          </a:p>
        </p:txBody>
      </p:sp>
      <p:sp>
        <p:nvSpPr>
          <p:cNvPr id="3" name="Content Placeholder 2"/>
          <p:cNvSpPr>
            <a:spLocks noGrp="1"/>
          </p:cNvSpPr>
          <p:nvPr>
            <p:ph idx="1"/>
          </p:nvPr>
        </p:nvSpPr>
        <p:spPr/>
        <p:txBody>
          <a:bodyPr/>
          <a:lstStyle/>
          <a:p>
            <a:r>
              <a:rPr lang="vi-VN" sz="3200"/>
              <a:t>Kiểm tra tất cả các trường mandatory.</a:t>
            </a:r>
          </a:p>
          <a:p>
            <a:r>
              <a:rPr lang="vi-VN" sz="3200"/>
              <a:t>Tại các trường mandatory đều hiển thị dấu hoa thị (*).</a:t>
            </a:r>
          </a:p>
          <a:p>
            <a:r>
              <a:rPr lang="vi-VN" sz="3200"/>
              <a:t>Đối với các trường không phải là mandatory: không hiển thị thông báo lỗi.</a:t>
            </a:r>
          </a:p>
          <a:p>
            <a:r>
              <a:rPr lang="vi-VN" sz="3200"/>
              <a:t>Các trường date time, nếu input năm nhuận thì vẫn tính toán đúng</a:t>
            </a:r>
            <a:r>
              <a:rPr lang="vi-VN"/>
              <a:t>.</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40</a:t>
            </a:fld>
            <a:endParaRPr lang="en-US"/>
          </a:p>
        </p:txBody>
      </p:sp>
    </p:spTree>
    <p:extLst>
      <p:ext uri="{BB962C8B-B14F-4D97-AF65-F5344CB8AC3E}">
        <p14:creationId xmlns:p14="http://schemas.microsoft.com/office/powerpoint/2010/main" val="4256438361"/>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3200"/>
              <a:t>Các trường số: không chấp nhận ký tự a,b,c.... và hiển thị message báo lỗi thích hợp.</a:t>
            </a:r>
          </a:p>
          <a:p>
            <a:r>
              <a:rPr lang="vi-VN" sz="3200"/>
              <a:t>Kiểm tra số âm nếu là trường số.</a:t>
            </a:r>
          </a:p>
          <a:p>
            <a:r>
              <a:rPr lang="vi-VN" sz="3200"/>
              <a:t>Kiểm tra xem trường hợp chia cho 0 thì xử lý tính toán có đúng không.</a:t>
            </a:r>
          </a:p>
          <a:p>
            <a:r>
              <a:rPr lang="vi-VN" sz="3200"/>
              <a:t>Kiểm tra max length của mỗi trường để đđảm bảo dữ liệu không bị cắt ngắn</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41</a:t>
            </a:fld>
            <a:endParaRPr lang="en-US"/>
          </a:p>
        </p:txBody>
      </p:sp>
    </p:spTree>
    <p:extLst>
      <p:ext uri="{BB962C8B-B14F-4D97-AF65-F5344CB8AC3E}">
        <p14:creationId xmlns:p14="http://schemas.microsoft.com/office/powerpoint/2010/main" val="989953363"/>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hlinkClick r:id="rId2"/>
              </a:rPr>
              <a:t>https://</a:t>
            </a:r>
            <a:r>
              <a:rPr lang="en-US" smtClean="0">
                <a:hlinkClick r:id="rId2"/>
              </a:rPr>
              <a:t>viblo.asia/p/check-list-kiem-thu-ung-dung-web-cac-test-case-kiem-tra-cho-trang-web-Az45bmRzlxY</a:t>
            </a:r>
            <a:endParaRPr lang="en-US" smtClean="0"/>
          </a:p>
          <a:p>
            <a:r>
              <a:rPr lang="en-US">
                <a:hlinkClick r:id="rId3"/>
              </a:rPr>
              <a:t>https://viblo.asia/p/kiem-thu-ung-dung-web-web-application-testing-KAyQMpapG0Ek</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42</a:t>
            </a:fld>
            <a:endParaRPr lang="en-US"/>
          </a:p>
        </p:txBody>
      </p:sp>
    </p:spTree>
    <p:extLst>
      <p:ext uri="{BB962C8B-B14F-4D97-AF65-F5344CB8AC3E}">
        <p14:creationId xmlns:p14="http://schemas.microsoft.com/office/powerpoint/2010/main" val="1566061013"/>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Kiểm thử tính khả </a:t>
            </a:r>
            <a:r>
              <a:rPr lang="vi-VN" smtClean="0"/>
              <a:t>dụng</a:t>
            </a:r>
            <a:endParaRPr lang="en-US"/>
          </a:p>
        </p:txBody>
      </p:sp>
      <p:sp>
        <p:nvSpPr>
          <p:cNvPr id="3" name="Content Placeholder 2"/>
          <p:cNvSpPr>
            <a:spLocks noGrp="1"/>
          </p:cNvSpPr>
          <p:nvPr>
            <p:ph idx="1"/>
          </p:nvPr>
        </p:nvSpPr>
        <p:spPr>
          <a:xfrm>
            <a:off x="457200" y="1600200"/>
            <a:ext cx="8229600" cy="3524504"/>
          </a:xfrm>
        </p:spPr>
        <p:txBody>
          <a:bodyPr/>
          <a:lstStyle/>
          <a:p>
            <a:pPr algn="just"/>
            <a:r>
              <a:rPr lang="vi-VN"/>
              <a:t>Tính khả dụng của trang web được định nghĩa là trang web dễ sử dụng, có hướng dẫn sử dụng rõ ràng, rành mạch, mỗi trang đều có menu chính và menu này phải nhất quán.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43</a:t>
            </a:fld>
            <a:endParaRPr lang="en-US"/>
          </a:p>
        </p:txBody>
      </p:sp>
    </p:spTree>
    <p:extLst>
      <p:ext uri="{BB962C8B-B14F-4D97-AF65-F5344CB8AC3E}">
        <p14:creationId xmlns:p14="http://schemas.microsoft.com/office/powerpoint/2010/main" val="118862479"/>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mtClean="0"/>
              <a:t>K</a:t>
            </a:r>
            <a:r>
              <a:rPr lang="vi-VN" smtClean="0"/>
              <a:t>iểm </a:t>
            </a:r>
            <a:r>
              <a:rPr lang="vi-VN"/>
              <a:t>thử tính khả dụng, tester còn cần thực hiện kiểm thử các điều khiển chuyển hướng (như button, text box, text link, bread crum…), nội dung của trang web phải dễ hiểu và thân thiện với người sử dụng. </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44</a:t>
            </a:fld>
            <a:endParaRPr lang="en-US"/>
          </a:p>
        </p:txBody>
      </p:sp>
    </p:spTree>
    <p:extLst>
      <p:ext uri="{BB962C8B-B14F-4D97-AF65-F5344CB8AC3E}">
        <p14:creationId xmlns:p14="http://schemas.microsoft.com/office/powerpoint/2010/main" val="4115920901"/>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458200" cy="3803904"/>
          </a:xfrm>
        </p:spPr>
        <p:txBody>
          <a:bodyPr/>
          <a:lstStyle/>
          <a:p>
            <a:r>
              <a:rPr lang="vi-VN" sz="3200"/>
              <a:t>Nội dung trang web chính xác mà không có lỗi chính tả hoặc ngữ pháp</a:t>
            </a:r>
          </a:p>
          <a:p>
            <a:r>
              <a:rPr lang="vi-VN" sz="3200"/>
              <a:t>Tất cả các phông chữ theo đúng yêu cầu</a:t>
            </a:r>
          </a:p>
          <a:p>
            <a:r>
              <a:rPr lang="vi-VN" sz="3200"/>
              <a:t>Tất cả các văn bản, text được căn chỉnh chính xác</a:t>
            </a:r>
          </a:p>
          <a:p>
            <a:pPr algn="just"/>
            <a:r>
              <a:rPr lang="vi-VN" sz="3200"/>
              <a:t>Tất cả các thông báo lỗi phải chính xác mà không có bất kỳ lỗi chính tả hoặc ngữ pháp nào. Và thông báo lỗi phải phù hợp với từng field (trường), label</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45</a:t>
            </a:fld>
            <a:endParaRPr lang="en-US"/>
          </a:p>
        </p:txBody>
      </p:sp>
    </p:spTree>
    <p:extLst>
      <p:ext uri="{BB962C8B-B14F-4D97-AF65-F5344CB8AC3E}">
        <p14:creationId xmlns:p14="http://schemas.microsoft.com/office/powerpoint/2010/main" val="1958258857"/>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3200"/>
              <a:t>Mỗi field nên có tool tip</a:t>
            </a:r>
          </a:p>
          <a:p>
            <a:r>
              <a:rPr lang="vi-VN" sz="3200"/>
              <a:t>Tất cả các field phải được căn chỉnh chính xác</a:t>
            </a:r>
          </a:p>
          <a:p>
            <a:r>
              <a:rPr lang="vi-VN" sz="3200"/>
              <a:t>Tất cả các button phải đúng đính dạng và kích thước</a:t>
            </a:r>
          </a:p>
          <a:p>
            <a:r>
              <a:rPr lang="vi-VN" sz="3200"/>
              <a:t>Các trang khác đều liên kết với home page</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46</a:t>
            </a:fld>
            <a:endParaRPr lang="en-US"/>
          </a:p>
        </p:txBody>
      </p:sp>
    </p:spTree>
    <p:extLst>
      <p:ext uri="{BB962C8B-B14F-4D97-AF65-F5344CB8AC3E}">
        <p14:creationId xmlns:p14="http://schemas.microsoft.com/office/powerpoint/2010/main" val="603839099"/>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a:t>Các trường không khả dụng nên để grayout (màu xám)</a:t>
            </a:r>
          </a:p>
          <a:p>
            <a:pPr algn="just"/>
            <a:r>
              <a:rPr lang="vi-VN"/>
              <a:t>Kiểm tra khi link và image bị lỗi</a:t>
            </a:r>
          </a:p>
          <a:p>
            <a:pPr algn="just"/>
            <a:r>
              <a:rPr lang="vi-VN"/>
              <a:t>Cần hiển thị message thông báo khi có hoạt động update, delete</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47</a:t>
            </a:fld>
            <a:endParaRPr lang="en-US"/>
          </a:p>
        </p:txBody>
      </p:sp>
    </p:spTree>
    <p:extLst>
      <p:ext uri="{BB962C8B-B14F-4D97-AF65-F5344CB8AC3E}">
        <p14:creationId xmlns:p14="http://schemas.microsoft.com/office/powerpoint/2010/main" val="81903166"/>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Kiểm thử giao </a:t>
            </a:r>
            <a:r>
              <a:rPr lang="vi-VN" smtClean="0"/>
              <a:t>diện</a:t>
            </a:r>
            <a:endParaRPr lang="en-US"/>
          </a:p>
        </p:txBody>
      </p:sp>
      <p:sp>
        <p:nvSpPr>
          <p:cNvPr id="3" name="Content Placeholder 2"/>
          <p:cNvSpPr>
            <a:spLocks noGrp="1"/>
          </p:cNvSpPr>
          <p:nvPr>
            <p:ph idx="1"/>
          </p:nvPr>
        </p:nvSpPr>
        <p:spPr/>
        <p:txBody>
          <a:bodyPr/>
          <a:lstStyle/>
          <a:p>
            <a:endParaRPr lang="en-US" smtClean="0"/>
          </a:p>
          <a:p>
            <a:pPr algn="just"/>
            <a:r>
              <a:rPr lang="vi-VN" smtClean="0"/>
              <a:t>Giao </a:t>
            </a:r>
            <a:r>
              <a:rPr lang="vi-VN"/>
              <a:t>diện </a:t>
            </a:r>
            <a:r>
              <a:rPr lang="en-US"/>
              <a:t>W</a:t>
            </a:r>
            <a:r>
              <a:rPr lang="vi-VN" smtClean="0"/>
              <a:t>eb </a:t>
            </a:r>
            <a:r>
              <a:rPr lang="vi-VN"/>
              <a:t>server và server ứng dụng</a:t>
            </a:r>
          </a:p>
          <a:p>
            <a:pPr algn="just"/>
            <a:r>
              <a:rPr lang="vi-VN" smtClean="0"/>
              <a:t>Giao </a:t>
            </a:r>
            <a:r>
              <a:rPr lang="vi-VN"/>
              <a:t>diện server ứng dụng và giao diện server dữ liệu</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48</a:t>
            </a:fld>
            <a:endParaRPr lang="en-US"/>
          </a:p>
        </p:txBody>
      </p:sp>
    </p:spTree>
    <p:extLst>
      <p:ext uri="{BB962C8B-B14F-4D97-AF65-F5344CB8AC3E}">
        <p14:creationId xmlns:p14="http://schemas.microsoft.com/office/powerpoint/2010/main" val="615243973"/>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vi-VN" sz="3200"/>
              <a:t>Kiểm tra tất cả các tương tác giữa các server. Nếu server dữ liệu hoặc web server trả lại bất kỳ báo lỗi nào cho bất kỳ truy vấn nào từ server ứng dụng thì ngay lập tức server ứng dụng phải nhận được và cho hiển thị cảnh báo tới người dùng. Kiểm tra các trường hợp giao dịch bị ngắt đột ngột do người dùng, hoặc kết nối tới server bị gián đoạn, bị khởi động lại…</a:t>
            </a:r>
            <a:endParaRPr lang="en-US" sz="3200"/>
          </a:p>
        </p:txBody>
      </p:sp>
      <p:sp>
        <p:nvSpPr>
          <p:cNvPr id="4" name="Slide Number Placeholder 3"/>
          <p:cNvSpPr>
            <a:spLocks noGrp="1"/>
          </p:cNvSpPr>
          <p:nvPr>
            <p:ph type="sldNum" sz="quarter" idx="11"/>
          </p:nvPr>
        </p:nvSpPr>
        <p:spPr/>
        <p:txBody>
          <a:bodyPr/>
          <a:lstStyle/>
          <a:p>
            <a:fld id="{51BBA4BD-2CF1-465B-8C0D-A9F3E5C920A5}" type="slidenum">
              <a:rPr lang="en-US" smtClean="0"/>
              <a:t>49</a:t>
            </a:fld>
            <a:endParaRPr lang="en-US"/>
          </a:p>
        </p:txBody>
      </p:sp>
    </p:spTree>
    <p:extLst>
      <p:ext uri="{BB962C8B-B14F-4D97-AF65-F5344CB8AC3E}">
        <p14:creationId xmlns:p14="http://schemas.microsoft.com/office/powerpoint/2010/main" val="60151259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Modun</a:t>
            </a:r>
            <a:endParaRPr lang="en-US"/>
          </a:p>
        </p:txBody>
      </p:sp>
      <p:sp>
        <p:nvSpPr>
          <p:cNvPr id="3" name="Content Placeholder 2"/>
          <p:cNvSpPr>
            <a:spLocks noGrp="1"/>
          </p:cNvSpPr>
          <p:nvPr>
            <p:ph idx="1"/>
          </p:nvPr>
        </p:nvSpPr>
        <p:spPr/>
        <p:txBody>
          <a:bodyPr/>
          <a:lstStyle/>
          <a:p>
            <a:pPr marL="0" indent="0" algn="just">
              <a:buFont typeface="Wingdings" pitchFamily="2" charset="2"/>
              <a:buNone/>
            </a:pPr>
            <a:endParaRPr lang="en-US" smtClean="0"/>
          </a:p>
          <a:p>
            <a:pPr algn="just"/>
            <a:r>
              <a:rPr lang="en-US" smtClean="0"/>
              <a:t>Một </a:t>
            </a:r>
            <a:r>
              <a:rPr lang="en-US"/>
              <a:t>mô đun hay còn gọi TPPM là một phần tử độc lập trong hệ </a:t>
            </a:r>
            <a:r>
              <a:rPr lang="en-US" smtClean="0"/>
              <a:t>thống. Các </a:t>
            </a:r>
            <a:r>
              <a:rPr lang="en-US"/>
              <a:t>mô đun thường có giao diện rõ ràng để giao tiếp các mo đun khác</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a:t>
            </a:fld>
            <a:endParaRPr lang="en-US"/>
          </a:p>
        </p:txBody>
      </p:sp>
    </p:spTree>
    <p:extLst>
      <p:ext uri="{BB962C8B-B14F-4D97-AF65-F5344CB8AC3E}">
        <p14:creationId xmlns:p14="http://schemas.microsoft.com/office/powerpoint/2010/main" val="3494769463"/>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Autofit/>
          </a:bodyPr>
          <a:lstStyle/>
          <a:p>
            <a:r>
              <a:rPr lang="vi-VN"/>
              <a:t>Kiểm thử khả năng tương </a:t>
            </a:r>
            <a:r>
              <a:rPr lang="vi-VN" smtClean="0"/>
              <a:t>thích</a:t>
            </a:r>
            <a:endParaRPr lang="en-US"/>
          </a:p>
        </p:txBody>
      </p:sp>
      <p:sp>
        <p:nvSpPr>
          <p:cNvPr id="3" name="Content Placeholder 2"/>
          <p:cNvSpPr>
            <a:spLocks noGrp="1"/>
          </p:cNvSpPr>
          <p:nvPr>
            <p:ph idx="1"/>
          </p:nvPr>
        </p:nvSpPr>
        <p:spPr/>
        <p:txBody>
          <a:bodyPr/>
          <a:lstStyle/>
          <a:p>
            <a:endParaRPr lang="en-US" smtClean="0"/>
          </a:p>
          <a:p>
            <a:r>
              <a:rPr lang="vi-VN" smtClean="0"/>
              <a:t>Tương </a:t>
            </a:r>
            <a:r>
              <a:rPr lang="vi-VN"/>
              <a:t>thích với trình </a:t>
            </a:r>
            <a:r>
              <a:rPr lang="vi-VN" smtClean="0"/>
              <a:t>duyệt</a:t>
            </a:r>
            <a:endParaRPr lang="en-US" smtClean="0"/>
          </a:p>
          <a:p>
            <a:r>
              <a:rPr lang="vi-VN"/>
              <a:t>Tương thích với hệ điều </a:t>
            </a:r>
            <a:r>
              <a:rPr lang="vi-VN" smtClean="0"/>
              <a:t>hành</a:t>
            </a:r>
            <a:endParaRPr lang="en-US" smtClean="0"/>
          </a:p>
          <a:p>
            <a:r>
              <a:rPr lang="vi-VN"/>
              <a:t>Tương thích với các thiết bị ngoại </a:t>
            </a:r>
            <a:r>
              <a:rPr lang="vi-VN" smtClean="0"/>
              <a:t>vi</a:t>
            </a:r>
            <a:endParaRPr lang="en-US" smtClean="0"/>
          </a:p>
          <a:p>
            <a:r>
              <a:rPr lang="en-US"/>
              <a:t>Tương thích các thiết bị di động</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50</a:t>
            </a:fld>
            <a:endParaRPr lang="en-US"/>
          </a:p>
        </p:txBody>
      </p:sp>
    </p:spTree>
    <p:extLst>
      <p:ext uri="{BB962C8B-B14F-4D97-AF65-F5344CB8AC3E}">
        <p14:creationId xmlns:p14="http://schemas.microsoft.com/office/powerpoint/2010/main" val="728776743"/>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3200"/>
              <a:t>Đảm bảo websize vẫn hoạt động, hiển thị đúng trên các trình duyệt khác nhau (IE, Firefox, Chrome, Safari và Opera).</a:t>
            </a:r>
          </a:p>
          <a:p>
            <a:r>
              <a:rPr lang="vi-VN" sz="3200"/>
              <a:t>Phiên bản HTML đang sử dụng có tương thích với các phiên bản trình duyệt phù hợp không?</a:t>
            </a:r>
          </a:p>
          <a:p>
            <a:r>
              <a:rPr lang="vi-VN" sz="3200"/>
              <a:t>Hình ảnh hiển thị có chính xác trong các trình duyệt khác nhau không?</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51</a:t>
            </a:fld>
            <a:endParaRPr lang="en-US"/>
          </a:p>
        </p:txBody>
      </p:sp>
    </p:spTree>
    <p:extLst>
      <p:ext uri="{BB962C8B-B14F-4D97-AF65-F5344CB8AC3E}">
        <p14:creationId xmlns:p14="http://schemas.microsoft.com/office/powerpoint/2010/main" val="3538928243"/>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a:t>Các phông chữ có thể sử dụng trong các trình duyệt khác nhau không?</a:t>
            </a:r>
          </a:p>
          <a:p>
            <a:r>
              <a:rPr lang="vi-VN"/>
              <a:t>Mã javascript có thể sử dụng được trong các trình duyệt khác nhau không?</a:t>
            </a:r>
          </a:p>
          <a:p>
            <a:r>
              <a:rPr lang="vi-VN"/>
              <a:t>Ảnh GIF có hoạt hình trên các trình duyệt khác nhau không?</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52</a:t>
            </a:fld>
            <a:endParaRPr lang="en-US"/>
          </a:p>
        </p:txBody>
      </p:sp>
    </p:spTree>
    <p:extLst>
      <p:ext uri="{BB962C8B-B14F-4D97-AF65-F5344CB8AC3E}">
        <p14:creationId xmlns:p14="http://schemas.microsoft.com/office/powerpoint/2010/main" val="2091736002"/>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Kiểm thử hiệu năng</a:t>
            </a:r>
            <a:endParaRPr lang="en-US"/>
          </a:p>
        </p:txBody>
      </p:sp>
      <p:sp>
        <p:nvSpPr>
          <p:cNvPr id="3" name="Content Placeholder 2"/>
          <p:cNvSpPr>
            <a:spLocks noGrp="1"/>
          </p:cNvSpPr>
          <p:nvPr>
            <p:ph idx="1"/>
          </p:nvPr>
        </p:nvSpPr>
        <p:spPr/>
        <p:txBody>
          <a:bodyPr/>
          <a:lstStyle/>
          <a:p>
            <a:endParaRPr lang="en-US"/>
          </a:p>
          <a:p>
            <a:r>
              <a:rPr lang="vi-VN" smtClean="0"/>
              <a:t> </a:t>
            </a:r>
            <a:r>
              <a:rPr lang="vi-VN"/>
              <a:t>Kiểm thử </a:t>
            </a:r>
            <a:r>
              <a:rPr lang="vi-VN" smtClean="0"/>
              <a:t>tải</a:t>
            </a:r>
            <a:endParaRPr lang="en-US" smtClean="0"/>
          </a:p>
          <a:p>
            <a:r>
              <a:rPr lang="vi-VN"/>
              <a:t> Kiểm thử áp lực</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53</a:t>
            </a:fld>
            <a:endParaRPr lang="en-US"/>
          </a:p>
        </p:txBody>
      </p:sp>
    </p:spTree>
    <p:extLst>
      <p:ext uri="{BB962C8B-B14F-4D97-AF65-F5344CB8AC3E}">
        <p14:creationId xmlns:p14="http://schemas.microsoft.com/office/powerpoint/2010/main" val="3659917899"/>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Kiểm thử bảo </a:t>
            </a:r>
            <a:r>
              <a:rPr lang="vi-VN" smtClean="0"/>
              <a:t>mật</a:t>
            </a:r>
            <a:endParaRPr lang="en-US"/>
          </a:p>
        </p:txBody>
      </p:sp>
      <p:sp>
        <p:nvSpPr>
          <p:cNvPr id="3" name="Content Placeholder 2"/>
          <p:cNvSpPr>
            <a:spLocks noGrp="1"/>
          </p:cNvSpPr>
          <p:nvPr>
            <p:ph idx="1"/>
          </p:nvPr>
        </p:nvSpPr>
        <p:spPr/>
        <p:txBody>
          <a:bodyPr/>
          <a:lstStyle/>
          <a:p>
            <a:pPr algn="just"/>
            <a:endParaRPr lang="en-US" smtClean="0"/>
          </a:p>
          <a:p>
            <a:pPr algn="just"/>
            <a:r>
              <a:rPr lang="vi-VN" smtClean="0"/>
              <a:t>Gõ </a:t>
            </a:r>
            <a:r>
              <a:rPr lang="vi-VN"/>
              <a:t>trực tiếp url vào thanh địa chỉ của trình duyệt mà không qua đăng nhập. Các trang nội bộ phải không được mở</a:t>
            </a:r>
            <a:r>
              <a:rPr lang="vi-VN" smtClean="0"/>
              <a:t>.</a:t>
            </a:r>
            <a:endParaRPr lang="vi-VN"/>
          </a:p>
        </p:txBody>
      </p:sp>
      <p:sp>
        <p:nvSpPr>
          <p:cNvPr id="4" name="Slide Number Placeholder 3"/>
          <p:cNvSpPr>
            <a:spLocks noGrp="1"/>
          </p:cNvSpPr>
          <p:nvPr>
            <p:ph type="sldNum" sz="quarter" idx="11"/>
          </p:nvPr>
        </p:nvSpPr>
        <p:spPr/>
        <p:txBody>
          <a:bodyPr/>
          <a:lstStyle/>
          <a:p>
            <a:fld id="{51BBA4BD-2CF1-465B-8C0D-A9F3E5C920A5}" type="slidenum">
              <a:rPr lang="en-US" smtClean="0"/>
              <a:t>54</a:t>
            </a:fld>
            <a:endParaRPr lang="en-US"/>
          </a:p>
        </p:txBody>
      </p:sp>
    </p:spTree>
    <p:extLst>
      <p:ext uri="{BB962C8B-B14F-4D97-AF65-F5344CB8AC3E}">
        <p14:creationId xmlns:p14="http://schemas.microsoft.com/office/powerpoint/2010/main" val="2605286565"/>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9600" cy="3372104"/>
          </a:xfrm>
        </p:spPr>
        <p:txBody>
          <a:bodyPr/>
          <a:lstStyle/>
          <a:p>
            <a:pPr algn="just"/>
            <a:r>
              <a:rPr lang="en-US"/>
              <a:t>S</a:t>
            </a:r>
            <a:r>
              <a:rPr lang="vi-VN"/>
              <a:t>au khi đăng nhập và mở các trang nội bộ, thay đổi url trực tiếp bằng cách đổi tham số ID của trang tới trang thuộc quyền người dùng đã đăng nhập khác.</a:t>
            </a:r>
            <a:endParaRPr lang="en-US"/>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55</a:t>
            </a:fld>
            <a:endParaRPr lang="en-US"/>
          </a:p>
        </p:txBody>
      </p:sp>
    </p:spTree>
    <p:extLst>
      <p:ext uri="{BB962C8B-B14F-4D97-AF65-F5344CB8AC3E}">
        <p14:creationId xmlns:p14="http://schemas.microsoft.com/office/powerpoint/2010/main" val="2754411044"/>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a:t>
            </a:r>
            <a:endParaRPr lang="en-US"/>
          </a:p>
        </p:txBody>
      </p:sp>
      <p:sp>
        <p:nvSpPr>
          <p:cNvPr id="3" name="Content Placeholder 2"/>
          <p:cNvSpPr>
            <a:spLocks noGrp="1"/>
          </p:cNvSpPr>
          <p:nvPr>
            <p:ph idx="1"/>
          </p:nvPr>
        </p:nvSpPr>
        <p:spPr/>
        <p:txBody>
          <a:bodyPr/>
          <a:lstStyle/>
          <a:p>
            <a:pPr algn="just"/>
            <a:r>
              <a:rPr lang="en-US" smtClean="0"/>
              <a:t>Hiểu được kiểm thử Top – down và Bottom – up</a:t>
            </a:r>
          </a:p>
          <a:p>
            <a:pPr algn="just"/>
            <a:r>
              <a:rPr lang="en-US" smtClean="0"/>
              <a:t> Nắm vững kiểm thử Web Application như: kiểm thử giao diện, kiểm thử chức năng, kiểm thử khả năng ứng dụng…</a:t>
            </a:r>
          </a:p>
        </p:txBody>
      </p:sp>
      <p:sp>
        <p:nvSpPr>
          <p:cNvPr id="4" name="Slide Number Placeholder 3"/>
          <p:cNvSpPr>
            <a:spLocks noGrp="1"/>
          </p:cNvSpPr>
          <p:nvPr>
            <p:ph type="sldNum" sz="quarter" idx="11"/>
          </p:nvPr>
        </p:nvSpPr>
        <p:spPr/>
        <p:txBody>
          <a:bodyPr/>
          <a:lstStyle/>
          <a:p>
            <a:fld id="{51BBA4BD-2CF1-465B-8C0D-A9F3E5C920A5}" type="slidenum">
              <a:rPr lang="en-US" smtClean="0"/>
              <a:t>56</a:t>
            </a:fld>
            <a:endParaRPr lang="en-US"/>
          </a:p>
        </p:txBody>
      </p:sp>
    </p:spTree>
    <p:extLst>
      <p:ext uri="{BB962C8B-B14F-4D97-AF65-F5344CB8AC3E}">
        <p14:creationId xmlns:p14="http://schemas.microsoft.com/office/powerpoint/2010/main" val="2940892215"/>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09" y="381000"/>
            <a:ext cx="8229600" cy="990600"/>
          </a:xfrm>
        </p:spPr>
        <p:txBody>
          <a:bodyPr/>
          <a:lstStyle/>
          <a:p>
            <a:r>
              <a:rPr lang="en-US" smtClean="0"/>
              <a:t>Câu hỏi ôn tập</a:t>
            </a:r>
            <a:endParaRPr lang="en-US"/>
          </a:p>
        </p:txBody>
      </p:sp>
      <p:sp>
        <p:nvSpPr>
          <p:cNvPr id="3" name="Content Placeholder 2"/>
          <p:cNvSpPr>
            <a:spLocks noGrp="1"/>
          </p:cNvSpPr>
          <p:nvPr>
            <p:ph idx="1"/>
          </p:nvPr>
        </p:nvSpPr>
        <p:spPr>
          <a:xfrm>
            <a:off x="457200" y="1524000"/>
            <a:ext cx="8229600" cy="3505200"/>
          </a:xfrm>
        </p:spPr>
        <p:txBody>
          <a:bodyPr/>
          <a:lstStyle/>
          <a:p>
            <a:pPr algn="just"/>
            <a:endParaRPr lang="en-US" smtClean="0"/>
          </a:p>
          <a:p>
            <a:pPr algn="just"/>
            <a:r>
              <a:rPr lang="en-US" smtClean="0"/>
              <a:t>Tại sao sử dụng kiểm thử tích hợp?</a:t>
            </a:r>
          </a:p>
          <a:p>
            <a:pPr algn="just"/>
            <a:r>
              <a:rPr lang="en-US" smtClean="0"/>
              <a:t>Nêu các kiểm thử trong kiểm thử Web Application.</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57</a:t>
            </a:fld>
            <a:endParaRPr lang="en-US"/>
          </a:p>
        </p:txBody>
      </p:sp>
    </p:spTree>
    <p:extLst>
      <p:ext uri="{BB962C8B-B14F-4D97-AF65-F5344CB8AC3E}">
        <p14:creationId xmlns:p14="http://schemas.microsoft.com/office/powerpoint/2010/main" val="812626065"/>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8229600" cy="990600"/>
          </a:xfrm>
        </p:spPr>
        <p:txBody>
          <a:bodyPr/>
          <a:lstStyle/>
          <a:p>
            <a:r>
              <a:rPr lang="en-US" smtClean="0"/>
              <a:t>Bài tập thực hành</a:t>
            </a:r>
            <a:endParaRPr lang="en-US"/>
          </a:p>
        </p:txBody>
      </p:sp>
      <p:sp>
        <p:nvSpPr>
          <p:cNvPr id="3" name="Content Placeholder 2"/>
          <p:cNvSpPr>
            <a:spLocks noGrp="1"/>
          </p:cNvSpPr>
          <p:nvPr>
            <p:ph idx="1"/>
          </p:nvPr>
        </p:nvSpPr>
        <p:spPr>
          <a:xfrm>
            <a:off x="457200" y="1413256"/>
            <a:ext cx="8229600" cy="3803904"/>
          </a:xfrm>
        </p:spPr>
        <p:txBody>
          <a:bodyPr/>
          <a:lstStyle/>
          <a:p>
            <a:endParaRPr lang="en-US" smtClean="0"/>
          </a:p>
          <a:p>
            <a:r>
              <a:rPr lang="en-US" smtClean="0">
                <a:hlinkClick r:id="rId2" action="ppaction://hlinkfile"/>
              </a:rPr>
              <a:t>Bài thực hành số 8.1</a:t>
            </a:r>
            <a:endParaRPr lang="en-US" smtClean="0"/>
          </a:p>
          <a:p>
            <a:r>
              <a:rPr lang="en-US" smtClean="0">
                <a:hlinkClick r:id="rId3" action="ppaction://hlinkfile"/>
              </a:rPr>
              <a:t>Bài thực hành số 8.2</a:t>
            </a:r>
            <a:endParaRPr lang="en-US" smtClean="0"/>
          </a:p>
          <a:p>
            <a:r>
              <a:rPr lang="en-US" smtClean="0">
                <a:hlinkClick r:id="rId4" action="ppaction://hlinkfile"/>
              </a:rPr>
              <a:t>Bài thực hành số 8.3</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58</a:t>
            </a:fld>
            <a:endParaRPr lang="en-US"/>
          </a:p>
        </p:txBody>
      </p:sp>
    </p:spTree>
    <p:extLst>
      <p:ext uri="{BB962C8B-B14F-4D97-AF65-F5344CB8AC3E}">
        <p14:creationId xmlns:p14="http://schemas.microsoft.com/office/powerpoint/2010/main" val="1227285663"/>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31" y="381000"/>
            <a:ext cx="8229600" cy="990600"/>
          </a:xfrm>
        </p:spPr>
        <p:txBody>
          <a:bodyPr/>
          <a:lstStyle/>
          <a:p>
            <a:r>
              <a:rPr lang="en-US"/>
              <a:t>Câu hỏi và thảo luận</a:t>
            </a:r>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210" y="1828800"/>
            <a:ext cx="439401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51BBA4BD-2CF1-465B-8C0D-A9F3E5C920A5}" type="slidenum">
              <a:rPr lang="en-US" smtClean="0"/>
              <a:t>59</a:t>
            </a:fld>
            <a:endParaRPr lang="en-US"/>
          </a:p>
        </p:txBody>
      </p:sp>
    </p:spTree>
    <p:extLst>
      <p:ext uri="{BB962C8B-B14F-4D97-AF65-F5344CB8AC3E}">
        <p14:creationId xmlns:p14="http://schemas.microsoft.com/office/powerpoint/2010/main" val="864630274"/>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smtClean="0"/>
          </a:p>
          <a:p>
            <a:pPr algn="just"/>
            <a:r>
              <a:rPr lang="en-US" smtClean="0"/>
              <a:t>Một </a:t>
            </a:r>
            <a:r>
              <a:rPr lang="en-US"/>
              <a:t>hệ thống là tập các mô đun kết nối với nhau, một hệ thống con gồm các mô đun chưa hoàn toàn tích hợp kết nối với nhau</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6</a:t>
            </a:fld>
            <a:endParaRPr lang="en-US"/>
          </a:p>
        </p:txBody>
      </p:sp>
    </p:spTree>
    <p:extLst>
      <p:ext uri="{BB962C8B-B14F-4D97-AF65-F5344CB8AC3E}">
        <p14:creationId xmlns:p14="http://schemas.microsoft.com/office/powerpoint/2010/main" val="397586629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Lý do kiểm thử tích </a:t>
            </a:r>
            <a:r>
              <a:rPr lang="en-US" smtClean="0"/>
              <a:t>hợp</a:t>
            </a:r>
            <a:endParaRPr lang="en-US"/>
          </a:p>
        </p:txBody>
      </p:sp>
      <p:sp>
        <p:nvSpPr>
          <p:cNvPr id="3" name="Content Placeholder 2"/>
          <p:cNvSpPr>
            <a:spLocks noGrp="1"/>
          </p:cNvSpPr>
          <p:nvPr>
            <p:ph idx="1"/>
          </p:nvPr>
        </p:nvSpPr>
        <p:spPr>
          <a:xfrm>
            <a:off x="457200" y="1676400"/>
            <a:ext cx="8229600" cy="3448304"/>
          </a:xfrm>
        </p:spPr>
        <p:txBody>
          <a:bodyPr/>
          <a:lstStyle/>
          <a:p>
            <a:pPr algn="just"/>
            <a:r>
              <a:rPr lang="en-US"/>
              <a:t>Mô đun do nhiều nhóm làm khác </a:t>
            </a:r>
            <a:r>
              <a:rPr lang="en-US" smtClean="0"/>
              <a:t>nhau (việc </a:t>
            </a:r>
            <a:r>
              <a:rPr lang="en-US"/>
              <a:t>hiểu sai, nhầm lẫn, chủ quan)</a:t>
            </a:r>
          </a:p>
          <a:p>
            <a:pPr algn="just"/>
            <a:r>
              <a:rPr lang="en-US"/>
              <a:t>Các mô đun thường được kiểm thử với hàm giả trước khi tích hợp, hàm giả chỉ gọi đến nhiều mô đun khác </a:t>
            </a:r>
            <a:r>
              <a:rPr lang="en-US" smtClean="0"/>
              <a:t>nhau</a:t>
            </a:r>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7</a:t>
            </a:fld>
            <a:endParaRPr lang="en-US"/>
          </a:p>
        </p:txBody>
      </p:sp>
    </p:spTree>
    <p:extLst>
      <p:ext uri="{BB962C8B-B14F-4D97-AF65-F5344CB8AC3E}">
        <p14:creationId xmlns:p14="http://schemas.microsoft.com/office/powerpoint/2010/main" val="257536511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139696"/>
            <a:ext cx="8229600" cy="3803904"/>
          </a:xfrm>
        </p:spPr>
        <p:txBody>
          <a:bodyPr/>
          <a:lstStyle/>
          <a:p>
            <a:pPr algn="just"/>
            <a:r>
              <a:rPr lang="en-US"/>
              <a:t>Một số mô đun bản chất là phức tạp dễ gây lỗi, chúng ta cần xác </a:t>
            </a:r>
            <a:r>
              <a:rPr lang="en-US" smtClean="0"/>
              <a:t>định </a:t>
            </a:r>
            <a:r>
              <a:rPr lang="en-US"/>
              <a:t>mô đun gây ra lỗi nhiều nhất</a:t>
            </a:r>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8</a:t>
            </a:fld>
            <a:endParaRPr lang="en-US"/>
          </a:p>
        </p:txBody>
      </p:sp>
    </p:spTree>
    <p:extLst>
      <p:ext uri="{BB962C8B-B14F-4D97-AF65-F5344CB8AC3E}">
        <p14:creationId xmlns:p14="http://schemas.microsoft.com/office/powerpoint/2010/main" val="163501056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Lỗi giao </a:t>
            </a:r>
            <a:r>
              <a:rPr lang="en-US" smtClean="0"/>
              <a:t>diện</a:t>
            </a:r>
            <a:endParaRPr lang="en-US"/>
          </a:p>
        </p:txBody>
      </p:sp>
      <p:sp>
        <p:nvSpPr>
          <p:cNvPr id="3" name="Content Placeholder 2"/>
          <p:cNvSpPr>
            <a:spLocks noGrp="1"/>
          </p:cNvSpPr>
          <p:nvPr>
            <p:ph idx="1"/>
          </p:nvPr>
        </p:nvSpPr>
        <p:spPr/>
        <p:txBody>
          <a:bodyPr/>
          <a:lstStyle/>
          <a:p>
            <a:pPr algn="just"/>
            <a:r>
              <a:rPr lang="en-US"/>
              <a:t>Giao diện gọi hàm/ thủ tục: Một hàm trong một mô đun gọi một hàm trong một mô đun </a:t>
            </a:r>
            <a:r>
              <a:rPr lang="en-US" smtClean="0"/>
              <a:t>khác</a:t>
            </a:r>
          </a:p>
          <a:p>
            <a:pPr algn="just"/>
            <a:r>
              <a:rPr lang="en-US"/>
              <a:t>Giao diện truyền thông điệp. Một mô đun tạo thông điệp và gửi thông điệp cho mô đun khác.</a:t>
            </a:r>
          </a:p>
          <a:p>
            <a:pPr algn="just"/>
            <a:endParaRPr lang="en-US" smtClean="0"/>
          </a:p>
          <a:p>
            <a:endParaRPr lang="en-US"/>
          </a:p>
          <a:p>
            <a:endParaRPr lang="en-US"/>
          </a:p>
        </p:txBody>
      </p:sp>
      <p:sp>
        <p:nvSpPr>
          <p:cNvPr id="4" name="Slide Number Placeholder 3"/>
          <p:cNvSpPr>
            <a:spLocks noGrp="1"/>
          </p:cNvSpPr>
          <p:nvPr>
            <p:ph type="sldNum" sz="quarter" idx="11"/>
          </p:nvPr>
        </p:nvSpPr>
        <p:spPr/>
        <p:txBody>
          <a:bodyPr/>
          <a:lstStyle/>
          <a:p>
            <a:fld id="{51BBA4BD-2CF1-465B-8C0D-A9F3E5C920A5}" type="slidenum">
              <a:rPr lang="en-US" smtClean="0"/>
              <a:t>9</a:t>
            </a:fld>
            <a:endParaRPr lang="en-US"/>
          </a:p>
        </p:txBody>
      </p:sp>
    </p:spTree>
    <p:extLst>
      <p:ext uri="{BB962C8B-B14F-4D97-AF65-F5344CB8AC3E}">
        <p14:creationId xmlns:p14="http://schemas.microsoft.com/office/powerpoint/2010/main" val="326942120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xmlns=""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6FB2FA2E98E38140B43C60DB40DB560B" ma:contentTypeVersion="2" ma:contentTypeDescription="Tạo tài liệu mới." ma:contentTypeScope="" ma:versionID="d8d057f4a107f0a4ea732104af9c8a99">
  <xsd:schema xmlns:xsd="http://www.w3.org/2001/XMLSchema" xmlns:xs="http://www.w3.org/2001/XMLSchema" xmlns:p="http://schemas.microsoft.com/office/2006/metadata/properties" xmlns:ns2="2eaab1d4-e241-48b0-b980-33f2ab873fa2" targetNamespace="http://schemas.microsoft.com/office/2006/metadata/properties" ma:root="true" ma:fieldsID="8f5cc7a658a8f796506db65758afd955"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346525-0523-486A-905A-736077DA21A9}"/>
</file>

<file path=customXml/itemProps2.xml><?xml version="1.0" encoding="utf-8"?>
<ds:datastoreItem xmlns:ds="http://schemas.openxmlformats.org/officeDocument/2006/customXml" ds:itemID="{00CB1FF1-745D-4FA7-BEBD-CBE2FB4F3F33}"/>
</file>

<file path=customXml/itemProps3.xml><?xml version="1.0" encoding="utf-8"?>
<ds:datastoreItem xmlns:ds="http://schemas.openxmlformats.org/officeDocument/2006/customXml" ds:itemID="{1F959819-A37B-4286-AFB8-3BD845ECAF1E}"/>
</file>

<file path=docProps/app.xml><?xml version="1.0" encoding="utf-8"?>
<Properties xmlns="http://schemas.openxmlformats.org/officeDocument/2006/extended-properties" xmlns:vt="http://schemas.openxmlformats.org/officeDocument/2006/docPropsVTypes">
  <Template>Mau-Slide NEW</Template>
  <TotalTime>1334</TotalTime>
  <Words>2146</Words>
  <Application>Microsoft Office PowerPoint</Application>
  <PresentationFormat>Custom</PresentationFormat>
  <Paragraphs>211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Presentation on brainstorming</vt:lpstr>
      <vt:lpstr>KIỂM THỬ TÍCH HỢP VÀ KIỂM THỬ WEB APPLICATION</vt:lpstr>
      <vt:lpstr>Nội dung</vt:lpstr>
      <vt:lpstr>Mục tiêu</vt:lpstr>
      <vt:lpstr>PowerPoint Presentation</vt:lpstr>
      <vt:lpstr>Modun</vt:lpstr>
      <vt:lpstr>PowerPoint Presentation</vt:lpstr>
      <vt:lpstr>Lý do kiểm thử tích hợp</vt:lpstr>
      <vt:lpstr>PowerPoint Presentation</vt:lpstr>
      <vt:lpstr>Lỗi giao diện</vt:lpstr>
      <vt:lpstr>PowerPoint Presentation</vt:lpstr>
      <vt:lpstr>PowerPoint Presentation</vt:lpstr>
      <vt:lpstr>Ví dụ</vt:lpstr>
      <vt:lpstr>PowerPoint Presentation</vt:lpstr>
      <vt:lpstr>Tích hợp từ Top- Down</vt:lpstr>
      <vt:lpstr>PowerPoint Presentation</vt:lpstr>
      <vt:lpstr>PowerPoint Presentation</vt:lpstr>
      <vt:lpstr>PowerPoint Presentation</vt:lpstr>
      <vt:lpstr>Ví dụ</vt:lpstr>
      <vt:lpstr>PowerPoint Presentation</vt:lpstr>
      <vt:lpstr>PowerPoint Presentation</vt:lpstr>
      <vt:lpstr>PowerPoint Presentation</vt:lpstr>
      <vt:lpstr>Các bước kiểm thử Top - down</vt:lpstr>
      <vt:lpstr>Tích hợp từ Bottom - up</vt:lpstr>
      <vt:lpstr>PowerPoint Presentation</vt:lpstr>
      <vt:lpstr>PowerPoint Presentation</vt:lpstr>
      <vt:lpstr>PowerPoint Presentation</vt:lpstr>
      <vt:lpstr>Ví dụ</vt:lpstr>
      <vt:lpstr>Đối với Unit Testing</vt:lpstr>
      <vt:lpstr>Đối với Integration Testing</vt:lpstr>
      <vt:lpstr>Kiểm thử chức năng</vt:lpstr>
      <vt:lpstr>PowerPoint Presentation</vt:lpstr>
      <vt:lpstr>PowerPoint Presentation</vt:lpstr>
      <vt:lpstr>PowerPoint Presentation</vt:lpstr>
      <vt:lpstr>System test là gì?</vt:lpstr>
      <vt:lpstr>PowerPoint Presentation</vt:lpstr>
      <vt:lpstr>Các lĩnh vực chính của System testing</vt:lpstr>
      <vt:lpstr>PowerPoint Presentation</vt:lpstr>
      <vt:lpstr>PowerPoint Presentation</vt:lpstr>
      <vt:lpstr>Kiểm thử chức năng</vt:lpstr>
      <vt:lpstr>Kịch bản kiểm thử</vt:lpstr>
      <vt:lpstr>PowerPoint Presentation</vt:lpstr>
      <vt:lpstr>PowerPoint Presentation</vt:lpstr>
      <vt:lpstr>Kiểm thử tính khả dụng</vt:lpstr>
      <vt:lpstr>PowerPoint Presentation</vt:lpstr>
      <vt:lpstr>PowerPoint Presentation</vt:lpstr>
      <vt:lpstr>PowerPoint Presentation</vt:lpstr>
      <vt:lpstr>PowerPoint Presentation</vt:lpstr>
      <vt:lpstr>Kiểm thử giao diện</vt:lpstr>
      <vt:lpstr>PowerPoint Presentation</vt:lpstr>
      <vt:lpstr>Kiểm thử khả năng tương thích</vt:lpstr>
      <vt:lpstr>PowerPoint Presentation</vt:lpstr>
      <vt:lpstr>PowerPoint Presentation</vt:lpstr>
      <vt:lpstr>Kiểm thử hiệu năng</vt:lpstr>
      <vt:lpstr>Kiểm thử bảo mật</vt:lpstr>
      <vt:lpstr>PowerPoint Presentation</vt:lpstr>
      <vt:lpstr>Tóm tắt</vt:lpstr>
      <vt:lpstr>Câu hỏi ôn tập</vt:lpstr>
      <vt:lpstr>Bài tập thực hành</vt:lpstr>
      <vt:lpstr>Câu hỏi và thảo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dc:title>
  <dc:creator>admin</dc:creator>
  <cp:lastModifiedBy>admin</cp:lastModifiedBy>
  <cp:revision>69</cp:revision>
  <dcterms:created xsi:type="dcterms:W3CDTF">2019-03-08T02:32:29Z</dcterms:created>
  <dcterms:modified xsi:type="dcterms:W3CDTF">2021-01-03T13:46:04Z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