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32" r:id="rId2"/>
    <p:sldId id="333" r:id="rId3"/>
    <p:sldId id="334" r:id="rId4"/>
    <p:sldId id="346" r:id="rId5"/>
    <p:sldId id="364" r:id="rId6"/>
    <p:sldId id="365" r:id="rId7"/>
    <p:sldId id="352" r:id="rId8"/>
    <p:sldId id="353" r:id="rId9"/>
    <p:sldId id="354" r:id="rId10"/>
    <p:sldId id="360" r:id="rId11"/>
    <p:sldId id="362" r:id="rId12"/>
    <p:sldId id="363" r:id="rId13"/>
    <p:sldId id="367" r:id="rId14"/>
    <p:sldId id="368" r:id="rId15"/>
    <p:sldId id="369" r:id="rId16"/>
    <p:sldId id="370" r:id="rId17"/>
    <p:sldId id="371" r:id="rId18"/>
    <p:sldId id="372" r:id="rId19"/>
    <p:sldId id="373" r:id="rId20"/>
    <p:sldId id="374" r:id="rId21"/>
    <p:sldId id="342" r:id="rId22"/>
    <p:sldId id="343" r:id="rId23"/>
    <p:sldId id="344" r:id="rId24"/>
    <p:sldId id="345" r:id="rId25"/>
  </p:sldIdLst>
  <p:sldSz cx="91440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152" y="-90"/>
      </p:cViewPr>
      <p:guideLst>
        <p:guide orient="horz" pos="187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57EF22-9665-4CC8-AF37-265CA88CA98C}" type="datetimeFigureOut">
              <a:rPr lang="en-US" smtClean="0"/>
              <a:t>8/27/2019</a:t>
            </a:fld>
            <a:endParaRPr lang="en-US"/>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12999C-946C-478E-BF75-5BECE1D91101}" type="slidenum">
              <a:rPr lang="en-US" smtClean="0"/>
              <a:t>‹#›</a:t>
            </a:fld>
            <a:endParaRPr lang="en-US"/>
          </a:p>
        </p:txBody>
      </p:sp>
    </p:spTree>
    <p:extLst>
      <p:ext uri="{BB962C8B-B14F-4D97-AF65-F5344CB8AC3E}">
        <p14:creationId xmlns:p14="http://schemas.microsoft.com/office/powerpoint/2010/main" val="278569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188720"/>
            <a:ext cx="7851648" cy="158496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17" name="Subtitle 16"/>
          <p:cNvSpPr>
            <a:spLocks noGrp="1"/>
          </p:cNvSpPr>
          <p:nvPr>
            <p:ph type="subTitle" idx="1"/>
          </p:nvPr>
        </p:nvSpPr>
        <p:spPr>
          <a:xfrm>
            <a:off x="533401" y="2798065"/>
            <a:ext cx="7854696" cy="1518920"/>
          </a:xfrm>
        </p:spPr>
        <p:txBody>
          <a:bodyPr lIns="0" rIns="18288"/>
          <a:lstStyle>
            <a:lvl1pPr marL="0" marR="45720" indent="0" algn="r">
              <a:buNone/>
              <a:defRPr sz="2400">
                <a:solidFill>
                  <a:schemeClr val="tx1"/>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1" name="Footer Placeholder 18"/>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3" name="Google Shape;38;p3"/>
          <p:cNvSpPr txBox="1"/>
          <p:nvPr/>
        </p:nvSpPr>
        <p:spPr>
          <a:xfrm>
            <a:off x="2590800" y="5519056"/>
            <a:ext cx="63246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a:solidFill>
                  <a:srgbClr val="FFCC00"/>
                </a:solidFill>
                <a:latin typeface="Tahoma"/>
                <a:ea typeface="Tahoma"/>
                <a:cs typeface="Tahoma"/>
                <a:sym typeface="Symbol"/>
              </a:rPr>
              <a:t>: </a:t>
            </a:r>
            <a:r>
              <a:rPr lang="en-US" sz="1200" b="1" i="1" u="none" strike="noStrike" cap="none" baseline="0" smtClean="0">
                <a:solidFill>
                  <a:srgbClr val="FFCC00"/>
                </a:solidFill>
                <a:latin typeface="Tahoma"/>
                <a:ea typeface="Tahoma"/>
                <a:cs typeface="Tahoma"/>
                <a:sym typeface="Symbol"/>
              </a:rPr>
              <a:t>Tích hợp và kiểm thử hệ thống               </a:t>
            </a:r>
            <a:r>
              <a:rPr lang="en-US" sz="1200" b="0" i="0" u="none" strike="noStrike" cap="none" smtClean="0">
                <a:solidFill>
                  <a:srgbClr val="FFCC00"/>
                </a:solidFill>
                <a:latin typeface="Tahoma"/>
                <a:ea typeface="Tahoma"/>
                <a:cs typeface="Tahoma"/>
                <a:sym typeface="Symbol"/>
              </a:rPr>
              <a:t></a:t>
            </a:r>
            <a:r>
              <a:rPr lang="en-US" sz="1200" b="0" i="0" u="none" strike="noStrike" cap="none">
                <a:solidFill>
                  <a:srgbClr val="FFCC00"/>
                </a:solidFill>
                <a:latin typeface="Tahoma"/>
                <a:ea typeface="Tahoma"/>
                <a:cs typeface="Tahoma"/>
                <a:sym typeface="Symbol"/>
              </a:rPr>
              <a:t>,</a:t>
            </a:r>
            <a:r>
              <a:rPr lang="en-US" sz="1200" b="0" i="0" u="none" strike="noStrike" cap="none"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A08026C-233F-4097-9ADF-77B9D4C65C67}" type="datetime1">
              <a:rPr lang="en-US" smtClean="0"/>
              <a:t>8/27/2019</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92482"/>
            <a:ext cx="2057400" cy="45168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92482"/>
            <a:ext cx="6019800" cy="45168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151DF41-EF04-47B6-80A3-7FAC81C1D39C}" type="datetime1">
              <a:rPr lang="en-US" smtClean="0"/>
              <a:t>8/27/2019</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0"/>
            <a:ext cx="8229600"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20800"/>
            <a:ext cx="8229600" cy="3803904"/>
          </a:xfrm>
        </p:spPr>
        <p:txBody>
          <a:bodyPr/>
          <a:lstStyle>
            <a:lvl1pPr>
              <a:lnSpc>
                <a:spcPct val="100000"/>
              </a:lnSpc>
              <a:spcBef>
                <a:spcPts val="0"/>
              </a:spcBef>
              <a:spcAft>
                <a:spcPts val="600"/>
              </a:spcAft>
              <a:buClr>
                <a:srgbClr val="000066"/>
              </a:buClr>
              <a:defRPr sz="3600">
                <a:latin typeface="Times New Roman" pitchFamily="18" charset="0"/>
                <a:ea typeface="Tahoma" pitchFamily="34" charset="0"/>
                <a:cs typeface="Times New Roman" pitchFamily="18" charset="0"/>
              </a:defRPr>
            </a:lvl1pPr>
            <a:lvl2pPr marL="639763" indent="-246063">
              <a:lnSpc>
                <a:spcPct val="100000"/>
              </a:lnSpc>
              <a:spcBef>
                <a:spcPts val="0"/>
              </a:spcBef>
              <a:spcAft>
                <a:spcPts val="600"/>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914400" indent="-246063">
              <a:lnSpc>
                <a:spcPct val="100000"/>
              </a:lnSpc>
              <a:spcBef>
                <a:spcPts val="0"/>
              </a:spcBef>
              <a:spcAft>
                <a:spcPts val="600"/>
              </a:spcAft>
              <a:buClr>
                <a:srgbClr val="002060"/>
              </a:buClr>
              <a:buFont typeface="Wingdings" panose="05000000000000000000" pitchFamily="2" charset="2"/>
              <a:buChar char="v"/>
              <a:defRPr sz="2800">
                <a:latin typeface="Times New Roman" pitchFamily="18" charset="0"/>
                <a:ea typeface="Tahoma" pitchFamily="34" charset="0"/>
                <a:cs typeface="Times New Roman" pitchFamily="18" charset="0"/>
              </a:defRPr>
            </a:lvl3pPr>
            <a:lvl4pPr marL="1187450" indent="-209550">
              <a:lnSpc>
                <a:spcPct val="100000"/>
              </a:lnSpc>
              <a:spcBef>
                <a:spcPts val="0"/>
              </a:spcBef>
              <a:spcAft>
                <a:spcPts val="600"/>
              </a:spcAft>
              <a:buClr>
                <a:srgbClr val="002060"/>
              </a:buClr>
              <a:buFont typeface="Wingdings" panose="05000000000000000000" pitchFamily="2" charset="2"/>
              <a:buChar char="§"/>
              <a:defRPr sz="2800">
                <a:latin typeface="Times New Roman" pitchFamily="18" charset="0"/>
                <a:ea typeface="Tahoma" pitchFamily="34" charset="0"/>
                <a:cs typeface="Times New Roman" pitchFamily="18" charset="0"/>
              </a:defRPr>
            </a:lvl4pPr>
            <a:lvl5pPr>
              <a:lnSpc>
                <a:spcPct val="100000"/>
              </a:lnSpc>
              <a:spcBef>
                <a:spcPts val="0"/>
              </a:spcBef>
              <a:spcAft>
                <a:spcPts val="600"/>
              </a:spcAft>
              <a:buClr>
                <a:srgbClr val="002060"/>
              </a:buClr>
              <a:defRPr sz="2400">
                <a:latin typeface="Times New Roman" pitchFamily="18" charset="0"/>
                <a:ea typeface="Tahoma" pitchFamily="34"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A6362532-72B7-4E5B-B86A-9483904E0A6F}" type="datetime1">
              <a:rPr lang="en-US" smtClean="0"/>
              <a:t>8/27/2019</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51BBA4BD-2CF1-465B-8C0D-A9F3E5C920A5}" type="slidenum">
              <a:rPr lang="en-US" smtClean="0"/>
              <a:t>‹#›</a:t>
            </a:fld>
            <a:endParaRPr lang="en-US"/>
          </a:p>
        </p:txBody>
      </p:sp>
      <p:sp>
        <p:nvSpPr>
          <p:cNvPr id="9" name="Google Shape;38;p3"/>
          <p:cNvSpPr txBox="1"/>
          <p:nvPr/>
        </p:nvSpPr>
        <p:spPr>
          <a:xfrm>
            <a:off x="3886200" y="5569371"/>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a:t>
            </a:r>
            <a:r>
              <a:rPr lang="en-US" sz="1200" b="0" i="0" u="none" strike="noStrike" cap="none">
                <a:solidFill>
                  <a:srgbClr val="FFCC00"/>
                </a:solidFill>
                <a:latin typeface="Tahoma"/>
                <a:ea typeface="Tahoma"/>
                <a:cs typeface="Tahoma"/>
                <a:sym typeface="Symbol"/>
              </a:rPr>
              <a:t>,</a:t>
            </a:r>
            <a:r>
              <a:rPr lang="en-US" sz="1200" b="0" i="0" u="none" strike="noStrike" cap="none"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141171"/>
            <a:ext cx="7772400"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30352" y="2344042"/>
            <a:ext cx="7772400" cy="1308417"/>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81DCD05-017A-4C85-A2F3-2FE05C3E2DFD}" type="datetime1">
              <a:rPr lang="en-US" smtClean="0"/>
              <a:t>8/27/2019</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5999"/>
            <a:ext cx="8229600" cy="710590"/>
          </a:xfrm>
        </p:spPr>
        <p:txBody>
          <a:bodyPr/>
          <a:lstStyle>
            <a:lvl1pPr algn="r">
              <a:defRPr sz="44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r>
              <a:rPr lang="en-US" dirty="0"/>
              <a:t/>
            </a:r>
            <a:br>
              <a:rPr lang="en-US" dirty="0"/>
            </a:br>
            <a:r>
              <a:rPr lang="en-US" dirty="0"/>
              <a:t/>
            </a:r>
            <a:br>
              <a:rPr lang="en-US" dirty="0"/>
            </a:br>
            <a:r>
              <a:rPr lang="en-US" dirty="0"/>
              <a:t>Click to edit Master title style</a:t>
            </a:r>
          </a:p>
        </p:txBody>
      </p:sp>
      <p:sp>
        <p:nvSpPr>
          <p:cNvPr id="3" name="Content Placeholder 2"/>
          <p:cNvSpPr>
            <a:spLocks noGrp="1"/>
          </p:cNvSpPr>
          <p:nvPr>
            <p:ph sz="half" idx="1"/>
          </p:nvPr>
        </p:nvSpPr>
        <p:spPr>
          <a:xfrm>
            <a:off x="463154" y="1411058"/>
            <a:ext cx="4038600" cy="3843528"/>
          </a:xfrm>
        </p:spPr>
        <p:txBody>
          <a:bodyPr/>
          <a:lstStyle>
            <a:lvl1pPr>
              <a:buClr>
                <a:srgbClr val="002060"/>
              </a:buClr>
              <a:defRPr sz="2800">
                <a:latin typeface="Times New Roman" panose="02020603050405020304" pitchFamily="18" charset="0"/>
                <a:cs typeface="Times New Roman" panose="02020603050405020304" pitchFamily="18" charset="0"/>
              </a:defRPr>
            </a:lvl1pPr>
            <a:lvl2pPr marL="639763" indent="-246063">
              <a:buClr>
                <a:srgbClr val="002060"/>
              </a:buClr>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914400" indent="-246063">
              <a:buClr>
                <a:srgbClr val="002060"/>
              </a:buClr>
              <a:buFont typeface="Wingdings" panose="05000000000000000000" pitchFamily="2" charset="2"/>
              <a:buChar char="v"/>
              <a:defRPr sz="2400">
                <a:latin typeface="Times New Roman" panose="02020603050405020304" pitchFamily="18" charset="0"/>
                <a:cs typeface="Times New Roman" panose="02020603050405020304" pitchFamily="18" charset="0"/>
              </a:defRPr>
            </a:lvl3pPr>
            <a:lvl4pPr marL="1187450" indent="-209550">
              <a:buClr>
                <a:srgbClr val="002060"/>
              </a:buClr>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1462088" indent="-209550">
              <a:buClr>
                <a:srgbClr val="002060"/>
              </a:buClr>
              <a:buFont typeface="Wingdings 2" panose="05020102010507070707" pitchFamily="18" charset="2"/>
              <a:buChar char=""/>
              <a:defRPr sz="20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hasCustomPrompt="1"/>
          </p:nvPr>
        </p:nvSpPr>
        <p:spPr>
          <a:xfrm>
            <a:off x="4642246" y="1411058"/>
            <a:ext cx="4038600" cy="3843528"/>
          </a:xfrm>
        </p:spPr>
        <p:txBody>
          <a:bodyPr/>
          <a:lstStyle>
            <a:lvl1pPr>
              <a:defRPr sz="2800">
                <a:latin typeface="Times New Roman" panose="02020603050405020304" pitchFamily="18" charset="0"/>
                <a:cs typeface="Times New Roman" panose="02020603050405020304" pitchFamily="18" charset="0"/>
              </a:defRPr>
            </a:lvl1pPr>
            <a:lvl2pPr marL="639763" indent="-246063">
              <a:defRPr lang="en-US" sz="2800" kern="1200" dirty="0">
                <a:solidFill>
                  <a:schemeClr val="tx1"/>
                </a:solidFill>
                <a:latin typeface="Times New Roman" panose="02020603050405020304" pitchFamily="18" charset="0"/>
                <a:ea typeface="+mn-ea"/>
                <a:cs typeface="Times New Roman" panose="02020603050405020304" pitchFamily="18" charset="0"/>
              </a:defRPr>
            </a:lvl2pPr>
            <a:lvl3pPr marL="914400" indent="-246063">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1538288" indent="-285750">
              <a:defRPr lang="en-US" sz="2000" kern="1200" dirty="0">
                <a:solidFill>
                  <a:schemeClr val="tx1"/>
                </a:solidFill>
                <a:latin typeface="+mn-lt"/>
                <a:ea typeface="+mn-ea"/>
                <a:cs typeface="+mn-cs"/>
              </a:defRPr>
            </a:lvl4pPr>
            <a:lvl5pPr marL="1187450" indent="-209550">
              <a:defRPr lang="en-US" sz="2000" kern="1200" dirty="0">
                <a:solidFill>
                  <a:schemeClr val="tx1"/>
                </a:solidFill>
                <a:latin typeface="+mn-lt"/>
                <a:ea typeface="+mn-ea"/>
                <a:cs typeface="+mn-cs"/>
              </a:defRPr>
            </a:lvl5pPr>
          </a:lstStyle>
          <a:p>
            <a:pPr lvl="0"/>
            <a:r>
              <a:rPr lang="en-US" dirty="0"/>
              <a:t>Click to edit Master text styles</a:t>
            </a:r>
          </a:p>
          <a:p>
            <a:pPr marL="639763" lvl="1" indent="-246063" algn="l" rtl="0" eaLnBrk="1" fontAlgn="base" hangingPunct="1">
              <a:spcBef>
                <a:spcPct val="20000"/>
              </a:spcBef>
              <a:spcAft>
                <a:spcPct val="0"/>
              </a:spcAft>
              <a:buClr>
                <a:srgbClr val="002060"/>
              </a:buClr>
              <a:buSzPct val="85000"/>
              <a:buFont typeface="Wingdings" panose="05000000000000000000" pitchFamily="2" charset="2"/>
              <a:buChar char="Ø"/>
            </a:pPr>
            <a:r>
              <a:rPr lang="en-US" dirty="0"/>
              <a:t> Second level</a:t>
            </a:r>
          </a:p>
          <a:p>
            <a:pPr marL="914400" lvl="2" indent="-246063" algn="l" rtl="0" eaLnBrk="1" fontAlgn="base" hangingPunct="1">
              <a:spcBef>
                <a:spcPct val="20000"/>
              </a:spcBef>
              <a:spcAft>
                <a:spcPct val="0"/>
              </a:spcAft>
              <a:buClr>
                <a:srgbClr val="002060"/>
              </a:buClr>
              <a:buSzPct val="70000"/>
              <a:buFont typeface="Wingdings" panose="05000000000000000000" pitchFamily="2" charset="2"/>
              <a:buChar char="v"/>
            </a:pPr>
            <a:r>
              <a:rPr lang="en-US" dirty="0"/>
              <a:t>Third level</a:t>
            </a:r>
          </a:p>
          <a:p>
            <a:pPr marL="1187450" lvl="3" indent="-209550" algn="l" rtl="0" eaLnBrk="1" fontAlgn="base" hangingPunct="1">
              <a:spcBef>
                <a:spcPct val="20000"/>
              </a:spcBef>
              <a:spcAft>
                <a:spcPct val="0"/>
              </a:spcAft>
              <a:buClr>
                <a:srgbClr val="002060"/>
              </a:buClr>
              <a:buSzPct val="65000"/>
              <a:buFont typeface="Wingdings" panose="05000000000000000000" pitchFamily="2" charset="2"/>
              <a:buChar char="§"/>
            </a:pPr>
            <a:r>
              <a:rPr lang="en-US" dirty="0"/>
              <a:t>Fourth level</a:t>
            </a:r>
          </a:p>
          <a:p>
            <a:pPr marL="1462088" lvl="4" indent="-209550" algn="l" rtl="0" eaLnBrk="1" fontAlgn="base" hangingPunct="1">
              <a:spcBef>
                <a:spcPct val="20000"/>
              </a:spcBef>
              <a:spcAft>
                <a:spcPct val="0"/>
              </a:spcAft>
              <a:buClr>
                <a:srgbClr val="002060"/>
              </a:buClr>
              <a:buSzPct val="65000"/>
              <a:buFont typeface="Wingdings 2" panose="05020102010507070707" pitchFamily="18" charset="2"/>
              <a:buChar char=""/>
            </a:pPr>
            <a:r>
              <a:rPr lang="en-US" dirty="0"/>
              <a:t>Fifth level</a:t>
            </a:r>
          </a:p>
        </p:txBody>
      </p:sp>
      <p:sp>
        <p:nvSpPr>
          <p:cNvPr id="5" name="Date Placeholder 4"/>
          <p:cNvSpPr>
            <a:spLocks noGrp="1"/>
          </p:cNvSpPr>
          <p:nvPr>
            <p:ph type="dt" sz="half" idx="10"/>
          </p:nvPr>
        </p:nvSpPr>
        <p:spPr/>
        <p:txBody>
          <a:bodyPr/>
          <a:lstStyle>
            <a:lvl1pPr>
              <a:defRPr/>
            </a:lvl1pPr>
          </a:lstStyle>
          <a:p>
            <a:fld id="{C264E4E4-E8A3-4641-B6D8-D027D9133658}" type="datetime1">
              <a:rPr lang="en-US" smtClean="0"/>
              <a:t>8/27/2019</a:t>
            </a:fld>
            <a:endParaRPr lang="en-US"/>
          </a:p>
        </p:txBody>
      </p:sp>
      <p:sp>
        <p:nvSpPr>
          <p:cNvPr id="9" name="Google Shape;38;p3">
            <a:extLst>
              <a:ext uri="{FF2B5EF4-FFF2-40B4-BE49-F238E27FC236}">
                <a16:creationId xmlns="" xmlns:a16="http://schemas.microsoft.com/office/drawing/2014/main" id="{DA30AB81-2B24-4133-99E3-EF7D63410792}"/>
              </a:ext>
            </a:extLst>
          </p:cNvPr>
          <p:cNvSpPr txBox="1"/>
          <p:nvPr/>
        </p:nvSpPr>
        <p:spPr>
          <a:xfrm>
            <a:off x="3314372" y="5471042"/>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,2018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
        <p:nvSpPr>
          <p:cNvPr id="10" name="Slide Number Placeholder 5">
            <a:extLst>
              <a:ext uri="{FF2B5EF4-FFF2-40B4-BE49-F238E27FC236}">
                <a16:creationId xmlns="" xmlns:a16="http://schemas.microsoft.com/office/drawing/2014/main" id="{885797B8-656D-475A-B4F1-46A08E04D8B2}"/>
              </a:ext>
            </a:extLst>
          </p:cNvPr>
          <p:cNvSpPr>
            <a:spLocks noGrp="1"/>
          </p:cNvSpPr>
          <p:nvPr>
            <p:ph type="sldNum" sz="quarter" idx="11"/>
          </p:nvPr>
        </p:nvSpPr>
        <p:spPr>
          <a:xfrm>
            <a:off x="7657772" y="5360835"/>
            <a:ext cx="762000" cy="316442"/>
          </a:xfrm>
        </p:spPr>
        <p:txBody>
          <a:bodyPr/>
          <a:lstStyle>
            <a:lvl1pPr>
              <a:defRPr sz="1800">
                <a:solidFill>
                  <a:srgbClr val="FFC000"/>
                </a:solidFill>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0210"/>
            <a:ext cx="8229600" cy="990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1" y="1607882"/>
            <a:ext cx="4040188" cy="571438"/>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1" y="2179320"/>
            <a:ext cx="4040188" cy="3332957"/>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3"/>
          </p:nvPr>
        </p:nvSpPr>
        <p:spPr>
          <a:xfrm>
            <a:off x="4645028" y="1611795"/>
            <a:ext cx="4041775" cy="567531"/>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4645028" y="2179320"/>
            <a:ext cx="4041775" cy="3332957"/>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fld id="{10819431-A897-46BA-A945-DE0CA72D54C4}" type="datetime1">
              <a:rPr lang="en-US" smtClean="0"/>
              <a:t>8/27/2019</a:t>
            </a:fld>
            <a:endParaRPr lang="en-US"/>
          </a:p>
        </p:txBody>
      </p:sp>
      <p:sp>
        <p:nvSpPr>
          <p:cNvPr id="8" name="Footer Placeholder 7"/>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610210"/>
            <a:ext cx="8305800"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0C337AD-2B8C-46C3-8DFA-EE534CD22DDB}" type="datetime1">
              <a:rPr lang="en-US" smtClean="0"/>
              <a:t>8/27/2019</a:t>
            </a:fld>
            <a:endParaRPr lang="en-US"/>
          </a:p>
        </p:txBody>
      </p:sp>
      <p:sp>
        <p:nvSpPr>
          <p:cNvPr id="4" name="Footer Placeholder 3"/>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3EA0D7E-C0B5-4333-938B-EA57C02A893F}" type="datetime1">
              <a:rPr lang="en-US" smtClean="0"/>
              <a:t>8/27/2019</a:t>
            </a:fld>
            <a:endParaRPr lang="en-US"/>
          </a:p>
        </p:txBody>
      </p:sp>
      <p:sp>
        <p:nvSpPr>
          <p:cNvPr id="3" name="Footer Placeholder 2"/>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45772"/>
            <a:ext cx="2743200" cy="100711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3575050" y="1452880"/>
            <a:ext cx="5111750" cy="39624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685800" y="1452880"/>
            <a:ext cx="2743200" cy="39624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30B3FB9-C3E9-4097-A98E-D5226553DB43}" type="datetime1">
              <a:rPr lang="en-US" smtClean="0"/>
              <a:t>8/27/2019</a:t>
            </a:fld>
            <a:endParaRPr lang="en-US"/>
          </a:p>
        </p:txBody>
      </p:sp>
      <p:sp>
        <p:nvSpPr>
          <p:cNvPr id="6"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873" y="960332"/>
            <a:ext cx="5257800"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575" y="4644818"/>
            <a:ext cx="154781" cy="1348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041053"/>
            <a:ext cx="9163050"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5390520"/>
            <a:ext cx="4762500"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020066"/>
            <a:ext cx="2212848" cy="1371605"/>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039581"/>
            <a:ext cx="4617720" cy="3407664"/>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9600" y="2451614"/>
            <a:ext cx="2209800" cy="1888744"/>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fld id="{24546B00-51A6-4767-8CA1-1AB13BF06D3A}" type="datetime1">
              <a:rPr lang="en-US" smtClean="0"/>
              <a:t>8/27/2019</a:t>
            </a:fld>
            <a:endParaRPr lang="en-US"/>
          </a:p>
        </p:txBody>
      </p:sp>
      <p:sp>
        <p:nvSpPr>
          <p:cNvPr id="10"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1" name="Slide Number Placeholder 6"/>
          <p:cNvSpPr>
            <a:spLocks noGrp="1"/>
          </p:cNvSpPr>
          <p:nvPr>
            <p:ph type="sldNum" sz="quarter" idx="12"/>
          </p:nvPr>
        </p:nvSpPr>
        <p:spPr>
          <a:xfrm>
            <a:off x="8077200" y="5508841"/>
            <a:ext cx="609600" cy="316442"/>
          </a:xfrm>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1431" y="-6880"/>
            <a:ext cx="9179719"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57200" y="61087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a:p>
        </p:txBody>
      </p:sp>
      <p:sp>
        <p:nvSpPr>
          <p:cNvPr id="1028" name="Text Placeholder 29"/>
          <p:cNvSpPr>
            <a:spLocks noGrp="1"/>
          </p:cNvSpPr>
          <p:nvPr>
            <p:ph type="body" idx="1"/>
          </p:nvPr>
        </p:nvSpPr>
        <p:spPr bwMode="auto">
          <a:xfrm>
            <a:off x="457200" y="1677144"/>
            <a:ext cx="8229600"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457200" y="5508841"/>
            <a:ext cx="2133600" cy="316442"/>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fld id="{BC35F5A3-53B1-4AB9-98CE-A5D355804554}" type="datetime1">
              <a:rPr lang="en-US" smtClean="0"/>
              <a:t>8/27/2019</a:t>
            </a:fld>
            <a:endParaRPr lang="en-US"/>
          </a:p>
        </p:txBody>
      </p:sp>
      <p:sp>
        <p:nvSpPr>
          <p:cNvPr id="18" name="Slide Number Placeholder 17"/>
          <p:cNvSpPr>
            <a:spLocks noGrp="1"/>
          </p:cNvSpPr>
          <p:nvPr>
            <p:ph type="sldNum" sz="quarter" idx="4"/>
          </p:nvPr>
        </p:nvSpPr>
        <p:spPr>
          <a:xfrm>
            <a:off x="7924801" y="5508841"/>
            <a:ext cx="762000" cy="316442"/>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fld id="{51BBA4BD-2CF1-465B-8C0D-A9F3E5C920A5}" type="slidenum">
              <a:rPr lang="en-US" smtClean="0"/>
              <a:t>‹#›</a:t>
            </a:fld>
            <a:endParaRPr lang="en-US"/>
          </a:p>
        </p:txBody>
      </p:sp>
      <p:sp>
        <p:nvSpPr>
          <p:cNvPr id="15" name="Google Shape;38;p3"/>
          <p:cNvSpPr txBox="1"/>
          <p:nvPr/>
        </p:nvSpPr>
        <p:spPr>
          <a:xfrm>
            <a:off x="3505200" y="5493899"/>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BAITH/CNTT.SWE2001_TH09.2.docx" TargetMode="External"/><Relationship Id="rId2" Type="http://schemas.openxmlformats.org/officeDocument/2006/relationships/hyperlink" Target="../BAITH/CNTT.SWE2001_TH09.1.docx" TargetMode="External"/><Relationship Id="rId1" Type="http://schemas.openxmlformats.org/officeDocument/2006/relationships/slideLayout" Target="../slideLayouts/slideLayout2.xml"/><Relationship Id="rId4" Type="http://schemas.openxmlformats.org/officeDocument/2006/relationships/hyperlink" Target="../BAITH/CNTT.SWE2001_TH09.3.docx"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testingvn.com/viewtopic.php?f=111&amp;t=209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8156448" cy="1584960"/>
          </a:xfrm>
        </p:spPr>
        <p:txBody>
          <a:bodyPr>
            <a:normAutofit/>
          </a:bodyPr>
          <a:lstStyle/>
          <a:p>
            <a:pPr algn="ctr"/>
            <a:r>
              <a:rPr lang="de-DE" sz="4000" smtClean="0">
                <a:solidFill>
                  <a:srgbClr val="002060"/>
                </a:solidFill>
              </a:rPr>
              <a:t>KIỂM THỬ AGILE</a:t>
            </a:r>
            <a:endParaRPr lang="en-US" sz="4000">
              <a:solidFill>
                <a:srgbClr val="002060"/>
              </a:solidFill>
            </a:endParaRPr>
          </a:p>
        </p:txBody>
      </p:sp>
      <p:sp>
        <p:nvSpPr>
          <p:cNvPr id="3" name="Subtitle 2"/>
          <p:cNvSpPr>
            <a:spLocks noGrp="1"/>
          </p:cNvSpPr>
          <p:nvPr>
            <p:ph type="subTitle" idx="1"/>
          </p:nvPr>
        </p:nvSpPr>
        <p:spPr>
          <a:xfrm>
            <a:off x="685800" y="3352800"/>
            <a:ext cx="7854696" cy="1518920"/>
          </a:xfrm>
        </p:spPr>
        <p:txBody>
          <a:bodyPr/>
          <a:lstStyle/>
          <a:p>
            <a:endParaRPr lang="en-US" smtClean="0"/>
          </a:p>
          <a:p>
            <a:r>
              <a:rPr lang="en-US" sz="2400" smtClean="0">
                <a:solidFill>
                  <a:srgbClr val="002060"/>
                </a:solidFill>
              </a:rPr>
              <a:t>ThS. Châu Thị Dung</a:t>
            </a:r>
            <a:endParaRPr lang="en-US" sz="2400">
              <a:solidFill>
                <a:srgbClr val="00206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61812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83640"/>
          </a:xfrm>
        </p:spPr>
        <p:txBody>
          <a:bodyPr>
            <a:noAutofit/>
          </a:bodyPr>
          <a:lstStyle/>
          <a:p>
            <a:r>
              <a:rPr lang="en-US"/>
              <a:t>N</a:t>
            </a:r>
            <a:r>
              <a:rPr lang="en-US" smtClean="0"/>
              <a:t>guyên </a:t>
            </a:r>
            <a:r>
              <a:rPr lang="en-US"/>
              <a:t>tắc cho kiểm thử viên </a:t>
            </a:r>
            <a:r>
              <a:rPr lang="en-US" smtClean="0"/>
              <a:t>Agile</a:t>
            </a:r>
            <a:endParaRPr lang="en-US"/>
          </a:p>
        </p:txBody>
      </p:sp>
      <p:sp>
        <p:nvSpPr>
          <p:cNvPr id="3" name="Content Placeholder 2"/>
          <p:cNvSpPr>
            <a:spLocks noGrp="1"/>
          </p:cNvSpPr>
          <p:nvPr>
            <p:ph idx="1"/>
          </p:nvPr>
        </p:nvSpPr>
        <p:spPr>
          <a:xfrm>
            <a:off x="457200" y="1905000"/>
            <a:ext cx="8229600" cy="3219704"/>
          </a:xfrm>
        </p:spPr>
        <p:txBody>
          <a:bodyPr/>
          <a:lstStyle/>
          <a:p>
            <a:pPr algn="just"/>
            <a:r>
              <a:rPr lang="vi-VN"/>
              <a:t>Một kiểm thử viên Agile như thế </a:t>
            </a:r>
            <a:r>
              <a:rPr lang="vi-VN" smtClean="0"/>
              <a:t>nào</a:t>
            </a:r>
            <a:r>
              <a:rPr lang="en-US" smtClean="0"/>
              <a:t>?</a:t>
            </a:r>
          </a:p>
          <a:p>
            <a:pPr algn="just"/>
            <a:r>
              <a:rPr lang="vi-VN"/>
              <a:t>Ai có thể đảm nhận vai trò Kiểm thử viên Agile</a:t>
            </a:r>
            <a:endParaRPr lang="en-US" smtClean="0"/>
          </a:p>
          <a:p>
            <a:pPr algn="just"/>
            <a:r>
              <a:rPr lang="vi-VN"/>
              <a:t>Tư duy kiểm thử </a:t>
            </a:r>
            <a:r>
              <a:rPr lang="vi-VN" smtClean="0"/>
              <a:t>Agile</a:t>
            </a:r>
            <a:endParaRPr lang="en-US" smtClean="0"/>
          </a:p>
        </p:txBody>
      </p:sp>
      <p:sp>
        <p:nvSpPr>
          <p:cNvPr id="4" name="Slide Number Placeholder 3"/>
          <p:cNvSpPr>
            <a:spLocks noGrp="1"/>
          </p:cNvSpPr>
          <p:nvPr>
            <p:ph type="sldNum" sz="quarter" idx="11"/>
          </p:nvPr>
        </p:nvSpPr>
        <p:spPr/>
        <p:txBody>
          <a:bodyPr/>
          <a:lstStyle/>
          <a:p>
            <a:fld id="{51BBA4BD-2CF1-465B-8C0D-A9F3E5C920A5}" type="slidenum">
              <a:rPr lang="en-US" smtClean="0"/>
              <a:t>10</a:t>
            </a:fld>
            <a:endParaRPr lang="en-US"/>
          </a:p>
        </p:txBody>
      </p:sp>
    </p:spTree>
    <p:extLst>
      <p:ext uri="{BB962C8B-B14F-4D97-AF65-F5344CB8AC3E}">
        <p14:creationId xmlns:p14="http://schemas.microsoft.com/office/powerpoint/2010/main" val="75557376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Áp dụng các nguyên tắc và giá trị Agile</a:t>
            </a:r>
            <a:r>
              <a:rPr lang="en-US" smtClean="0"/>
              <a:t>:</a:t>
            </a:r>
          </a:p>
          <a:p>
            <a:pPr lvl="1"/>
            <a:r>
              <a:rPr lang="en-US" smtClean="0"/>
              <a:t>Cung </a:t>
            </a:r>
            <a:r>
              <a:rPr lang="en-US"/>
              <a:t>cấp phản hồi liên tục</a:t>
            </a:r>
          </a:p>
          <a:p>
            <a:pPr lvl="1"/>
            <a:r>
              <a:rPr lang="en-US" smtClean="0"/>
              <a:t>Mang </a:t>
            </a:r>
            <a:r>
              <a:rPr lang="en-US"/>
              <a:t>lại giá trị cho khách </a:t>
            </a:r>
            <a:r>
              <a:rPr lang="en-US" smtClean="0"/>
              <a:t>hàng</a:t>
            </a:r>
          </a:p>
          <a:p>
            <a:pPr lvl="1"/>
            <a:r>
              <a:rPr lang="en-US"/>
              <a:t>Giao tiếp trực tiếp (face-to-face</a:t>
            </a:r>
            <a:r>
              <a:rPr lang="en-US" smtClean="0"/>
              <a:t>)</a:t>
            </a:r>
          </a:p>
          <a:p>
            <a:pPr lvl="1"/>
            <a:r>
              <a:rPr lang="vi-VN"/>
              <a:t>Cam </a:t>
            </a:r>
            <a:r>
              <a:rPr lang="vi-VN" smtClean="0"/>
              <a:t>đảm</a:t>
            </a:r>
            <a:endParaRPr lang="en-US" smtClean="0"/>
          </a:p>
          <a:p>
            <a:pPr lvl="1"/>
            <a:r>
              <a:rPr lang="vi-VN"/>
              <a:t>Đơn giản hóa vấn </a:t>
            </a:r>
            <a:r>
              <a:rPr lang="vi-VN" smtClean="0"/>
              <a:t>đề</a:t>
            </a:r>
            <a:endParaRPr lang="en-US" smtClean="0"/>
          </a:p>
          <a:p>
            <a:pPr lvl="1"/>
            <a:r>
              <a:rPr lang="en-US"/>
              <a:t>Cải tiến liên tục</a:t>
            </a:r>
          </a:p>
        </p:txBody>
      </p:sp>
      <p:sp>
        <p:nvSpPr>
          <p:cNvPr id="4" name="Slide Number Placeholder 3"/>
          <p:cNvSpPr>
            <a:spLocks noGrp="1"/>
          </p:cNvSpPr>
          <p:nvPr>
            <p:ph type="sldNum" sz="quarter" idx="11"/>
          </p:nvPr>
        </p:nvSpPr>
        <p:spPr/>
        <p:txBody>
          <a:bodyPr/>
          <a:lstStyle/>
          <a:p>
            <a:fld id="{51BBA4BD-2CF1-465B-8C0D-A9F3E5C920A5}" type="slidenum">
              <a:rPr lang="en-US" smtClean="0"/>
              <a:t>11</a:t>
            </a:fld>
            <a:endParaRPr lang="en-US"/>
          </a:p>
        </p:txBody>
      </p:sp>
    </p:spTree>
    <p:extLst>
      <p:ext uri="{BB962C8B-B14F-4D97-AF65-F5344CB8AC3E}">
        <p14:creationId xmlns:p14="http://schemas.microsoft.com/office/powerpoint/2010/main" val="166740622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vi-VN"/>
              <a:t>Đáp ứng với sự thay </a:t>
            </a:r>
            <a:r>
              <a:rPr lang="vi-VN" smtClean="0"/>
              <a:t>đổi</a:t>
            </a:r>
            <a:endParaRPr lang="en-US" smtClean="0"/>
          </a:p>
          <a:p>
            <a:pPr lvl="1"/>
            <a:r>
              <a:rPr lang="en-US"/>
              <a:t>Tự </a:t>
            </a:r>
            <a:r>
              <a:rPr lang="en-US" smtClean="0"/>
              <a:t>quản</a:t>
            </a:r>
          </a:p>
          <a:p>
            <a:pPr lvl="1"/>
            <a:r>
              <a:rPr lang="vi-VN"/>
              <a:t>Tập trung vào con </a:t>
            </a:r>
            <a:r>
              <a:rPr lang="vi-VN" smtClean="0"/>
              <a:t>người</a:t>
            </a:r>
            <a:endParaRPr lang="en-US" smtClean="0"/>
          </a:p>
          <a:p>
            <a:pPr lvl="1"/>
            <a:r>
              <a:rPr lang="en-US" smtClean="0"/>
              <a:t>Niềm vui</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12</a:t>
            </a:fld>
            <a:endParaRPr lang="en-US"/>
          </a:p>
        </p:txBody>
      </p:sp>
    </p:spTree>
    <p:extLst>
      <p:ext uri="{BB962C8B-B14F-4D97-AF65-F5344CB8AC3E}">
        <p14:creationId xmlns:p14="http://schemas.microsoft.com/office/powerpoint/2010/main" val="419470517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smtClean="0">
              <a:latin typeface="Tahoma" pitchFamily="34" charset="0"/>
              <a:cs typeface="Tahoma" pitchFamily="34" charset="0"/>
            </a:endParaRPr>
          </a:p>
          <a:p>
            <a:pPr marL="0" indent="0" algn="ctr">
              <a:buNone/>
            </a:pPr>
            <a:r>
              <a:rPr lang="en-US" b="1" smtClean="0">
                <a:latin typeface="Tahoma" pitchFamily="34" charset="0"/>
                <a:cs typeface="Tahoma" pitchFamily="34" charset="0"/>
              </a:rPr>
              <a:t>KIỂM THỬ </a:t>
            </a:r>
            <a:r>
              <a:rPr lang="vi-VN" b="1" smtClean="0">
                <a:latin typeface="Tahoma" pitchFamily="34" charset="0"/>
                <a:cs typeface="Tahoma" pitchFamily="34" charset="0"/>
              </a:rPr>
              <a:t>PHÁT TRIỂN PHẦN MỀM TRONG MÔ HÌNH AGILE</a:t>
            </a:r>
            <a:endParaRPr lang="vi-VN"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51BBA4BD-2CF1-465B-8C0D-A9F3E5C920A5}" type="slidenum">
              <a:rPr lang="en-US" smtClean="0"/>
              <a:t>13</a:t>
            </a:fld>
            <a:endParaRPr lang="en-US"/>
          </a:p>
        </p:txBody>
      </p:sp>
    </p:spTree>
    <p:extLst>
      <p:ext uri="{BB962C8B-B14F-4D97-AF65-F5344CB8AC3E}">
        <p14:creationId xmlns:p14="http://schemas.microsoft.com/office/powerpoint/2010/main" val="16936591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Tiền-Phân-đoạn</a:t>
            </a:r>
          </a:p>
        </p:txBody>
      </p:sp>
      <p:sp>
        <p:nvSpPr>
          <p:cNvPr id="3" name="Content Placeholder 2"/>
          <p:cNvSpPr>
            <a:spLocks noGrp="1"/>
          </p:cNvSpPr>
          <p:nvPr>
            <p:ph idx="1"/>
          </p:nvPr>
        </p:nvSpPr>
        <p:spPr>
          <a:xfrm>
            <a:off x="457200" y="1371600"/>
            <a:ext cx="8229600" cy="3600704"/>
          </a:xfrm>
        </p:spPr>
        <p:txBody>
          <a:bodyPr/>
          <a:lstStyle/>
          <a:p>
            <a:pPr algn="just"/>
            <a:endParaRPr lang="en-US" smtClean="0"/>
          </a:p>
          <a:p>
            <a:pPr algn="just"/>
            <a:r>
              <a:rPr lang="vi-VN" smtClean="0"/>
              <a:t>Yêu </a:t>
            </a:r>
            <a:r>
              <a:rPr lang="vi-VN"/>
              <a:t>cầu được phân tích chi tiết bởi BA (Business Analyst – chuyên viên phân tích nghiệp vụ) và các tiêu chí chấp nhận (acceptance criteria</a:t>
            </a:r>
            <a:r>
              <a:rPr lang="vi-VN" smtClean="0"/>
              <a:t>).</a:t>
            </a:r>
            <a:endParaRPr lang="en-US"/>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14</a:t>
            </a:fld>
            <a:endParaRPr lang="en-US"/>
          </a:p>
        </p:txBody>
      </p:sp>
    </p:spTree>
    <p:extLst>
      <p:ext uri="{BB962C8B-B14F-4D97-AF65-F5344CB8AC3E}">
        <p14:creationId xmlns:p14="http://schemas.microsoft.com/office/powerpoint/2010/main" val="436047304"/>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minh </a:t>
            </a:r>
            <a:r>
              <a:rPr lang="en-US" smtClean="0"/>
              <a:t>yêu </a:t>
            </a:r>
            <a:r>
              <a:rPr lang="en-US"/>
              <a:t>cầu</a:t>
            </a:r>
          </a:p>
        </p:txBody>
      </p:sp>
      <p:sp>
        <p:nvSpPr>
          <p:cNvPr id="3" name="Content Placeholder 2"/>
          <p:cNvSpPr>
            <a:spLocks noGrp="1"/>
          </p:cNvSpPr>
          <p:nvPr>
            <p:ph idx="1"/>
          </p:nvPr>
        </p:nvSpPr>
        <p:spPr/>
        <p:txBody>
          <a:bodyPr>
            <a:normAutofit/>
          </a:bodyPr>
          <a:lstStyle/>
          <a:p>
            <a:pPr algn="just"/>
            <a:r>
              <a:rPr lang="vi-VN"/>
              <a:t>Kiểm thử Agile thiên về việc đưa ra phản hồi sớm, và phải bắt đầu bằng việc kiểm tra các yêu cầu từ sớm bởi QA hoặc tester để làm sáng rõ ý nghĩa và tính khả-kiểm (testability). Việc này sẽ đảm bảo các yêu cầu luôn rõ ràng và có thể kiểm thử được.</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15</a:t>
            </a:fld>
            <a:endParaRPr lang="en-US"/>
          </a:p>
        </p:txBody>
      </p:sp>
    </p:spTree>
    <p:extLst>
      <p:ext uri="{BB962C8B-B14F-4D97-AF65-F5344CB8AC3E}">
        <p14:creationId xmlns:p14="http://schemas.microsoft.com/office/powerpoint/2010/main" val="2243282592"/>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23963"/>
            <a:ext cx="8229600" cy="365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39924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4160"/>
            <a:ext cx="8382000" cy="990600"/>
          </a:xfrm>
        </p:spPr>
        <p:txBody>
          <a:bodyPr>
            <a:normAutofit/>
          </a:bodyPr>
          <a:lstStyle/>
          <a:p>
            <a:r>
              <a:rPr lang="en-US" smtClean="0"/>
              <a:t>H</a:t>
            </a:r>
            <a:r>
              <a:rPr lang="vi-VN" smtClean="0"/>
              <a:t>oạt </a:t>
            </a:r>
            <a:r>
              <a:rPr lang="vi-VN"/>
              <a:t>động Đảm bảo chất </a:t>
            </a:r>
            <a:r>
              <a:rPr lang="vi-VN" smtClean="0"/>
              <a:t>lượng</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1524000"/>
            <a:ext cx="531018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252371"/>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600"/>
            <a:ext cx="8229600" cy="3372104"/>
          </a:xfrm>
        </p:spPr>
        <p:txBody>
          <a:bodyPr/>
          <a:lstStyle/>
          <a:p>
            <a:pPr algn="just"/>
            <a:r>
              <a:rPr lang="vi-VN"/>
              <a:t>Kiểm thử chấp nhận là các yêu cầu về phương diện kiểm thử cần được thực hiện để hiểu các yêu cầu phần mềm. </a:t>
            </a:r>
            <a:endParaRPr lang="en-US" smtClean="0"/>
          </a:p>
          <a:p>
            <a:pPr algn="just"/>
            <a:r>
              <a:rPr lang="vi-VN" smtClean="0"/>
              <a:t>Các </a:t>
            </a:r>
            <a:r>
              <a:rPr lang="vi-VN"/>
              <a:t>kiểm thử chấp nhận không nên bao gồm toàn bộ các tình </a:t>
            </a:r>
            <a:r>
              <a:rPr lang="vi-VN" smtClean="0"/>
              <a:t>huống</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18</a:t>
            </a:fld>
            <a:endParaRPr lang="en-US"/>
          </a:p>
        </p:txBody>
      </p:sp>
    </p:spTree>
    <p:extLst>
      <p:ext uri="{BB962C8B-B14F-4D97-AF65-F5344CB8AC3E}">
        <p14:creationId xmlns:p14="http://schemas.microsoft.com/office/powerpoint/2010/main" val="3294047255"/>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3753104"/>
          </a:xfrm>
        </p:spPr>
        <p:txBody>
          <a:bodyPr/>
          <a:lstStyle/>
          <a:p>
            <a:pPr algn="just"/>
            <a:r>
              <a:rPr lang="en-US"/>
              <a:t>T</a:t>
            </a:r>
            <a:r>
              <a:rPr lang="vi-VN" smtClean="0"/>
              <a:t>rong </a:t>
            </a:r>
            <a:r>
              <a:rPr lang="vi-VN"/>
              <a:t>dự án Agile kiểm thử chấp nhận được thực hiện trước khi phần mềm được chuyển giao. Kiểm thử chấp nhận cũng có xu hướng được tự động hóa để họ có thể chạy như là kiểm thử hồi quy </a:t>
            </a:r>
            <a:endParaRPr lang="en-US" smtClean="0"/>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19</a:t>
            </a:fld>
            <a:endParaRPr lang="en-US"/>
          </a:p>
        </p:txBody>
      </p:sp>
    </p:spTree>
    <p:extLst>
      <p:ext uri="{BB962C8B-B14F-4D97-AF65-F5344CB8AC3E}">
        <p14:creationId xmlns:p14="http://schemas.microsoft.com/office/powerpoint/2010/main" val="10490945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990600"/>
          </a:xfrm>
        </p:spPr>
        <p:txBody>
          <a:bodyPr/>
          <a:lstStyle/>
          <a:p>
            <a:r>
              <a:rPr lang="en-US" smtClean="0"/>
              <a:t>Nội dung</a:t>
            </a:r>
            <a:endParaRPr lang="en-US"/>
          </a:p>
        </p:txBody>
      </p:sp>
      <p:sp>
        <p:nvSpPr>
          <p:cNvPr id="3" name="Content Placeholder 2"/>
          <p:cNvSpPr>
            <a:spLocks noGrp="1"/>
          </p:cNvSpPr>
          <p:nvPr>
            <p:ph idx="1"/>
          </p:nvPr>
        </p:nvSpPr>
        <p:spPr>
          <a:xfrm>
            <a:off x="533400" y="1447800"/>
            <a:ext cx="8229600" cy="3803904"/>
          </a:xfrm>
        </p:spPr>
        <p:txBody>
          <a:bodyPr/>
          <a:lstStyle/>
          <a:p>
            <a:pPr algn="just"/>
            <a:endParaRPr lang="en-US" smtClean="0"/>
          </a:p>
          <a:p>
            <a:pPr algn="just"/>
            <a:r>
              <a:rPr lang="en-US" smtClean="0"/>
              <a:t>Kiểm thử Agile</a:t>
            </a:r>
          </a:p>
          <a:p>
            <a:pPr algn="just"/>
            <a:r>
              <a:rPr lang="en-US"/>
              <a:t>Kiểm thử </a:t>
            </a:r>
            <a:r>
              <a:rPr lang="en-US" smtClean="0"/>
              <a:t>p</a:t>
            </a:r>
            <a:r>
              <a:rPr lang="vi-VN" smtClean="0"/>
              <a:t>hát </a:t>
            </a:r>
            <a:r>
              <a:rPr lang="vi-VN"/>
              <a:t>triển phần mềm trong mô hình Agile</a:t>
            </a:r>
            <a:endParaRPr lang="en-US"/>
          </a:p>
          <a:p>
            <a:endParaRPr lang="en-US" smtClean="0"/>
          </a:p>
          <a:p>
            <a:pPr marL="0" indent="0">
              <a:buNone/>
            </a:pP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a:t>
            </a:fld>
            <a:endParaRPr lang="en-US"/>
          </a:p>
        </p:txBody>
      </p:sp>
    </p:spTree>
    <p:extLst>
      <p:ext uri="{BB962C8B-B14F-4D97-AF65-F5344CB8AC3E}">
        <p14:creationId xmlns:p14="http://schemas.microsoft.com/office/powerpoint/2010/main" val="3702456615"/>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mtClean="0"/>
              <a:t>Trong </a:t>
            </a:r>
            <a:r>
              <a:rPr lang="vi-VN" smtClean="0"/>
              <a:t>dự </a:t>
            </a:r>
            <a:r>
              <a:rPr lang="vi-VN"/>
              <a:t>án Agile. Các bản build thường xuyên yêu cầu các chu kỳ phản hồi </a:t>
            </a:r>
            <a:r>
              <a:rPr lang="vi-VN" smtClean="0"/>
              <a:t>ngắn </a:t>
            </a:r>
            <a:endParaRPr lang="en-US" smtClean="0"/>
          </a:p>
          <a:p>
            <a:pPr algn="just"/>
            <a:r>
              <a:rPr lang="en-US" smtClean="0"/>
              <a:t>K</a:t>
            </a:r>
            <a:r>
              <a:rPr lang="vi-VN" smtClean="0"/>
              <a:t>iểm </a:t>
            </a:r>
            <a:r>
              <a:rPr lang="vi-VN"/>
              <a:t>thử tự động được thực hiện bởi tất cả các cấp độ – lập trình viên, kiểm thử viên bảo đảm chất </a:t>
            </a:r>
            <a:r>
              <a:rPr lang="vi-VN" smtClean="0"/>
              <a:t>lượng</a:t>
            </a:r>
            <a:r>
              <a:rPr lang="en-US" smtClean="0"/>
              <a:t> </a:t>
            </a:r>
            <a:r>
              <a:rPr lang="vi-VN" smtClean="0"/>
              <a:t>(</a:t>
            </a:r>
            <a:r>
              <a:rPr lang="vi-VN"/>
              <a:t>QA tester) và các nhà phân tích nghiệp vụ (BA).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20</a:t>
            </a:fld>
            <a:endParaRPr lang="en-US"/>
          </a:p>
        </p:txBody>
      </p:sp>
    </p:spTree>
    <p:extLst>
      <p:ext uri="{BB962C8B-B14F-4D97-AF65-F5344CB8AC3E}">
        <p14:creationId xmlns:p14="http://schemas.microsoft.com/office/powerpoint/2010/main" val="13141047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a:t>
            </a:r>
            <a:endParaRPr lang="en-US"/>
          </a:p>
        </p:txBody>
      </p:sp>
      <p:sp>
        <p:nvSpPr>
          <p:cNvPr id="3" name="Content Placeholder 2"/>
          <p:cNvSpPr>
            <a:spLocks noGrp="1"/>
          </p:cNvSpPr>
          <p:nvPr>
            <p:ph idx="1"/>
          </p:nvPr>
        </p:nvSpPr>
        <p:spPr/>
        <p:txBody>
          <a:bodyPr/>
          <a:lstStyle/>
          <a:p>
            <a:pPr algn="just"/>
            <a:endParaRPr lang="en-US" smtClean="0"/>
          </a:p>
          <a:p>
            <a:pPr algn="just"/>
            <a:r>
              <a:rPr lang="en-US" smtClean="0"/>
              <a:t>Nắm vững khái niệm, ý nghĩa của kiểm thử Agile.</a:t>
            </a:r>
          </a:p>
          <a:p>
            <a:pPr algn="just"/>
            <a:r>
              <a:rPr lang="en-US"/>
              <a:t>Hiểu được các giai đoạn kiểm thử trong mô hình phát triển phần mềm </a:t>
            </a:r>
            <a:r>
              <a:rPr lang="en-US" smtClean="0"/>
              <a:t>Agile.</a:t>
            </a:r>
            <a:endParaRPr lang="en-US"/>
          </a:p>
          <a:p>
            <a:endParaRPr lang="en-US"/>
          </a:p>
          <a:p>
            <a:endParaRPr lang="en-US" smtClean="0"/>
          </a:p>
          <a:p>
            <a:endParaRPr lang="en-US" smtClean="0"/>
          </a:p>
        </p:txBody>
      </p:sp>
      <p:sp>
        <p:nvSpPr>
          <p:cNvPr id="4" name="Slide Number Placeholder 3"/>
          <p:cNvSpPr>
            <a:spLocks noGrp="1"/>
          </p:cNvSpPr>
          <p:nvPr>
            <p:ph type="sldNum" sz="quarter" idx="11"/>
          </p:nvPr>
        </p:nvSpPr>
        <p:spPr/>
        <p:txBody>
          <a:bodyPr/>
          <a:lstStyle/>
          <a:p>
            <a:fld id="{51BBA4BD-2CF1-465B-8C0D-A9F3E5C920A5}" type="slidenum">
              <a:rPr lang="en-US" smtClean="0"/>
              <a:t>21</a:t>
            </a:fld>
            <a:endParaRPr lang="en-US"/>
          </a:p>
        </p:txBody>
      </p:sp>
    </p:spTree>
    <p:extLst>
      <p:ext uri="{BB962C8B-B14F-4D97-AF65-F5344CB8AC3E}">
        <p14:creationId xmlns:p14="http://schemas.microsoft.com/office/powerpoint/2010/main" val="294089221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09" y="304800"/>
            <a:ext cx="8229600" cy="990600"/>
          </a:xfrm>
        </p:spPr>
        <p:txBody>
          <a:bodyPr/>
          <a:lstStyle/>
          <a:p>
            <a:r>
              <a:rPr lang="en-US" smtClean="0"/>
              <a:t>Câu hỏi ôn tập</a:t>
            </a:r>
            <a:endParaRPr lang="en-US"/>
          </a:p>
        </p:txBody>
      </p:sp>
      <p:sp>
        <p:nvSpPr>
          <p:cNvPr id="3" name="Content Placeholder 2"/>
          <p:cNvSpPr>
            <a:spLocks noGrp="1"/>
          </p:cNvSpPr>
          <p:nvPr>
            <p:ph idx="1"/>
          </p:nvPr>
        </p:nvSpPr>
        <p:spPr>
          <a:xfrm>
            <a:off x="457200" y="1524000"/>
            <a:ext cx="8229600" cy="3505200"/>
          </a:xfrm>
        </p:spPr>
        <p:txBody>
          <a:bodyPr/>
          <a:lstStyle/>
          <a:p>
            <a:pPr algn="just"/>
            <a:r>
              <a:rPr lang="en-US" smtClean="0"/>
              <a:t>So sánh kiểm thử theo Agile và kiểm thử theo truyền thống</a:t>
            </a:r>
          </a:p>
          <a:p>
            <a:pPr algn="just"/>
            <a:r>
              <a:rPr lang="en-US"/>
              <a:t>Hãy nêu kiểm thử chấp nhân theo mô hình Agile</a:t>
            </a:r>
          </a:p>
          <a:p>
            <a:endParaRPr lang="en-US" smtClean="0"/>
          </a:p>
          <a:p>
            <a:pPr marL="0" indent="0">
              <a:buNone/>
            </a:pPr>
            <a:endParaRPr lang="en-US" smtClean="0"/>
          </a:p>
        </p:txBody>
      </p:sp>
      <p:sp>
        <p:nvSpPr>
          <p:cNvPr id="4" name="Slide Number Placeholder 3"/>
          <p:cNvSpPr>
            <a:spLocks noGrp="1"/>
          </p:cNvSpPr>
          <p:nvPr>
            <p:ph type="sldNum" sz="quarter" idx="11"/>
          </p:nvPr>
        </p:nvSpPr>
        <p:spPr/>
        <p:txBody>
          <a:bodyPr/>
          <a:lstStyle/>
          <a:p>
            <a:fld id="{51BBA4BD-2CF1-465B-8C0D-A9F3E5C920A5}" type="slidenum">
              <a:rPr lang="en-US" smtClean="0"/>
              <a:t>22</a:t>
            </a:fld>
            <a:endParaRPr lang="en-US"/>
          </a:p>
        </p:txBody>
      </p:sp>
    </p:spTree>
    <p:extLst>
      <p:ext uri="{BB962C8B-B14F-4D97-AF65-F5344CB8AC3E}">
        <p14:creationId xmlns:p14="http://schemas.microsoft.com/office/powerpoint/2010/main" val="812626065"/>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8229600" cy="990600"/>
          </a:xfrm>
        </p:spPr>
        <p:txBody>
          <a:bodyPr/>
          <a:lstStyle/>
          <a:p>
            <a:r>
              <a:rPr lang="en-US" smtClean="0"/>
              <a:t>Bài tập thực hành</a:t>
            </a:r>
            <a:endParaRPr lang="en-US"/>
          </a:p>
        </p:txBody>
      </p:sp>
      <p:sp>
        <p:nvSpPr>
          <p:cNvPr id="3" name="Content Placeholder 2"/>
          <p:cNvSpPr>
            <a:spLocks noGrp="1"/>
          </p:cNvSpPr>
          <p:nvPr>
            <p:ph idx="1"/>
          </p:nvPr>
        </p:nvSpPr>
        <p:spPr>
          <a:xfrm>
            <a:off x="457200" y="1413256"/>
            <a:ext cx="8229600" cy="3803904"/>
          </a:xfrm>
        </p:spPr>
        <p:txBody>
          <a:bodyPr/>
          <a:lstStyle/>
          <a:p>
            <a:endParaRPr lang="en-US" smtClean="0"/>
          </a:p>
          <a:p>
            <a:r>
              <a:rPr lang="en-US" smtClean="0">
                <a:hlinkClick r:id="rId2" action="ppaction://hlinkfile"/>
              </a:rPr>
              <a:t>Bài thực hành số 9.1</a:t>
            </a:r>
            <a:endParaRPr lang="en-US" smtClean="0"/>
          </a:p>
          <a:p>
            <a:r>
              <a:rPr lang="en-US" smtClean="0">
                <a:hlinkClick r:id="rId3" action="ppaction://hlinkfile"/>
              </a:rPr>
              <a:t>Bài thực hành số 9.2</a:t>
            </a:r>
            <a:endParaRPr lang="en-US" smtClean="0"/>
          </a:p>
          <a:p>
            <a:r>
              <a:rPr lang="en-US" smtClean="0">
                <a:hlinkClick r:id="rId4" action="ppaction://hlinkfile"/>
              </a:rPr>
              <a:t>Bài thực hành số 9.3</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23</a:t>
            </a:fld>
            <a:endParaRPr lang="en-US"/>
          </a:p>
        </p:txBody>
      </p:sp>
    </p:spTree>
    <p:extLst>
      <p:ext uri="{BB962C8B-B14F-4D97-AF65-F5344CB8AC3E}">
        <p14:creationId xmlns:p14="http://schemas.microsoft.com/office/powerpoint/2010/main" val="1227285663"/>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31" y="381000"/>
            <a:ext cx="8229600"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38210" y="1828800"/>
            <a:ext cx="439401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51BBA4BD-2CF1-465B-8C0D-A9F3E5C920A5}" type="slidenum">
              <a:rPr lang="en-US" smtClean="0"/>
              <a:t>24</a:t>
            </a:fld>
            <a:endParaRPr lang="en-US"/>
          </a:p>
        </p:txBody>
      </p:sp>
    </p:spTree>
    <p:extLst>
      <p:ext uri="{BB962C8B-B14F-4D97-AF65-F5344CB8AC3E}">
        <p14:creationId xmlns:p14="http://schemas.microsoft.com/office/powerpoint/2010/main" val="864630274"/>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0"/>
            <a:ext cx="8229600" cy="990600"/>
          </a:xfrm>
        </p:spPr>
        <p:txBody>
          <a:bodyPr/>
          <a:lstStyle/>
          <a:p>
            <a:r>
              <a:rPr lang="en-US" smtClean="0"/>
              <a:t>Mục tiêu</a:t>
            </a:r>
            <a:endParaRPr lang="en-US"/>
          </a:p>
        </p:txBody>
      </p:sp>
      <p:sp>
        <p:nvSpPr>
          <p:cNvPr id="3" name="Content Placeholder 2"/>
          <p:cNvSpPr>
            <a:spLocks noGrp="1"/>
          </p:cNvSpPr>
          <p:nvPr>
            <p:ph idx="1"/>
          </p:nvPr>
        </p:nvSpPr>
        <p:spPr/>
        <p:txBody>
          <a:bodyPr/>
          <a:lstStyle/>
          <a:p>
            <a:endParaRPr lang="en-US" smtClean="0"/>
          </a:p>
          <a:p>
            <a:r>
              <a:rPr lang="en-US" smtClean="0"/>
              <a:t>Nắm </a:t>
            </a:r>
            <a:r>
              <a:rPr lang="en-US" smtClean="0"/>
              <a:t>vững kiểm thử Agile</a:t>
            </a:r>
          </a:p>
          <a:p>
            <a:r>
              <a:rPr lang="en-US"/>
              <a:t>Vận dụng kiểm thử theo mô hình Agile trong dự án phát triển phần mềm</a:t>
            </a:r>
          </a:p>
          <a:p>
            <a:endParaRPr lang="en-US" smtClean="0"/>
          </a:p>
        </p:txBody>
      </p:sp>
      <p:sp>
        <p:nvSpPr>
          <p:cNvPr id="4" name="Slide Number Placeholder 3"/>
          <p:cNvSpPr>
            <a:spLocks noGrp="1"/>
          </p:cNvSpPr>
          <p:nvPr>
            <p:ph type="sldNum" sz="quarter" idx="11"/>
          </p:nvPr>
        </p:nvSpPr>
        <p:spPr/>
        <p:txBody>
          <a:bodyPr/>
          <a:lstStyle/>
          <a:p>
            <a:fld id="{51BBA4BD-2CF1-465B-8C0D-A9F3E5C920A5}" type="slidenum">
              <a:rPr lang="en-US" smtClean="0"/>
              <a:t>3</a:t>
            </a:fld>
            <a:endParaRPr lang="en-US"/>
          </a:p>
        </p:txBody>
      </p:sp>
    </p:spTree>
    <p:extLst>
      <p:ext uri="{BB962C8B-B14F-4D97-AF65-F5344CB8AC3E}">
        <p14:creationId xmlns:p14="http://schemas.microsoft.com/office/powerpoint/2010/main" val="2723361485"/>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smtClean="0">
              <a:latin typeface="Tahoma" pitchFamily="34" charset="0"/>
              <a:cs typeface="Tahoma" pitchFamily="34" charset="0"/>
            </a:endParaRPr>
          </a:p>
          <a:p>
            <a:endParaRPr lang="en-US">
              <a:latin typeface="Tahoma" pitchFamily="34" charset="0"/>
              <a:cs typeface="Tahoma" pitchFamily="34" charset="0"/>
            </a:endParaRPr>
          </a:p>
          <a:p>
            <a:pPr marL="0" indent="0" algn="ctr">
              <a:buNone/>
            </a:pPr>
            <a:r>
              <a:rPr lang="en-US" b="1" smtClean="0">
                <a:latin typeface="Tahoma" pitchFamily="34" charset="0"/>
                <a:cs typeface="Tahoma" pitchFamily="34" charset="0"/>
              </a:rPr>
              <a:t>KIỂM THỬ AGILE</a:t>
            </a:r>
            <a:endParaRPr lang="en-US"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51BBA4BD-2CF1-465B-8C0D-A9F3E5C920A5}" type="slidenum">
              <a:rPr lang="en-US" smtClean="0"/>
              <a:t>4</a:t>
            </a:fld>
            <a:endParaRPr lang="en-US"/>
          </a:p>
        </p:txBody>
      </p:sp>
    </p:spTree>
    <p:extLst>
      <p:ext uri="{BB962C8B-B14F-4D97-AF65-F5344CB8AC3E}">
        <p14:creationId xmlns:p14="http://schemas.microsoft.com/office/powerpoint/2010/main" val="2563202179"/>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a:t>
            </a:r>
            <a:endParaRPr lang="en-US"/>
          </a:p>
        </p:txBody>
      </p:sp>
      <p:sp>
        <p:nvSpPr>
          <p:cNvPr id="3" name="Content Placeholder 2"/>
          <p:cNvSpPr>
            <a:spLocks noGrp="1"/>
          </p:cNvSpPr>
          <p:nvPr>
            <p:ph idx="1"/>
          </p:nvPr>
        </p:nvSpPr>
        <p:spPr/>
        <p:txBody>
          <a:bodyPr/>
          <a:lstStyle/>
          <a:p>
            <a:pPr algn="just"/>
            <a:r>
              <a:rPr lang="vi-VN"/>
              <a:t>Kiểm thử Agile là việc kiểm thử phần mềm được thực hiện theo một số quy định của bản </a:t>
            </a:r>
            <a:r>
              <a:rPr lang="vi-VN">
                <a:hlinkClick r:id="rId2"/>
              </a:rPr>
              <a:t>tuyên ngôn (manifesto) agile</a:t>
            </a:r>
            <a:r>
              <a:rPr lang="vi-VN"/>
              <a:t>, xem việc phát triển phần mềm như là khách hàng của việc kiểm thử.</a:t>
            </a:r>
            <a:br>
              <a:rPr lang="vi-VN"/>
            </a:b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a:t>
            </a:fld>
            <a:endParaRPr lang="en-US"/>
          </a:p>
        </p:txBody>
      </p:sp>
    </p:spTree>
    <p:extLst>
      <p:ext uri="{BB962C8B-B14F-4D97-AF65-F5344CB8AC3E}">
        <p14:creationId xmlns:p14="http://schemas.microsoft.com/office/powerpoint/2010/main" val="54629385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smtClean="0"/>
              <a:t>Kiểm </a:t>
            </a:r>
            <a:r>
              <a:rPr lang="vi-VN"/>
              <a:t>thử Agile thực hiện kiểm thử theo quan điểm của khách hàng càng sớm càng tốt, thử nghiệm sớm và thường xuyên ngay khi code vừa xong và đủ ổn định để test từ level </a:t>
            </a:r>
            <a:r>
              <a:rPr lang="en-US" smtClean="0"/>
              <a:t>unit test</a:t>
            </a:r>
            <a:r>
              <a:rPr lang="vi-VN" smtClean="0"/>
              <a:t>.</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6</a:t>
            </a:fld>
            <a:endParaRPr lang="en-US"/>
          </a:p>
        </p:txBody>
      </p:sp>
    </p:spTree>
    <p:extLst>
      <p:ext uri="{BB962C8B-B14F-4D97-AF65-F5344CB8AC3E}">
        <p14:creationId xmlns:p14="http://schemas.microsoft.com/office/powerpoint/2010/main" val="286697907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Ý nghĩa của kiểm thử Agile</a:t>
            </a:r>
            <a:endParaRPr lang="en-US"/>
          </a:p>
        </p:txBody>
      </p:sp>
      <p:sp>
        <p:nvSpPr>
          <p:cNvPr id="3" name="Content Placeholder 2"/>
          <p:cNvSpPr>
            <a:spLocks noGrp="1"/>
          </p:cNvSpPr>
          <p:nvPr>
            <p:ph idx="1"/>
          </p:nvPr>
        </p:nvSpPr>
        <p:spPr/>
        <p:txBody>
          <a:bodyPr/>
          <a:lstStyle/>
          <a:p>
            <a:pPr algn="just"/>
            <a:r>
              <a:rPr lang="vi-VN"/>
              <a:t>Kiểm thử giúp dự án nhanh chóng được bàn giao</a:t>
            </a:r>
          </a:p>
          <a:p>
            <a:pPr algn="just"/>
            <a:r>
              <a:rPr lang="vi-VN"/>
              <a:t>Kiểm thử không chỉ là một giai đoạn của dự </a:t>
            </a:r>
            <a:r>
              <a:rPr lang="vi-VN" smtClean="0"/>
              <a:t>án</a:t>
            </a:r>
            <a:r>
              <a:rPr lang="en-US" smtClean="0"/>
              <a:t>. </a:t>
            </a:r>
            <a:r>
              <a:rPr lang="vi-VN" smtClean="0"/>
              <a:t>Kiểm </a:t>
            </a:r>
            <a:r>
              <a:rPr lang="vi-VN"/>
              <a:t>thử không phải là một giai đoạn trong quá trình phát triển Agile mà cần được tham gia sâu vào quy trình phát triển từ sớm</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7</a:t>
            </a:fld>
            <a:endParaRPr lang="en-US"/>
          </a:p>
        </p:txBody>
      </p:sp>
    </p:spTree>
    <p:extLst>
      <p:ext uri="{BB962C8B-B14F-4D97-AF65-F5344CB8AC3E}">
        <p14:creationId xmlns:p14="http://schemas.microsoft.com/office/powerpoint/2010/main" val="418744927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Cá nhân và sự tương hỗ quan trọng hơn quy </a:t>
            </a:r>
            <a:r>
              <a:rPr lang="vi-VN" smtClean="0"/>
              <a:t>trình</a:t>
            </a:r>
            <a:endParaRPr lang="en-US" smtClean="0"/>
          </a:p>
          <a:p>
            <a:pPr algn="just"/>
            <a:r>
              <a:rPr lang="en-US"/>
              <a:t>Rút ngắn vòng lặp phản </a:t>
            </a:r>
            <a:r>
              <a:rPr lang="en-US" smtClean="0"/>
              <a:t>hồi</a:t>
            </a:r>
          </a:p>
          <a:p>
            <a:pPr algn="just"/>
            <a:r>
              <a:rPr lang="en-US"/>
              <a:t>Thỏa mãn mong muốn của khách </a:t>
            </a:r>
            <a:r>
              <a:rPr lang="en-US" smtClean="0"/>
              <a:t>hàng</a:t>
            </a:r>
          </a:p>
          <a:p>
            <a:pPr algn="just"/>
            <a:r>
              <a:rPr lang="en-US"/>
              <a:t>Giữ code rõ ràng</a:t>
            </a:r>
          </a:p>
        </p:txBody>
      </p:sp>
      <p:sp>
        <p:nvSpPr>
          <p:cNvPr id="4" name="Slide Number Placeholder 3"/>
          <p:cNvSpPr>
            <a:spLocks noGrp="1"/>
          </p:cNvSpPr>
          <p:nvPr>
            <p:ph type="sldNum" sz="quarter" idx="11"/>
          </p:nvPr>
        </p:nvSpPr>
        <p:spPr/>
        <p:txBody>
          <a:bodyPr/>
          <a:lstStyle/>
          <a:p>
            <a:fld id="{51BBA4BD-2CF1-465B-8C0D-A9F3E5C920A5}" type="slidenum">
              <a:rPr lang="en-US" smtClean="0"/>
              <a:t>8</a:t>
            </a:fld>
            <a:endParaRPr lang="en-US"/>
          </a:p>
        </p:txBody>
      </p:sp>
    </p:spTree>
    <p:extLst>
      <p:ext uri="{BB962C8B-B14F-4D97-AF65-F5344CB8AC3E}">
        <p14:creationId xmlns:p14="http://schemas.microsoft.com/office/powerpoint/2010/main" val="18932928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Giản lược tài liệu kiểm </a:t>
            </a:r>
            <a:r>
              <a:rPr lang="vi-VN" smtClean="0"/>
              <a:t>thử</a:t>
            </a:r>
            <a:endParaRPr lang="en-US" smtClean="0"/>
          </a:p>
          <a:p>
            <a:pPr algn="just"/>
            <a:r>
              <a:rPr lang="vi-VN"/>
              <a:t>Chưa thể hoàn thành khi chưa qua giai đoạn kiểm </a:t>
            </a:r>
            <a:r>
              <a:rPr lang="vi-VN" smtClean="0"/>
              <a:t>thử</a:t>
            </a:r>
            <a:endParaRPr lang="en-US" smtClean="0"/>
          </a:p>
          <a:p>
            <a:pPr algn="just"/>
            <a:r>
              <a:rPr lang="en-US"/>
              <a:t>Test-Last và Test-Driven</a:t>
            </a:r>
          </a:p>
        </p:txBody>
      </p:sp>
      <p:sp>
        <p:nvSpPr>
          <p:cNvPr id="4" name="Slide Number Placeholder 3"/>
          <p:cNvSpPr>
            <a:spLocks noGrp="1"/>
          </p:cNvSpPr>
          <p:nvPr>
            <p:ph type="sldNum" sz="quarter" idx="11"/>
          </p:nvPr>
        </p:nvSpPr>
        <p:spPr/>
        <p:txBody>
          <a:bodyPr/>
          <a:lstStyle/>
          <a:p>
            <a:fld id="{51BBA4BD-2CF1-465B-8C0D-A9F3E5C920A5}" type="slidenum">
              <a:rPr lang="en-US" smtClean="0"/>
              <a:t>9</a:t>
            </a:fld>
            <a:endParaRPr lang="en-US"/>
          </a:p>
        </p:txBody>
      </p:sp>
    </p:spTree>
    <p:extLst>
      <p:ext uri="{BB962C8B-B14F-4D97-AF65-F5344CB8AC3E}">
        <p14:creationId xmlns:p14="http://schemas.microsoft.com/office/powerpoint/2010/main" val="65421268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CEF649-3BD8-484B-94B8-11B10CABA43F}"/>
</file>

<file path=customXml/itemProps2.xml><?xml version="1.0" encoding="utf-8"?>
<ds:datastoreItem xmlns:ds="http://schemas.openxmlformats.org/officeDocument/2006/customXml" ds:itemID="{A6A543D9-5A14-4A69-BE64-4EE5A7FD2B4D}"/>
</file>

<file path=customXml/itemProps3.xml><?xml version="1.0" encoding="utf-8"?>
<ds:datastoreItem xmlns:ds="http://schemas.openxmlformats.org/officeDocument/2006/customXml" ds:itemID="{B439EB6B-F4CD-4889-8288-DC5F33CFAA77}"/>
</file>

<file path=docProps/app.xml><?xml version="1.0" encoding="utf-8"?>
<Properties xmlns="http://schemas.openxmlformats.org/officeDocument/2006/extended-properties" xmlns:vt="http://schemas.openxmlformats.org/officeDocument/2006/docPropsVTypes">
  <Template>Mau-Slide NEW</Template>
  <TotalTime>701</TotalTime>
  <Words>652</Words>
  <Application>Microsoft Office PowerPoint</Application>
  <PresentationFormat>Custom</PresentationFormat>
  <Paragraphs>92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Presentation on brainstorming</vt:lpstr>
      <vt:lpstr>KIỂM THỬ AGILE</vt:lpstr>
      <vt:lpstr>Nội dung</vt:lpstr>
      <vt:lpstr>Mục tiêu</vt:lpstr>
      <vt:lpstr>PowerPoint Presentation</vt:lpstr>
      <vt:lpstr>Khái niệm</vt:lpstr>
      <vt:lpstr>PowerPoint Presentation</vt:lpstr>
      <vt:lpstr>Ý nghĩa của kiểm thử Agile</vt:lpstr>
      <vt:lpstr>PowerPoint Presentation</vt:lpstr>
      <vt:lpstr>PowerPoint Presentation</vt:lpstr>
      <vt:lpstr>Nguyên tắc cho kiểm thử viên Agile</vt:lpstr>
      <vt:lpstr>PowerPoint Presentation</vt:lpstr>
      <vt:lpstr>PowerPoint Presentation</vt:lpstr>
      <vt:lpstr>PowerPoint Presentation</vt:lpstr>
      <vt:lpstr>Tiền-Phân-đoạn</vt:lpstr>
      <vt:lpstr>Xác minh yêu cầu</vt:lpstr>
      <vt:lpstr>PowerPoint Presentation</vt:lpstr>
      <vt:lpstr>Hoạt động Đảm bảo chất lượng</vt:lpstr>
      <vt:lpstr>PowerPoint Presentation</vt:lpstr>
      <vt:lpstr>PowerPoint Presentation</vt:lpstr>
      <vt:lpstr>PowerPoint Presentation</vt:lpstr>
      <vt:lpstr>Tóm tắt</vt:lpstr>
      <vt:lpstr>Câu hỏi ôn tập</vt:lpstr>
      <vt:lpstr>Bài tập thực hành</vt:lpstr>
      <vt:lpstr>Câu hỏi và thảo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dc:title>
  <dc:creator>admin</dc:creator>
  <cp:lastModifiedBy>admin</cp:lastModifiedBy>
  <cp:revision>55</cp:revision>
  <dcterms:created xsi:type="dcterms:W3CDTF">2019-03-08T02:32:29Z</dcterms:created>
  <dcterms:modified xsi:type="dcterms:W3CDTF">2019-08-27T12:29:05Z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