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4.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1"/>
  </p:sldMasterIdLst>
  <p:notesMasterIdLst>
    <p:notesMasterId r:id="rId44"/>
  </p:notesMasterIdLst>
  <p:sldIdLst>
    <p:sldId id="256" r:id="rId2"/>
    <p:sldId id="553" r:id="rId3"/>
    <p:sldId id="596" r:id="rId4"/>
    <p:sldId id="474" r:id="rId5"/>
    <p:sldId id="597" r:id="rId6"/>
    <p:sldId id="632" r:id="rId7"/>
    <p:sldId id="599" r:id="rId8"/>
    <p:sldId id="633" r:id="rId9"/>
    <p:sldId id="636" r:id="rId10"/>
    <p:sldId id="637" r:id="rId11"/>
    <p:sldId id="656" r:id="rId12"/>
    <p:sldId id="657" r:id="rId13"/>
    <p:sldId id="658" r:id="rId14"/>
    <p:sldId id="601" r:id="rId15"/>
    <p:sldId id="640" r:id="rId16"/>
    <p:sldId id="641" r:id="rId17"/>
    <p:sldId id="642" r:id="rId18"/>
    <p:sldId id="643" r:id="rId19"/>
    <p:sldId id="644" r:id="rId20"/>
    <p:sldId id="645" r:id="rId21"/>
    <p:sldId id="638" r:id="rId22"/>
    <p:sldId id="660" r:id="rId23"/>
    <p:sldId id="647" r:id="rId24"/>
    <p:sldId id="648" r:id="rId25"/>
    <p:sldId id="649" r:id="rId26"/>
    <p:sldId id="650" r:id="rId27"/>
    <p:sldId id="651" r:id="rId28"/>
    <p:sldId id="652" r:id="rId29"/>
    <p:sldId id="614" r:id="rId30"/>
    <p:sldId id="661" r:id="rId31"/>
    <p:sldId id="617" r:id="rId32"/>
    <p:sldId id="621" r:id="rId33"/>
    <p:sldId id="623" r:id="rId34"/>
    <p:sldId id="624" r:id="rId35"/>
    <p:sldId id="665" r:id="rId36"/>
    <p:sldId id="666" r:id="rId37"/>
    <p:sldId id="667" r:id="rId38"/>
    <p:sldId id="668" r:id="rId39"/>
    <p:sldId id="662" r:id="rId40"/>
    <p:sldId id="663" r:id="rId41"/>
    <p:sldId id="631" r:id="rId42"/>
    <p:sldId id="479" r:id="rId43"/>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598" autoAdjust="0"/>
  </p:normalViewPr>
  <p:slideViewPr>
    <p:cSldViewPr>
      <p:cViewPr>
        <p:scale>
          <a:sx n="62" d="100"/>
          <a:sy n="62" d="100"/>
        </p:scale>
        <p:origin x="-924" y="-16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726" y="27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5/7/2021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 </a:t>
            </a:r>
            <a:r>
              <a:rPr lang="en-US" sz="1200" b="1" i="1" u="none" strike="noStrike" cap="none" baseline="0" dirty="0" smtClean="0">
                <a:solidFill>
                  <a:srgbClr val="FFCC00"/>
                </a:solidFill>
                <a:latin typeface="Tahoma"/>
                <a:ea typeface="Tahoma"/>
                <a:cs typeface="Tahoma"/>
                <a:sym typeface="Symbol"/>
              </a:rPr>
              <a:t>J2EE </a:t>
            </a:r>
            <a:r>
              <a:rPr lang="en-US" sz="1200" b="1" i="1" u="none" strike="noStrike" cap="none" baseline="0" dirty="0" err="1" smtClean="0">
                <a:solidFill>
                  <a:srgbClr val="FFCC00"/>
                </a:solidFill>
                <a:latin typeface="Tahoma"/>
                <a:ea typeface="Tahoma"/>
                <a:cs typeface="Tahoma"/>
                <a:sym typeface="Symbol"/>
              </a:rPr>
              <a:t>và</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lập</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trình</a:t>
            </a:r>
            <a:r>
              <a:rPr lang="en-US" sz="1200" b="1" i="1" u="none" strike="noStrike" cap="none" baseline="0" dirty="0" smtClean="0">
                <a:solidFill>
                  <a:srgbClr val="FFCC00"/>
                </a:solidFill>
                <a:latin typeface="Tahoma"/>
                <a:ea typeface="Tahoma"/>
                <a:cs typeface="Tahoma"/>
                <a:sym typeface="Symbol"/>
              </a:rPr>
              <a:t> Web                                </a:t>
            </a: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2020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2020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r>
              <a:rPr lang="en-US" sz="4000" smtClean="0">
                <a:solidFill>
                  <a:srgbClr val="002060"/>
                </a:solidFill>
                <a:latin typeface="Tahoma" panose="020B0604030504040204" pitchFamily="34" charset="0"/>
                <a:ea typeface="Tahoma" panose="020B0604030504040204" pitchFamily="34" charset="0"/>
                <a:cs typeface="Tahoma" panose="020B0604030504040204" pitchFamily="34" charset="0"/>
              </a:rPr>
              <a:t>SERVLET</a:t>
            </a:r>
            <a:endParaRPr lang="en-US" sz="40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dirty="0" err="1">
                <a:latin typeface="Arial" panose="020B0604020202020204" pitchFamily="34" charset="0"/>
                <a:cs typeface="Arial" panose="020B0604020202020204" pitchFamily="34" charset="0"/>
              </a:rPr>
              <a:t>ThS</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Châu Thị Dung</a:t>
            </a:r>
            <a:endParaRPr lang="en-US" sz="2400" dirty="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Nhược điểm của </a:t>
            </a:r>
            <a:r>
              <a:rPr lang="vi-VN" smtClean="0"/>
              <a:t>Servlet</a:t>
            </a:r>
            <a:endParaRPr lang="en-US"/>
          </a:p>
        </p:txBody>
      </p:sp>
      <p:sp>
        <p:nvSpPr>
          <p:cNvPr id="3" name="Content Placeholder 2"/>
          <p:cNvSpPr>
            <a:spLocks noGrp="1"/>
          </p:cNvSpPr>
          <p:nvPr>
            <p:ph idx="1"/>
          </p:nvPr>
        </p:nvSpPr>
        <p:spPr/>
        <p:txBody>
          <a:bodyPr/>
          <a:lstStyle/>
          <a:p>
            <a:r>
              <a:rPr lang="en-US"/>
              <a:t>Bạn phải viết code java + html trong cùng một file tạo cảm giác rối rắm.</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spTree>
    <p:extLst>
      <p:ext uri="{BB962C8B-B14F-4D97-AF65-F5344CB8AC3E}">
        <p14:creationId xmlns:p14="http://schemas.microsoft.com/office/powerpoint/2010/main" val="375157900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smtClean="0">
              <a:latin typeface="Tahoma" pitchFamily="34" charset="0"/>
              <a:cs typeface="Tahoma" pitchFamily="34" charset="0"/>
            </a:endParaRPr>
          </a:p>
          <a:p>
            <a:pPr marL="0" indent="0" algn="ctr">
              <a:buNone/>
            </a:pPr>
            <a:r>
              <a:rPr lang="en-US" b="1" smtClean="0">
                <a:latin typeface="Tahoma" pitchFamily="34" charset="0"/>
                <a:cs typeface="Tahoma" pitchFamily="34" charset="0"/>
              </a:rPr>
              <a:t>SERVLET CONTAINER</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spTree>
    <p:extLst>
      <p:ext uri="{BB962C8B-B14F-4D97-AF65-F5344CB8AC3E}">
        <p14:creationId xmlns:p14="http://schemas.microsoft.com/office/powerpoint/2010/main" val="80066032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S</a:t>
            </a:r>
            <a:r>
              <a:rPr lang="vi-VN" smtClean="0"/>
              <a:t>ervlet </a:t>
            </a:r>
            <a:r>
              <a:rPr lang="vi-VN"/>
              <a:t>container là sử dụng Java để tự động tạo trang web ở phía máy chủ, xử lý các yêu cầu tính toán từ phía client và trả lại các kết quả theo request của client đó. Vậy nên, servlet container thực chất là một phần của một web server tương tác với các servlet. Và đúng như tên gọi servlet container giống như 1 cái thùng chứa, chứa tất cả các servlet ở bên trong.</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spTree>
    <p:extLst>
      <p:ext uri="{BB962C8B-B14F-4D97-AF65-F5344CB8AC3E}">
        <p14:creationId xmlns:p14="http://schemas.microsoft.com/office/powerpoint/2010/main" val="1619265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2" y="1143000"/>
            <a:ext cx="78200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99499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a:latin typeface="Tahoma" panose="020B0604030504040204" pitchFamily="34" charset="0"/>
              <a:cs typeface="Tahoma" panose="020B0604030504040204" pitchFamily="34" charset="0"/>
            </a:endParaRPr>
          </a:p>
          <a:p>
            <a:pPr marL="0" indent="0" algn="ctr">
              <a:buNone/>
            </a:pPr>
            <a:r>
              <a:rPr lang="en-US" sz="3600" b="1" smtClean="0">
                <a:latin typeface="Tahoma" panose="020B0604030504040204" pitchFamily="34" charset="0"/>
                <a:cs typeface="Tahoma" panose="020B0604030504040204" pitchFamily="34" charset="0"/>
              </a:rPr>
              <a:t>VÒNG ĐỜI SERVLET</a:t>
            </a:r>
            <a:endParaRPr lang="en-US" sz="3600" b="1"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spTree>
    <p:extLst>
      <p:ext uri="{BB962C8B-B14F-4D97-AF65-F5344CB8AC3E}">
        <p14:creationId xmlns:p14="http://schemas.microsoft.com/office/powerpoint/2010/main" val="1294258590"/>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Phương thức init</a:t>
            </a:r>
            <a:r>
              <a:rPr lang="vi-VN" smtClean="0"/>
              <a:t>()</a:t>
            </a:r>
            <a:endParaRPr lang="en-US"/>
          </a:p>
        </p:txBody>
      </p:sp>
      <p:sp>
        <p:nvSpPr>
          <p:cNvPr id="3" name="Content Placeholder 2"/>
          <p:cNvSpPr>
            <a:spLocks noGrp="1"/>
          </p:cNvSpPr>
          <p:nvPr>
            <p:ph idx="1"/>
          </p:nvPr>
        </p:nvSpPr>
        <p:spPr>
          <a:xfrm>
            <a:off x="608012" y="2133600"/>
            <a:ext cx="10969943" cy="4160520"/>
          </a:xfrm>
        </p:spPr>
        <p:txBody>
          <a:bodyPr/>
          <a:lstStyle/>
          <a:p>
            <a:r>
              <a:rPr lang="vi-VN"/>
              <a:t>Phương thức init() được gọi chỉ một lần để khởi tạo servlet. Vì vậy, nó được sử dụng cho khởi tạo một </a:t>
            </a:r>
            <a:r>
              <a:rPr lang="vi-VN" smtClean="0"/>
              <a:t>lần</a:t>
            </a:r>
            <a:endParaRPr lang="en-US" smtClean="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spTree>
    <p:extLst>
      <p:ext uri="{BB962C8B-B14F-4D97-AF65-F5344CB8AC3E}">
        <p14:creationId xmlns:p14="http://schemas.microsoft.com/office/powerpoint/2010/main" val="1093918246"/>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Phương thức service</a:t>
            </a:r>
            <a:r>
              <a:rPr lang="vi-VN" smtClean="0"/>
              <a:t>()</a:t>
            </a:r>
            <a:endParaRPr lang="en-US"/>
          </a:p>
        </p:txBody>
      </p:sp>
      <p:sp>
        <p:nvSpPr>
          <p:cNvPr id="3" name="Content Placeholder 2"/>
          <p:cNvSpPr>
            <a:spLocks noGrp="1"/>
          </p:cNvSpPr>
          <p:nvPr>
            <p:ph idx="1"/>
          </p:nvPr>
        </p:nvSpPr>
        <p:spPr/>
        <p:txBody>
          <a:bodyPr/>
          <a:lstStyle/>
          <a:p>
            <a:r>
              <a:rPr lang="vi-VN"/>
              <a:t>Phương thức service() là phương thức chính để thực hiện nhiệm vụ thực tế. Bộ chứa servlet (tức là web server) gọi phương thức service() để xử lý các yêu cầu đến từ khách hàng (trình duyệt) và trả về kết quả.</a:t>
            </a:r>
          </a:p>
          <a:p>
            <a:r>
              <a:rPr lang="vi-VN"/>
              <a:t>Mỗi lần máy chủ nhận được một yêu cầu cho một servlet, máy chủ sẽ tạo ra một luồng mới và gọi phương thức service(). </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spTree>
    <p:extLst>
      <p:ext uri="{BB962C8B-B14F-4D97-AF65-F5344CB8AC3E}">
        <p14:creationId xmlns:p14="http://schemas.microsoft.com/office/powerpoint/2010/main" val="58909807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Phương thức service() kiểm tra kiểu yêu cầu HTTP (GET, POST, PUT, DELETE, v.v.) và gọi các phương thức doGet, doPost, doPut, doDelete, vv.</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 y="4038600"/>
            <a:ext cx="11049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853301"/>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Phương thức destroy</a:t>
            </a:r>
            <a:r>
              <a:rPr lang="vi-VN" smtClean="0"/>
              <a:t>()</a:t>
            </a:r>
            <a:endParaRPr lang="en-US"/>
          </a:p>
        </p:txBody>
      </p:sp>
      <p:sp>
        <p:nvSpPr>
          <p:cNvPr id="3" name="Content Placeholder 2"/>
          <p:cNvSpPr>
            <a:spLocks noGrp="1"/>
          </p:cNvSpPr>
          <p:nvPr>
            <p:ph idx="1"/>
          </p:nvPr>
        </p:nvSpPr>
        <p:spPr/>
        <p:txBody>
          <a:bodyPr/>
          <a:lstStyle/>
          <a:p>
            <a:r>
              <a:rPr lang="vi-VN"/>
              <a:t>Phương thức destroy() chỉ được gọi một lần vào cuối chu kỳ sống của một servlet. Phương thức này cho phép servlet đóng kết nối cơ sở dữ liệu, chặn các luồng chạy gầm, viết các cookie hoặc đếm số lượt truy cập và thực hiện các hoạt động dọn dẹp khác.</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18</a:t>
            </a:fld>
            <a:endParaRPr lang="en-US"/>
          </a:p>
        </p:txBody>
      </p:sp>
    </p:spTree>
    <p:extLst>
      <p:ext uri="{BB962C8B-B14F-4D97-AF65-F5344CB8AC3E}">
        <p14:creationId xmlns:p14="http://schemas.microsoft.com/office/powerpoint/2010/main" val="3460661851"/>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Sau khi phương thức destroy() được gọi, đối tượng servlet được đánh dấu để thu gom rác. Phương thức destroy() được định nghĩa như sau:</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4038600"/>
            <a:ext cx="8991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5010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sz="3600" dirty="0" smtClean="0"/>
              <a:t> </a:t>
            </a:r>
            <a:r>
              <a:rPr lang="en-US" sz="3600" dirty="0" err="1" smtClean="0"/>
              <a:t>Giới</a:t>
            </a:r>
            <a:r>
              <a:rPr lang="en-US" sz="3600" dirty="0" smtClean="0"/>
              <a:t> </a:t>
            </a:r>
            <a:r>
              <a:rPr lang="en-US" sz="3600" dirty="0" err="1" smtClean="0"/>
              <a:t>thiệu</a:t>
            </a:r>
            <a:endParaRPr lang="en-US" sz="3600" dirty="0" smtClean="0"/>
          </a:p>
          <a:p>
            <a:r>
              <a:rPr lang="en-US" sz="3600" dirty="0" smtClean="0"/>
              <a:t> </a:t>
            </a:r>
            <a:r>
              <a:rPr lang="en-US" sz="3600" smtClean="0"/>
              <a:t>Servlet Container</a:t>
            </a:r>
          </a:p>
          <a:p>
            <a:r>
              <a:rPr lang="en-US" smtClean="0"/>
              <a:t>Vòng đời Servlet</a:t>
            </a:r>
            <a:endParaRPr lang="en-US" sz="3600" dirty="0" smtClean="0"/>
          </a:p>
          <a:p>
            <a:r>
              <a:rPr lang="en-US" smtClean="0"/>
              <a:t>Cấu </a:t>
            </a:r>
            <a:r>
              <a:rPr lang="en-US" dirty="0" err="1" smtClean="0"/>
              <a:t>trúc</a:t>
            </a:r>
            <a:r>
              <a:rPr lang="en-US" dirty="0" smtClean="0"/>
              <a:t> </a:t>
            </a:r>
            <a:r>
              <a:rPr lang="en-US" dirty="0" err="1" smtClean="0"/>
              <a:t>và</a:t>
            </a:r>
            <a:r>
              <a:rPr lang="en-US" dirty="0" smtClean="0"/>
              <a:t> </a:t>
            </a:r>
            <a:r>
              <a:rPr lang="en-US" dirty="0" err="1" smtClean="0"/>
              <a:t>triển</a:t>
            </a:r>
            <a:r>
              <a:rPr lang="en-US" dirty="0" smtClean="0"/>
              <a:t> </a:t>
            </a:r>
            <a:r>
              <a:rPr lang="en-US" dirty="0" err="1" smtClean="0"/>
              <a:t>khai</a:t>
            </a:r>
            <a:r>
              <a:rPr lang="en-US" dirty="0" smtClean="0"/>
              <a:t> </a:t>
            </a:r>
            <a:r>
              <a:rPr lang="en-US" err="1" smtClean="0"/>
              <a:t>ứng</a:t>
            </a:r>
            <a:r>
              <a:rPr lang="en-US" smtClean="0"/>
              <a:t> dụng</a:t>
            </a:r>
          </a:p>
          <a:p>
            <a:r>
              <a:rPr lang="en-US" smtClean="0"/>
              <a:t>https</a:t>
            </a:r>
            <a:r>
              <a:rPr lang="en-US"/>
              <a:t>://vncoder.vn/bai-viet/servletjsp-lap-trinh-java-servlet-co-ban-p1-tao-va-chay-servlet-dau-tien</a:t>
            </a:r>
            <a:endParaRPr lang="en-US" dirty="0"/>
          </a:p>
          <a:p>
            <a:endParaRPr lang="en-US" sz="3600" dirty="0" smtClean="0"/>
          </a:p>
          <a:p>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181822771"/>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Sơ đồ kiến </a:t>
            </a:r>
            <a:r>
              <a:rPr lang="vi-VN" smtClean="0"/>
              <a:t>trúc</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2" y="1981199"/>
            <a:ext cx="64008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65966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smtClean="0"/>
          </a:p>
          <a:p>
            <a:pPr marL="0" indent="0" algn="ctr">
              <a:buNone/>
            </a:pPr>
            <a:r>
              <a:rPr lang="en-US" b="1" smtClean="0">
                <a:latin typeface="Tahoma" pitchFamily="34" charset="0"/>
                <a:cs typeface="Tahoma" pitchFamily="34" charset="0"/>
              </a:rPr>
              <a:t>CÀI ĐẶT MÔI TRƯỜNG</a:t>
            </a:r>
            <a:r>
              <a:rPr lang="en-US" b="1" smtClean="0"/>
              <a:t> </a:t>
            </a:r>
            <a:endParaRPr lang="en-US" b="1"/>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21</a:t>
            </a:fld>
            <a:endParaRPr lang="en-US"/>
          </a:p>
        </p:txBody>
      </p:sp>
    </p:spTree>
    <p:extLst>
      <p:ext uri="{BB962C8B-B14F-4D97-AF65-F5344CB8AC3E}">
        <p14:creationId xmlns:p14="http://schemas.microsoft.com/office/powerpoint/2010/main" val="3631456351"/>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Cài đặt Tomcat Web </a:t>
            </a:r>
            <a:r>
              <a:rPr lang="vi-VN" smtClean="0"/>
              <a:t>Server</a:t>
            </a:r>
            <a:endParaRPr lang="en-US"/>
          </a:p>
        </p:txBody>
      </p:sp>
      <p:sp>
        <p:nvSpPr>
          <p:cNvPr id="3" name="Content Placeholder 2"/>
          <p:cNvSpPr>
            <a:spLocks noGrp="1"/>
          </p:cNvSpPr>
          <p:nvPr>
            <p:ph idx="1"/>
          </p:nvPr>
        </p:nvSpPr>
        <p:spPr/>
        <p:txBody>
          <a:bodyPr/>
          <a:lstStyle/>
          <a:p>
            <a:r>
              <a:rPr lang="en-US"/>
              <a:t>https://openplanning.net/10209/cai-dat-tomcat-server-cho-eclipse</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spTree>
    <p:extLst>
      <p:ext uri="{BB962C8B-B14F-4D97-AF65-F5344CB8AC3E}">
        <p14:creationId xmlns:p14="http://schemas.microsoft.com/office/powerpoint/2010/main" val="2623579652"/>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pPr marL="0" indent="0" algn="ctr">
              <a:buNone/>
            </a:pPr>
            <a:endParaRPr lang="en-US" b="1" smtClean="0">
              <a:latin typeface="+mj-lt"/>
            </a:endParaRPr>
          </a:p>
          <a:p>
            <a:pPr marL="0" indent="0" algn="ctr">
              <a:buNone/>
            </a:pPr>
            <a:endParaRPr lang="en-US" b="1">
              <a:latin typeface="+mj-lt"/>
            </a:endParaRPr>
          </a:p>
          <a:p>
            <a:pPr marL="0" indent="0" algn="ctr">
              <a:buNone/>
            </a:pPr>
            <a:r>
              <a:rPr lang="vi-VN" b="1" smtClean="0">
                <a:latin typeface="+mj-lt"/>
              </a:rPr>
              <a:t>TẠO WEB PROJECT BẮT ĐẦU VỚI SERVLET</a:t>
            </a:r>
            <a:endParaRPr lang="en-US" b="1">
              <a:latin typeface="+mj-lt"/>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spTree>
    <p:extLst>
      <p:ext uri="{BB962C8B-B14F-4D97-AF65-F5344CB8AC3E}">
        <p14:creationId xmlns:p14="http://schemas.microsoft.com/office/powerpoint/2010/main" val="1347863410"/>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B1: Tạo project </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012" y="838200"/>
            <a:ext cx="471593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034357"/>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Web.xml</a:t>
            </a:r>
            <a:endParaRPr lang="en-US"/>
          </a:p>
        </p:txBody>
      </p:sp>
      <p:sp>
        <p:nvSpPr>
          <p:cNvPr id="3" name="Content Placeholder 2"/>
          <p:cNvSpPr>
            <a:spLocks noGrp="1"/>
          </p:cNvSpPr>
          <p:nvPr>
            <p:ph idx="1"/>
          </p:nvPr>
        </p:nvSpPr>
        <p:spPr/>
        <p:txBody>
          <a:bodyPr/>
          <a:lstStyle/>
          <a:p>
            <a:r>
              <a:rPr lang="en-US" smtClean="0"/>
              <a:t>B2:web.xml</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2209800"/>
            <a:ext cx="87439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813302"/>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B3: tạo file index.html</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2590800"/>
            <a:ext cx="34385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412" y="2743200"/>
            <a:ext cx="3124200" cy="2976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192346"/>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B4: </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46" y="838200"/>
            <a:ext cx="7848600" cy="523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38069"/>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B5: Nhấn </a:t>
            </a:r>
            <a:r>
              <a:rPr lang="en-US"/>
              <a:t>phải chuột vào project </a:t>
            </a:r>
            <a:r>
              <a:rPr lang="en-US" b="1"/>
              <a:t>ServletTutorial</a:t>
            </a:r>
            <a:r>
              <a:rPr lang="en-US"/>
              <a:t>, chọn </a:t>
            </a:r>
            <a:r>
              <a:rPr lang="en-US" b="1" i="1"/>
              <a:t>"Run As/Run on Server"</a:t>
            </a:r>
            <a:r>
              <a:rPr lang="en-US"/>
              <a:t>.</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3352800"/>
            <a:ext cx="8124456" cy="2278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047804"/>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a:latin typeface="Tahoma" panose="020B0604030504040204" pitchFamily="34" charset="0"/>
              <a:cs typeface="Tahoma" panose="020B0604030504040204" pitchFamily="34" charset="0"/>
            </a:endParaRPr>
          </a:p>
          <a:p>
            <a:pPr marL="0" indent="0" algn="ctr">
              <a:buNone/>
            </a:pPr>
            <a:r>
              <a:rPr lang="en-US" sz="3600" b="1" dirty="0" smtClean="0">
                <a:latin typeface="Tahoma" panose="020B0604030504040204" pitchFamily="34" charset="0"/>
                <a:cs typeface="Tahoma" panose="020B0604030504040204" pitchFamily="34" charset="0"/>
              </a:rPr>
              <a:t>CẤU TRÚC TRIỂN KHAI VÀ ỨNG DỤNG SERVLET</a:t>
            </a:r>
            <a:endParaRPr lang="en-US" sz="3600" b="1"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29</a:t>
            </a:fld>
            <a:endParaRPr lang="en-US"/>
          </a:p>
        </p:txBody>
      </p:sp>
    </p:spTree>
    <p:extLst>
      <p:ext uri="{BB962C8B-B14F-4D97-AF65-F5344CB8AC3E}">
        <p14:creationId xmlns:p14="http://schemas.microsoft.com/office/powerpoint/2010/main" val="40594355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r>
              <a:rPr lang="en-US" sz="3600" dirty="0" smtClean="0"/>
              <a:t> </a:t>
            </a:r>
            <a:r>
              <a:rPr lang="en-US" dirty="0" err="1" smtClean="0"/>
              <a:t>Nắm</a:t>
            </a:r>
            <a:r>
              <a:rPr lang="en-US" dirty="0" smtClean="0"/>
              <a:t> </a:t>
            </a:r>
            <a:r>
              <a:rPr lang="en-US" dirty="0" err="1" smtClean="0"/>
              <a:t>được</a:t>
            </a:r>
            <a:r>
              <a:rPr lang="en-US" dirty="0" smtClean="0"/>
              <a:t> Java Servlet</a:t>
            </a:r>
            <a:endParaRPr lang="en-US" sz="3600" dirty="0" smtClean="0"/>
          </a:p>
          <a:p>
            <a:r>
              <a:rPr lang="en-US" sz="3600" dirty="0" smtClean="0"/>
              <a:t> </a:t>
            </a:r>
            <a:r>
              <a:rPr lang="en-US" sz="3600" dirty="0" err="1" smtClean="0"/>
              <a:t>Hiểu</a:t>
            </a:r>
            <a:r>
              <a:rPr lang="en-US" sz="3600" dirty="0" smtClean="0"/>
              <a:t> </a:t>
            </a:r>
            <a:r>
              <a:rPr lang="en-US" sz="3600" dirty="0" err="1" smtClean="0"/>
              <a:t>rõ</a:t>
            </a:r>
            <a:r>
              <a:rPr lang="en-US" sz="3600" dirty="0" smtClean="0"/>
              <a:t> Servlet Container, </a:t>
            </a:r>
            <a:r>
              <a:rPr lang="en-US" dirty="0"/>
              <a:t>Servlet </a:t>
            </a:r>
            <a:r>
              <a:rPr lang="en-US" dirty="0" smtClean="0"/>
              <a:t>API</a:t>
            </a:r>
            <a:endParaRPr lang="en-US" sz="3600" dirty="0" smtClean="0"/>
          </a:p>
          <a:p>
            <a:r>
              <a:rPr lang="en-US" dirty="0" smtClean="0"/>
              <a:t> </a:t>
            </a:r>
            <a:r>
              <a:rPr lang="en-US" dirty="0" err="1" smtClean="0"/>
              <a:t>Cấu</a:t>
            </a:r>
            <a:r>
              <a:rPr lang="en-US" dirty="0" smtClean="0"/>
              <a:t> </a:t>
            </a:r>
            <a:r>
              <a:rPr lang="en-US" dirty="0" err="1" smtClean="0"/>
              <a:t>trúc</a:t>
            </a:r>
            <a:r>
              <a:rPr lang="en-US" dirty="0" smtClean="0"/>
              <a:t> </a:t>
            </a:r>
            <a:r>
              <a:rPr lang="en-US" dirty="0" err="1" smtClean="0"/>
              <a:t>và</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ứng</a:t>
            </a:r>
            <a:r>
              <a:rPr lang="en-US" dirty="0" smtClean="0"/>
              <a:t> </a:t>
            </a:r>
            <a:r>
              <a:rPr lang="en-US" dirty="0" err="1" smtClean="0"/>
              <a:t>dụng</a:t>
            </a:r>
            <a:endParaRPr lang="en-US" dirty="0"/>
          </a:p>
          <a:p>
            <a:endParaRPr lang="en-US" sz="3600" dirty="0" smtClean="0"/>
          </a:p>
          <a:p>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1635314736"/>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04800"/>
            <a:ext cx="10969943" cy="1143000"/>
          </a:xfrm>
        </p:spPr>
        <p:txBody>
          <a:bodyPr/>
          <a:lstStyle/>
          <a:p>
            <a:r>
              <a:rPr lang="en-US" smtClean="0"/>
              <a:t>Cấu trúc </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676400"/>
            <a:ext cx="3505200" cy="4259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912" y="1559841"/>
            <a:ext cx="339090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5946"/>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Thư</a:t>
            </a:r>
            <a:r>
              <a:rPr lang="en-US" dirty="0" smtClean="0"/>
              <a:t> </a:t>
            </a:r>
            <a:r>
              <a:rPr lang="en-US" dirty="0" err="1" smtClean="0"/>
              <a:t>mục</a:t>
            </a:r>
            <a:r>
              <a:rPr lang="en-US" dirty="0" smtClean="0"/>
              <a:t> WEB-INF</a:t>
            </a:r>
            <a:endParaRPr lang="en-US" dirty="0"/>
          </a:p>
        </p:txBody>
      </p:sp>
      <p:sp>
        <p:nvSpPr>
          <p:cNvPr id="3" name="Content Placeholder 2"/>
          <p:cNvSpPr>
            <a:spLocks noGrp="1"/>
          </p:cNvSpPr>
          <p:nvPr>
            <p:ph idx="1"/>
          </p:nvPr>
        </p:nvSpPr>
        <p:spPr/>
        <p:txBody>
          <a:bodyPr/>
          <a:lstStyle/>
          <a:p>
            <a:r>
              <a:rPr lang="en-US" dirty="0" err="1" smtClean="0"/>
              <a:t>Nằm</a:t>
            </a:r>
            <a:r>
              <a:rPr lang="en-US" dirty="0" smtClean="0"/>
              <a:t> </a:t>
            </a:r>
            <a:r>
              <a:rPr lang="en-US" dirty="0" err="1"/>
              <a:t>trong</a:t>
            </a:r>
            <a:r>
              <a:rPr lang="en-US" dirty="0"/>
              <a:t> </a:t>
            </a:r>
            <a:r>
              <a:rPr lang="en-US" dirty="0" err="1"/>
              <a:t>thư</a:t>
            </a:r>
            <a:r>
              <a:rPr lang="en-US" dirty="0"/>
              <a:t> </a:t>
            </a:r>
            <a:r>
              <a:rPr lang="en-US" dirty="0" err="1"/>
              <a:t>mục</a:t>
            </a:r>
            <a:r>
              <a:rPr lang="en-US" dirty="0"/>
              <a:t> </a:t>
            </a:r>
            <a:r>
              <a:rPr lang="en-US" dirty="0" err="1"/>
              <a:t>gốc</a:t>
            </a:r>
            <a:r>
              <a:rPr lang="en-US" dirty="0"/>
              <a:t> </a:t>
            </a:r>
            <a:r>
              <a:rPr lang="en-US" dirty="0" err="1"/>
              <a:t>của</a:t>
            </a:r>
            <a:r>
              <a:rPr lang="en-US" dirty="0"/>
              <a:t> </a:t>
            </a:r>
            <a:r>
              <a:rPr lang="en-US" dirty="0" err="1"/>
              <a:t>ứng</a:t>
            </a:r>
            <a:r>
              <a:rPr lang="en-US" dirty="0"/>
              <a:t> </a:t>
            </a:r>
            <a:r>
              <a:rPr lang="en-US" dirty="0" err="1"/>
              <a:t>dụng</a:t>
            </a:r>
            <a:r>
              <a:rPr lang="en-US" dirty="0"/>
              <a:t> </a:t>
            </a:r>
          </a:p>
          <a:p>
            <a:r>
              <a:rPr lang="en-US" dirty="0" err="1" smtClean="0"/>
              <a:t>Trong</a:t>
            </a:r>
            <a:r>
              <a:rPr lang="en-US" dirty="0" smtClean="0"/>
              <a:t> </a:t>
            </a:r>
            <a:r>
              <a:rPr lang="en-US" dirty="0" err="1"/>
              <a:t>thư</a:t>
            </a:r>
            <a:r>
              <a:rPr lang="en-US" dirty="0"/>
              <a:t> </a:t>
            </a:r>
            <a:r>
              <a:rPr lang="en-US" dirty="0" err="1"/>
              <a:t>mục</a:t>
            </a:r>
            <a:r>
              <a:rPr lang="en-US" dirty="0"/>
              <a:t> </a:t>
            </a:r>
            <a:r>
              <a:rPr lang="en-US" dirty="0" err="1"/>
              <a:t>này</a:t>
            </a:r>
            <a:r>
              <a:rPr lang="en-US" dirty="0"/>
              <a:t> </a:t>
            </a:r>
            <a:r>
              <a:rPr lang="en-US" dirty="0" err="1" smtClean="0"/>
              <a:t>có</a:t>
            </a:r>
            <a:r>
              <a:rPr lang="en-US" dirty="0" smtClean="0"/>
              <a:t>: </a:t>
            </a:r>
          </a:p>
          <a:p>
            <a:pPr lvl="1"/>
            <a:r>
              <a:rPr lang="en-US" dirty="0" err="1" smtClean="0"/>
              <a:t>Thư</a:t>
            </a:r>
            <a:r>
              <a:rPr lang="en-US" dirty="0" smtClean="0"/>
              <a:t> </a:t>
            </a:r>
            <a:r>
              <a:rPr lang="en-US" dirty="0" err="1"/>
              <a:t>mục</a:t>
            </a:r>
            <a:r>
              <a:rPr lang="en-US" dirty="0"/>
              <a:t> </a:t>
            </a:r>
            <a:r>
              <a:rPr lang="en-US" dirty="0" smtClean="0"/>
              <a:t>classes: </a:t>
            </a:r>
            <a:r>
              <a:rPr lang="en-US" dirty="0" err="1"/>
              <a:t>các</a:t>
            </a:r>
            <a:r>
              <a:rPr lang="en-US" dirty="0"/>
              <a:t> </a:t>
            </a:r>
            <a:r>
              <a:rPr lang="en-US" dirty="0" err="1"/>
              <a:t>tập</a:t>
            </a:r>
            <a:r>
              <a:rPr lang="en-US" dirty="0"/>
              <a:t> tin </a:t>
            </a:r>
            <a:r>
              <a:rPr lang="en-US" dirty="0" err="1"/>
              <a:t>lớp</a:t>
            </a:r>
            <a:r>
              <a:rPr lang="en-US" dirty="0"/>
              <a:t> servlet </a:t>
            </a:r>
            <a:r>
              <a:rPr lang="en-US" dirty="0" err="1"/>
              <a:t>và</a:t>
            </a:r>
            <a:r>
              <a:rPr lang="en-US" dirty="0"/>
              <a:t> </a:t>
            </a:r>
            <a:r>
              <a:rPr lang="en-US" dirty="0" err="1"/>
              <a:t>các</a:t>
            </a:r>
            <a:r>
              <a:rPr lang="en-US" dirty="0"/>
              <a:t> </a:t>
            </a:r>
            <a:r>
              <a:rPr lang="en-US" dirty="0" err="1"/>
              <a:t>tập</a:t>
            </a:r>
            <a:r>
              <a:rPr lang="en-US" dirty="0"/>
              <a:t> tin </a:t>
            </a:r>
            <a:r>
              <a:rPr lang="en-US" dirty="0" err="1"/>
              <a:t>lớp</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các</a:t>
            </a:r>
            <a:r>
              <a:rPr lang="en-US" dirty="0"/>
              <a:t> servlet </a:t>
            </a:r>
            <a:r>
              <a:rPr lang="en-US" dirty="0" err="1"/>
              <a:t>hoặc</a:t>
            </a:r>
            <a:r>
              <a:rPr lang="en-US" dirty="0"/>
              <a:t> </a:t>
            </a:r>
            <a:r>
              <a:rPr lang="en-US" dirty="0" err="1"/>
              <a:t>trang</a:t>
            </a:r>
            <a:r>
              <a:rPr lang="en-US" dirty="0"/>
              <a:t> JSP </a:t>
            </a:r>
          </a:p>
          <a:p>
            <a:pPr lvl="1"/>
            <a:r>
              <a:rPr lang="en-US" dirty="0" err="1" smtClean="0"/>
              <a:t>Thư</a:t>
            </a:r>
            <a:r>
              <a:rPr lang="en-US" dirty="0" smtClean="0"/>
              <a:t> </a:t>
            </a:r>
            <a:r>
              <a:rPr lang="en-US" dirty="0" err="1"/>
              <a:t>mục</a:t>
            </a:r>
            <a:r>
              <a:rPr lang="en-US" dirty="0"/>
              <a:t> </a:t>
            </a:r>
            <a:r>
              <a:rPr lang="en-US" dirty="0" err="1" smtClean="0"/>
              <a:t>lib:Tất</a:t>
            </a:r>
            <a:r>
              <a:rPr lang="en-US" dirty="0" smtClean="0"/>
              <a:t> </a:t>
            </a:r>
            <a:r>
              <a:rPr lang="en-US" dirty="0" err="1"/>
              <a:t>cả</a:t>
            </a:r>
            <a:r>
              <a:rPr lang="en-US" dirty="0"/>
              <a:t> </a:t>
            </a:r>
            <a:r>
              <a:rPr lang="en-US" dirty="0" err="1"/>
              <a:t>các</a:t>
            </a:r>
            <a:r>
              <a:rPr lang="en-US" dirty="0"/>
              <a:t> </a:t>
            </a:r>
            <a:r>
              <a:rPr lang="en-US" dirty="0" err="1"/>
              <a:t>tập</a:t>
            </a:r>
            <a:r>
              <a:rPr lang="en-US" dirty="0"/>
              <a:t> tin </a:t>
            </a:r>
            <a:r>
              <a:rPr lang="en-US" dirty="0" smtClean="0"/>
              <a:t>JAR/Zip </a:t>
            </a: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các</a:t>
            </a:r>
            <a:r>
              <a:rPr lang="en-US" dirty="0"/>
              <a:t> </a:t>
            </a:r>
            <a:r>
              <a:rPr lang="en-US" dirty="0" err="1"/>
              <a:t>ứng</a:t>
            </a:r>
            <a:r>
              <a:rPr lang="en-US" dirty="0"/>
              <a:t> </a:t>
            </a:r>
            <a:r>
              <a:rPr lang="en-US" dirty="0" err="1"/>
              <a:t>dụng</a:t>
            </a:r>
            <a:r>
              <a:rPr lang="en-US" dirty="0"/>
              <a:t> web </a:t>
            </a:r>
          </a:p>
          <a:p>
            <a:pPr lvl="1"/>
            <a:r>
              <a:rPr lang="en-US" dirty="0" err="1" smtClean="0"/>
              <a:t>Tập</a:t>
            </a:r>
            <a:r>
              <a:rPr lang="en-US" dirty="0" smtClean="0"/>
              <a:t> </a:t>
            </a:r>
            <a:r>
              <a:rPr lang="en-US" dirty="0"/>
              <a:t>tin </a:t>
            </a:r>
            <a:r>
              <a:rPr lang="en-US" dirty="0" smtClean="0"/>
              <a:t>web.xml (</a:t>
            </a:r>
            <a:r>
              <a:rPr lang="en-US" dirty="0" err="1" smtClean="0"/>
              <a:t>mô</a:t>
            </a:r>
            <a:r>
              <a:rPr lang="en-US" dirty="0" smtClean="0"/>
              <a:t> </a:t>
            </a:r>
            <a:r>
              <a:rPr lang="en-US" dirty="0" err="1"/>
              <a:t>tả</a:t>
            </a:r>
            <a:r>
              <a:rPr lang="en-US" dirty="0"/>
              <a:t> </a:t>
            </a:r>
            <a:r>
              <a:rPr lang="en-US" dirty="0" err="1"/>
              <a:t>triển</a:t>
            </a:r>
            <a:r>
              <a:rPr lang="en-US" dirty="0"/>
              <a:t> </a:t>
            </a:r>
            <a:r>
              <a:rPr lang="en-US" dirty="0" err="1" smtClean="0"/>
              <a:t>khai</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31</a:t>
            </a:fld>
            <a:endParaRPr lang="en-US"/>
          </a:p>
        </p:txBody>
      </p:sp>
    </p:spTree>
    <p:extLst>
      <p:ext uri="{BB962C8B-B14F-4D97-AF65-F5344CB8AC3E}">
        <p14:creationId xmlns:p14="http://schemas.microsoft.com/office/powerpoint/2010/main" val="2413823606"/>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Thẻ</a:t>
            </a:r>
            <a:r>
              <a:rPr lang="en-US" dirty="0" smtClean="0"/>
              <a:t> </a:t>
            </a:r>
            <a:r>
              <a:rPr lang="en-US" dirty="0" err="1" smtClean="0"/>
              <a:t>welcom</a:t>
            </a:r>
            <a:r>
              <a:rPr lang="en-US" dirty="0" smtClean="0"/>
              <a:t>-file-list</a:t>
            </a:r>
            <a:endParaRPr lang="en-US" dirty="0"/>
          </a:p>
        </p:txBody>
      </p:sp>
      <p:sp>
        <p:nvSpPr>
          <p:cNvPr id="3" name="Content Placeholder 2"/>
          <p:cNvSpPr>
            <a:spLocks noGrp="1"/>
          </p:cNvSpPr>
          <p:nvPr>
            <p:ph idx="1"/>
          </p:nvPr>
        </p:nvSpPr>
        <p:spPr/>
        <p:txBody>
          <a:bodyPr/>
          <a:lstStyle/>
          <a:p>
            <a:r>
              <a:rPr lang="en-US" dirty="0" err="1" smtClean="0"/>
              <a:t>Đặc</a:t>
            </a:r>
            <a:r>
              <a:rPr lang="en-US" dirty="0" smtClean="0"/>
              <a:t> </a:t>
            </a:r>
            <a:r>
              <a:rPr lang="en-US" dirty="0" err="1" smtClean="0"/>
              <a:t>tả</a:t>
            </a:r>
            <a:r>
              <a:rPr lang="en-US" dirty="0" smtClean="0"/>
              <a:t> </a:t>
            </a:r>
            <a:r>
              <a:rPr lang="en-US" dirty="0" err="1" smtClean="0"/>
              <a:t>thứ</a:t>
            </a:r>
            <a:r>
              <a:rPr lang="en-US" dirty="0" smtClean="0"/>
              <a:t> </a:t>
            </a:r>
            <a:r>
              <a:rPr lang="en-US" dirty="0" err="1" smtClean="0"/>
              <a:t>tự</a:t>
            </a:r>
            <a:r>
              <a:rPr lang="en-US" dirty="0" smtClean="0"/>
              <a:t> </a:t>
            </a:r>
            <a:r>
              <a:rPr lang="en-US" dirty="0" err="1" smtClean="0"/>
              <a:t>nạp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trang</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trang</a:t>
            </a:r>
            <a:r>
              <a:rPr lang="en-US" dirty="0" smtClean="0"/>
              <a:t> </a:t>
            </a:r>
            <a:r>
              <a:rPr lang="en-US" dirty="0" err="1" smtClean="0"/>
              <a:t>chủ</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endParaRPr lang="en-US" dirty="0" smtClean="0"/>
          </a:p>
          <a:p>
            <a:pPr lvl="1"/>
            <a:r>
              <a:rPr lang="en-US" dirty="0" err="1" smtClean="0"/>
              <a:t>Trang</a:t>
            </a:r>
            <a:r>
              <a:rPr lang="en-US" dirty="0" smtClean="0"/>
              <a:t> html </a:t>
            </a:r>
            <a:r>
              <a:rPr lang="en-US" dirty="0" err="1" smtClean="0"/>
              <a:t>hoặc</a:t>
            </a:r>
            <a:r>
              <a:rPr lang="en-US" dirty="0" smtClean="0"/>
              <a:t> </a:t>
            </a:r>
            <a:r>
              <a:rPr lang="en-US" dirty="0" err="1" smtClean="0"/>
              <a:t>jsp</a:t>
            </a:r>
            <a:endParaRPr lang="en-US" dirty="0" smtClean="0"/>
          </a:p>
          <a:p>
            <a:r>
              <a:rPr lang="en-US" dirty="0" err="1" smtClean="0"/>
              <a:t>Chứa</a:t>
            </a:r>
            <a:r>
              <a:rPr lang="en-US" dirty="0" smtClean="0"/>
              <a:t> </a:t>
            </a:r>
            <a:r>
              <a:rPr lang="en-US" dirty="0" err="1" smtClean="0"/>
              <a:t>các</a:t>
            </a:r>
            <a:r>
              <a:rPr lang="en-US" dirty="0" smtClean="0"/>
              <a:t> </a:t>
            </a:r>
            <a:r>
              <a:rPr lang="en-US" dirty="0" err="1" smtClean="0"/>
              <a:t>thẻ</a:t>
            </a:r>
            <a:r>
              <a:rPr lang="en-US" dirty="0" smtClean="0"/>
              <a:t> welcome-file</a:t>
            </a:r>
          </a:p>
          <a:p>
            <a:pPr marL="0" indent="0">
              <a:buNone/>
            </a:pPr>
            <a:r>
              <a:rPr lang="en-US" sz="2000" dirty="0" smtClean="0">
                <a:latin typeface="Courier New" pitchFamily="49" charset="0"/>
                <a:cs typeface="Courier New" pitchFamily="49" charset="0"/>
              </a:rPr>
              <a:t>	&lt;welcome-file-list&gt;</a:t>
            </a:r>
          </a:p>
          <a:p>
            <a:pPr marL="0" indent="0">
              <a:buNone/>
            </a:pPr>
            <a:r>
              <a:rPr lang="en-US" sz="2000" dirty="0">
                <a:latin typeface="Courier New" pitchFamily="49" charset="0"/>
                <a:cs typeface="Courier New" pitchFamily="49" charset="0"/>
              </a:rPr>
              <a:t>		&lt;</a:t>
            </a:r>
            <a:r>
              <a:rPr lang="en-US" sz="2000" dirty="0" smtClean="0">
                <a:latin typeface="Courier New" pitchFamily="49" charset="0"/>
                <a:cs typeface="Courier New" pitchFamily="49" charset="0"/>
              </a:rPr>
              <a:t>welcome-file&gt;index.html&lt;/welcome-file&gt;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&lt;welcome-file&gt;index.html&lt;/welcome-file</a:t>
            </a:r>
            <a:r>
              <a:rPr lang="en-US" sz="2000" dirty="0" smtClean="0">
                <a:latin typeface="Courier New" pitchFamily="49" charset="0"/>
                <a:cs typeface="Courier New" pitchFamily="49" charset="0"/>
              </a:rPr>
              <a:t>&gt;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&lt;/welcome-file-list</a:t>
            </a:r>
            <a:r>
              <a:rPr lang="en-US" sz="2000" dirty="0">
                <a:latin typeface="Courier New" pitchFamily="49" charset="0"/>
                <a:cs typeface="Courier New" pitchFamily="49" charset="0"/>
              </a:rPr>
              <a:t>&gt;</a:t>
            </a:r>
          </a:p>
          <a:p>
            <a:pPr marL="0" indent="0">
              <a:buNone/>
            </a:pPr>
            <a:endParaRPr lang="en-US" dirty="0"/>
          </a:p>
          <a:p>
            <a:pPr marL="0" indent="0">
              <a:buNone/>
            </a:pP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32</a:t>
            </a:fld>
            <a:endParaRPr lang="en-US"/>
          </a:p>
        </p:txBody>
      </p:sp>
    </p:spTree>
    <p:extLst>
      <p:ext uri="{BB962C8B-B14F-4D97-AF65-F5344CB8AC3E}">
        <p14:creationId xmlns:p14="http://schemas.microsoft.com/office/powerpoint/2010/main" val="3527848604"/>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Thẻ</a:t>
            </a:r>
            <a:r>
              <a:rPr lang="en-US" dirty="0"/>
              <a:t> </a:t>
            </a:r>
            <a:r>
              <a:rPr lang="en-US" dirty="0" smtClean="0"/>
              <a:t>servlet-mapping</a:t>
            </a:r>
            <a:endParaRPr lang="en-US" dirty="0"/>
          </a:p>
        </p:txBody>
      </p:sp>
      <p:sp>
        <p:nvSpPr>
          <p:cNvPr id="3" name="Content Placeholder 2"/>
          <p:cNvSpPr>
            <a:spLocks noGrp="1"/>
          </p:cNvSpPr>
          <p:nvPr>
            <p:ph idx="1"/>
          </p:nvPr>
        </p:nvSpPr>
        <p:spPr/>
        <p:txBody>
          <a:bodyPr/>
          <a:lstStyle/>
          <a:p>
            <a:pPr lvl="1"/>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1981200"/>
            <a:ext cx="647406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530685"/>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Ánh</a:t>
            </a:r>
            <a:r>
              <a:rPr lang="en-US" dirty="0" smtClean="0"/>
              <a:t> </a:t>
            </a:r>
            <a:r>
              <a:rPr lang="en-US" dirty="0" err="1" smtClean="0"/>
              <a:t>xạ</a:t>
            </a:r>
            <a:r>
              <a:rPr lang="en-US" dirty="0" smtClean="0"/>
              <a:t> URL </a:t>
            </a:r>
            <a:r>
              <a:rPr lang="en-US" dirty="0" err="1" smtClean="0"/>
              <a:t>tới</a:t>
            </a:r>
            <a:r>
              <a:rPr lang="en-US" dirty="0" smtClean="0"/>
              <a:t> servlet</a:t>
            </a:r>
            <a:endParaRPr lang="en-US" dirty="0"/>
          </a:p>
        </p:txBody>
      </p:sp>
      <p:sp>
        <p:nvSpPr>
          <p:cNvPr id="3" name="Content Placeholder 2"/>
          <p:cNvSpPr>
            <a:spLocks noGrp="1"/>
          </p:cNvSpPr>
          <p:nvPr>
            <p:ph idx="1"/>
          </p:nvPr>
        </p:nvSpPr>
        <p:spPr/>
        <p:txBody>
          <a:bodyPr/>
          <a:lstStyle/>
          <a:p>
            <a:r>
              <a:rPr lang="vi-VN" dirty="0"/>
              <a:t>Triệu gọi một yêu cầu tới servlet trải qua 2 </a:t>
            </a:r>
            <a:r>
              <a:rPr lang="vi-VN" dirty="0" smtClean="0"/>
              <a:t>bước: </a:t>
            </a:r>
            <a:endParaRPr lang="en-US" dirty="0" smtClean="0"/>
          </a:p>
          <a:p>
            <a:pPr lvl="1">
              <a:spcBef>
                <a:spcPts val="0"/>
              </a:spcBef>
            </a:pPr>
            <a:r>
              <a:rPr lang="vi-VN" dirty="0" smtClean="0"/>
              <a:t>Servlet </a:t>
            </a:r>
            <a:r>
              <a:rPr lang="vi-VN" dirty="0"/>
              <a:t>container xác định web application </a:t>
            </a:r>
            <a:endParaRPr lang="en-US" dirty="0"/>
          </a:p>
          <a:p>
            <a:pPr lvl="1">
              <a:spcBef>
                <a:spcPts val="0"/>
              </a:spcBef>
            </a:pPr>
            <a:r>
              <a:rPr lang="vi-VN" dirty="0" smtClean="0"/>
              <a:t>Tìm </a:t>
            </a:r>
            <a:r>
              <a:rPr lang="vi-VN" dirty="0"/>
              <a:t>servlet phù hợp dựa vào cấu hình </a:t>
            </a:r>
            <a:r>
              <a:rPr lang="vi-VN" dirty="0" smtClean="0"/>
              <a:t>web.xml </a:t>
            </a:r>
            <a:endParaRPr lang="en-US" dirty="0" smtClean="0"/>
          </a:p>
          <a:p>
            <a:r>
              <a:rPr lang="vi-VN" dirty="0" smtClean="0"/>
              <a:t>Cả </a:t>
            </a:r>
            <a:r>
              <a:rPr lang="vi-VN" dirty="0"/>
              <a:t>2 bước đều phân </a:t>
            </a:r>
            <a:r>
              <a:rPr lang="vi-VN"/>
              <a:t>chia </a:t>
            </a:r>
            <a:r>
              <a:rPr lang="vi-VN" smtClean="0"/>
              <a:t>thành </a:t>
            </a:r>
            <a:r>
              <a:rPr lang="vi-VN" dirty="0"/>
              <a:t>2 chuỗi </a:t>
            </a:r>
            <a:r>
              <a:rPr lang="vi-VN" dirty="0" smtClean="0"/>
              <a:t>con: </a:t>
            </a:r>
            <a:endParaRPr lang="en-US" dirty="0" smtClean="0"/>
          </a:p>
          <a:p>
            <a:pPr lvl="1">
              <a:spcBef>
                <a:spcPts val="0"/>
              </a:spcBef>
            </a:pPr>
            <a:r>
              <a:rPr lang="vi-VN" dirty="0" smtClean="0"/>
              <a:t>Context </a:t>
            </a:r>
            <a:r>
              <a:rPr lang="vi-VN" dirty="0"/>
              <a:t>path </a:t>
            </a:r>
            <a:endParaRPr lang="en-US" dirty="0" smtClean="0"/>
          </a:p>
          <a:p>
            <a:pPr lvl="1">
              <a:spcBef>
                <a:spcPts val="0"/>
              </a:spcBef>
            </a:pPr>
            <a:r>
              <a:rPr lang="vi-VN" dirty="0" smtClean="0"/>
              <a:t>Servlet </a:t>
            </a:r>
            <a:r>
              <a:rPr lang="vi-VN" dirty="0"/>
              <a:t>path </a:t>
            </a:r>
            <a:endParaRPr lang="en-US" dirty="0"/>
          </a:p>
          <a:p>
            <a:pPr lvl="1">
              <a:spcBef>
                <a:spcPts val="0"/>
              </a:spcBef>
            </a:pPr>
            <a:r>
              <a:rPr lang="vi-VN" dirty="0" smtClean="0"/>
              <a:t>Path </a:t>
            </a:r>
            <a:r>
              <a:rPr lang="vi-VN" dirty="0"/>
              <a:t>info </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34</a:t>
            </a:fld>
            <a:endParaRPr lang="en-US"/>
          </a:p>
        </p:txBody>
      </p:sp>
    </p:spTree>
    <p:extLst>
      <p:ext uri="{BB962C8B-B14F-4D97-AF65-F5344CB8AC3E}">
        <p14:creationId xmlns:p14="http://schemas.microsoft.com/office/powerpoint/2010/main" val="2835059420"/>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smtClean="0"/>
          </a:p>
          <a:p>
            <a:pPr marL="0" indent="0" algn="ctr">
              <a:buNone/>
            </a:pPr>
            <a:r>
              <a:rPr lang="en-US" b="1">
                <a:latin typeface="Tahoma" pitchFamily="34" charset="0"/>
                <a:cs typeface="Tahoma" pitchFamily="34" charset="0"/>
              </a:rPr>
              <a:t>NGUYÊN TẮC HOẠT ĐỘNG</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35</a:t>
            </a:fld>
            <a:endParaRPr lang="en-US"/>
          </a:p>
        </p:txBody>
      </p:sp>
    </p:spTree>
    <p:extLst>
      <p:ext uri="{BB962C8B-B14F-4D97-AF65-F5344CB8AC3E}">
        <p14:creationId xmlns:p14="http://schemas.microsoft.com/office/powerpoint/2010/main" val="4122477354"/>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Khi </a:t>
            </a:r>
            <a:r>
              <a:rPr lang="vi-VN" smtClean="0"/>
              <a:t>bạn </a:t>
            </a:r>
            <a:r>
              <a:rPr lang="vi-VN"/>
              <a:t>không chỉ định rõ trang nào, webserver sẽ tìm trang mặc định khai báo trong thẻ </a:t>
            </a:r>
            <a:r>
              <a:rPr lang="vi-VN" b="1" i="1"/>
              <a:t>&lt;welcome-file&gt;</a:t>
            </a:r>
            <a:r>
              <a:rPr lang="vi-VN"/>
              <a:t> mà bạn khai báo trong </a:t>
            </a:r>
            <a:r>
              <a:rPr lang="vi-VN" b="1" i="1"/>
              <a:t>web.xml</a:t>
            </a:r>
            <a:r>
              <a:rPr lang="vi-VN"/>
              <a:t> để trả về.</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36</a:t>
            </a:fld>
            <a:endParaRPr lang="en-US"/>
          </a:p>
        </p:txBody>
      </p:sp>
    </p:spTree>
    <p:extLst>
      <p:ext uri="{BB962C8B-B14F-4D97-AF65-F5344CB8AC3E}">
        <p14:creationId xmlns:p14="http://schemas.microsoft.com/office/powerpoint/2010/main" val="755948795"/>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37</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914400"/>
            <a:ext cx="87249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538244"/>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Hoạt động của Servlet</a:t>
            </a:r>
            <a:endParaRPr lang="en-US"/>
          </a:p>
        </p:txBody>
      </p:sp>
      <p:sp>
        <p:nvSpPr>
          <p:cNvPr id="3" name="Content Placeholder 2"/>
          <p:cNvSpPr>
            <a:spLocks noGrp="1"/>
          </p:cNvSpPr>
          <p:nvPr>
            <p:ph idx="1"/>
          </p:nvPr>
        </p:nvSpPr>
        <p:spPr/>
        <p:txBody>
          <a:bodyPr/>
          <a:lstStyle/>
          <a:p>
            <a:r>
              <a:rPr lang="vi-VN"/>
              <a:t>Khi một </a:t>
            </a:r>
            <a:r>
              <a:rPr lang="vi-VN" b="1"/>
              <a:t>Servlet </a:t>
            </a:r>
            <a:r>
              <a:rPr lang="vi-VN"/>
              <a:t>được gọi tới, tùy tình huống mà một trong hai phương thức </a:t>
            </a:r>
            <a:r>
              <a:rPr lang="vi-VN" b="1"/>
              <a:t>doGet(..)</a:t>
            </a:r>
            <a:r>
              <a:rPr lang="vi-VN"/>
              <a:t> hoặc </a:t>
            </a:r>
            <a:r>
              <a:rPr lang="vi-VN" b="1"/>
              <a:t>doPost(..)</a:t>
            </a:r>
            <a:r>
              <a:rPr lang="vi-VN"/>
              <a:t> sẽ được gọi.</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38</a:t>
            </a:fld>
            <a:endParaRPr lang="en-US"/>
          </a:p>
        </p:txBody>
      </p:sp>
    </p:spTree>
    <p:extLst>
      <p:ext uri="{BB962C8B-B14F-4D97-AF65-F5344CB8AC3E}">
        <p14:creationId xmlns:p14="http://schemas.microsoft.com/office/powerpoint/2010/main" val="4285133626"/>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a:t>
            </a:r>
            <a:r>
              <a:rPr lang="en-US" smtClean="0"/>
              <a:t>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2019300"/>
            <a:ext cx="607612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612" y="2611754"/>
            <a:ext cx="3761682" cy="142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69258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a:latin typeface="Tahoma" panose="020B0604030504040204" pitchFamily="34" charset="0"/>
              <a:cs typeface="Tahoma" panose="020B0604030504040204" pitchFamily="34" charset="0"/>
            </a:endParaRPr>
          </a:p>
          <a:p>
            <a:pPr marL="0" indent="0" algn="ctr">
              <a:buNone/>
            </a:pPr>
            <a:r>
              <a:rPr lang="en-US" sz="3600" b="1" dirty="0" smtClean="0">
                <a:latin typeface="Tahoma" panose="020B0604030504040204" pitchFamily="34" charset="0"/>
                <a:cs typeface="Tahoma" panose="020B0604030504040204" pitchFamily="34" charset="0"/>
              </a:rPr>
              <a:t>GIỚI THIỆU</a:t>
            </a:r>
            <a:endParaRPr lang="en-US" sz="3600" b="1"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2835382269"/>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399" y="700088"/>
            <a:ext cx="8582025"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514652"/>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Tóm</a:t>
            </a:r>
            <a:r>
              <a:rPr lang="en-US" dirty="0" smtClean="0"/>
              <a:t> </a:t>
            </a:r>
            <a:r>
              <a:rPr lang="en-US" dirty="0" err="1" smtClean="0"/>
              <a:t>tắt</a:t>
            </a:r>
            <a:endParaRPr lang="en-US" dirty="0"/>
          </a:p>
        </p:txBody>
      </p:sp>
      <p:sp>
        <p:nvSpPr>
          <p:cNvPr id="3" name="Content Placeholder 2"/>
          <p:cNvSpPr>
            <a:spLocks noGrp="1"/>
          </p:cNvSpPr>
          <p:nvPr>
            <p:ph idx="1"/>
          </p:nvPr>
        </p:nvSpPr>
        <p:spPr/>
        <p:txBody>
          <a:bodyPr/>
          <a:lstStyle/>
          <a:p>
            <a:r>
              <a:rPr lang="vi-VN" dirty="0"/>
              <a:t>Servlet là một công nghệ trong lập trình </a:t>
            </a:r>
            <a:r>
              <a:rPr lang="vi-VN" dirty="0" smtClean="0"/>
              <a:t>java</a:t>
            </a:r>
            <a:r>
              <a:rPr lang="en-US" dirty="0" smtClean="0"/>
              <a:t> d</a:t>
            </a:r>
            <a:r>
              <a:rPr lang="vi-VN" dirty="0" smtClean="0"/>
              <a:t>ùng </a:t>
            </a:r>
            <a:r>
              <a:rPr lang="vi-VN" dirty="0"/>
              <a:t>để </a:t>
            </a:r>
            <a:r>
              <a:rPr lang="en-US" dirty="0" err="1" smtClean="0"/>
              <a:t>tạo</a:t>
            </a:r>
            <a:r>
              <a:rPr lang="en-US" dirty="0" smtClean="0"/>
              <a:t> </a:t>
            </a:r>
            <a:r>
              <a:rPr lang="en-US" dirty="0" err="1" smtClean="0"/>
              <a:t>ra</a:t>
            </a:r>
            <a:r>
              <a:rPr lang="en-US" dirty="0" smtClean="0"/>
              <a:t> </a:t>
            </a:r>
            <a:r>
              <a:rPr lang="en-US" dirty="0" err="1" smtClean="0"/>
              <a:t>ứng</a:t>
            </a:r>
            <a:r>
              <a:rPr lang="en-US" dirty="0" smtClean="0"/>
              <a:t> </a:t>
            </a:r>
            <a:r>
              <a:rPr lang="en-US" dirty="0" err="1" smtClean="0"/>
              <a:t>dụng</a:t>
            </a:r>
            <a:r>
              <a:rPr lang="en-US" dirty="0" smtClean="0"/>
              <a:t> web</a:t>
            </a:r>
          </a:p>
          <a:p>
            <a:r>
              <a:rPr lang="en-US" dirty="0" smtClean="0"/>
              <a:t>Servlet container </a:t>
            </a:r>
            <a:r>
              <a:rPr lang="en-US" dirty="0" err="1" smtClean="0"/>
              <a:t>là</a:t>
            </a:r>
            <a:r>
              <a:rPr lang="en-US" dirty="0" smtClean="0"/>
              <a:t> </a:t>
            </a:r>
            <a:r>
              <a:rPr lang="en-US" dirty="0" err="1" smtClean="0"/>
              <a:t>một</a:t>
            </a:r>
            <a:r>
              <a:rPr lang="en-US" dirty="0" smtClean="0"/>
              <a:t> </a:t>
            </a:r>
            <a:r>
              <a:rPr lang="en-US" dirty="0" err="1"/>
              <a:t>phần</a:t>
            </a:r>
            <a:r>
              <a:rPr lang="en-US" dirty="0"/>
              <a:t> </a:t>
            </a:r>
            <a:r>
              <a:rPr lang="en-US" dirty="0" err="1"/>
              <a:t>của</a:t>
            </a:r>
            <a:r>
              <a:rPr lang="en-US" dirty="0"/>
              <a:t> Web </a:t>
            </a:r>
            <a:r>
              <a:rPr lang="en-US" dirty="0" smtClean="0"/>
              <a:t>container</a:t>
            </a:r>
          </a:p>
          <a:p>
            <a:r>
              <a:rPr lang="en-US" dirty="0"/>
              <a:t>Servlet container </a:t>
            </a:r>
            <a:r>
              <a:rPr lang="en-US" dirty="0" err="1"/>
              <a:t>chịu</a:t>
            </a:r>
            <a:r>
              <a:rPr lang="en-US" dirty="0"/>
              <a:t> </a:t>
            </a:r>
            <a:r>
              <a:rPr lang="en-US" dirty="0" err="1"/>
              <a:t>trách</a:t>
            </a:r>
            <a:r>
              <a:rPr lang="en-US" dirty="0"/>
              <a:t> </a:t>
            </a:r>
            <a:r>
              <a:rPr lang="en-US" dirty="0" err="1"/>
              <a:t>nhiệm</a:t>
            </a:r>
            <a:r>
              <a:rPr lang="en-US" dirty="0"/>
              <a:t> </a:t>
            </a:r>
            <a:r>
              <a:rPr lang="en-US" dirty="0" err="1"/>
              <a:t>cho</a:t>
            </a:r>
            <a:r>
              <a:rPr lang="en-US" dirty="0"/>
              <a:t> </a:t>
            </a:r>
            <a:r>
              <a:rPr lang="en-US" dirty="0" err="1"/>
              <a:t>việc</a:t>
            </a:r>
            <a:r>
              <a:rPr lang="en-US" dirty="0"/>
              <a:t> </a:t>
            </a:r>
            <a:r>
              <a:rPr lang="en-US" dirty="0" err="1"/>
              <a:t>tạo</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hủy</a:t>
            </a:r>
            <a:r>
              <a:rPr lang="en-US" dirty="0"/>
              <a:t> </a:t>
            </a:r>
            <a:r>
              <a:rPr lang="en-US" dirty="0" err="1"/>
              <a:t>của</a:t>
            </a:r>
            <a:r>
              <a:rPr lang="en-US" dirty="0"/>
              <a:t> servlet.</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41</a:t>
            </a:fld>
            <a:endParaRPr lang="en-US"/>
          </a:p>
        </p:txBody>
      </p:sp>
    </p:spTree>
    <p:extLst>
      <p:ext uri="{BB962C8B-B14F-4D97-AF65-F5344CB8AC3E}">
        <p14:creationId xmlns:p14="http://schemas.microsoft.com/office/powerpoint/2010/main" val="4062231080"/>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en-US" sz="3600" smtClean="0"/>
              <a:t>Bài tập 1: Cài đặt được môi trường Tom cat</a:t>
            </a:r>
          </a:p>
          <a:p>
            <a:r>
              <a:rPr lang="en-US" smtClean="0"/>
              <a:t>Bài tập 2: Tạo ứng dụng đầu tiên với index.html </a:t>
            </a:r>
          </a:p>
          <a:p>
            <a:r>
              <a:rPr lang="en-US" sz="3600" smtClean="0"/>
              <a:t>Bài tập 3: Tạo ứng dụng </a:t>
            </a:r>
            <a:r>
              <a:rPr lang="en-US" smtClean="0"/>
              <a:t>servlet </a:t>
            </a:r>
            <a:endParaRPr lang="en-US"/>
          </a:p>
          <a:p>
            <a:r>
              <a:rPr lang="en-US" smtClean="0"/>
              <a:t>Bài tập 4: Tạo trang </a:t>
            </a:r>
            <a:endParaRPr lang="en-US" smtClean="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42</a:t>
            </a:fld>
            <a:endParaRPr lang="en-US"/>
          </a:p>
        </p:txBody>
      </p:sp>
    </p:spTree>
    <p:extLst>
      <p:ext uri="{BB962C8B-B14F-4D97-AF65-F5344CB8AC3E}">
        <p14:creationId xmlns:p14="http://schemas.microsoft.com/office/powerpoint/2010/main" val="2560909973"/>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Servlet là gì?</a:t>
            </a:r>
          </a:p>
        </p:txBody>
      </p:sp>
      <p:sp>
        <p:nvSpPr>
          <p:cNvPr id="3" name="Content Placeholder 2"/>
          <p:cNvSpPr>
            <a:spLocks noGrp="1"/>
          </p:cNvSpPr>
          <p:nvPr>
            <p:ph idx="1"/>
          </p:nvPr>
        </p:nvSpPr>
        <p:spPr/>
        <p:txBody>
          <a:bodyPr/>
          <a:lstStyle/>
          <a:p>
            <a:r>
              <a:rPr lang="vi-VN"/>
              <a:t>Công nghệ Servlet được các lập trình viên dùng để xây dựng những ứng dụng website. Chúng tồn tại trên máy chủ, nhằm thực hiện việc tạo ra trang web động</a:t>
            </a:r>
            <a:r>
              <a:rPr lang="vi-VN" smtClean="0"/>
              <a:t>.</a:t>
            </a:r>
            <a:endParaRPr lang="en-US" smtClean="0"/>
          </a:p>
          <a:p>
            <a:r>
              <a:rPr lang="vi-VN"/>
              <a:t>Sử dụng Servlet, bạn có thể thu thập thông tin đầu vào từ người dùng thông qua các trang web, hiển thị các bản ghi từ một cơ sở dữ liệu hoặc một nguồn khác.</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spTree>
    <p:extLst>
      <p:ext uri="{BB962C8B-B14F-4D97-AF65-F5344CB8AC3E}">
        <p14:creationId xmlns:p14="http://schemas.microsoft.com/office/powerpoint/2010/main" val="238501270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Kiến trúc </a:t>
            </a:r>
            <a:r>
              <a:rPr lang="en-US" smtClean="0"/>
              <a:t>servlet</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600200"/>
            <a:ext cx="650557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00593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Servlet</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9037" y="2078622"/>
            <a:ext cx="7064375" cy="3941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244367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Nhiệm vụ của </a:t>
            </a:r>
            <a:r>
              <a:rPr lang="en-US" smtClean="0"/>
              <a:t>Servlet</a:t>
            </a:r>
            <a:endParaRPr lang="en-US"/>
          </a:p>
        </p:txBody>
      </p:sp>
      <p:sp>
        <p:nvSpPr>
          <p:cNvPr id="3" name="Content Placeholder 2"/>
          <p:cNvSpPr>
            <a:spLocks noGrp="1"/>
          </p:cNvSpPr>
          <p:nvPr>
            <p:ph idx="1"/>
          </p:nvPr>
        </p:nvSpPr>
        <p:spPr/>
        <p:txBody>
          <a:bodyPr/>
          <a:lstStyle/>
          <a:p>
            <a:r>
              <a:rPr lang="vi-VN"/>
              <a:t>Đọc dữ liệu rõ ràng do khách hàng (trình duyệt) gửi</a:t>
            </a:r>
            <a:r>
              <a:rPr lang="vi-VN" smtClean="0"/>
              <a:t>.</a:t>
            </a:r>
            <a:endParaRPr lang="en-US" smtClean="0"/>
          </a:p>
          <a:p>
            <a:r>
              <a:rPr lang="vi-VN"/>
              <a:t>Xử lý dữ liệu và tạo ra các kết </a:t>
            </a:r>
            <a:r>
              <a:rPr lang="vi-VN"/>
              <a:t>quả</a:t>
            </a:r>
            <a:r>
              <a:rPr lang="vi-VN" smtClean="0"/>
              <a:t>.</a:t>
            </a:r>
            <a:endParaRPr lang="en-US" smtClean="0"/>
          </a:p>
          <a:p>
            <a:r>
              <a:rPr lang="vi-VN"/>
              <a:t>Gửi </a:t>
            </a:r>
            <a:r>
              <a:rPr lang="vi-VN"/>
              <a:t>dữ </a:t>
            </a:r>
            <a:r>
              <a:rPr lang="vi-VN" smtClean="0"/>
              <a:t>liệu</a:t>
            </a:r>
            <a:r>
              <a:rPr lang="en-US" smtClean="0"/>
              <a:t> phản hồi</a:t>
            </a:r>
            <a:r>
              <a:rPr lang="vi-VN" smtClean="0"/>
              <a:t> </a:t>
            </a:r>
            <a:r>
              <a:rPr lang="vi-VN"/>
              <a:t>tới khách hàng (trình duyệt</a:t>
            </a:r>
            <a:r>
              <a:rPr lang="vi-VN"/>
              <a:t>). </a:t>
            </a:r>
            <a:endParaRPr lang="en-US" smtClean="0"/>
          </a:p>
          <a:p>
            <a:endParaRPr lang="vi-VN"/>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spTree>
    <p:extLst>
      <p:ext uri="{BB962C8B-B14F-4D97-AF65-F5344CB8AC3E}">
        <p14:creationId xmlns:p14="http://schemas.microsoft.com/office/powerpoint/2010/main" val="298082772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Gói </a:t>
            </a:r>
            <a:r>
              <a:rPr lang="en-US" smtClean="0"/>
              <a:t>Servlet</a:t>
            </a:r>
            <a:endParaRPr lang="en-US"/>
          </a:p>
        </p:txBody>
      </p:sp>
      <p:sp>
        <p:nvSpPr>
          <p:cNvPr id="3" name="Content Placeholder 2"/>
          <p:cNvSpPr>
            <a:spLocks noGrp="1"/>
          </p:cNvSpPr>
          <p:nvPr>
            <p:ph idx="1"/>
          </p:nvPr>
        </p:nvSpPr>
        <p:spPr/>
        <p:txBody>
          <a:bodyPr/>
          <a:lstStyle/>
          <a:p>
            <a:r>
              <a:rPr lang="vi-VN"/>
              <a:t>Servlets có thể được tạo ra bằng cách sử dụng các </a:t>
            </a:r>
            <a:r>
              <a:rPr lang="vi-VN" b="1"/>
              <a:t>gói javax.servlet</a:t>
            </a:r>
            <a:r>
              <a:rPr lang="vi-VN"/>
              <a:t> và </a:t>
            </a:r>
            <a:r>
              <a:rPr lang="vi-VN" b="1"/>
              <a:t>javax.servlet.http</a:t>
            </a:r>
            <a:r>
              <a:rPr lang="vi-VN"/>
              <a:t> , đây là một phần chuẩn của phiên bản Enterprise của Java, một phiên bản mở rộng của thư viện lớp Java hỗ trợ các dự án phát triển quy mô lớn.</a:t>
            </a:r>
          </a:p>
          <a:p>
            <a:r>
              <a:rPr lang="vi-VN"/>
              <a:t>Các lớp này thực hiện các đặc tả Java Servlet và JSP.</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spTree>
    <p:extLst>
      <p:ext uri="{BB962C8B-B14F-4D97-AF65-F5344CB8AC3E}">
        <p14:creationId xmlns:p14="http://schemas.microsoft.com/office/powerpoint/2010/main" val="53200743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5A35A7D4AEE24794FC67C1B00640D7" ma:contentTypeVersion="10" ma:contentTypeDescription="Create a new document." ma:contentTypeScope="" ma:versionID="d1601917b190608082f320fed6d0b927">
  <xsd:schema xmlns:xsd="http://www.w3.org/2001/XMLSchema" xmlns:xs="http://www.w3.org/2001/XMLSchema" xmlns:p="http://schemas.microsoft.com/office/2006/metadata/properties" xmlns:ns2="aaf6c4ed-e520-4d32-893b-ee8e67794c21" xmlns:ns3="bfcbd5d1-d411-4e54-8376-675ad712bd0e" targetNamespace="http://schemas.microsoft.com/office/2006/metadata/properties" ma:root="true" ma:fieldsID="1f8f526bb018d930a828c6aecdd8e7d6" ns2:_="" ns3:_="">
    <xsd:import namespace="aaf6c4ed-e520-4d32-893b-ee8e67794c21"/>
    <xsd:import namespace="bfcbd5d1-d411-4e54-8376-675ad712bd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f6c4ed-e520-4d32-893b-ee8e67794c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cbd5d1-d411-4e54-8376-675ad712bd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F031A1-8B82-4C15-B49B-DBB08FF9BA32}"/>
</file>

<file path=customXml/itemProps2.xml><?xml version="1.0" encoding="utf-8"?>
<ds:datastoreItem xmlns:ds="http://schemas.openxmlformats.org/officeDocument/2006/customXml" ds:itemID="{B880C3C2-3C3A-4B87-AB0F-79E907998F64}"/>
</file>

<file path=customXml/itemProps3.xml><?xml version="1.0" encoding="utf-8"?>
<ds:datastoreItem xmlns:ds="http://schemas.openxmlformats.org/officeDocument/2006/customXml" ds:itemID="{D8A71A26-D5FF-4626-9212-9349BC9693B8}"/>
</file>

<file path=docProps/app.xml><?xml version="1.0" encoding="utf-8"?>
<Properties xmlns="http://schemas.openxmlformats.org/officeDocument/2006/extended-properties" xmlns:vt="http://schemas.openxmlformats.org/officeDocument/2006/docPropsVTypes">
  <Template>slidemau</Template>
  <TotalTime>741</TotalTime>
  <Words>810</Words>
  <Application>Microsoft Office PowerPoint</Application>
  <PresentationFormat>Custom</PresentationFormat>
  <Paragraphs>140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Presentation on brainstorming</vt:lpstr>
      <vt:lpstr>SERVLET</vt:lpstr>
      <vt:lpstr>Nội dung</vt:lpstr>
      <vt:lpstr>Mục tiêu</vt:lpstr>
      <vt:lpstr>PowerPoint Presentation</vt:lpstr>
      <vt:lpstr>Servlet là gì?</vt:lpstr>
      <vt:lpstr>Kiến trúc servlet</vt:lpstr>
      <vt:lpstr>Kiến trúc hoạt động của Servlet</vt:lpstr>
      <vt:lpstr>Nhiệm vụ của Servlet</vt:lpstr>
      <vt:lpstr>Gói Servlet</vt:lpstr>
      <vt:lpstr>Nhược điểm của Servlet</vt:lpstr>
      <vt:lpstr>PowerPoint Presentation</vt:lpstr>
      <vt:lpstr>PowerPoint Presentation</vt:lpstr>
      <vt:lpstr>PowerPoint Presentation</vt:lpstr>
      <vt:lpstr>PowerPoint Presentation</vt:lpstr>
      <vt:lpstr>Phương thức init()</vt:lpstr>
      <vt:lpstr>Phương thức service()</vt:lpstr>
      <vt:lpstr>PowerPoint Presentation</vt:lpstr>
      <vt:lpstr>Phương thức destroy()</vt:lpstr>
      <vt:lpstr>PowerPoint Presentation</vt:lpstr>
      <vt:lpstr>Sơ đồ kiến trúc</vt:lpstr>
      <vt:lpstr>PowerPoint Presentation</vt:lpstr>
      <vt:lpstr>Cài đặt Tomcat Web Server</vt:lpstr>
      <vt:lpstr>PowerPoint Presentation</vt:lpstr>
      <vt:lpstr>PowerPoint Presentation</vt:lpstr>
      <vt:lpstr>Web.xml</vt:lpstr>
      <vt:lpstr>PowerPoint Presentation</vt:lpstr>
      <vt:lpstr>PowerPoint Presentation</vt:lpstr>
      <vt:lpstr>PowerPoint Presentation</vt:lpstr>
      <vt:lpstr>PowerPoint Presentation</vt:lpstr>
      <vt:lpstr>Cấu trúc </vt:lpstr>
      <vt:lpstr>Thư mục WEB-INF</vt:lpstr>
      <vt:lpstr>Thẻ welcom-file-list</vt:lpstr>
      <vt:lpstr>Thẻ servlet-mapping</vt:lpstr>
      <vt:lpstr>Ánh xạ URL tới servlet</vt:lpstr>
      <vt:lpstr>PowerPoint Presentation</vt:lpstr>
      <vt:lpstr>PowerPoint Presentation</vt:lpstr>
      <vt:lpstr>PowerPoint Presentation</vt:lpstr>
      <vt:lpstr>Hoạt động của Servlet</vt:lpstr>
      <vt:lpstr>Ví dụ</vt:lpstr>
      <vt:lpstr>PowerPoint Presentation</vt:lpstr>
      <vt:lpstr>Tóm tắt</vt:lpstr>
      <vt:lpstr>Bài tập thực hành</vt:lpstr>
    </vt:vector>
  </TitlesOfParts>
  <Company>FSS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lastModifiedBy>admin</cp:lastModifiedBy>
  <cp:revision>561</cp:revision>
  <dcterms:created xsi:type="dcterms:W3CDTF">2006-09-11T03:31:34Z</dcterms:created>
  <dcterms:modified xsi:type="dcterms:W3CDTF">2021-05-07T00:36:34Z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0x010100085A35A7D4AEE24794FC67C1B00640D7</vt:lpwstr>
  </property>
</Properties>
</file>