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1.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1"/>
  </p:sldMasterIdLst>
  <p:notesMasterIdLst>
    <p:notesMasterId r:id="rId56"/>
  </p:notesMasterIdLst>
  <p:sldIdLst>
    <p:sldId id="256" r:id="rId2"/>
    <p:sldId id="553" r:id="rId3"/>
    <p:sldId id="632" r:id="rId4"/>
    <p:sldId id="474" r:id="rId5"/>
    <p:sldId id="682" r:id="rId6"/>
    <p:sldId id="637" r:id="rId7"/>
    <p:sldId id="683" r:id="rId8"/>
    <p:sldId id="686" r:id="rId9"/>
    <p:sldId id="692" r:id="rId10"/>
    <p:sldId id="694" r:id="rId11"/>
    <p:sldId id="693" r:id="rId12"/>
    <p:sldId id="695" r:id="rId13"/>
    <p:sldId id="696" r:id="rId14"/>
    <p:sldId id="684" r:id="rId15"/>
    <p:sldId id="687" r:id="rId16"/>
    <p:sldId id="688" r:id="rId17"/>
    <p:sldId id="689" r:id="rId18"/>
    <p:sldId id="690" r:id="rId19"/>
    <p:sldId id="691" r:id="rId20"/>
    <p:sldId id="685" r:id="rId21"/>
    <p:sldId id="697" r:id="rId22"/>
    <p:sldId id="698" r:id="rId23"/>
    <p:sldId id="699" r:id="rId24"/>
    <p:sldId id="700" r:id="rId25"/>
    <p:sldId id="701" r:id="rId26"/>
    <p:sldId id="702" r:id="rId27"/>
    <p:sldId id="641" r:id="rId28"/>
    <p:sldId id="645" r:id="rId29"/>
    <p:sldId id="646" r:id="rId30"/>
    <p:sldId id="647" r:id="rId31"/>
    <p:sldId id="703" r:id="rId32"/>
    <p:sldId id="651" r:id="rId33"/>
    <p:sldId id="704" r:id="rId34"/>
    <p:sldId id="705" r:id="rId35"/>
    <p:sldId id="652" r:id="rId36"/>
    <p:sldId id="656" r:id="rId37"/>
    <p:sldId id="707" r:id="rId38"/>
    <p:sldId id="709" r:id="rId39"/>
    <p:sldId id="657" r:id="rId40"/>
    <p:sldId id="708" r:id="rId41"/>
    <p:sldId id="674" r:id="rId42"/>
    <p:sldId id="675" r:id="rId43"/>
    <p:sldId id="676" r:id="rId44"/>
    <p:sldId id="677" r:id="rId45"/>
    <p:sldId id="668" r:id="rId46"/>
    <p:sldId id="669" r:id="rId47"/>
    <p:sldId id="670" r:id="rId48"/>
    <p:sldId id="678" r:id="rId49"/>
    <p:sldId id="679" r:id="rId50"/>
    <p:sldId id="680" r:id="rId51"/>
    <p:sldId id="681" r:id="rId52"/>
    <p:sldId id="672" r:id="rId53"/>
    <p:sldId id="631" r:id="rId54"/>
    <p:sldId id="479" r:id="rId55"/>
  </p:sldIdLst>
  <p:sldSz cx="12188825" cy="6858000"/>
  <p:notesSz cx="6858000" cy="9144000"/>
  <p:defaultTextStyle>
    <a:defPPr>
      <a:defRPr lang="en-US"/>
    </a:defPPr>
    <a:lvl1pPr algn="l" rtl="0" fontAlgn="base">
      <a:spcBef>
        <a:spcPct val="0"/>
      </a:spcBef>
      <a:spcAft>
        <a:spcPct val="0"/>
      </a:spcAft>
      <a:defRPr sz="4400" kern="1200">
        <a:solidFill>
          <a:schemeClr val="tx2"/>
        </a:solidFill>
        <a:latin typeface="Tahoma" pitchFamily="34" charset="0"/>
        <a:ea typeface="+mn-ea"/>
        <a:cs typeface="Arial" pitchFamily="34" charset="0"/>
      </a:defRPr>
    </a:lvl1pPr>
    <a:lvl2pPr marL="457200" algn="l" rtl="0" fontAlgn="base">
      <a:spcBef>
        <a:spcPct val="0"/>
      </a:spcBef>
      <a:spcAft>
        <a:spcPct val="0"/>
      </a:spcAft>
      <a:defRPr sz="4400" kern="1200">
        <a:solidFill>
          <a:schemeClr val="tx2"/>
        </a:solidFill>
        <a:latin typeface="Tahoma" pitchFamily="34" charset="0"/>
        <a:ea typeface="+mn-ea"/>
        <a:cs typeface="Arial" pitchFamily="34" charset="0"/>
      </a:defRPr>
    </a:lvl2pPr>
    <a:lvl3pPr marL="914400" algn="l" rtl="0" fontAlgn="base">
      <a:spcBef>
        <a:spcPct val="0"/>
      </a:spcBef>
      <a:spcAft>
        <a:spcPct val="0"/>
      </a:spcAft>
      <a:defRPr sz="4400" kern="1200">
        <a:solidFill>
          <a:schemeClr val="tx2"/>
        </a:solidFill>
        <a:latin typeface="Tahoma" pitchFamily="34" charset="0"/>
        <a:ea typeface="+mn-ea"/>
        <a:cs typeface="Arial" pitchFamily="34" charset="0"/>
      </a:defRPr>
    </a:lvl3pPr>
    <a:lvl4pPr marL="1371600" algn="l" rtl="0" fontAlgn="base">
      <a:spcBef>
        <a:spcPct val="0"/>
      </a:spcBef>
      <a:spcAft>
        <a:spcPct val="0"/>
      </a:spcAft>
      <a:defRPr sz="4400" kern="1200">
        <a:solidFill>
          <a:schemeClr val="tx2"/>
        </a:solidFill>
        <a:latin typeface="Tahoma" pitchFamily="34" charset="0"/>
        <a:ea typeface="+mn-ea"/>
        <a:cs typeface="Arial" pitchFamily="34" charset="0"/>
      </a:defRPr>
    </a:lvl4pPr>
    <a:lvl5pPr marL="1828800" algn="l" rtl="0" fontAlgn="base">
      <a:spcBef>
        <a:spcPct val="0"/>
      </a:spcBef>
      <a:spcAft>
        <a:spcPct val="0"/>
      </a:spcAft>
      <a:defRPr sz="4400" kern="1200">
        <a:solidFill>
          <a:schemeClr val="tx2"/>
        </a:solidFill>
        <a:latin typeface="Tahoma" pitchFamily="34" charset="0"/>
        <a:ea typeface="+mn-ea"/>
        <a:cs typeface="Arial" pitchFamily="34" charset="0"/>
      </a:defRPr>
    </a:lvl5pPr>
    <a:lvl6pPr marL="2286000" algn="l" defTabSz="914400" rtl="0" eaLnBrk="1" latinLnBrk="0" hangingPunct="1">
      <a:defRPr sz="4400" kern="1200">
        <a:solidFill>
          <a:schemeClr val="tx2"/>
        </a:solidFill>
        <a:latin typeface="Tahoma" pitchFamily="34" charset="0"/>
        <a:ea typeface="+mn-ea"/>
        <a:cs typeface="Arial" pitchFamily="34" charset="0"/>
      </a:defRPr>
    </a:lvl6pPr>
    <a:lvl7pPr marL="2743200" algn="l" defTabSz="914400" rtl="0" eaLnBrk="1" latinLnBrk="0" hangingPunct="1">
      <a:defRPr sz="4400" kern="1200">
        <a:solidFill>
          <a:schemeClr val="tx2"/>
        </a:solidFill>
        <a:latin typeface="Tahoma" pitchFamily="34" charset="0"/>
        <a:ea typeface="+mn-ea"/>
        <a:cs typeface="Arial" pitchFamily="34" charset="0"/>
      </a:defRPr>
    </a:lvl7pPr>
    <a:lvl8pPr marL="3200400" algn="l" defTabSz="914400" rtl="0" eaLnBrk="1" latinLnBrk="0" hangingPunct="1">
      <a:defRPr sz="4400" kern="1200">
        <a:solidFill>
          <a:schemeClr val="tx2"/>
        </a:solidFill>
        <a:latin typeface="Tahoma" pitchFamily="34" charset="0"/>
        <a:ea typeface="+mn-ea"/>
        <a:cs typeface="Arial" pitchFamily="34" charset="0"/>
      </a:defRPr>
    </a:lvl8pPr>
    <a:lvl9pPr marL="3657600" algn="l" defTabSz="914400" rtl="0" eaLnBrk="1" latinLnBrk="0" hangingPunct="1">
      <a:defRPr sz="4400" kern="1200">
        <a:solidFill>
          <a:schemeClr val="tx2"/>
        </a:solidFill>
        <a:latin typeface="Tahoma"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849" autoAdjust="0"/>
  </p:normalViewPr>
  <p:slideViewPr>
    <p:cSldViewPr>
      <p:cViewPr>
        <p:scale>
          <a:sx n="65" d="100"/>
          <a:sy n="65" d="100"/>
        </p:scale>
        <p:origin x="-846" y="-126"/>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50" d="100"/>
          <a:sy n="150" d="100"/>
        </p:scale>
        <p:origin x="-726" y="27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EE654F38-F61D-4302-B9D9-80FB51FB5C25}" type="datetimeFigureOut">
              <a:rPr lang="en-US"/>
              <a:pPr>
                <a:defRPr/>
              </a:pPr>
              <a:t>5/6/2021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5CCC9A50-D53C-45FE-AAF1-80EE970E1A9D}" type="slidenum">
              <a:rPr lang="en-US"/>
              <a:pPr>
                <a:defRPr/>
              </a:pPr>
              <a:t>‹#›</a:t>
            </a:fld>
            <a:endParaRPr lang="en-US"/>
          </a:p>
        </p:txBody>
      </p:sp>
    </p:spTree>
    <p:extLst>
      <p:ext uri="{BB962C8B-B14F-4D97-AF65-F5344CB8AC3E}">
        <p14:creationId xmlns:p14="http://schemas.microsoft.com/office/powerpoint/2010/main" val="3876499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015" y="1371600"/>
            <a:ext cx="1046613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endParaRPr lang="en-US"/>
          </a:p>
        </p:txBody>
      </p:sp>
      <p:sp>
        <p:nvSpPr>
          <p:cNvPr id="11" name="Footer Placeholder 18"/>
          <p:cNvSpPr>
            <a:spLocks noGrp="1"/>
          </p:cNvSpPr>
          <p:nvPr>
            <p:ph type="ftr" sz="quarter" idx="11"/>
          </p:nvPr>
        </p:nvSpPr>
        <p:spPr>
          <a:xfrm>
            <a:off x="3555075" y="6356354"/>
            <a:ext cx="4469236" cy="365125"/>
          </a:xfrm>
          <a:prstGeom prst="rect">
            <a:avLst/>
          </a:prstGeom>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F30E89D3-EE9A-491F-B240-9DDED2F81518}" type="slidenum">
              <a:rPr lang="en-US" smtClean="0"/>
              <a:pPr>
                <a:defRPr/>
              </a:pPr>
              <a:t>‹#›</a:t>
            </a:fld>
            <a:endParaRPr lang="en-US"/>
          </a:p>
        </p:txBody>
      </p:sp>
      <p:sp>
        <p:nvSpPr>
          <p:cNvPr id="13" name="Google Shape;38;p3"/>
          <p:cNvSpPr txBox="1"/>
          <p:nvPr userDrawn="1"/>
        </p:nvSpPr>
        <p:spPr>
          <a:xfrm>
            <a:off x="4037012" y="6356354"/>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 </a:t>
            </a:r>
            <a:r>
              <a:rPr lang="en-US" sz="1200" b="1" i="1" u="none" strike="noStrike" cap="none" baseline="0" dirty="0" smtClean="0">
                <a:solidFill>
                  <a:srgbClr val="FFCC00"/>
                </a:solidFill>
                <a:latin typeface="Tahoma"/>
                <a:ea typeface="Tahoma"/>
                <a:cs typeface="Tahoma"/>
                <a:sym typeface="Symbol"/>
              </a:rPr>
              <a:t>J2EE </a:t>
            </a:r>
            <a:r>
              <a:rPr lang="en-US" sz="1200" b="1" i="1" u="none" strike="noStrike" cap="none" baseline="0" dirty="0" err="1" smtClean="0">
                <a:solidFill>
                  <a:srgbClr val="FFCC00"/>
                </a:solidFill>
                <a:latin typeface="Tahoma"/>
                <a:ea typeface="Tahoma"/>
                <a:cs typeface="Tahoma"/>
                <a:sym typeface="Symbol"/>
              </a:rPr>
              <a:t>và</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lập</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trình</a:t>
            </a:r>
            <a:r>
              <a:rPr lang="en-US" sz="1200" b="1" i="1" u="none" strike="noStrike" cap="none" baseline="0" dirty="0" smtClean="0">
                <a:solidFill>
                  <a:srgbClr val="FFCC00"/>
                </a:solidFill>
                <a:latin typeface="Tahoma"/>
                <a:ea typeface="Tahoma"/>
                <a:cs typeface="Tahoma"/>
                <a:sym typeface="Symbol"/>
              </a:rPr>
              <a:t> Web                                </a:t>
            </a:r>
            <a:r>
              <a:rPr lang="en-US" sz="1200" b="0" i="0" u="none" strike="noStrike" cap="none" dirty="0">
                <a:solidFill>
                  <a:srgbClr val="FFCC00"/>
                </a:solidFill>
                <a:latin typeface="Tahoma"/>
                <a:ea typeface="Tahoma"/>
                <a:cs typeface="Tahoma"/>
                <a:sym typeface="Symbol"/>
              </a:rPr>
              <a:t>,</a:t>
            </a:r>
            <a:r>
              <a:rPr lang="en-US" sz="1200" b="0" i="0" u="none" strike="noStrike" cap="none" dirty="0" smtClean="0">
                <a:solidFill>
                  <a:srgbClr val="FFCC00"/>
                </a:solidFill>
                <a:latin typeface="Tahoma"/>
                <a:ea typeface="Tahoma"/>
                <a:cs typeface="Tahoma"/>
                <a:sym typeface="Symbol"/>
              </a:rPr>
              <a:t>2020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914402"/>
            <a:ext cx="802431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441" y="1967231"/>
            <a:ext cx="10969943" cy="4389120"/>
          </a:xfrm>
        </p:spPr>
        <p:txBody>
          <a:bodyPr/>
          <a:lstStyle>
            <a:lvl1pPr algn="just">
              <a:buClr>
                <a:srgbClr val="002060"/>
              </a:buClr>
              <a:defRPr sz="3600">
                <a:latin typeface="Times New Roman" panose="02020603050405020304" pitchFamily="18" charset="0"/>
                <a:ea typeface="Tahoma" pitchFamily="34" charset="0"/>
                <a:cs typeface="Times New Roman" panose="02020603050405020304" pitchFamily="18" charset="0"/>
              </a:defRPr>
            </a:lvl1pPr>
            <a:lvl2pPr marL="639763" indent="-246063" algn="just">
              <a:buClr>
                <a:srgbClr val="002060"/>
              </a:buClr>
              <a:buFont typeface="Wingdings" panose="05000000000000000000" pitchFamily="2" charset="2"/>
              <a:buChar char="Ø"/>
              <a:defRPr sz="3200">
                <a:latin typeface="Times New Roman" panose="02020603050405020304" pitchFamily="18" charset="0"/>
                <a:ea typeface="Tahoma" pitchFamily="34" charset="0"/>
                <a:cs typeface="Times New Roman" panose="02020603050405020304" pitchFamily="18" charset="0"/>
              </a:defRPr>
            </a:lvl2pPr>
            <a:lvl3pPr marL="914400" indent="-246063" algn="just">
              <a:buClr>
                <a:srgbClr val="002060"/>
              </a:buClr>
              <a:buFont typeface="Wingdings" pitchFamily="2" charset="2"/>
              <a:buChar char="v"/>
              <a:defRPr sz="2800">
                <a:latin typeface="Times New Roman" panose="02020603050405020304" pitchFamily="18" charset="0"/>
                <a:ea typeface="Tahoma" pitchFamily="34" charset="0"/>
                <a:cs typeface="Times New Roman" panose="02020603050405020304" pitchFamily="18" charset="0"/>
              </a:defRPr>
            </a:lvl3pPr>
            <a:lvl4pPr algn="just">
              <a:buClr>
                <a:srgbClr val="002060"/>
              </a:buClr>
              <a:defRPr>
                <a:latin typeface="Times New Roman" panose="02020603050405020304" pitchFamily="18" charset="0"/>
                <a:ea typeface="Tahoma" pitchFamily="34" charset="0"/>
                <a:cs typeface="Times New Roman" panose="02020603050405020304" pitchFamily="18" charset="0"/>
              </a:defRPr>
            </a:lvl4pPr>
            <a:lvl5pPr algn="just">
              <a:buClr>
                <a:srgbClr val="002060"/>
              </a:buClr>
              <a:defRPr>
                <a:latin typeface="Times New Roman" panose="02020603050405020304" pitchFamily="18" charset="0"/>
                <a:ea typeface="Tahoma"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0A2CCCF8-9ECF-4463-905F-6DDFF4237F28}" type="slidenum">
              <a:rPr lang="en-US" smtClean="0"/>
              <a:pPr>
                <a:defRPr/>
              </a:pPr>
              <a:t>‹#›</a:t>
            </a:fld>
            <a:endParaRPr lang="en-US"/>
          </a:p>
        </p:txBody>
      </p:sp>
      <p:sp>
        <p:nvSpPr>
          <p:cNvPr id="9"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a:t>
            </a:r>
            <a:r>
              <a:rPr lang="en-US" sz="1200" b="0" i="0" u="none" strike="noStrike" cap="none" dirty="0" smtClean="0">
                <a:solidFill>
                  <a:srgbClr val="FFCC00"/>
                </a:solidFill>
                <a:latin typeface="Tahoma"/>
                <a:ea typeface="Tahoma"/>
                <a:cs typeface="Tahoma"/>
                <a:sym typeface="Symbol"/>
              </a:rPr>
              <a:t>2020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0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706952" y="2704664"/>
            <a:ext cx="10360501"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lang="en-US"/>
              <a:t>Click to edit Master title style</a:t>
            </a:r>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855248"/>
            <a:ext cx="5385514"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443" y="2514600"/>
            <a:ext cx="5385514"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1757" y="1859762"/>
            <a:ext cx="5387630"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1757" y="2514600"/>
            <a:ext cx="538763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9" name="Slide Number Placeholder 8"/>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3" y="704088"/>
            <a:ext cx="11071516"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5" name="Slide Number Placeholder 4"/>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4" name="Slide Number Placeholder 3"/>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7" name="Slide Number Placeholder 6"/>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0065" y="1108075"/>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10669985" y="5359404"/>
            <a:ext cx="206321"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5840479" y="6219829"/>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588" y="1176999"/>
            <a:ext cx="2949696"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588" y="2828785"/>
            <a:ext cx="2945633"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11" name="Slide Number Placeholder 6"/>
          <p:cNvSpPr>
            <a:spLocks noGrp="1"/>
          </p:cNvSpPr>
          <p:nvPr>
            <p:ph type="sldNum" sz="quarter" idx="12"/>
          </p:nvPr>
        </p:nvSpPr>
        <p:spPr>
          <a:xfrm>
            <a:off x="10766796" y="6356354"/>
            <a:ext cx="812588" cy="365125"/>
          </a:xfrm>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67" y="-7938"/>
            <a:ext cx="12236438"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441" y="70485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441" y="1935166"/>
            <a:ext cx="1096994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441" y="6356354"/>
            <a:ext cx="2844059"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3649" y="6356354"/>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pPr>
              <a:defRPr/>
            </a:pPr>
            <a:fld id="{45C3B622-11CF-4D7C-AF85-AB8FE5C71B01}" type="slidenum">
              <a:rPr lang="en-US" smtClean="0"/>
              <a:pPr>
                <a:defRPr/>
              </a:pPr>
              <a:t>‹#›</a:t>
            </a:fld>
            <a:endParaRPr lang="en-US"/>
          </a:p>
        </p:txBody>
      </p:sp>
      <p:sp>
        <p:nvSpPr>
          <p:cNvPr id="15" name="Google Shape;38;p3"/>
          <p:cNvSpPr txBox="1"/>
          <p:nvPr userDrawn="1"/>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spd="slow">
    <p:randomBar dir="vert"/>
  </p:transition>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freetuts.net/glossary/browser-la-gi-12.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openplanning.net/10395/java-servlet-filter" TargetMode="External"/><Relationship Id="rId2" Type="http://schemas.openxmlformats.org/officeDocument/2006/relationships/hyperlink" Target="https://openplanning.net/10169/java-servlet#a72786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1015" y="1905000"/>
            <a:ext cx="10466138" cy="1828800"/>
          </a:xfrm>
        </p:spPr>
        <p:txBody>
          <a:bodyPr>
            <a:normAutofit/>
          </a:bodyPr>
          <a:lstStyle/>
          <a:p>
            <a:pPr marL="0" indent="0"/>
            <a: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t>SERVLET </a:t>
            </a:r>
            <a:r>
              <a:rPr lang="en-US" sz="4000" smtClean="0">
                <a:solidFill>
                  <a:srgbClr val="002060"/>
                </a:solidFill>
                <a:latin typeface="Tahoma" panose="020B0604030504040204" pitchFamily="34" charset="0"/>
                <a:ea typeface="Tahoma" panose="020B0604030504040204" pitchFamily="34" charset="0"/>
                <a:cs typeface="Tahoma" panose="020B0604030504040204" pitchFamily="34" charset="0"/>
              </a:rPr>
              <a:t>NÂNG CAO</a:t>
            </a:r>
            <a:endParaRPr lang="en-US" sz="40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4099" name="Rectangle 3"/>
          <p:cNvSpPr>
            <a:spLocks noGrp="1" noChangeArrowheads="1"/>
          </p:cNvSpPr>
          <p:nvPr>
            <p:ph type="subTitle" idx="1"/>
          </p:nvPr>
        </p:nvSpPr>
        <p:spPr>
          <a:xfrm>
            <a:off x="711015" y="3962400"/>
            <a:ext cx="10470201" cy="561536"/>
          </a:xfrm>
        </p:spPr>
        <p:txBody>
          <a:bodyPr/>
          <a:lstStyle/>
          <a:p>
            <a:pPr eaLnBrk="1" hangingPunct="1"/>
            <a:r>
              <a:rPr lang="en-US" sz="2400" dirty="0" err="1">
                <a:latin typeface="Arial" panose="020B0604020202020204" pitchFamily="34" charset="0"/>
                <a:cs typeface="Arial" panose="020B0604020202020204" pitchFamily="34" charset="0"/>
              </a:rPr>
              <a:t>ThS</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Châu Thị Dung</a:t>
            </a:r>
            <a:endParaRPr lang="en-US" sz="2400" dirty="0">
              <a:latin typeface="Arial" panose="020B0604020202020204" pitchFamily="34" charset="0"/>
              <a:cs typeface="Arial" panose="020B0604020202020204"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10</a:t>
            </a:fld>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2266950"/>
            <a:ext cx="915899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95497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11</a:t>
            </a:fld>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2" y="1143000"/>
            <a:ext cx="5943600" cy="493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71667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2286000"/>
            <a:ext cx="6908669"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357080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13</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1" y="1981200"/>
            <a:ext cx="785648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463671"/>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457200"/>
            <a:ext cx="10969943" cy="1143000"/>
          </a:xfrm>
        </p:spPr>
        <p:txBody>
          <a:bodyPr>
            <a:normAutofit/>
          </a:bodyPr>
          <a:lstStyle/>
          <a:p>
            <a:r>
              <a:rPr lang="vi-VN"/>
              <a:t>Phương thức </a:t>
            </a:r>
            <a:r>
              <a:rPr lang="vi-VN" smtClean="0"/>
              <a:t>POST</a:t>
            </a:r>
            <a:endParaRPr lang="en-US"/>
          </a:p>
        </p:txBody>
      </p:sp>
      <p:sp>
        <p:nvSpPr>
          <p:cNvPr id="3" name="Content Placeholder 2"/>
          <p:cNvSpPr>
            <a:spLocks noGrp="1"/>
          </p:cNvSpPr>
          <p:nvPr>
            <p:ph idx="1"/>
          </p:nvPr>
        </p:nvSpPr>
        <p:spPr>
          <a:xfrm>
            <a:off x="608012" y="1828800"/>
            <a:ext cx="10969943" cy="4389120"/>
          </a:xfrm>
        </p:spPr>
        <p:txBody>
          <a:bodyPr/>
          <a:lstStyle/>
          <a:p>
            <a:r>
              <a:rPr lang="en-US" smtClean="0"/>
              <a:t>p</a:t>
            </a:r>
            <a:r>
              <a:rPr lang="vi-VN" smtClean="0"/>
              <a:t>hương </a:t>
            </a:r>
            <a:r>
              <a:rPr lang="vi-VN"/>
              <a:t>thức này gói thông tin theo cách chính xác giống như phương thức GET, nhưng thay vì gửi nó như một chuỗi văn bản sau một ? (dấu chấm hỏi) trong URL thì phương thức này gửi nó như một thông điệp riêng biệt. Thông báo này đi kèm với chương trình backend dưới dạng đầu vào tiêu chuẩn mà bạn có thể phân tích và sử dụng cho quá trình xử lý của bạn. Servlet xử lý kiểu yêu cầu này sử dụng </a:t>
            </a:r>
            <a:r>
              <a:rPr lang="vi-VN" b="1"/>
              <a:t>phương thức doPost ()</a:t>
            </a:r>
            <a:r>
              <a:rPr lang="vi-VN"/>
              <a:t>.</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14</a:t>
            </a:fld>
            <a:endParaRPr lang="en-US"/>
          </a:p>
        </p:txBody>
      </p:sp>
    </p:spTree>
    <p:extLst>
      <p:ext uri="{BB962C8B-B14F-4D97-AF65-F5344CB8AC3E}">
        <p14:creationId xmlns:p14="http://schemas.microsoft.com/office/powerpoint/2010/main" val="251369048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1" y="2057400"/>
            <a:ext cx="852929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348040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3" y="2290763"/>
            <a:ext cx="79248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02049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04850"/>
            <a:ext cx="11123771" cy="1143000"/>
          </a:xfrm>
        </p:spPr>
        <p:txBody>
          <a:bodyPr/>
          <a:lstStyle/>
          <a:p>
            <a:r>
              <a:rPr lang="en-US"/>
              <a:t>HelloForm.java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838200"/>
            <a:ext cx="6937220" cy="520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192967"/>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Web.xml</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2" y="2209800"/>
            <a:ext cx="6035692"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2187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Index.html</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1981200"/>
            <a:ext cx="703832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42794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en-US" sz="3600" smtClean="0"/>
              <a:t>Xử lý Form trong Servlet</a:t>
            </a:r>
            <a:endParaRPr lang="en-US" sz="3600" dirty="0" smtClean="0"/>
          </a:p>
          <a:p>
            <a:r>
              <a:rPr lang="en-US" smtClean="0"/>
              <a:t>Filter</a:t>
            </a:r>
            <a:endParaRPr lang="en-US" dirty="0"/>
          </a:p>
          <a:p>
            <a:endParaRPr lang="en-US" sz="3600" dirty="0" smtClean="0"/>
          </a:p>
          <a:p>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a:t>
            </a:fld>
            <a:endParaRPr lang="en-US"/>
          </a:p>
        </p:txBody>
      </p:sp>
    </p:spTree>
    <p:extLst>
      <p:ext uri="{BB962C8B-B14F-4D97-AF65-F5344CB8AC3E}">
        <p14:creationId xmlns:p14="http://schemas.microsoft.com/office/powerpoint/2010/main" val="4181822771"/>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28600"/>
            <a:ext cx="10969943" cy="1143000"/>
          </a:xfrm>
        </p:spPr>
        <p:txBody>
          <a:bodyPr>
            <a:normAutofit/>
          </a:bodyPr>
          <a:lstStyle/>
          <a:p>
            <a:r>
              <a:rPr lang="en-US"/>
              <a:t>Đọc dữ liệu từ Form trong </a:t>
            </a:r>
            <a:r>
              <a:rPr lang="en-US" smtClean="0"/>
              <a:t>Servlet</a:t>
            </a:r>
            <a:endParaRPr lang="en-US"/>
          </a:p>
        </p:txBody>
      </p:sp>
      <p:sp>
        <p:nvSpPr>
          <p:cNvPr id="3" name="Content Placeholder 2"/>
          <p:cNvSpPr>
            <a:spLocks noGrp="1"/>
          </p:cNvSpPr>
          <p:nvPr>
            <p:ph idx="1"/>
          </p:nvPr>
        </p:nvSpPr>
        <p:spPr>
          <a:xfrm>
            <a:off x="684213" y="1371600"/>
            <a:ext cx="10820400" cy="4389120"/>
          </a:xfrm>
        </p:spPr>
        <p:txBody>
          <a:bodyPr/>
          <a:lstStyle/>
          <a:p>
            <a:r>
              <a:rPr lang="vi-VN"/>
              <a:t>Servlet xử lý dữ liệu từ một Form bằng cách sử dụng các phương thức sau đây tùy thuộc vào tình huống:</a:t>
            </a:r>
          </a:p>
          <a:p>
            <a:pPr lvl="1"/>
            <a:r>
              <a:rPr lang="vi-VN" b="1"/>
              <a:t>getParameter</a:t>
            </a:r>
            <a:r>
              <a:rPr lang="vi-VN" b="1" smtClean="0"/>
              <a:t>()</a:t>
            </a:r>
            <a:r>
              <a:rPr lang="en-US" smtClean="0"/>
              <a:t>:</a:t>
            </a:r>
            <a:r>
              <a:rPr lang="vi-VN" smtClean="0"/>
              <a:t>Gọi </a:t>
            </a:r>
            <a:r>
              <a:rPr lang="vi-VN"/>
              <a:t>phương thức request.getParameter() để lấy giá trị của một tham số của form.</a:t>
            </a:r>
          </a:p>
          <a:p>
            <a:pPr lvl="1"/>
            <a:r>
              <a:rPr lang="vi-VN" b="1"/>
              <a:t>getParameterValues</a:t>
            </a:r>
            <a:r>
              <a:rPr lang="vi-VN" b="1" smtClean="0"/>
              <a:t>()</a:t>
            </a:r>
            <a:r>
              <a:rPr lang="en-US"/>
              <a:t>:</a:t>
            </a:r>
            <a:r>
              <a:rPr lang="vi-VN" smtClean="0"/>
              <a:t>Gọi </a:t>
            </a:r>
            <a:r>
              <a:rPr lang="vi-VN"/>
              <a:t>phương thức này nếu tham số xuất hiện nhiều lần và trả về nhiều giá trị, ví dụ checkbox.</a:t>
            </a:r>
          </a:p>
          <a:p>
            <a:pPr lvl="1"/>
            <a:r>
              <a:rPr lang="vi-VN" b="1"/>
              <a:t>getParameterNames</a:t>
            </a:r>
            <a:r>
              <a:rPr lang="vi-VN" b="1" smtClean="0"/>
              <a:t>()</a:t>
            </a:r>
            <a:r>
              <a:rPr lang="en-US"/>
              <a:t>:</a:t>
            </a:r>
            <a:r>
              <a:rPr lang="vi-VN" smtClean="0"/>
              <a:t>Gọi </a:t>
            </a:r>
            <a:r>
              <a:rPr lang="vi-VN"/>
              <a:t>phương thức này nếu </a:t>
            </a:r>
            <a:r>
              <a:rPr lang="vi-VN" smtClean="0"/>
              <a:t>muốn </a:t>
            </a:r>
            <a:r>
              <a:rPr lang="vi-VN"/>
              <a:t>có một danh sách đầy đủ của tất cả các tham số trong yêu cầu hiện tại.</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20</a:t>
            </a:fld>
            <a:endParaRPr lang="en-US"/>
          </a:p>
        </p:txBody>
      </p:sp>
    </p:spTree>
    <p:extLst>
      <p:ext uri="{BB962C8B-B14F-4D97-AF65-F5344CB8AC3E}">
        <p14:creationId xmlns:p14="http://schemas.microsoft.com/office/powerpoint/2010/main" val="818432880"/>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21</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2" y="762000"/>
            <a:ext cx="8001000" cy="524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605727"/>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22</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1" y="2209800"/>
            <a:ext cx="828173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09485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23</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63" y="2133600"/>
            <a:ext cx="768957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402413"/>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24</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2209799"/>
            <a:ext cx="8305800" cy="305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734188"/>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25</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2209800"/>
            <a:ext cx="8540832"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56321"/>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smtClean="0">
              <a:latin typeface="Tahoma" pitchFamily="34" charset="0"/>
              <a:cs typeface="Tahoma" pitchFamily="34" charset="0"/>
            </a:endParaRPr>
          </a:p>
          <a:p>
            <a:pPr marL="0" indent="0" algn="ctr">
              <a:buNone/>
            </a:pPr>
            <a:r>
              <a:rPr lang="en-US" b="1" smtClean="0">
                <a:latin typeface="Tahoma" pitchFamily="34" charset="0"/>
                <a:cs typeface="Tahoma" pitchFamily="34" charset="0"/>
              </a:rPr>
              <a:t>MỘT SỐ THÀNH PHẦN CỦA SERVLET</a:t>
            </a:r>
            <a:endParaRPr lang="en-US" b="1">
              <a:latin typeface="Tahoma" pitchFamily="34" charset="0"/>
              <a:cs typeface="Tahoma"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26</a:t>
            </a:fld>
            <a:endParaRPr lang="en-US"/>
          </a:p>
        </p:txBody>
      </p:sp>
    </p:spTree>
    <p:extLst>
      <p:ext uri="{BB962C8B-B14F-4D97-AF65-F5344CB8AC3E}">
        <p14:creationId xmlns:p14="http://schemas.microsoft.com/office/powerpoint/2010/main" val="4289899875"/>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a:t>
            </a:r>
            <a:r>
              <a:rPr lang="en-US" dirty="0" err="1" smtClean="0"/>
              <a:t>Config</a:t>
            </a:r>
            <a:endParaRPr lang="en-US" dirty="0"/>
          </a:p>
        </p:txBody>
      </p:sp>
      <p:sp>
        <p:nvSpPr>
          <p:cNvPr id="3" name="Content Placeholder 2"/>
          <p:cNvSpPr>
            <a:spLocks noGrp="1"/>
          </p:cNvSpPr>
          <p:nvPr>
            <p:ph idx="1"/>
          </p:nvPr>
        </p:nvSpPr>
        <p:spPr/>
        <p:txBody>
          <a:bodyPr/>
          <a:lstStyle/>
          <a:p>
            <a:r>
              <a:rPr lang="en-US" dirty="0" err="1"/>
              <a:t>Thông</a:t>
            </a:r>
            <a:r>
              <a:rPr lang="en-US" dirty="0"/>
              <a:t> tin </a:t>
            </a:r>
            <a:r>
              <a:rPr lang="en-US" dirty="0" err="1"/>
              <a:t>trong</a:t>
            </a:r>
            <a:r>
              <a:rPr lang="en-US" dirty="0"/>
              <a:t> </a:t>
            </a:r>
            <a:r>
              <a:rPr lang="en-US" dirty="0" err="1"/>
              <a:t>tập</a:t>
            </a:r>
            <a:r>
              <a:rPr lang="en-US" dirty="0"/>
              <a:t> tin </a:t>
            </a:r>
            <a:r>
              <a:rPr lang="en-US" dirty="0" smtClean="0"/>
              <a:t>web.xml </a:t>
            </a:r>
            <a:r>
              <a:rPr lang="en-US" dirty="0" err="1"/>
              <a:t>có</a:t>
            </a:r>
            <a:r>
              <a:rPr lang="en-US" dirty="0"/>
              <a:t> </a:t>
            </a:r>
            <a:r>
              <a:rPr lang="en-US" dirty="0" err="1"/>
              <a:t>thể</a:t>
            </a:r>
            <a:r>
              <a:rPr lang="en-US" dirty="0"/>
              <a:t> </a:t>
            </a:r>
            <a:r>
              <a:rPr lang="en-US" dirty="0" err="1"/>
              <a:t>được</a:t>
            </a:r>
            <a:r>
              <a:rPr lang="en-US" dirty="0"/>
              <a:t> </a:t>
            </a:r>
            <a:r>
              <a:rPr lang="en-US" dirty="0" err="1"/>
              <a:t>lấy</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đối</a:t>
            </a:r>
            <a:r>
              <a:rPr lang="en-US" dirty="0"/>
              <a:t> </a:t>
            </a:r>
            <a:r>
              <a:rPr lang="en-US" dirty="0" err="1"/>
              <a:t>tượng</a:t>
            </a:r>
            <a:r>
              <a:rPr lang="en-US" dirty="0"/>
              <a:t> </a:t>
            </a:r>
            <a:r>
              <a:rPr lang="en-US" dirty="0" err="1"/>
              <a:t>ServletConfig</a:t>
            </a:r>
            <a:r>
              <a:rPr lang="en-US" dirty="0"/>
              <a:t> </a:t>
            </a:r>
            <a:endParaRPr lang="en-US" dirty="0" smtClean="0"/>
          </a:p>
          <a:p>
            <a:r>
              <a:rPr lang="en-US" dirty="0" err="1" smtClean="0"/>
              <a:t>Cấu</a:t>
            </a:r>
            <a:r>
              <a:rPr lang="en-US" dirty="0" smtClean="0"/>
              <a:t> </a:t>
            </a:r>
            <a:r>
              <a:rPr lang="en-US" dirty="0" err="1"/>
              <a:t>hình</a:t>
            </a:r>
            <a:r>
              <a:rPr lang="en-US" dirty="0"/>
              <a:t> </a:t>
            </a:r>
            <a:r>
              <a:rPr lang="en-US" dirty="0" err="1"/>
              <a:t>các</a:t>
            </a:r>
            <a:r>
              <a:rPr lang="en-US" dirty="0"/>
              <a:t> </a:t>
            </a:r>
            <a:r>
              <a:rPr lang="en-US" dirty="0" err="1"/>
              <a:t>đối</a:t>
            </a:r>
            <a:r>
              <a:rPr lang="en-US" dirty="0"/>
              <a:t> </a:t>
            </a:r>
            <a:r>
              <a:rPr lang="en-US" dirty="0" err="1"/>
              <a:t>số</a:t>
            </a:r>
            <a:r>
              <a:rPr lang="en-US" dirty="0"/>
              <a:t> </a:t>
            </a:r>
            <a:r>
              <a:rPr lang="en-US" dirty="0" err="1"/>
              <a:t>cho</a:t>
            </a:r>
            <a:r>
              <a:rPr lang="en-US" dirty="0"/>
              <a:t> </a:t>
            </a:r>
            <a:r>
              <a:rPr lang="en-US" dirty="0" err="1"/>
              <a:t>một</a:t>
            </a:r>
            <a:r>
              <a:rPr lang="en-US" dirty="0"/>
              <a:t> </a:t>
            </a:r>
            <a:r>
              <a:rPr lang="en-US" dirty="0" smtClean="0"/>
              <a:t>servlet</a:t>
            </a:r>
          </a:p>
          <a:p>
            <a:r>
              <a:rPr lang="en-US" dirty="0" err="1"/>
              <a:t>Tạo</a:t>
            </a:r>
            <a:r>
              <a:rPr lang="en-US" dirty="0"/>
              <a:t> </a:t>
            </a:r>
            <a:r>
              <a:rPr lang="en-US" dirty="0" err="1"/>
              <a:t>đối</a:t>
            </a:r>
            <a:r>
              <a:rPr lang="en-US" dirty="0"/>
              <a:t> </a:t>
            </a:r>
            <a:r>
              <a:rPr lang="en-US" dirty="0" err="1"/>
              <a:t>tượng</a:t>
            </a:r>
            <a:r>
              <a:rPr lang="en-US" dirty="0"/>
              <a:t> </a:t>
            </a:r>
            <a:r>
              <a:rPr lang="en-US" dirty="0" err="1"/>
              <a:t>ServletConfig</a:t>
            </a:r>
            <a:r>
              <a:rPr lang="en-US" dirty="0"/>
              <a:t> </a:t>
            </a:r>
            <a:r>
              <a:rPr lang="en-US" dirty="0" err="1"/>
              <a:t>toàn</a:t>
            </a:r>
            <a:r>
              <a:rPr lang="en-US" dirty="0"/>
              <a:t> </a:t>
            </a:r>
            <a:r>
              <a:rPr lang="en-US" dirty="0" err="1"/>
              <a:t>cục</a:t>
            </a:r>
            <a:r>
              <a:rPr lang="en-US" dirty="0"/>
              <a:t> </a:t>
            </a:r>
            <a:r>
              <a:rPr lang="en-US" dirty="0" err="1"/>
              <a:t>lưu</a:t>
            </a:r>
            <a:r>
              <a:rPr lang="en-US" dirty="0"/>
              <a:t> </a:t>
            </a:r>
            <a:r>
              <a:rPr lang="en-US" dirty="0" err="1"/>
              <a:t>trữ</a:t>
            </a:r>
            <a:r>
              <a:rPr lang="en-US" dirty="0"/>
              <a:t> </a:t>
            </a:r>
            <a:r>
              <a:rPr lang="en-US" dirty="0" err="1"/>
              <a:t>cấu</a:t>
            </a:r>
            <a:r>
              <a:rPr lang="en-US" dirty="0"/>
              <a:t> </a:t>
            </a:r>
            <a:r>
              <a:rPr lang="en-US" dirty="0" err="1"/>
              <a:t>hình</a:t>
            </a:r>
            <a:r>
              <a:rPr lang="en-US" dirty="0"/>
              <a:t> </a:t>
            </a:r>
            <a:r>
              <a:rPr lang="en-US" dirty="0" err="1"/>
              <a:t>ứng</a:t>
            </a:r>
            <a:r>
              <a:rPr lang="en-US" dirty="0"/>
              <a:t> </a:t>
            </a:r>
            <a:r>
              <a:rPr lang="en-US" dirty="0" err="1"/>
              <a:t>dụng</a:t>
            </a:r>
            <a:r>
              <a:rPr lang="en-US" dirty="0"/>
              <a:t> Web</a:t>
            </a:r>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27</a:t>
            </a:fld>
            <a:endParaRPr lang="en-US"/>
          </a:p>
        </p:txBody>
      </p:sp>
    </p:spTree>
    <p:extLst>
      <p:ext uri="{BB962C8B-B14F-4D97-AF65-F5344CB8AC3E}">
        <p14:creationId xmlns:p14="http://schemas.microsoft.com/office/powerpoint/2010/main" val="1949783559"/>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Context</a:t>
            </a:r>
            <a:endParaRPr lang="en-US" dirty="0"/>
          </a:p>
        </p:txBody>
      </p:sp>
      <p:sp>
        <p:nvSpPr>
          <p:cNvPr id="3" name="Content Placeholder 2"/>
          <p:cNvSpPr>
            <a:spLocks noGrp="1"/>
          </p:cNvSpPr>
          <p:nvPr>
            <p:ph idx="1"/>
          </p:nvPr>
        </p:nvSpPr>
        <p:spPr/>
        <p:txBody>
          <a:bodyPr/>
          <a:lstStyle/>
          <a:p>
            <a:r>
              <a:rPr lang="en-US" dirty="0" err="1" smtClean="0"/>
              <a:t>Trong</a:t>
            </a:r>
            <a:r>
              <a:rPr lang="en-US" dirty="0" smtClean="0"/>
              <a:t> </a:t>
            </a:r>
            <a:r>
              <a:rPr lang="en-US" dirty="0" err="1"/>
              <a:t>cùng</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smtClean="0"/>
              <a:t>web, </a:t>
            </a:r>
            <a:r>
              <a:rPr lang="en-US" dirty="0" err="1"/>
              <a:t>các</a:t>
            </a:r>
            <a:r>
              <a:rPr lang="en-US" dirty="0"/>
              <a:t> Servlet chia </a:t>
            </a:r>
            <a:r>
              <a:rPr lang="en-US" dirty="0" err="1"/>
              <a:t>sẻ</a:t>
            </a:r>
            <a:r>
              <a:rPr lang="en-US" dirty="0"/>
              <a:t> </a:t>
            </a:r>
            <a:r>
              <a:rPr lang="en-US" dirty="0" err="1"/>
              <a:t>cùng</a:t>
            </a:r>
            <a:r>
              <a:rPr lang="en-US" dirty="0"/>
              <a:t> </a:t>
            </a:r>
            <a:r>
              <a:rPr lang="en-US" dirty="0" err="1"/>
              <a:t>một</a:t>
            </a:r>
            <a:r>
              <a:rPr lang="en-US" dirty="0"/>
              <a:t> </a:t>
            </a:r>
            <a:r>
              <a:rPr lang="en-US" dirty="0" err="1"/>
              <a:t>môi</a:t>
            </a:r>
            <a:r>
              <a:rPr lang="en-US" dirty="0"/>
              <a:t> </a:t>
            </a:r>
            <a:r>
              <a:rPr lang="en-US" dirty="0" err="1"/>
              <a:t>trường</a:t>
            </a:r>
            <a:r>
              <a:rPr lang="en-US" dirty="0"/>
              <a:t> </a:t>
            </a:r>
          </a:p>
          <a:p>
            <a:r>
              <a:rPr lang="en-US" dirty="0" smtClean="0"/>
              <a:t>Servlet </a:t>
            </a:r>
            <a:r>
              <a:rPr lang="en-US" dirty="0"/>
              <a:t>container </a:t>
            </a:r>
            <a:r>
              <a:rPr lang="en-US" dirty="0" err="1"/>
              <a:t>thể</a:t>
            </a:r>
            <a:r>
              <a:rPr lang="en-US" dirty="0"/>
              <a:t> </a:t>
            </a:r>
            <a:r>
              <a:rPr lang="en-US" dirty="0" err="1"/>
              <a:t>hiện</a:t>
            </a:r>
            <a:r>
              <a:rPr lang="en-US" dirty="0"/>
              <a:t> </a:t>
            </a:r>
            <a:r>
              <a:rPr lang="en-US" dirty="0" err="1"/>
              <a:t>môi</a:t>
            </a:r>
            <a:r>
              <a:rPr lang="en-US" dirty="0"/>
              <a:t> </a:t>
            </a:r>
            <a:r>
              <a:rPr lang="en-US" dirty="0" err="1"/>
              <a:t>trường</a:t>
            </a:r>
            <a:r>
              <a:rPr lang="en-US" dirty="0"/>
              <a:t> </a:t>
            </a:r>
            <a:r>
              <a:rPr lang="en-US" dirty="0" err="1"/>
              <a:t>trong</a:t>
            </a:r>
            <a:r>
              <a:rPr lang="en-US" dirty="0"/>
              <a:t> Servlet </a:t>
            </a:r>
            <a:r>
              <a:rPr lang="en-US" dirty="0" err="1"/>
              <a:t>thông</a:t>
            </a:r>
            <a:r>
              <a:rPr lang="en-US" dirty="0"/>
              <a:t> qua </a:t>
            </a:r>
            <a:r>
              <a:rPr lang="en-US" dirty="0" err="1"/>
              <a:t>giao</a:t>
            </a:r>
            <a:r>
              <a:rPr lang="en-US" dirty="0"/>
              <a:t> </a:t>
            </a:r>
            <a:r>
              <a:rPr lang="en-US" dirty="0" err="1"/>
              <a:t>diện</a:t>
            </a:r>
            <a:r>
              <a:rPr lang="en-US" dirty="0"/>
              <a:t> Servlet Context </a:t>
            </a:r>
          </a:p>
          <a:p>
            <a:r>
              <a:rPr lang="en-US" dirty="0" smtClean="0"/>
              <a:t>Servlet </a:t>
            </a:r>
            <a:r>
              <a:rPr lang="en-US" dirty="0"/>
              <a:t>API </a:t>
            </a:r>
            <a:r>
              <a:rPr lang="en-US" dirty="0" err="1"/>
              <a:t>cũng</a:t>
            </a:r>
            <a:r>
              <a:rPr lang="en-US" dirty="0"/>
              <a:t> </a:t>
            </a:r>
            <a:r>
              <a:rPr lang="en-US" dirty="0" err="1"/>
              <a:t>định</a:t>
            </a:r>
            <a:r>
              <a:rPr lang="en-US" dirty="0"/>
              <a:t> </a:t>
            </a:r>
            <a:r>
              <a:rPr lang="en-US" dirty="0" err="1"/>
              <a:t>nghĩa</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phép</a:t>
            </a:r>
            <a:r>
              <a:rPr lang="en-US" dirty="0"/>
              <a:t> </a:t>
            </a:r>
            <a:r>
              <a:rPr lang="en-US" dirty="0" err="1"/>
              <a:t>giao</a:t>
            </a:r>
            <a:r>
              <a:rPr lang="en-US" dirty="0"/>
              <a:t> </a:t>
            </a:r>
            <a:r>
              <a:rPr lang="en-US" dirty="0" err="1"/>
              <a:t>tiếp</a:t>
            </a:r>
            <a:r>
              <a:rPr lang="en-US" dirty="0"/>
              <a:t> </a:t>
            </a:r>
            <a:r>
              <a:rPr lang="en-US" dirty="0" err="1"/>
              <a:t>giữa</a:t>
            </a:r>
            <a:r>
              <a:rPr lang="en-US" dirty="0"/>
              <a:t> servlet </a:t>
            </a:r>
            <a:r>
              <a:rPr lang="en-US" dirty="0" err="1"/>
              <a:t>và</a:t>
            </a:r>
            <a:r>
              <a:rPr lang="en-US" dirty="0"/>
              <a:t> servlet </a:t>
            </a:r>
            <a:r>
              <a:rPr lang="en-US" dirty="0" smtClean="0"/>
              <a:t>container</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28</a:t>
            </a:fld>
            <a:endParaRPr lang="en-US"/>
          </a:p>
        </p:txBody>
      </p:sp>
    </p:spTree>
    <p:extLst>
      <p:ext uri="{BB962C8B-B14F-4D97-AF65-F5344CB8AC3E}">
        <p14:creationId xmlns:p14="http://schemas.microsoft.com/office/powerpoint/2010/main" val="2955217650"/>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Context</a:t>
            </a:r>
          </a:p>
        </p:txBody>
      </p:sp>
      <p:sp>
        <p:nvSpPr>
          <p:cNvPr id="3" name="Content Placeholder 2"/>
          <p:cNvSpPr>
            <a:spLocks noGrp="1"/>
          </p:cNvSpPr>
          <p:nvPr>
            <p:ph idx="1"/>
          </p:nvPr>
        </p:nvSpPr>
        <p:spPr/>
        <p:txBody>
          <a:bodyPr/>
          <a:lstStyle/>
          <a:p>
            <a:pPr>
              <a:spcBef>
                <a:spcPts val="0"/>
              </a:spcBef>
            </a:pPr>
            <a:r>
              <a:rPr lang="en-US" dirty="0" err="1" smtClean="0"/>
              <a:t>Khởi</a:t>
            </a:r>
            <a:r>
              <a:rPr lang="en-US" dirty="0" smtClean="0"/>
              <a:t> </a:t>
            </a:r>
            <a:r>
              <a:rPr lang="en-US" dirty="0" err="1"/>
              <a:t>tạo</a:t>
            </a:r>
            <a:r>
              <a:rPr lang="en-US" dirty="0"/>
              <a:t> Servlet Context </a:t>
            </a:r>
            <a:endParaRPr lang="en-US" dirty="0" smtClean="0"/>
          </a:p>
          <a:p>
            <a:pPr lvl="1">
              <a:spcBef>
                <a:spcPts val="0"/>
              </a:spcBef>
            </a:pPr>
            <a:r>
              <a:rPr lang="en-US" dirty="0" smtClean="0"/>
              <a:t>Servlet </a:t>
            </a:r>
            <a:r>
              <a:rPr lang="en-US" dirty="0"/>
              <a:t>Context </a:t>
            </a:r>
            <a:r>
              <a:rPr lang="en-US" dirty="0" err="1"/>
              <a:t>được</a:t>
            </a:r>
            <a:r>
              <a:rPr lang="en-US" dirty="0"/>
              <a:t> </a:t>
            </a:r>
            <a:r>
              <a:rPr lang="en-US" dirty="0" err="1"/>
              <a:t>khởi</a:t>
            </a:r>
            <a:r>
              <a:rPr lang="en-US" dirty="0"/>
              <a:t> </a:t>
            </a:r>
            <a:r>
              <a:rPr lang="en-US" dirty="0" err="1"/>
              <a:t>tạo</a:t>
            </a:r>
            <a:r>
              <a:rPr lang="en-US" dirty="0"/>
              <a:t> </a:t>
            </a:r>
            <a:r>
              <a:rPr lang="en-US" dirty="0" err="1"/>
              <a:t>trong</a:t>
            </a:r>
            <a:r>
              <a:rPr lang="en-US" dirty="0"/>
              <a:t> </a:t>
            </a:r>
            <a:r>
              <a:rPr lang="en-US" dirty="0" err="1"/>
              <a:t>thời</a:t>
            </a:r>
            <a:r>
              <a:rPr lang="en-US" dirty="0"/>
              <a:t> </a:t>
            </a:r>
            <a:r>
              <a:rPr lang="en-US" dirty="0" err="1"/>
              <a:t>điểm</a:t>
            </a:r>
            <a:r>
              <a:rPr lang="en-US" dirty="0"/>
              <a:t> </a:t>
            </a:r>
            <a:r>
              <a:rPr lang="en-US" dirty="0" err="1"/>
              <a:t>ứng</a:t>
            </a:r>
            <a:r>
              <a:rPr lang="en-US" dirty="0"/>
              <a:t> </a:t>
            </a:r>
            <a:r>
              <a:rPr lang="en-US" dirty="0" err="1"/>
              <a:t>dụng</a:t>
            </a:r>
            <a:r>
              <a:rPr lang="en-US" dirty="0"/>
              <a:t> </a:t>
            </a:r>
            <a:r>
              <a:rPr lang="en-US" dirty="0" err="1"/>
              <a:t>được</a:t>
            </a:r>
            <a:r>
              <a:rPr lang="en-US" dirty="0"/>
              <a:t> </a:t>
            </a:r>
            <a:r>
              <a:rPr lang="en-US" dirty="0" err="1"/>
              <a:t>nạp</a:t>
            </a:r>
            <a:r>
              <a:rPr lang="en-US" dirty="0"/>
              <a:t> </a:t>
            </a:r>
          </a:p>
          <a:p>
            <a:pPr lvl="1">
              <a:spcBef>
                <a:spcPts val="0"/>
              </a:spcBef>
            </a:pPr>
            <a:r>
              <a:rPr lang="en-US" dirty="0" err="1" smtClean="0"/>
              <a:t>Mỗi</a:t>
            </a:r>
            <a:r>
              <a:rPr lang="en-US" dirty="0" smtClean="0"/>
              <a:t> </a:t>
            </a:r>
            <a:r>
              <a:rPr lang="en-US" dirty="0" err="1"/>
              <a:t>ứng</a:t>
            </a:r>
            <a:r>
              <a:rPr lang="en-US" dirty="0"/>
              <a:t> </a:t>
            </a:r>
            <a:r>
              <a:rPr lang="en-US" dirty="0" err="1"/>
              <a:t>dụng</a:t>
            </a:r>
            <a:r>
              <a:rPr lang="en-US" dirty="0"/>
              <a:t> </a:t>
            </a:r>
            <a:r>
              <a:rPr lang="en-US" dirty="0" err="1"/>
              <a:t>sẽ</a:t>
            </a:r>
            <a:r>
              <a:rPr lang="en-US" dirty="0"/>
              <a:t> </a:t>
            </a:r>
            <a:r>
              <a:rPr lang="en-US" dirty="0" err="1"/>
              <a:t>có</a:t>
            </a:r>
            <a:r>
              <a:rPr lang="en-US" dirty="0"/>
              <a:t> </a:t>
            </a:r>
            <a:r>
              <a:rPr lang="en-US" dirty="0" err="1"/>
              <a:t>duy</a:t>
            </a:r>
            <a:r>
              <a:rPr lang="en-US" dirty="0"/>
              <a:t> </a:t>
            </a:r>
            <a:r>
              <a:rPr lang="en-US" dirty="0" err="1"/>
              <a:t>nhất</a:t>
            </a:r>
            <a:r>
              <a:rPr lang="en-US" dirty="0"/>
              <a:t> </a:t>
            </a:r>
            <a:r>
              <a:rPr lang="en-US" dirty="0" err="1" smtClean="0"/>
              <a:t>một</a:t>
            </a:r>
            <a:r>
              <a:rPr lang="en-US" dirty="0" smtClean="0"/>
              <a:t> </a:t>
            </a:r>
            <a:r>
              <a:rPr lang="en-US" dirty="0"/>
              <a:t>Servlet Context </a:t>
            </a:r>
          </a:p>
          <a:p>
            <a:pPr lvl="1">
              <a:spcBef>
                <a:spcPts val="0"/>
              </a:spcBef>
            </a:pPr>
            <a:r>
              <a:rPr lang="en-US" dirty="0" err="1" smtClean="0"/>
              <a:t>Các</a:t>
            </a:r>
            <a:r>
              <a:rPr lang="en-US" dirty="0" smtClean="0"/>
              <a:t> </a:t>
            </a:r>
            <a:r>
              <a:rPr lang="en-US" dirty="0" err="1"/>
              <a:t>tham</a:t>
            </a:r>
            <a:r>
              <a:rPr lang="en-US" dirty="0"/>
              <a:t> </a:t>
            </a:r>
            <a:r>
              <a:rPr lang="en-US" dirty="0" err="1"/>
              <a:t>số</a:t>
            </a:r>
            <a:r>
              <a:rPr lang="en-US" dirty="0"/>
              <a:t> </a:t>
            </a:r>
            <a:r>
              <a:rPr lang="en-US" dirty="0" err="1"/>
              <a:t>được</a:t>
            </a:r>
            <a:r>
              <a:rPr lang="en-US" dirty="0"/>
              <a:t> </a:t>
            </a:r>
            <a:r>
              <a:rPr lang="en-US" dirty="0" err="1"/>
              <a:t>khởi</a:t>
            </a:r>
            <a:r>
              <a:rPr lang="en-US" dirty="0"/>
              <a:t> </a:t>
            </a:r>
            <a:r>
              <a:rPr lang="en-US" dirty="0" err="1"/>
              <a:t>tạo</a:t>
            </a:r>
            <a:r>
              <a:rPr lang="en-US" dirty="0"/>
              <a:t> qua Servlet context </a:t>
            </a:r>
            <a:r>
              <a:rPr lang="en-US" dirty="0" err="1"/>
              <a:t>thường</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số</a:t>
            </a:r>
            <a:r>
              <a:rPr lang="en-US" dirty="0"/>
              <a:t> </a:t>
            </a:r>
            <a:r>
              <a:rPr lang="en-US" dirty="0" err="1"/>
              <a:t>thông</a:t>
            </a:r>
            <a:r>
              <a:rPr lang="en-US" dirty="0"/>
              <a:t> tin </a:t>
            </a:r>
            <a:r>
              <a:rPr lang="en-US" dirty="0" err="1"/>
              <a:t>đặc</a:t>
            </a:r>
            <a:r>
              <a:rPr lang="en-US" dirty="0"/>
              <a:t> </a:t>
            </a:r>
            <a:r>
              <a:rPr lang="en-US" dirty="0" err="1"/>
              <a:t>biệt</a:t>
            </a:r>
            <a:r>
              <a:rPr lang="en-US" dirty="0"/>
              <a:t> </a:t>
            </a:r>
            <a:r>
              <a:rPr lang="en-US" dirty="0" err="1" smtClean="0"/>
              <a:t>như</a:t>
            </a:r>
            <a:r>
              <a:rPr lang="en-US" dirty="0" smtClean="0"/>
              <a:t>: </a:t>
            </a:r>
          </a:p>
          <a:p>
            <a:pPr lvl="2">
              <a:spcBef>
                <a:spcPts val="0"/>
              </a:spcBef>
            </a:pPr>
            <a:r>
              <a:rPr lang="en-US" dirty="0" err="1" smtClean="0"/>
              <a:t>Thông</a:t>
            </a:r>
            <a:r>
              <a:rPr lang="en-US" dirty="0" smtClean="0"/>
              <a:t> </a:t>
            </a:r>
            <a:r>
              <a:rPr lang="en-US" dirty="0"/>
              <a:t>tin </a:t>
            </a:r>
            <a:r>
              <a:rPr lang="en-US" dirty="0" err="1"/>
              <a:t>về</a:t>
            </a:r>
            <a:r>
              <a:rPr lang="en-US" dirty="0"/>
              <a:t> </a:t>
            </a:r>
            <a:r>
              <a:rPr lang="en-US" dirty="0" err="1"/>
              <a:t>người</a:t>
            </a:r>
            <a:r>
              <a:rPr lang="en-US" dirty="0"/>
              <a:t> </a:t>
            </a:r>
            <a:r>
              <a:rPr lang="en-US" dirty="0" err="1"/>
              <a:t>phát</a:t>
            </a:r>
            <a:r>
              <a:rPr lang="en-US" dirty="0"/>
              <a:t> </a:t>
            </a:r>
            <a:r>
              <a:rPr lang="en-US" dirty="0" err="1"/>
              <a:t>triển</a:t>
            </a:r>
            <a:r>
              <a:rPr lang="en-US" dirty="0"/>
              <a:t> </a:t>
            </a:r>
            <a:endParaRPr lang="en-US" dirty="0" smtClean="0"/>
          </a:p>
          <a:p>
            <a:pPr lvl="2">
              <a:spcBef>
                <a:spcPts val="0"/>
              </a:spcBef>
            </a:pPr>
            <a:r>
              <a:rPr lang="en-US" dirty="0" err="1" smtClean="0"/>
              <a:t>Thông</a:t>
            </a:r>
            <a:r>
              <a:rPr lang="en-US" dirty="0" smtClean="0"/>
              <a:t> </a:t>
            </a:r>
            <a:r>
              <a:rPr lang="en-US" dirty="0"/>
              <a:t>tin </a:t>
            </a:r>
            <a:r>
              <a:rPr lang="en-US" dirty="0" err="1"/>
              <a:t>kết</a:t>
            </a:r>
            <a:r>
              <a:rPr lang="en-US" dirty="0"/>
              <a:t> </a:t>
            </a:r>
            <a:r>
              <a:rPr lang="en-US" dirty="0" err="1"/>
              <a:t>nối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29</a:t>
            </a:fld>
            <a:endParaRPr lang="en-US"/>
          </a:p>
        </p:txBody>
      </p:sp>
    </p:spTree>
    <p:extLst>
      <p:ext uri="{BB962C8B-B14F-4D97-AF65-F5344CB8AC3E}">
        <p14:creationId xmlns:p14="http://schemas.microsoft.com/office/powerpoint/2010/main" val="160014672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p:txBody>
          <a:bodyPr/>
          <a:lstStyle/>
          <a:p>
            <a:r>
              <a:rPr lang="en-US" dirty="0" err="1" smtClean="0"/>
              <a:t>Hiểu</a:t>
            </a:r>
            <a:r>
              <a:rPr lang="en-US" dirty="0" smtClean="0"/>
              <a:t> </a:t>
            </a:r>
            <a:r>
              <a:rPr lang="en-US" dirty="0" err="1" smtClean="0"/>
              <a:t>rõ</a:t>
            </a:r>
            <a:r>
              <a:rPr lang="en-US" dirty="0" smtClean="0"/>
              <a:t> </a:t>
            </a:r>
            <a:r>
              <a:rPr lang="en-US" dirty="0" err="1"/>
              <a:t>c</a:t>
            </a:r>
            <a:r>
              <a:rPr lang="en-US" dirty="0" err="1" smtClean="0"/>
              <a:t>hu</a:t>
            </a:r>
            <a:r>
              <a:rPr lang="en-US" dirty="0" smtClean="0"/>
              <a:t> </a:t>
            </a:r>
            <a:r>
              <a:rPr lang="en-US" dirty="0" err="1"/>
              <a:t>trình</a:t>
            </a:r>
            <a:r>
              <a:rPr lang="en-US" dirty="0"/>
              <a:t> </a:t>
            </a:r>
            <a:r>
              <a:rPr lang="en-US" dirty="0" err="1"/>
              <a:t>sống</a:t>
            </a:r>
            <a:r>
              <a:rPr lang="en-US" dirty="0"/>
              <a:t> </a:t>
            </a:r>
            <a:r>
              <a:rPr lang="en-US" dirty="0" err="1"/>
              <a:t>của</a:t>
            </a:r>
            <a:r>
              <a:rPr lang="en-US" dirty="0"/>
              <a:t> Servlet</a:t>
            </a:r>
          </a:p>
          <a:p>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Events</a:t>
            </a:r>
            <a:r>
              <a:rPr lang="en-US" dirty="0"/>
              <a:t>, </a:t>
            </a:r>
            <a:r>
              <a:rPr lang="en-US" dirty="0" smtClean="0"/>
              <a:t>Listeners, Filter</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a:t>
            </a:fld>
            <a:endParaRPr lang="en-US"/>
          </a:p>
        </p:txBody>
      </p:sp>
    </p:spTree>
    <p:extLst>
      <p:ext uri="{BB962C8B-B14F-4D97-AF65-F5344CB8AC3E}">
        <p14:creationId xmlns:p14="http://schemas.microsoft.com/office/powerpoint/2010/main" val="387044341"/>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Context</a:t>
            </a:r>
          </a:p>
        </p:txBody>
      </p:sp>
      <p:sp>
        <p:nvSpPr>
          <p:cNvPr id="3" name="Content Placeholder 2"/>
          <p:cNvSpPr>
            <a:spLocks noGrp="1"/>
          </p:cNvSpPr>
          <p:nvPr>
            <p:ph idx="1"/>
          </p:nvPr>
        </p:nvSpPr>
        <p:spPr/>
        <p:txBody>
          <a:bodyPr/>
          <a:lstStyle/>
          <a:p>
            <a:r>
              <a:rPr lang="en-US" dirty="0" err="1" smtClean="0"/>
              <a:t>Đối</a:t>
            </a:r>
            <a:r>
              <a:rPr lang="en-US" dirty="0" smtClean="0"/>
              <a:t> </a:t>
            </a:r>
            <a:r>
              <a:rPr lang="en-US" dirty="0" err="1" smtClean="0"/>
              <a:t>tượng</a:t>
            </a:r>
            <a:r>
              <a:rPr lang="en-US" dirty="0" smtClean="0"/>
              <a:t> </a:t>
            </a:r>
            <a:r>
              <a:rPr lang="en-US" dirty="0" err="1" smtClean="0"/>
              <a:t>ServletContext</a:t>
            </a:r>
            <a:r>
              <a:rPr lang="en-US" dirty="0" smtClean="0"/>
              <a:t> </a:t>
            </a:r>
            <a:r>
              <a:rPr lang="en-US" dirty="0" err="1" smtClean="0"/>
              <a:t>được</a:t>
            </a:r>
            <a:r>
              <a:rPr lang="en-US" dirty="0" smtClean="0"/>
              <a:t> </a:t>
            </a:r>
            <a:r>
              <a:rPr lang="en-US" dirty="0" err="1" smtClean="0"/>
              <a:t>chứa</a:t>
            </a:r>
            <a:r>
              <a:rPr lang="en-US" dirty="0" smtClean="0"/>
              <a:t> </a:t>
            </a:r>
            <a:r>
              <a:rPr lang="en-US" dirty="0" err="1" smtClean="0"/>
              <a:t>trong</a:t>
            </a:r>
            <a:r>
              <a:rPr lang="en-US" dirty="0" smtClean="0"/>
              <a:t> </a:t>
            </a:r>
            <a:r>
              <a:rPr lang="en-US" dirty="0" err="1" smtClean="0"/>
              <a:t>ServerConfig</a:t>
            </a:r>
            <a:endParaRPr lang="en-US" dirty="0" smtClean="0"/>
          </a:p>
          <a:p>
            <a:pPr lvl="1"/>
            <a:r>
              <a:rPr lang="en-US" dirty="0" err="1" smtClean="0"/>
              <a:t>Phương</a:t>
            </a:r>
            <a:r>
              <a:rPr lang="en-US" dirty="0" smtClean="0"/>
              <a:t> </a:t>
            </a:r>
            <a:r>
              <a:rPr lang="en-US" dirty="0" err="1" smtClean="0"/>
              <a:t>thức</a:t>
            </a:r>
            <a:r>
              <a:rPr lang="en-US" dirty="0" smtClean="0"/>
              <a:t> </a:t>
            </a:r>
            <a:r>
              <a:rPr lang="en-US" dirty="0" err="1" smtClean="0"/>
              <a:t>getServletContext</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30</a:t>
            </a:fld>
            <a:endParaRPr lang="en-US"/>
          </a:p>
        </p:txBody>
      </p:sp>
    </p:spTree>
    <p:extLst>
      <p:ext uri="{BB962C8B-B14F-4D97-AF65-F5344CB8AC3E}">
        <p14:creationId xmlns:p14="http://schemas.microsoft.com/office/powerpoint/2010/main" val="377786627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1000"/>
            <a:ext cx="10969943" cy="1143000"/>
          </a:xfrm>
        </p:spPr>
        <p:txBody>
          <a:bodyPr/>
          <a:lstStyle/>
          <a:p>
            <a:r>
              <a:rPr lang="vi-VN"/>
              <a:t>Request</a:t>
            </a:r>
            <a:endParaRPr lang="en-US"/>
          </a:p>
        </p:txBody>
      </p:sp>
      <p:sp>
        <p:nvSpPr>
          <p:cNvPr id="3" name="Content Placeholder 2"/>
          <p:cNvSpPr>
            <a:spLocks noGrp="1"/>
          </p:cNvSpPr>
          <p:nvPr>
            <p:ph idx="1"/>
          </p:nvPr>
        </p:nvSpPr>
        <p:spPr>
          <a:xfrm>
            <a:off x="684212" y="1524000"/>
            <a:ext cx="10969943" cy="4389120"/>
          </a:xfrm>
        </p:spPr>
        <p:txBody>
          <a:bodyPr/>
          <a:lstStyle/>
          <a:p>
            <a:r>
              <a:rPr lang="vi-VN"/>
              <a:t>Request có thể hiểu nhanh là thông tin gửi từ client lên server. Khi bạn lên trình duyệt </a:t>
            </a:r>
            <a:r>
              <a:rPr lang="vi-VN">
                <a:hlinkClick r:id="rId2" tooltip="browser là gì"/>
              </a:rPr>
              <a:t>browser</a:t>
            </a:r>
            <a:r>
              <a:rPr lang="vi-VN"/>
              <a:t> gõ một địa chỉ nào </a:t>
            </a:r>
            <a:r>
              <a:rPr lang="vi-VN" smtClean="0"/>
              <a:t>đó</a:t>
            </a:r>
            <a:r>
              <a:rPr lang="vi-VN"/>
              <a:t> thì ngay lập tức trình duyệt sẽ dựa vào tên domain để gửi yêu cầu truy cập đến địa chỉ IP mà domain này đang trỏ </a:t>
            </a:r>
            <a:r>
              <a:rPr lang="vi-VN" smtClean="0"/>
              <a:t>lúc </a:t>
            </a:r>
            <a:r>
              <a:rPr lang="vi-VN"/>
              <a:t>này phía server </a:t>
            </a:r>
            <a:r>
              <a:rPr lang="vi-VN" i="1"/>
              <a:t>sẽ phân tích yêu cầu và sẽ gửi luồng xử lý tới vị trí </a:t>
            </a:r>
            <a:r>
              <a:rPr lang="vi-VN" i="1" smtClean="0"/>
              <a:t>lưu </a:t>
            </a:r>
            <a:r>
              <a:rPr lang="vi-VN" i="1"/>
              <a:t>trữ của mã nguồn </a:t>
            </a:r>
            <a:r>
              <a:rPr lang="vi-VN" i="1" smtClean="0"/>
              <a:t>và </a:t>
            </a:r>
            <a:r>
              <a:rPr lang="vi-VN" i="1"/>
              <a:t>nhiệm vụ của các mã nguồn là tiếp nhận yêu cầu, phân tích request đó và trả kết quả lại cho client.</a:t>
            </a:r>
            <a:endParaRPr lang="en-US" i="1"/>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31</a:t>
            </a:fld>
            <a:endParaRPr lang="en-US"/>
          </a:p>
        </p:txBody>
      </p:sp>
    </p:spTree>
    <p:extLst>
      <p:ext uri="{BB962C8B-B14F-4D97-AF65-F5344CB8AC3E}">
        <p14:creationId xmlns:p14="http://schemas.microsoft.com/office/powerpoint/2010/main" val="994135185"/>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ServletRequest</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32</a:t>
            </a:fld>
            <a:endParaRPr lang="en-US"/>
          </a:p>
        </p:txBody>
      </p:sp>
      <p:sp>
        <p:nvSpPr>
          <p:cNvPr id="3" name="Content Placeholder 2"/>
          <p:cNvSpPr>
            <a:spLocks noGrp="1"/>
          </p:cNvSpPr>
          <p:nvPr>
            <p:ph idx="1"/>
          </p:nvPr>
        </p:nvSpPr>
        <p:spPr/>
        <p:txBody>
          <a:bodyPr/>
          <a:lstStyle/>
          <a:p>
            <a:r>
              <a:rPr lang="vi-VN" b="1" smtClean="0"/>
              <a:t>getParameter(String </a:t>
            </a:r>
            <a:r>
              <a:rPr lang="vi-VN" b="1"/>
              <a:t>name)</a:t>
            </a:r>
            <a:endParaRPr lang="vi-VN"/>
          </a:p>
          <a:p>
            <a:r>
              <a:rPr lang="en-US" smtClean="0"/>
              <a:t>request.</a:t>
            </a:r>
            <a:r>
              <a:rPr lang="en-US" b="1" smtClean="0"/>
              <a:t>getServletPath()</a:t>
            </a:r>
          </a:p>
          <a:p>
            <a:r>
              <a:rPr lang="en-US"/>
              <a:t>request.getContextPath() </a:t>
            </a:r>
            <a:endParaRPr lang="en-US" b="1" smtClean="0"/>
          </a:p>
          <a:p>
            <a:r>
              <a:rPr lang="en-US"/>
              <a:t>request.getSession</a:t>
            </a:r>
            <a:r>
              <a:rPr lang="en-US" smtClean="0"/>
              <a:t>()</a:t>
            </a:r>
          </a:p>
        </p:txBody>
      </p:sp>
    </p:spTree>
    <p:extLst>
      <p:ext uri="{BB962C8B-B14F-4D97-AF65-F5344CB8AC3E}">
        <p14:creationId xmlns:p14="http://schemas.microsoft.com/office/powerpoint/2010/main" val="3163380992"/>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Reponse</a:t>
            </a:r>
            <a:endParaRPr lang="en-US"/>
          </a:p>
        </p:txBody>
      </p:sp>
      <p:sp>
        <p:nvSpPr>
          <p:cNvPr id="3" name="Content Placeholder 2"/>
          <p:cNvSpPr>
            <a:spLocks noGrp="1"/>
          </p:cNvSpPr>
          <p:nvPr>
            <p:ph idx="1"/>
          </p:nvPr>
        </p:nvSpPr>
        <p:spPr/>
        <p:txBody>
          <a:bodyPr/>
          <a:lstStyle/>
          <a:p>
            <a:r>
              <a:rPr lang="vi-VN"/>
              <a:t>Reponse là dữ liệu mà server trả về cho client. Ví dụ khi bạn nhập vào địa chỉ </a:t>
            </a:r>
            <a:r>
              <a:rPr lang="en-US" smtClean="0"/>
              <a:t>nào đó</a:t>
            </a:r>
            <a:r>
              <a:rPr lang="vi-VN" smtClean="0"/>
              <a:t> </a:t>
            </a:r>
            <a:r>
              <a:rPr lang="vi-VN"/>
              <a:t>thì kết quả trả về (</a:t>
            </a:r>
            <a:r>
              <a:rPr lang="vi-VN" i="1"/>
              <a:t>response</a:t>
            </a:r>
            <a:r>
              <a:rPr lang="vi-VN"/>
              <a:t>) chính là giao diện của website và các thông tin của header.</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33</a:t>
            </a:fld>
            <a:endParaRPr lang="en-US"/>
          </a:p>
        </p:txBody>
      </p:sp>
    </p:spTree>
    <p:extLst>
      <p:ext uri="{BB962C8B-B14F-4D97-AF65-F5344CB8AC3E}">
        <p14:creationId xmlns:p14="http://schemas.microsoft.com/office/powerpoint/2010/main" val="848130476"/>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response.getWriter</a:t>
            </a:r>
            <a:r>
              <a:rPr lang="en-US" smtClean="0"/>
              <a:t>()</a:t>
            </a:r>
          </a:p>
          <a:p>
            <a:r>
              <a:rPr lang="en-US"/>
              <a:t> </a:t>
            </a:r>
            <a:r>
              <a:rPr lang="en-US" smtClean="0"/>
              <a:t>response.sendRedirect</a:t>
            </a:r>
            <a:r>
              <a:rPr lang="en-US" b="1" smtClean="0"/>
              <a:t>(String </a:t>
            </a:r>
            <a:r>
              <a:rPr lang="en-US" b="1"/>
              <a:t>location)</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34</a:t>
            </a:fld>
            <a:endParaRPr lang="en-US"/>
          </a:p>
        </p:txBody>
      </p:sp>
    </p:spTree>
    <p:extLst>
      <p:ext uri="{BB962C8B-B14F-4D97-AF65-F5344CB8AC3E}">
        <p14:creationId xmlns:p14="http://schemas.microsoft.com/office/powerpoint/2010/main" val="2144055648"/>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ServletResponse</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35</a:t>
            </a:fld>
            <a:endParaRPr lang="en-US"/>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4412" y="2057400"/>
            <a:ext cx="6540500" cy="366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004804"/>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a:t>
            </a:r>
            <a:endParaRPr lang="en-US" dirty="0"/>
          </a:p>
        </p:txBody>
      </p:sp>
      <p:sp>
        <p:nvSpPr>
          <p:cNvPr id="3" name="Content Placeholder 2"/>
          <p:cNvSpPr>
            <a:spLocks noGrp="1"/>
          </p:cNvSpPr>
          <p:nvPr>
            <p:ph idx="1"/>
          </p:nvPr>
        </p:nvSpPr>
        <p:spPr/>
        <p:txBody>
          <a:bodyPr/>
          <a:lstStyle/>
          <a:p>
            <a:r>
              <a:rPr lang="en-US" dirty="0" err="1"/>
              <a:t>Một</a:t>
            </a:r>
            <a:r>
              <a:rPr lang="en-US" dirty="0"/>
              <a:t> servlet </a:t>
            </a:r>
            <a:r>
              <a:rPr lang="en-US" dirty="0" err="1"/>
              <a:t>có</a:t>
            </a:r>
            <a:r>
              <a:rPr lang="en-US" dirty="0"/>
              <a:t> </a:t>
            </a:r>
            <a:r>
              <a:rPr lang="en-US" dirty="0" err="1"/>
              <a:t>thể</a:t>
            </a:r>
            <a:r>
              <a:rPr lang="en-US" dirty="0"/>
              <a:t> </a:t>
            </a:r>
            <a:r>
              <a:rPr lang="en-US" dirty="0" err="1"/>
              <a:t>chuyển</a:t>
            </a:r>
            <a:r>
              <a:rPr lang="en-US" dirty="0"/>
              <a:t> sang </a:t>
            </a:r>
            <a:r>
              <a:rPr lang="en-US" dirty="0" err="1" smtClean="0"/>
              <a:t>một</a:t>
            </a:r>
            <a:r>
              <a:rPr lang="en-US" dirty="0" smtClean="0"/>
              <a:t> </a:t>
            </a:r>
            <a:r>
              <a:rPr lang="en-US" dirty="0" err="1"/>
              <a:t>tài</a:t>
            </a:r>
            <a:r>
              <a:rPr lang="en-US" dirty="0"/>
              <a:t> </a:t>
            </a:r>
            <a:r>
              <a:rPr lang="en-US" dirty="0" err="1"/>
              <a:t>nguyên</a:t>
            </a:r>
            <a:r>
              <a:rPr lang="en-US" dirty="0"/>
              <a:t> </a:t>
            </a:r>
            <a:r>
              <a:rPr lang="en-US" dirty="0" err="1"/>
              <a:t>khác</a:t>
            </a:r>
            <a:r>
              <a:rPr lang="en-US" dirty="0"/>
              <a:t> </a:t>
            </a:r>
            <a:endParaRPr lang="en-US" dirty="0" smtClean="0"/>
          </a:p>
          <a:p>
            <a:pPr marL="0" indent="0">
              <a:buNone/>
            </a:pPr>
            <a:r>
              <a:rPr lang="en-US" dirty="0" smtClean="0"/>
              <a:t>	</a:t>
            </a:r>
            <a:r>
              <a:rPr lang="en-US" dirty="0" err="1" smtClean="0"/>
              <a:t>response.sendRedirect</a:t>
            </a:r>
            <a:r>
              <a:rPr lang="en-US" dirty="0" smtClean="0"/>
              <a:t>("http://www.cnn.com");</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36</a:t>
            </a:fld>
            <a:endParaRPr lang="en-US"/>
          </a:p>
        </p:txBody>
      </p:sp>
    </p:spTree>
    <p:extLst>
      <p:ext uri="{BB962C8B-B14F-4D97-AF65-F5344CB8AC3E}">
        <p14:creationId xmlns:p14="http://schemas.microsoft.com/office/powerpoint/2010/main" val="953619436"/>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Chuyển hướng (Redirect):</a:t>
            </a:r>
            <a:r>
              <a:rPr lang="vi-VN"/>
              <a:t> Khi một yêu cầu (request) từ phía người dùng tới một Servlet (Trang A), servlet này có thể chuyển yêu cầu này tới một trang khác (Trang B), và kết thúc nhiệm vụ của nó. Trang được chuyển hướng tới có thể là trang trong ứng dụng của bạn, hoặc có thể là một trang bất kỳ.</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37</a:t>
            </a:fld>
            <a:endParaRPr lang="en-US"/>
          </a:p>
        </p:txBody>
      </p:sp>
    </p:spTree>
    <p:extLst>
      <p:ext uri="{BB962C8B-B14F-4D97-AF65-F5344CB8AC3E}">
        <p14:creationId xmlns:p14="http://schemas.microsoft.com/office/powerpoint/2010/main" val="3407278506"/>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855" y="762000"/>
            <a:ext cx="6824253" cy="521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82990"/>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RequesDispatcher</a:t>
            </a:r>
            <a:endParaRPr lang="en-US" dirty="0"/>
          </a:p>
        </p:txBody>
      </p:sp>
      <p:sp>
        <p:nvSpPr>
          <p:cNvPr id="3" name="Content Placeholder 2"/>
          <p:cNvSpPr>
            <a:spLocks noGrp="1"/>
          </p:cNvSpPr>
          <p:nvPr>
            <p:ph idx="1"/>
          </p:nvPr>
        </p:nvSpPr>
        <p:spPr/>
        <p:txBody>
          <a:bodyPr/>
          <a:lstStyle/>
          <a:p>
            <a:r>
              <a:rPr lang="en-US" dirty="0" err="1"/>
              <a:t>Có</a:t>
            </a:r>
            <a:r>
              <a:rPr lang="en-US" dirty="0"/>
              <a:t> </a:t>
            </a:r>
            <a:r>
              <a:rPr lang="en-US" dirty="0" err="1"/>
              <a:t>thể</a:t>
            </a:r>
            <a:r>
              <a:rPr lang="en-US" dirty="0"/>
              <a:t> </a:t>
            </a:r>
            <a:r>
              <a:rPr lang="en-US" dirty="0" err="1"/>
              <a:t>dùng</a:t>
            </a:r>
            <a:r>
              <a:rPr lang="en-US" dirty="0"/>
              <a:t> </a:t>
            </a:r>
            <a:r>
              <a:rPr lang="en-US" dirty="0" err="1"/>
              <a:t>giao</a:t>
            </a:r>
            <a:r>
              <a:rPr lang="en-US" dirty="0"/>
              <a:t> </a:t>
            </a:r>
            <a:r>
              <a:rPr lang="en-US" dirty="0" err="1"/>
              <a:t>diện</a:t>
            </a:r>
            <a:r>
              <a:rPr lang="en-US" dirty="0"/>
              <a:t> </a:t>
            </a:r>
            <a:r>
              <a:rPr lang="en-US" dirty="0" err="1"/>
              <a:t>RequestDispatcher</a:t>
            </a:r>
            <a:r>
              <a:rPr lang="en-US" dirty="0"/>
              <a:t> </a:t>
            </a:r>
            <a:r>
              <a:rPr lang="en-US" dirty="0" err="1"/>
              <a:t>để</a:t>
            </a:r>
            <a:r>
              <a:rPr lang="en-US" dirty="0"/>
              <a:t> </a:t>
            </a:r>
            <a:r>
              <a:rPr lang="en-US" dirty="0" err="1"/>
              <a:t>triệu</a:t>
            </a:r>
            <a:r>
              <a:rPr lang="en-US" dirty="0"/>
              <a:t> </a:t>
            </a:r>
            <a:r>
              <a:rPr lang="en-US" dirty="0" err="1"/>
              <a:t>gọi</a:t>
            </a:r>
            <a:r>
              <a:rPr lang="en-US" dirty="0"/>
              <a:t> </a:t>
            </a:r>
            <a:r>
              <a:rPr lang="en-US" dirty="0" err="1"/>
              <a:t>tài</a:t>
            </a:r>
            <a:r>
              <a:rPr lang="en-US" dirty="0"/>
              <a:t> </a:t>
            </a:r>
            <a:r>
              <a:rPr lang="en-US" dirty="0" err="1"/>
              <a:t>nguyên</a:t>
            </a:r>
            <a:r>
              <a:rPr lang="en-US" dirty="0"/>
              <a:t> </a:t>
            </a:r>
            <a:r>
              <a:rPr lang="en-US" dirty="0" err="1"/>
              <a:t>khác</a:t>
            </a:r>
            <a:r>
              <a:rPr lang="en-US" dirty="0"/>
              <a:t> </a:t>
            </a:r>
          </a:p>
          <a:p>
            <a:r>
              <a:rPr lang="en-US" dirty="0" err="1" smtClean="0"/>
              <a:t>Tạo</a:t>
            </a:r>
            <a:r>
              <a:rPr lang="en-US" dirty="0" smtClean="0"/>
              <a:t> </a:t>
            </a:r>
            <a:r>
              <a:rPr lang="en-US" dirty="0" err="1"/>
              <a:t>ra</a:t>
            </a:r>
            <a:r>
              <a:rPr lang="en-US" dirty="0"/>
              <a:t> </a:t>
            </a:r>
            <a:r>
              <a:rPr lang="en-US" dirty="0" err="1"/>
              <a:t>đối</a:t>
            </a:r>
            <a:r>
              <a:rPr lang="en-US" dirty="0"/>
              <a:t> </a:t>
            </a:r>
            <a:r>
              <a:rPr lang="en-US" dirty="0" err="1"/>
              <a:t>tượng</a:t>
            </a:r>
            <a:r>
              <a:rPr lang="en-US" dirty="0"/>
              <a:t> </a:t>
            </a:r>
            <a:r>
              <a:rPr lang="en-US" dirty="0" err="1"/>
              <a:t>RequestDispatcher</a:t>
            </a:r>
            <a:r>
              <a:rPr lang="en-US" dirty="0"/>
              <a:t> </a:t>
            </a:r>
            <a:r>
              <a:rPr lang="en-US" dirty="0" err="1"/>
              <a:t>bằng</a:t>
            </a:r>
            <a:r>
              <a:rPr lang="en-US" dirty="0"/>
              <a:t> </a:t>
            </a:r>
            <a:r>
              <a:rPr lang="en-US" dirty="0" err="1"/>
              <a:t>cách</a:t>
            </a:r>
            <a:r>
              <a:rPr lang="en-US" dirty="0"/>
              <a:t> </a:t>
            </a:r>
            <a:r>
              <a:rPr lang="en-US" dirty="0" err="1"/>
              <a:t>gọi</a:t>
            </a:r>
            <a:r>
              <a:rPr lang="en-US" dirty="0"/>
              <a:t> </a:t>
            </a:r>
            <a:r>
              <a:rPr lang="en-US" dirty="0" err="1"/>
              <a:t>hàm</a:t>
            </a:r>
            <a:r>
              <a:rPr lang="en-US" dirty="0"/>
              <a:t> </a:t>
            </a:r>
            <a:r>
              <a:rPr lang="en-US" dirty="0" err="1" smtClean="0"/>
              <a:t>getRequestDispatcher</a:t>
            </a:r>
            <a:r>
              <a:rPr lang="en-US" dirty="0" smtClean="0"/>
              <a:t>() </a:t>
            </a:r>
            <a:r>
              <a:rPr lang="en-US" dirty="0" err="1"/>
              <a:t>của</a:t>
            </a:r>
            <a:r>
              <a:rPr lang="en-US" dirty="0"/>
              <a:t> </a:t>
            </a:r>
            <a:r>
              <a:rPr lang="en-US" dirty="0" err="1"/>
              <a:t>đối</a:t>
            </a:r>
            <a:r>
              <a:rPr lang="en-US" dirty="0"/>
              <a:t> </a:t>
            </a:r>
            <a:r>
              <a:rPr lang="en-US" dirty="0" err="1" smtClean="0"/>
              <a:t>tượng</a:t>
            </a:r>
            <a:r>
              <a:rPr lang="en-US" dirty="0" smtClean="0"/>
              <a:t>: </a:t>
            </a:r>
            <a:endParaRPr lang="en-US" dirty="0"/>
          </a:p>
          <a:p>
            <a:pPr lvl="1"/>
            <a:r>
              <a:rPr lang="en-US" dirty="0" err="1" smtClean="0"/>
              <a:t>ServletContext</a:t>
            </a:r>
            <a:r>
              <a:rPr lang="en-US" dirty="0" smtClean="0"/>
              <a:t> </a:t>
            </a:r>
            <a:endParaRPr lang="en-US" dirty="0"/>
          </a:p>
          <a:p>
            <a:pPr lvl="1"/>
            <a:r>
              <a:rPr lang="en-US" dirty="0" err="1" smtClean="0"/>
              <a:t>ServletRequest</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39</a:t>
            </a:fld>
            <a:endParaRPr lang="en-US"/>
          </a:p>
        </p:txBody>
      </p:sp>
    </p:spTree>
    <p:extLst>
      <p:ext uri="{BB962C8B-B14F-4D97-AF65-F5344CB8AC3E}">
        <p14:creationId xmlns:p14="http://schemas.microsoft.com/office/powerpoint/2010/main" val="32358517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a:latin typeface="Tahoma" panose="020B0604030504040204" pitchFamily="34" charset="0"/>
              <a:cs typeface="Tahoma" panose="020B0604030504040204" pitchFamily="34" charset="0"/>
            </a:endParaRPr>
          </a:p>
          <a:p>
            <a:pPr marL="0" indent="0" algn="ctr">
              <a:buNone/>
            </a:pPr>
            <a:r>
              <a:rPr lang="en-US" sz="3600" b="1" smtClean="0">
                <a:latin typeface="Tahoma" panose="020B0604030504040204" pitchFamily="34" charset="0"/>
                <a:cs typeface="Tahoma" panose="020B0604030504040204" pitchFamily="34" charset="0"/>
              </a:rPr>
              <a:t>XỬ LÝ FORM TRONG SERVLET</a:t>
            </a:r>
            <a:endParaRPr lang="en-US" sz="3600" b="1"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a:t>
            </a:fld>
            <a:endParaRPr lang="en-US"/>
          </a:p>
        </p:txBody>
      </p:sp>
    </p:spTree>
    <p:extLst>
      <p:ext uri="{BB962C8B-B14F-4D97-AF65-F5344CB8AC3E}">
        <p14:creationId xmlns:p14="http://schemas.microsoft.com/office/powerpoint/2010/main" val="2835382269"/>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888" y="1885950"/>
            <a:ext cx="61150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190803"/>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28600"/>
            <a:ext cx="10969943" cy="1143000"/>
          </a:xfrm>
        </p:spPr>
        <p:txBody>
          <a:bodyPr>
            <a:normAutofit/>
          </a:bodyPr>
          <a:lstStyle/>
          <a:p>
            <a:r>
              <a:rPr lang="en-US"/>
              <a:t>Phiên làm việc (Session</a:t>
            </a:r>
            <a:r>
              <a:rPr lang="en-US" smtClean="0"/>
              <a:t>)</a:t>
            </a:r>
            <a:endParaRPr lang="en-US"/>
          </a:p>
        </p:txBody>
      </p:sp>
      <p:sp>
        <p:nvSpPr>
          <p:cNvPr id="3" name="Content Placeholder 2"/>
          <p:cNvSpPr>
            <a:spLocks noGrp="1"/>
          </p:cNvSpPr>
          <p:nvPr>
            <p:ph idx="1"/>
          </p:nvPr>
        </p:nvSpPr>
        <p:spPr>
          <a:xfrm>
            <a:off x="608012" y="1600200"/>
            <a:ext cx="10969943" cy="4389120"/>
          </a:xfrm>
        </p:spPr>
        <p:txBody>
          <a:bodyPr/>
          <a:lstStyle/>
          <a:p>
            <a:r>
              <a:rPr lang="vi-VN"/>
              <a:t>Đối tượng </a:t>
            </a:r>
            <a:r>
              <a:rPr lang="vi-VN" b="1"/>
              <a:t>HttpSession</a:t>
            </a:r>
            <a:r>
              <a:rPr lang="vi-VN"/>
              <a:t> mô tả một phiên làm việc (session) của người dùng. Một phiên làm việc của người dùng chứa nhiều thông tin người dùng, và xuyên suốt trên các yêu cầu (request) đã gửi tới HTTP server.</a:t>
            </a:r>
          </a:p>
          <a:p>
            <a:r>
              <a:rPr lang="vi-VN"/>
              <a:t>Khi lần đầu tiên người dùng vào trang web của bạn, người dùng sẽ nhận được một ID duy nhất phân biệt với các người dùng khác. ID này thường được lưu trữ trong </a:t>
            </a:r>
            <a:r>
              <a:rPr lang="vi-VN" b="1"/>
              <a:t>cookie</a:t>
            </a:r>
            <a:r>
              <a:rPr lang="vi-VN"/>
              <a:t> hoặc tham số của request.</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41</a:t>
            </a:fld>
            <a:endParaRPr lang="en-US"/>
          </a:p>
        </p:txBody>
      </p:sp>
    </p:spTree>
    <p:extLst>
      <p:ext uri="{BB962C8B-B14F-4D97-AF65-F5344CB8AC3E}">
        <p14:creationId xmlns:p14="http://schemas.microsoft.com/office/powerpoint/2010/main" val="1615851146"/>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Đây là đoạn code để bạn truy cập vào đối tượng session:</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42</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843" y="2797124"/>
            <a:ext cx="8060167" cy="2460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428608"/>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r>
              <a:rPr lang="en-US"/>
              <a:t>L</a:t>
            </a:r>
            <a:r>
              <a:rPr lang="vi-VN" smtClean="0"/>
              <a:t>ưu </a:t>
            </a:r>
            <a:r>
              <a:rPr lang="vi-VN"/>
              <a:t>trữ giá </a:t>
            </a:r>
            <a:r>
              <a:rPr lang="vi-VN" smtClean="0"/>
              <a:t>trị </a:t>
            </a:r>
            <a:r>
              <a:rPr lang="vi-VN"/>
              <a:t>vào trong đối tượng </a:t>
            </a:r>
            <a:r>
              <a:rPr lang="vi-VN" b="1"/>
              <a:t>session</a:t>
            </a:r>
            <a:r>
              <a:rPr lang="vi-VN" smtClean="0"/>
              <a:t>:</a:t>
            </a:r>
            <a:endParaRPr lang="en-US" smtClean="0"/>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2743200"/>
            <a:ext cx="788293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635152"/>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Và lấy lại các thông tin đã lưu trữ trong </a:t>
            </a:r>
            <a:r>
              <a:rPr lang="vi-VN" b="1"/>
              <a:t>Session</a:t>
            </a:r>
            <a:r>
              <a:rPr lang="vi-VN"/>
              <a:t> tại một trang nào đó.</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3352799"/>
            <a:ext cx="7848600" cy="2251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864391"/>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smtClean="0">
              <a:latin typeface="Tahoma" panose="020B0604030504040204" pitchFamily="34" charset="0"/>
              <a:cs typeface="Tahoma" panose="020B0604030504040204" pitchFamily="34" charset="0"/>
            </a:endParaRPr>
          </a:p>
          <a:p>
            <a:pPr marL="0" indent="0" algn="ctr">
              <a:buNone/>
            </a:pPr>
            <a:r>
              <a:rPr lang="en-US" sz="3600" b="1" dirty="0" smtClean="0">
                <a:latin typeface="Tahoma" panose="020B0604030504040204" pitchFamily="34" charset="0"/>
                <a:cs typeface="Tahoma" panose="020B0604030504040204" pitchFamily="34" charset="0"/>
              </a:rPr>
              <a:t>FILTER</a:t>
            </a:r>
            <a:endParaRPr lang="en-US" sz="3600" b="1"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45</a:t>
            </a:fld>
            <a:endParaRPr lang="en-US"/>
          </a:p>
        </p:txBody>
      </p:sp>
    </p:spTree>
    <p:extLst>
      <p:ext uri="{BB962C8B-B14F-4D97-AF65-F5344CB8AC3E}">
        <p14:creationId xmlns:p14="http://schemas.microsoft.com/office/powerpoint/2010/main" val="1626236821"/>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p:txBody>
          <a:bodyPr/>
          <a:lstStyle/>
          <a:p>
            <a:pPr>
              <a:spcBef>
                <a:spcPts val="1200"/>
              </a:spcBef>
            </a:pPr>
            <a:r>
              <a:rPr lang="en-US" sz="3200" dirty="0" err="1" smtClean="0"/>
              <a:t>Trong</a:t>
            </a:r>
            <a:r>
              <a:rPr lang="en-US" sz="3200" dirty="0" smtClean="0"/>
              <a:t> </a:t>
            </a:r>
            <a:r>
              <a:rPr lang="en-US" sz="3200" dirty="0" err="1"/>
              <a:t>kỹ</a:t>
            </a:r>
            <a:r>
              <a:rPr lang="en-US" sz="3200" dirty="0"/>
              <a:t> </a:t>
            </a:r>
            <a:r>
              <a:rPr lang="en-US" sz="3200" dirty="0" err="1" smtClean="0"/>
              <a:t>thuật</a:t>
            </a:r>
            <a:r>
              <a:rPr lang="en-US" sz="3200" dirty="0" smtClean="0"/>
              <a:t>, </a:t>
            </a:r>
            <a:r>
              <a:rPr lang="en-US" sz="3200" dirty="0"/>
              <a:t>filter </a:t>
            </a:r>
            <a:r>
              <a:rPr lang="en-US" sz="3200" dirty="0" err="1"/>
              <a:t>là</a:t>
            </a:r>
            <a:r>
              <a:rPr lang="en-US" sz="3200" dirty="0"/>
              <a:t> </a:t>
            </a:r>
            <a:r>
              <a:rPr lang="en-US" sz="3200" dirty="0" err="1"/>
              <a:t>một</a:t>
            </a:r>
            <a:r>
              <a:rPr lang="en-US" sz="3200" dirty="0"/>
              <a:t> </a:t>
            </a:r>
            <a:r>
              <a:rPr lang="en-US" sz="3200" dirty="0" err="1"/>
              <a:t>đối</a:t>
            </a:r>
            <a:r>
              <a:rPr lang="en-US" sz="3200" dirty="0"/>
              <a:t> </a:t>
            </a:r>
            <a:r>
              <a:rPr lang="en-US" sz="3200" dirty="0" err="1"/>
              <a:t>tượng</a:t>
            </a:r>
            <a:r>
              <a:rPr lang="en-US" sz="3200" dirty="0"/>
              <a:t> </a:t>
            </a:r>
            <a:r>
              <a:rPr lang="en-US" sz="3200" dirty="0" err="1"/>
              <a:t>chặn</a:t>
            </a:r>
            <a:r>
              <a:rPr lang="en-US" sz="3200" dirty="0"/>
              <a:t> </a:t>
            </a:r>
            <a:r>
              <a:rPr lang="en-US" sz="3200" dirty="0" err="1"/>
              <a:t>thông</a:t>
            </a:r>
            <a:r>
              <a:rPr lang="en-US" sz="3200" dirty="0"/>
              <a:t> </a:t>
            </a:r>
            <a:r>
              <a:rPr lang="en-US" sz="3200" dirty="0" err="1"/>
              <a:t>điệp</a:t>
            </a:r>
            <a:r>
              <a:rPr lang="en-US" sz="3200" dirty="0"/>
              <a:t> </a:t>
            </a:r>
            <a:r>
              <a:rPr lang="en-US" sz="3200" dirty="0" err="1"/>
              <a:t>giữa</a:t>
            </a:r>
            <a:r>
              <a:rPr lang="en-US" sz="3200" dirty="0"/>
              <a:t> </a:t>
            </a:r>
            <a:r>
              <a:rPr lang="en-US" sz="3200" dirty="0" err="1"/>
              <a:t>dữ</a:t>
            </a:r>
            <a:r>
              <a:rPr lang="en-US" sz="3200" dirty="0"/>
              <a:t> </a:t>
            </a:r>
            <a:r>
              <a:rPr lang="en-US" sz="3200" dirty="0" err="1"/>
              <a:t>liệu</a:t>
            </a:r>
            <a:r>
              <a:rPr lang="en-US" sz="3200" dirty="0"/>
              <a:t> </a:t>
            </a:r>
            <a:r>
              <a:rPr lang="en-US" sz="3200" dirty="0" err="1"/>
              <a:t>nguồn</a:t>
            </a:r>
            <a:r>
              <a:rPr lang="en-US" sz="3200" dirty="0"/>
              <a:t> </a:t>
            </a:r>
            <a:r>
              <a:rPr lang="en-US" sz="3200" dirty="0" err="1"/>
              <a:t>và</a:t>
            </a:r>
            <a:r>
              <a:rPr lang="en-US" sz="3200" dirty="0"/>
              <a:t> </a:t>
            </a:r>
            <a:r>
              <a:rPr lang="en-US" sz="3200" dirty="0" err="1"/>
              <a:t>đích</a:t>
            </a:r>
            <a:r>
              <a:rPr lang="en-US" sz="3200" dirty="0"/>
              <a:t> </a:t>
            </a:r>
            <a:r>
              <a:rPr lang="en-US" sz="3200" dirty="0" err="1"/>
              <a:t>sau</a:t>
            </a:r>
            <a:r>
              <a:rPr lang="en-US" sz="3200" dirty="0"/>
              <a:t> </a:t>
            </a:r>
            <a:r>
              <a:rPr lang="en-US" sz="3200" dirty="0" err="1"/>
              <a:t>đó</a:t>
            </a:r>
            <a:r>
              <a:rPr lang="en-US" sz="3200" dirty="0"/>
              <a:t> </a:t>
            </a:r>
            <a:r>
              <a:rPr lang="en-US" sz="3200" dirty="0" err="1"/>
              <a:t>lọc</a:t>
            </a:r>
            <a:r>
              <a:rPr lang="en-US" sz="3200" dirty="0"/>
              <a:t> </a:t>
            </a:r>
            <a:r>
              <a:rPr lang="en-US" sz="3200" dirty="0" err="1"/>
              <a:t>dữ</a:t>
            </a:r>
            <a:r>
              <a:rPr lang="en-US" sz="3200" dirty="0"/>
              <a:t> </a:t>
            </a:r>
            <a:r>
              <a:rPr lang="en-US" sz="3200" dirty="0" err="1"/>
              <a:t>liệu</a:t>
            </a:r>
            <a:r>
              <a:rPr lang="en-US" sz="3200" dirty="0"/>
              <a:t> </a:t>
            </a:r>
            <a:r>
              <a:rPr lang="en-US" sz="3200" dirty="0" err="1"/>
              <a:t>được</a:t>
            </a:r>
            <a:r>
              <a:rPr lang="en-US" sz="3200" dirty="0"/>
              <a:t> </a:t>
            </a:r>
            <a:r>
              <a:rPr lang="en-US" sz="3200" dirty="0" err="1"/>
              <a:t>chuyển</a:t>
            </a:r>
            <a:r>
              <a:rPr lang="en-US" sz="3200" dirty="0"/>
              <a:t> qua </a:t>
            </a:r>
            <a:r>
              <a:rPr lang="en-US" sz="3200" dirty="0" err="1"/>
              <a:t>chúng</a:t>
            </a:r>
            <a:r>
              <a:rPr lang="en-US" sz="3200" dirty="0"/>
              <a:t> </a:t>
            </a:r>
          </a:p>
          <a:p>
            <a:pPr lvl="1">
              <a:spcBef>
                <a:spcPts val="1200"/>
              </a:spcBef>
            </a:pPr>
            <a:r>
              <a:rPr lang="en-US" sz="2800" dirty="0" err="1" smtClean="0"/>
              <a:t>Nó</a:t>
            </a:r>
            <a:r>
              <a:rPr lang="en-US" sz="2800" dirty="0" smtClean="0"/>
              <a:t> </a:t>
            </a:r>
            <a:r>
              <a:rPr lang="en-US" sz="2800" dirty="0" err="1"/>
              <a:t>hoạt</a:t>
            </a:r>
            <a:r>
              <a:rPr lang="en-US" sz="2800" dirty="0"/>
              <a:t> </a:t>
            </a:r>
            <a:r>
              <a:rPr lang="en-US" sz="2800" dirty="0" err="1"/>
              <a:t>động</a:t>
            </a:r>
            <a:r>
              <a:rPr lang="en-US" sz="2800" dirty="0"/>
              <a:t> </a:t>
            </a:r>
            <a:r>
              <a:rPr lang="en-US" sz="2800" dirty="0" err="1"/>
              <a:t>như</a:t>
            </a:r>
            <a:r>
              <a:rPr lang="en-US" sz="2800" dirty="0"/>
              <a:t> </a:t>
            </a:r>
            <a:r>
              <a:rPr lang="en-US" sz="2800" dirty="0" err="1"/>
              <a:t>một</a:t>
            </a:r>
            <a:r>
              <a:rPr lang="en-US" sz="2800" dirty="0"/>
              <a:t> </a:t>
            </a:r>
            <a:r>
              <a:rPr lang="en-US" sz="2800" dirty="0" err="1"/>
              <a:t>người</a:t>
            </a:r>
            <a:r>
              <a:rPr lang="en-US" sz="2800" dirty="0"/>
              <a:t> </a:t>
            </a:r>
            <a:r>
              <a:rPr lang="en-US" sz="2800" dirty="0" err="1"/>
              <a:t>bảo</a:t>
            </a:r>
            <a:r>
              <a:rPr lang="en-US" sz="2800" dirty="0"/>
              <a:t> </a:t>
            </a:r>
            <a:r>
              <a:rPr lang="en-US" sz="2800" dirty="0" err="1"/>
              <a:t>vệ</a:t>
            </a:r>
            <a:r>
              <a:rPr lang="en-US" sz="2800" dirty="0"/>
              <a:t> </a:t>
            </a:r>
            <a:r>
              <a:rPr lang="en-US" sz="2800" dirty="0" err="1"/>
              <a:t>ngăn</a:t>
            </a:r>
            <a:r>
              <a:rPr lang="en-US" sz="2800" dirty="0"/>
              <a:t> </a:t>
            </a:r>
            <a:r>
              <a:rPr lang="en-US" sz="2800" dirty="0" err="1"/>
              <a:t>chặn</a:t>
            </a:r>
            <a:r>
              <a:rPr lang="en-US" sz="2800" dirty="0"/>
              <a:t> </a:t>
            </a:r>
            <a:r>
              <a:rPr lang="en-US" sz="2800" dirty="0" err="1"/>
              <a:t>những</a:t>
            </a:r>
            <a:r>
              <a:rPr lang="en-US" sz="2800" dirty="0"/>
              <a:t> </a:t>
            </a:r>
            <a:r>
              <a:rPr lang="en-US" sz="2800" dirty="0" err="1"/>
              <a:t>thông</a:t>
            </a:r>
            <a:r>
              <a:rPr lang="en-US" sz="2800" dirty="0"/>
              <a:t> tin </a:t>
            </a:r>
            <a:r>
              <a:rPr lang="en-US" sz="2800" dirty="0" err="1"/>
              <a:t>không</a:t>
            </a:r>
            <a:r>
              <a:rPr lang="en-US" sz="2800" dirty="0"/>
              <a:t> </a:t>
            </a:r>
            <a:r>
              <a:rPr lang="en-US" sz="2800" dirty="0" err="1"/>
              <a:t>mong</a:t>
            </a:r>
            <a:r>
              <a:rPr lang="en-US" sz="2800" dirty="0"/>
              <a:t> </a:t>
            </a:r>
            <a:r>
              <a:rPr lang="en-US" sz="2800" dirty="0" err="1"/>
              <a:t>muốn</a:t>
            </a:r>
            <a:r>
              <a:rPr lang="en-US" sz="2800" dirty="0"/>
              <a:t> </a:t>
            </a:r>
            <a:r>
              <a:rPr lang="en-US" sz="2800" dirty="0" err="1"/>
              <a:t>được</a:t>
            </a:r>
            <a:r>
              <a:rPr lang="en-US" sz="2800" dirty="0"/>
              <a:t> </a:t>
            </a:r>
            <a:r>
              <a:rPr lang="en-US" sz="2800" dirty="0" err="1"/>
              <a:t>truyền</a:t>
            </a:r>
            <a:r>
              <a:rPr lang="en-US" sz="2800" dirty="0"/>
              <a:t> </a:t>
            </a:r>
            <a:r>
              <a:rPr lang="en-US" sz="2800" dirty="0" err="1"/>
              <a:t>từ</a:t>
            </a:r>
            <a:r>
              <a:rPr lang="en-US" sz="2800" dirty="0"/>
              <a:t> </a:t>
            </a:r>
            <a:r>
              <a:rPr lang="en-US" sz="2800" dirty="0" err="1"/>
              <a:t>một</a:t>
            </a:r>
            <a:r>
              <a:rPr lang="en-US" sz="2800" dirty="0"/>
              <a:t> </a:t>
            </a:r>
            <a:r>
              <a:rPr lang="en-US" sz="2800" dirty="0" err="1"/>
              <a:t>điểm</a:t>
            </a:r>
            <a:r>
              <a:rPr lang="en-US" sz="2800" dirty="0"/>
              <a:t> </a:t>
            </a:r>
            <a:r>
              <a:rPr lang="en-US" sz="2800" dirty="0" err="1"/>
              <a:t>đến</a:t>
            </a:r>
            <a:r>
              <a:rPr lang="en-US" sz="2800" dirty="0"/>
              <a:t> </a:t>
            </a:r>
            <a:r>
              <a:rPr lang="en-US" sz="2800" dirty="0" err="1"/>
              <a:t>một</a:t>
            </a:r>
            <a:r>
              <a:rPr lang="en-US" sz="2800" dirty="0"/>
              <a:t> </a:t>
            </a:r>
            <a:r>
              <a:rPr lang="en-US" sz="2800" dirty="0" err="1"/>
              <a:t>điểm</a:t>
            </a:r>
            <a:r>
              <a:rPr lang="en-US" sz="2800" dirty="0"/>
              <a:t> </a:t>
            </a:r>
            <a:r>
              <a:rPr lang="en-US" sz="2800" dirty="0" err="1"/>
              <a:t>khác</a:t>
            </a:r>
            <a:r>
              <a:rPr lang="en-US" sz="2800" dirty="0"/>
              <a:t> </a:t>
            </a:r>
          </a:p>
          <a:p>
            <a:pPr>
              <a:spcBef>
                <a:spcPts val="1200"/>
              </a:spcBef>
            </a:pPr>
            <a:r>
              <a:rPr lang="en-US" sz="3200" dirty="0" err="1" smtClean="0"/>
              <a:t>Trong</a:t>
            </a:r>
            <a:r>
              <a:rPr lang="en-US" sz="3200" dirty="0" smtClean="0"/>
              <a:t> </a:t>
            </a:r>
            <a:r>
              <a:rPr lang="en-US" sz="3200" dirty="0" err="1"/>
              <a:t>ứng</a:t>
            </a:r>
            <a:r>
              <a:rPr lang="en-US" sz="3200" dirty="0"/>
              <a:t> </a:t>
            </a:r>
            <a:r>
              <a:rPr lang="en-US" sz="3200" dirty="0" err="1"/>
              <a:t>dụng</a:t>
            </a:r>
            <a:r>
              <a:rPr lang="en-US" sz="3200" dirty="0"/>
              <a:t> </a:t>
            </a:r>
            <a:r>
              <a:rPr lang="en-US" sz="3200" dirty="0" smtClean="0"/>
              <a:t>web, </a:t>
            </a:r>
            <a:r>
              <a:rPr lang="en-US" sz="3200" dirty="0"/>
              <a:t>filter </a:t>
            </a:r>
            <a:r>
              <a:rPr lang="en-US" sz="3200" dirty="0" err="1"/>
              <a:t>là</a:t>
            </a:r>
            <a:r>
              <a:rPr lang="en-US" sz="3200" dirty="0"/>
              <a:t> </a:t>
            </a:r>
            <a:r>
              <a:rPr lang="en-US" sz="3200" dirty="0" err="1"/>
              <a:t>một</a:t>
            </a:r>
            <a:r>
              <a:rPr lang="en-US" sz="3200" dirty="0"/>
              <a:t> </a:t>
            </a:r>
            <a:r>
              <a:rPr lang="en-US" sz="3200" dirty="0" err="1"/>
              <a:t>thành</a:t>
            </a:r>
            <a:r>
              <a:rPr lang="en-US" sz="3200" dirty="0"/>
              <a:t> </a:t>
            </a:r>
            <a:r>
              <a:rPr lang="en-US" sz="3200" dirty="0" err="1"/>
              <a:t>phần</a:t>
            </a:r>
            <a:r>
              <a:rPr lang="en-US" sz="3200" dirty="0"/>
              <a:t> web </a:t>
            </a:r>
            <a:r>
              <a:rPr lang="en-US" sz="3200" dirty="0" err="1"/>
              <a:t>web</a:t>
            </a:r>
            <a:r>
              <a:rPr lang="en-US" sz="3200" dirty="0"/>
              <a:t> server </a:t>
            </a:r>
            <a:r>
              <a:rPr lang="en-US" sz="3200" dirty="0" err="1"/>
              <a:t>lọc</a:t>
            </a:r>
            <a:r>
              <a:rPr lang="en-US" sz="3200" dirty="0"/>
              <a:t> </a:t>
            </a:r>
            <a:r>
              <a:rPr lang="en-US" sz="3200" dirty="0" err="1"/>
              <a:t>các</a:t>
            </a:r>
            <a:r>
              <a:rPr lang="en-US" sz="3200" dirty="0"/>
              <a:t> request </a:t>
            </a:r>
            <a:r>
              <a:rPr lang="en-US" sz="3200" dirty="0" err="1"/>
              <a:t>và</a:t>
            </a:r>
            <a:r>
              <a:rPr lang="en-US" sz="3200" dirty="0"/>
              <a:t> response </a:t>
            </a:r>
            <a:r>
              <a:rPr lang="en-US" sz="3200" dirty="0" err="1"/>
              <a:t>giữa</a:t>
            </a:r>
            <a:r>
              <a:rPr lang="en-US" sz="3200" dirty="0"/>
              <a:t> client </a:t>
            </a:r>
            <a:r>
              <a:rPr lang="en-US" sz="3200" dirty="0" err="1"/>
              <a:t>và</a:t>
            </a:r>
            <a:r>
              <a:rPr lang="en-US" sz="3200" dirty="0"/>
              <a:t> </a:t>
            </a:r>
            <a:r>
              <a:rPr lang="en-US" sz="3200" dirty="0" err="1"/>
              <a:t>tài</a:t>
            </a:r>
            <a:r>
              <a:rPr lang="en-US" sz="3200" dirty="0"/>
              <a:t> </a:t>
            </a:r>
            <a:r>
              <a:rPr lang="en-US" sz="3200" dirty="0" err="1" smtClean="0"/>
              <a:t>nguyên</a:t>
            </a:r>
            <a:endParaRPr lang="en-US" sz="32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46</a:t>
            </a:fld>
            <a:endParaRPr lang="en-US"/>
          </a:p>
        </p:txBody>
      </p:sp>
    </p:spTree>
    <p:extLst>
      <p:ext uri="{BB962C8B-B14F-4D97-AF65-F5344CB8AC3E}">
        <p14:creationId xmlns:p14="http://schemas.microsoft.com/office/powerpoint/2010/main" val="1333059673"/>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a:t>
            </a:r>
            <a:r>
              <a:rPr lang="en-US" dirty="0"/>
              <a:t>filter &amp; Multiple filters</a:t>
            </a:r>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5212" y="2673350"/>
            <a:ext cx="4070350"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47</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2" y="2819400"/>
            <a:ext cx="4823416" cy="2389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674812" y="5144869"/>
            <a:ext cx="3505200" cy="553998"/>
          </a:xfrm>
          <a:prstGeom prst="rect">
            <a:avLst/>
          </a:prstGeom>
          <a:noFill/>
          <a:ln>
            <a:noFill/>
          </a:ln>
        </p:spPr>
        <p:txBody>
          <a:bodyPr wrap="square" rtlCol="0">
            <a:spAutoFit/>
          </a:bodyPr>
          <a:lstStyle/>
          <a:p>
            <a:r>
              <a:rPr lang="en-US" sz="3000" dirty="0">
                <a:solidFill>
                  <a:schemeClr val="tx1"/>
                </a:solidFill>
                <a:latin typeface="Times New Roman" pitchFamily="18" charset="0"/>
                <a:cs typeface="Times New Roman" pitchFamily="18" charset="0"/>
              </a:rPr>
              <a:t>Single filter </a:t>
            </a:r>
            <a:endParaRPr lang="en-US" sz="3000" dirty="0" smtClean="0">
              <a:solidFill>
                <a:schemeClr val="tx1"/>
              </a:solidFill>
              <a:latin typeface="Times New Roman" pitchFamily="18" charset="0"/>
              <a:cs typeface="Times New Roman" pitchFamily="18" charset="0"/>
            </a:endParaRPr>
          </a:p>
        </p:txBody>
      </p:sp>
      <p:sp>
        <p:nvSpPr>
          <p:cNvPr id="7" name="TextBox 6"/>
          <p:cNvSpPr txBox="1"/>
          <p:nvPr/>
        </p:nvSpPr>
        <p:spPr>
          <a:xfrm>
            <a:off x="7869828" y="5144869"/>
            <a:ext cx="3505200" cy="553998"/>
          </a:xfrm>
          <a:prstGeom prst="rect">
            <a:avLst/>
          </a:prstGeom>
          <a:noFill/>
          <a:ln>
            <a:noFill/>
          </a:ln>
        </p:spPr>
        <p:txBody>
          <a:bodyPr wrap="square" rtlCol="0">
            <a:spAutoFit/>
          </a:bodyPr>
          <a:lstStyle/>
          <a:p>
            <a:r>
              <a:rPr lang="en-US" sz="3000" dirty="0">
                <a:solidFill>
                  <a:schemeClr val="tx1"/>
                </a:solidFill>
                <a:latin typeface="Times New Roman" pitchFamily="18" charset="0"/>
                <a:cs typeface="Times New Roman" pitchFamily="18" charset="0"/>
              </a:rPr>
              <a:t>Multiple filters</a:t>
            </a:r>
            <a:endParaRPr lang="en-US" sz="3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58682812"/>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1000"/>
            <a:ext cx="10969943" cy="1143000"/>
          </a:xfrm>
        </p:spPr>
        <p:txBody>
          <a:bodyPr/>
          <a:lstStyle/>
          <a:p>
            <a:r>
              <a:rPr lang="en-US" smtClean="0"/>
              <a:t>Các trường hợp  Filter</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600200"/>
            <a:ext cx="89249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980280"/>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49</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1981200"/>
            <a:ext cx="10439400" cy="4057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68352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8012" y="1524000"/>
            <a:ext cx="10969943" cy="4389120"/>
          </a:xfrm>
        </p:spPr>
        <p:txBody>
          <a:bodyPr/>
          <a:lstStyle/>
          <a:p>
            <a:r>
              <a:rPr lang="vi-VN"/>
              <a:t>Một điều quan trọng trong ứng dụng web động nói chung và servlet nói riêng đó là việc thu thập dữ liệu và đáp ứng lại dữ liệu cần thiết cho người dùng. Nói cách khác, đó là việc truyền dữ liệu từ máy khách lên máy chủ và ngược lại</a:t>
            </a:r>
            <a:r>
              <a:rPr lang="vi-VN" smtClean="0"/>
              <a:t>.</a:t>
            </a:r>
            <a:endParaRPr lang="en-US" smtClean="0"/>
          </a:p>
          <a:p>
            <a:r>
              <a:rPr lang="vi-VN"/>
              <a:t>Trình duyệt sử dụng hai phương thức để truyền thông tin từ máy khách tới máy chủ web. Các phương thức này là phương thức GET và và phương thức POST.</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a:t>
            </a:fld>
            <a:endParaRPr lang="en-US"/>
          </a:p>
        </p:txBody>
      </p:sp>
    </p:spTree>
    <p:extLst>
      <p:ext uri="{BB962C8B-B14F-4D97-AF65-F5344CB8AC3E}">
        <p14:creationId xmlns:p14="http://schemas.microsoft.com/office/powerpoint/2010/main" val="4005298673"/>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Người dùng gửi yêu cầu xem trang thông tin cá nhân.</a:t>
            </a:r>
          </a:p>
          <a:p>
            <a:r>
              <a:rPr lang="vi-VN"/>
              <a:t>Request sẽ được gửi tới Server.</a:t>
            </a:r>
          </a:p>
          <a:p>
            <a:r>
              <a:rPr lang="vi-VN"/>
              <a:t>Nó vượt qua Filter ghi lại thông tin log.</a:t>
            </a:r>
          </a:p>
          <a:p>
            <a:r>
              <a:rPr lang="vi-VN"/>
              <a:t>Nó tới Filter kiểm tra người dùng đã đăng nhập chưa, filter này kiểm tra thấy người dùng chưa đăng nhập, nó chuyển hướng yêu cầu của người dùng sang trang login.</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50</a:t>
            </a:fld>
            <a:endParaRPr lang="en-US"/>
          </a:p>
        </p:txBody>
      </p:sp>
    </p:spTree>
    <p:extLst>
      <p:ext uri="{BB962C8B-B14F-4D97-AF65-F5344CB8AC3E}">
        <p14:creationId xmlns:p14="http://schemas.microsoft.com/office/powerpoint/2010/main" val="487202069"/>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0" y="1600200"/>
            <a:ext cx="10591802" cy="4428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775964"/>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Filter</a:t>
            </a:r>
            <a:endParaRPr lang="en-US" dirty="0"/>
          </a:p>
        </p:txBody>
      </p:sp>
      <p:sp>
        <p:nvSpPr>
          <p:cNvPr id="3" name="Content Placeholder 2"/>
          <p:cNvSpPr>
            <a:spLocks noGrp="1"/>
          </p:cNvSpPr>
          <p:nvPr>
            <p:ph idx="1"/>
          </p:nvPr>
        </p:nvSpPr>
        <p:spPr/>
        <p:txBody>
          <a:bodyPr/>
          <a:lstStyle/>
          <a:p>
            <a:r>
              <a:rPr lang="vi-VN" b="1" smtClean="0"/>
              <a:t>Filter</a:t>
            </a:r>
            <a:r>
              <a:rPr lang="vi-VN"/>
              <a:t> sử dụng để chuyển yêu cầu người dùng tới một trang khác, hoặc ngăn chặn truy cập vào một trang web nào đó nếu người dùng không có quyền. Hoặc sử dụng để ghi lại các thông tin Log.</a:t>
            </a:r>
          </a:p>
          <a:p>
            <a:r>
              <a:rPr lang="vi-VN" b="1" smtClean="0"/>
              <a:t>Filter</a:t>
            </a:r>
            <a:r>
              <a:rPr lang="vi-VN"/>
              <a:t> có thể sử dụng để mã hóa (encoding) trang web</a:t>
            </a:r>
            <a:r>
              <a:rPr lang="vi-VN"/>
              <a:t>. </a:t>
            </a:r>
            <a:r>
              <a:rPr lang="vi-VN" smtClean="0"/>
              <a:t>Mở </a:t>
            </a:r>
            <a:r>
              <a:rPr lang="vi-VN"/>
              <a:t>và đóng kết nối tới Database và chuẩn bị giao dịch JDBC (JDBC Transaction).</a:t>
            </a:r>
          </a:p>
          <a:p>
            <a:pPr>
              <a:spcBef>
                <a:spcPts val="0"/>
              </a:spcBef>
            </a:pPr>
            <a:r>
              <a:rPr lang="en-US" smtClean="0"/>
              <a:t>…</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52</a:t>
            </a:fld>
            <a:endParaRPr lang="en-US"/>
          </a:p>
        </p:txBody>
      </p:sp>
    </p:spTree>
    <p:extLst>
      <p:ext uri="{BB962C8B-B14F-4D97-AF65-F5344CB8AC3E}">
        <p14:creationId xmlns:p14="http://schemas.microsoft.com/office/powerpoint/2010/main" val="1990119036"/>
      </p:ext>
    </p:extLst>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Tóm</a:t>
            </a:r>
            <a:r>
              <a:rPr lang="en-US" dirty="0" smtClean="0"/>
              <a:t> </a:t>
            </a:r>
            <a:r>
              <a:rPr lang="en-US" dirty="0" err="1" smtClean="0"/>
              <a:t>tắt</a:t>
            </a:r>
            <a:endParaRPr lang="en-US" dirty="0"/>
          </a:p>
        </p:txBody>
      </p:sp>
      <p:sp>
        <p:nvSpPr>
          <p:cNvPr id="3" name="Content Placeholder 2"/>
          <p:cNvSpPr>
            <a:spLocks noGrp="1"/>
          </p:cNvSpPr>
          <p:nvPr>
            <p:ph idx="1"/>
          </p:nvPr>
        </p:nvSpPr>
        <p:spPr/>
        <p:txBody>
          <a:bodyPr/>
          <a:lstStyle/>
          <a:p>
            <a:r>
              <a:rPr lang="vi-VN" dirty="0"/>
              <a:t>Chu kỳ sống của servlet được xác định bởi </a:t>
            </a:r>
            <a:r>
              <a:rPr lang="en-US" dirty="0" err="1" smtClean="0"/>
              <a:t>ba</a:t>
            </a:r>
            <a:r>
              <a:rPr lang="vi-VN" dirty="0" smtClean="0"/>
              <a:t> </a:t>
            </a:r>
            <a:r>
              <a:rPr lang="vi-VN" dirty="0"/>
              <a:t>phương </a:t>
            </a:r>
            <a:r>
              <a:rPr lang="vi-VN" dirty="0" smtClean="0"/>
              <a:t>thức</a:t>
            </a:r>
            <a:r>
              <a:rPr lang="en-US" dirty="0" smtClean="0"/>
              <a:t>: </a:t>
            </a:r>
            <a:r>
              <a:rPr lang="vi-VN" dirty="0" smtClean="0"/>
              <a:t>Init</a:t>
            </a:r>
            <a:r>
              <a:rPr lang="en-US" dirty="0" smtClean="0"/>
              <a:t>, </a:t>
            </a:r>
            <a:r>
              <a:rPr lang="vi-VN" dirty="0" smtClean="0"/>
              <a:t>Service</a:t>
            </a:r>
            <a:r>
              <a:rPr lang="en-US" dirty="0" smtClean="0"/>
              <a:t>, </a:t>
            </a:r>
            <a:r>
              <a:rPr lang="vi-VN" dirty="0" smtClean="0"/>
              <a:t>Destroy</a:t>
            </a:r>
            <a:endParaRPr lang="en-US" dirty="0" smtClean="0"/>
          </a:p>
          <a:p>
            <a:endParaRPr lang="vi-VN" dirty="0"/>
          </a:p>
          <a:p>
            <a:endParaRPr lang="vi-VN"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53</a:t>
            </a:fld>
            <a:endParaRPr lang="en-US"/>
          </a:p>
        </p:txBody>
      </p:sp>
    </p:spTree>
    <p:extLst>
      <p:ext uri="{BB962C8B-B14F-4D97-AF65-F5344CB8AC3E}">
        <p14:creationId xmlns:p14="http://schemas.microsoft.com/office/powerpoint/2010/main" val="4062231080"/>
      </p:ext>
    </p:extLst>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04800"/>
            <a:ext cx="10969943" cy="1143000"/>
          </a:xfrm>
        </p:spPr>
        <p:txBody>
          <a:bodyPr/>
          <a:lstStyle/>
          <a:p>
            <a:r>
              <a:rPr lang="en-US" dirty="0" err="1"/>
              <a:t>Bài</a:t>
            </a:r>
            <a:r>
              <a:rPr lang="en-US" dirty="0"/>
              <a:t> </a:t>
            </a:r>
            <a:r>
              <a:rPr lang="en-US" dirty="0" err="1"/>
              <a:t>tập</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a:xfrm>
            <a:off x="684212" y="1447800"/>
            <a:ext cx="10969943" cy="4389120"/>
          </a:xfrm>
        </p:spPr>
        <p:txBody>
          <a:bodyPr/>
          <a:lstStyle/>
          <a:p>
            <a:r>
              <a:rPr lang="en-US"/>
              <a:t>Bài tập số 1: </a:t>
            </a:r>
            <a:r>
              <a:rPr lang="en-US">
                <a:hlinkClick r:id="rId2"/>
              </a:rPr>
              <a:t>https://</a:t>
            </a:r>
            <a:r>
              <a:rPr lang="en-US" smtClean="0">
                <a:hlinkClick r:id="rId2"/>
              </a:rPr>
              <a:t>openplanning.net/10169/java-servlet#a727866</a:t>
            </a:r>
            <a:r>
              <a:rPr lang="en-US" smtClean="0"/>
              <a:t>  mục 15  là login</a:t>
            </a:r>
          </a:p>
          <a:p>
            <a:r>
              <a:rPr lang="en-US" smtClean="0"/>
              <a:t>Bài tập số 2: </a:t>
            </a:r>
            <a:r>
              <a:rPr lang="vi-VN"/>
              <a:t>khi người dùng gửi yêu cầu xem một file ảnh ( jpg, png hoặc gif), </a:t>
            </a:r>
            <a:r>
              <a:rPr lang="vi-VN" b="1"/>
              <a:t>Filter </a:t>
            </a:r>
            <a:r>
              <a:rPr lang="vi-VN"/>
              <a:t>sẽ kiểm tra xem file ảnh có tồn tại không, trong trường hợp không tồn tại filter sẽ chuyển hướng yêu cầu tới một file ảnh mặc định</a:t>
            </a:r>
            <a:r>
              <a:rPr lang="vi-VN" smtClean="0"/>
              <a:t>.</a:t>
            </a:r>
            <a:endParaRPr lang="en-US" smtClean="0"/>
          </a:p>
          <a:p>
            <a:r>
              <a:rPr lang="en-US">
                <a:hlinkClick r:id="rId3"/>
              </a:rPr>
              <a:t>https://</a:t>
            </a:r>
            <a:r>
              <a:rPr lang="en-US" smtClean="0">
                <a:hlinkClick r:id="rId3"/>
              </a:rPr>
              <a:t>openplanning.net/10395/java-servlet-filter</a:t>
            </a:r>
            <a:r>
              <a:rPr lang="en-US" smtClean="0"/>
              <a:t> (image filter)</a:t>
            </a:r>
          </a:p>
          <a:p>
            <a:r>
              <a:rPr lang="en-US" smtClean="0"/>
              <a:t>Bài tập sô 3: Làm doGet, doPost,….</a:t>
            </a:r>
            <a:endParaRPr lang="en-US"/>
          </a:p>
          <a:p>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54</a:t>
            </a:fld>
            <a:endParaRPr lang="en-US"/>
          </a:p>
        </p:txBody>
      </p:sp>
    </p:spTree>
    <p:extLst>
      <p:ext uri="{BB962C8B-B14F-4D97-AF65-F5344CB8AC3E}">
        <p14:creationId xmlns:p14="http://schemas.microsoft.com/office/powerpoint/2010/main" val="2560909973"/>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thức</a:t>
            </a:r>
            <a:r>
              <a:rPr lang="en-US" dirty="0" smtClean="0"/>
              <a:t> </a:t>
            </a:r>
            <a:r>
              <a:rPr lang="en-US" dirty="0" err="1" smtClean="0"/>
              <a:t>init</a:t>
            </a:r>
            <a:endParaRPr lang="en-US" dirty="0"/>
          </a:p>
        </p:txBody>
      </p:sp>
      <p:sp>
        <p:nvSpPr>
          <p:cNvPr id="3" name="Content Placeholder 2"/>
          <p:cNvSpPr>
            <a:spLocks noGrp="1"/>
          </p:cNvSpPr>
          <p:nvPr>
            <p:ph idx="1"/>
          </p:nvPr>
        </p:nvSpPr>
        <p:spPr/>
        <p:txBody>
          <a:bodyPr/>
          <a:lstStyle/>
          <a:p>
            <a:pPr algn="l"/>
            <a:r>
              <a:rPr lang="en-US" dirty="0" smtClean="0"/>
              <a:t>public </a:t>
            </a:r>
            <a:r>
              <a:rPr lang="en-US" dirty="0"/>
              <a:t>void </a:t>
            </a:r>
            <a:r>
              <a:rPr lang="en-US" dirty="0" err="1"/>
              <a:t>init</a:t>
            </a:r>
            <a:r>
              <a:rPr lang="en-US" dirty="0"/>
              <a:t> </a:t>
            </a:r>
            <a:r>
              <a:rPr lang="en-US" dirty="0" smtClean="0"/>
              <a:t>(</a:t>
            </a:r>
            <a:r>
              <a:rPr lang="en-US" dirty="0" err="1" smtClean="0"/>
              <a:t>ServletConfig</a:t>
            </a:r>
            <a:r>
              <a:rPr lang="en-US" dirty="0" smtClean="0"/>
              <a:t> </a:t>
            </a:r>
            <a:r>
              <a:rPr lang="en-US" dirty="0" err="1" smtClean="0"/>
              <a:t>config</a:t>
            </a:r>
            <a:r>
              <a:rPr lang="en-US" dirty="0" smtClean="0"/>
              <a:t>) throws </a:t>
            </a:r>
            <a:r>
              <a:rPr lang="en-US" dirty="0" err="1"/>
              <a:t>ServletException</a:t>
            </a:r>
            <a:r>
              <a:rPr lang="en-US" dirty="0"/>
              <a:t> </a:t>
            </a:r>
          </a:p>
          <a:p>
            <a:r>
              <a:rPr lang="en-US" dirty="0" err="1" smtClean="0"/>
              <a:t>Đối</a:t>
            </a:r>
            <a:r>
              <a:rPr lang="en-US" dirty="0" smtClean="0"/>
              <a:t> </a:t>
            </a:r>
            <a:r>
              <a:rPr lang="en-US" dirty="0" err="1"/>
              <a:t>tượng</a:t>
            </a:r>
            <a:r>
              <a:rPr lang="en-US" dirty="0"/>
              <a:t> </a:t>
            </a:r>
            <a:r>
              <a:rPr lang="en-US" dirty="0" err="1"/>
              <a:t>ServletConfig</a:t>
            </a:r>
            <a:r>
              <a:rPr lang="en-US" dirty="0"/>
              <a:t> </a:t>
            </a:r>
            <a:r>
              <a:rPr lang="en-US" dirty="0" err="1"/>
              <a:t>chứa</a:t>
            </a:r>
            <a:r>
              <a:rPr lang="en-US" dirty="0"/>
              <a:t> </a:t>
            </a:r>
            <a:r>
              <a:rPr lang="en-US" dirty="0" err="1"/>
              <a:t>các</a:t>
            </a:r>
            <a:r>
              <a:rPr lang="en-US" dirty="0"/>
              <a:t> </a:t>
            </a:r>
            <a:r>
              <a:rPr lang="en-US" dirty="0" err="1"/>
              <a:t>cấu</a:t>
            </a:r>
            <a:r>
              <a:rPr lang="en-US" dirty="0"/>
              <a:t> </a:t>
            </a:r>
            <a:r>
              <a:rPr lang="en-US" dirty="0" err="1"/>
              <a:t>hình</a:t>
            </a:r>
            <a:r>
              <a:rPr lang="en-US" dirty="0"/>
              <a:t> </a:t>
            </a:r>
            <a:r>
              <a:rPr lang="en-US" dirty="0" err="1"/>
              <a:t>ghi</a:t>
            </a:r>
            <a:r>
              <a:rPr lang="en-US" dirty="0"/>
              <a:t> </a:t>
            </a:r>
            <a:r>
              <a:rPr lang="en-US" dirty="0" err="1"/>
              <a:t>trong</a:t>
            </a:r>
            <a:r>
              <a:rPr lang="en-US" dirty="0"/>
              <a:t> </a:t>
            </a:r>
            <a:r>
              <a:rPr lang="en-US" dirty="0" err="1"/>
              <a:t>tập</a:t>
            </a:r>
            <a:r>
              <a:rPr lang="en-US" dirty="0"/>
              <a:t> tin </a:t>
            </a:r>
            <a:r>
              <a:rPr lang="en-US" dirty="0" smtClean="0"/>
              <a:t>web.xml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p>
          <a:p>
            <a:r>
              <a:rPr lang="en-US" dirty="0" err="1" smtClean="0"/>
              <a:t>Khi</a:t>
            </a:r>
            <a:r>
              <a:rPr lang="en-US" dirty="0" smtClean="0"/>
              <a:t> </a:t>
            </a:r>
            <a:r>
              <a:rPr lang="en-US" dirty="0" err="1"/>
              <a:t>một</a:t>
            </a:r>
            <a:r>
              <a:rPr lang="en-US" dirty="0"/>
              <a:t> </a:t>
            </a:r>
            <a:r>
              <a:rPr lang="en-US" dirty="0" err="1"/>
              <a:t>vấn</a:t>
            </a:r>
            <a:r>
              <a:rPr lang="en-US" dirty="0"/>
              <a:t> </a:t>
            </a:r>
            <a:r>
              <a:rPr lang="en-US" dirty="0" err="1"/>
              <a:t>đề</a:t>
            </a:r>
            <a:r>
              <a:rPr lang="en-US" dirty="0"/>
              <a:t> </a:t>
            </a:r>
            <a:r>
              <a:rPr lang="en-US" dirty="0" err="1"/>
              <a:t>tồn</a:t>
            </a:r>
            <a:r>
              <a:rPr lang="en-US" dirty="0"/>
              <a:t> </a:t>
            </a:r>
            <a:r>
              <a:rPr lang="en-US" dirty="0" err="1"/>
              <a:t>tại</a:t>
            </a:r>
            <a:r>
              <a:rPr lang="en-US" dirty="0"/>
              <a:t> </a:t>
            </a:r>
            <a:r>
              <a:rPr lang="en-US" dirty="0" err="1"/>
              <a:t>trong</a:t>
            </a:r>
            <a:r>
              <a:rPr lang="en-US" dirty="0"/>
              <a:t> </a:t>
            </a:r>
            <a:r>
              <a:rPr lang="en-US" dirty="0" err="1"/>
              <a:t>một</a:t>
            </a:r>
            <a:r>
              <a:rPr lang="en-US" dirty="0"/>
              <a:t> </a:t>
            </a:r>
            <a:r>
              <a:rPr lang="en-US" dirty="0" smtClean="0"/>
              <a:t>servlet, </a:t>
            </a:r>
            <a:r>
              <a:rPr lang="en-US" dirty="0" err="1"/>
              <a:t>ứng</a:t>
            </a:r>
            <a:r>
              <a:rPr lang="en-US" dirty="0"/>
              <a:t> </a:t>
            </a:r>
            <a:r>
              <a:rPr lang="en-US" dirty="0" err="1"/>
              <a:t>dụng</a:t>
            </a:r>
            <a:r>
              <a:rPr lang="en-US" dirty="0"/>
              <a:t> </a:t>
            </a:r>
            <a:r>
              <a:rPr lang="en-US" dirty="0" err="1"/>
              <a:t>ném</a:t>
            </a:r>
            <a:r>
              <a:rPr lang="en-US" dirty="0"/>
              <a:t> </a:t>
            </a:r>
            <a:r>
              <a:rPr lang="en-US" dirty="0" err="1"/>
              <a:t>một</a:t>
            </a:r>
            <a:r>
              <a:rPr lang="en-US" dirty="0"/>
              <a:t> </a:t>
            </a:r>
            <a:r>
              <a:rPr lang="en-US" dirty="0" err="1"/>
              <a:t>ServletException</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6</a:t>
            </a:fld>
            <a:endParaRPr lang="en-US"/>
          </a:p>
        </p:txBody>
      </p:sp>
    </p:spTree>
    <p:extLst>
      <p:ext uri="{BB962C8B-B14F-4D97-AF65-F5344CB8AC3E}">
        <p14:creationId xmlns:p14="http://schemas.microsoft.com/office/powerpoint/2010/main" val="270720907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81000"/>
            <a:ext cx="10969943" cy="1143000"/>
          </a:xfrm>
        </p:spPr>
        <p:txBody>
          <a:bodyPr>
            <a:normAutofit/>
          </a:bodyPr>
          <a:lstStyle/>
          <a:p>
            <a:r>
              <a:rPr lang="vi-VN"/>
              <a:t>Phương thức </a:t>
            </a:r>
            <a:r>
              <a:rPr lang="vi-VN" smtClean="0"/>
              <a:t>GET</a:t>
            </a:r>
            <a:endParaRPr lang="en-US"/>
          </a:p>
        </p:txBody>
      </p:sp>
      <p:sp>
        <p:nvSpPr>
          <p:cNvPr id="3" name="Content Placeholder 2"/>
          <p:cNvSpPr>
            <a:spLocks noGrp="1"/>
          </p:cNvSpPr>
          <p:nvPr>
            <p:ph idx="1"/>
          </p:nvPr>
        </p:nvSpPr>
        <p:spPr>
          <a:xfrm>
            <a:off x="608012" y="1600200"/>
            <a:ext cx="10969943" cy="4389120"/>
          </a:xfrm>
        </p:spPr>
        <p:txBody>
          <a:bodyPr/>
          <a:lstStyle/>
          <a:p>
            <a:r>
              <a:rPr lang="vi-VN"/>
              <a:t>Phương thức GET là phương thức mặc định để chuyển thông tin từ trình duyệt đến máy chủ web và tạo ra một chuỗi dài xuất hiện trong hộp địa chỉ của trình duyệt của bạn. Không bao giờ sử dụng phương thức GET nếu bạn có mật khẩu hoặc thông tin nhạy cảm khác để chuyển đến máy chủ</a:t>
            </a:r>
            <a:r>
              <a:rPr lang="vi-VN" smtClean="0"/>
              <a:t>.</a:t>
            </a:r>
            <a:endParaRPr lang="en-US" smtClean="0"/>
          </a:p>
          <a:p>
            <a:r>
              <a:rPr lang="vi-VN" smtClean="0"/>
              <a:t> </a:t>
            </a:r>
            <a:r>
              <a:rPr lang="vi-VN"/>
              <a:t>Phương thức GET có giới hạn kích thước: chỉ có 1024 ký tự có thể được sử dụng trong một request.</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7</a:t>
            </a:fld>
            <a:endParaRPr lang="en-US"/>
          </a:p>
        </p:txBody>
      </p:sp>
    </p:spTree>
    <p:extLst>
      <p:ext uri="{BB962C8B-B14F-4D97-AF65-F5344CB8AC3E}">
        <p14:creationId xmlns:p14="http://schemas.microsoft.com/office/powerpoint/2010/main" val="147153281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phương thức GET sử dụng </a:t>
            </a:r>
            <a:r>
              <a:rPr lang="vi-VN" smtClean="0"/>
              <a:t>URL</a:t>
            </a:r>
            <a:endParaRPr lang="en-US"/>
          </a:p>
        </p:txBody>
      </p:sp>
      <p:sp>
        <p:nvSpPr>
          <p:cNvPr id="3" name="Content Placeholder 2"/>
          <p:cNvSpPr>
            <a:spLocks noGrp="1"/>
          </p:cNvSpPr>
          <p:nvPr>
            <p:ph idx="1"/>
          </p:nvPr>
        </p:nvSpPr>
        <p:spPr/>
        <p:txBody>
          <a:bodyPr/>
          <a:lstStyle/>
          <a:p>
            <a:r>
              <a:rPr lang="vi-VN"/>
              <a:t>Phương thức </a:t>
            </a:r>
            <a:r>
              <a:rPr lang="vi-VN" b="1"/>
              <a:t>GET</a:t>
            </a:r>
            <a:r>
              <a:rPr lang="vi-VN"/>
              <a:t> gửi thông tin người dùng được mã hoá được nối vào địa chỉ của trang web. Địa chỉ trang web và thông tin được mã hoá được tách biệt bằng </a:t>
            </a:r>
            <a:r>
              <a:rPr lang="vi-VN" b="1"/>
              <a:t>? </a:t>
            </a:r>
            <a:r>
              <a:rPr lang="vi-VN"/>
              <a:t>(dấu chấm hỏi) như sau</a:t>
            </a:r>
            <a:r>
              <a:rPr lang="vi-VN" smtClean="0"/>
              <a:t>:</a:t>
            </a:r>
            <a:endParaRPr lang="en-US" smtClean="0"/>
          </a:p>
          <a:p>
            <a:r>
              <a:rPr lang="en-US" smtClean="0"/>
              <a:t>Ví dụ: </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212" y="4495800"/>
            <a:ext cx="8073081"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13711"/>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
            </a:r>
            <a:r>
              <a:rPr lang="en-US" smtClean="0"/>
              <a:t>hương </a:t>
            </a:r>
            <a:r>
              <a:rPr lang="en-US"/>
              <a:t>thức GET sử dụng </a:t>
            </a:r>
            <a:r>
              <a:rPr lang="en-US" smtClean="0"/>
              <a:t>Form</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9</a:t>
            </a:fld>
            <a:endParaRPr lang="en-US"/>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6812" y="2438400"/>
            <a:ext cx="858221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698446"/>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xmlns=""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085A35A7D4AEE24794FC67C1B00640D7" ma:contentTypeVersion="10" ma:contentTypeDescription="Tạo tài liệu mới." ma:contentTypeScope="" ma:versionID="53d9aa2b7e39e68bebe382940a703273">
  <xsd:schema xmlns:xsd="http://www.w3.org/2001/XMLSchema" xmlns:xs="http://www.w3.org/2001/XMLSchema" xmlns:p="http://schemas.microsoft.com/office/2006/metadata/properties" xmlns:ns2="aaf6c4ed-e520-4d32-893b-ee8e67794c21" xmlns:ns3="bfcbd5d1-d411-4e54-8376-675ad712bd0e" targetNamespace="http://schemas.microsoft.com/office/2006/metadata/properties" ma:root="true" ma:fieldsID="334dd055ae21291b86745760f68aa025" ns2:_="" ns3:_="">
    <xsd:import namespace="aaf6c4ed-e520-4d32-893b-ee8e67794c21"/>
    <xsd:import namespace="bfcbd5d1-d411-4e54-8376-675ad712bd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f6c4ed-e520-4d32-893b-ee8e67794c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cbd5d1-d411-4e54-8376-675ad712bd0e"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E69674-C7C9-4461-9F17-8732FEB8541E}"/>
</file>

<file path=customXml/itemProps2.xml><?xml version="1.0" encoding="utf-8"?>
<ds:datastoreItem xmlns:ds="http://schemas.openxmlformats.org/officeDocument/2006/customXml" ds:itemID="{5DCD2E8C-985D-4D6D-A696-B3B3EFF2559C}"/>
</file>

<file path=customXml/itemProps3.xml><?xml version="1.0" encoding="utf-8"?>
<ds:datastoreItem xmlns:ds="http://schemas.openxmlformats.org/officeDocument/2006/customXml" ds:itemID="{C1ED6102-7E92-4221-AAC9-001A01E58299}"/>
</file>

<file path=docProps/app.xml><?xml version="1.0" encoding="utf-8"?>
<Properties xmlns="http://schemas.openxmlformats.org/officeDocument/2006/extended-properties" xmlns:vt="http://schemas.openxmlformats.org/officeDocument/2006/docPropsVTypes">
  <Template>slidemau</Template>
  <TotalTime>801</TotalTime>
  <Words>1077</Words>
  <Application>Microsoft Office PowerPoint</Application>
  <PresentationFormat>Custom</PresentationFormat>
  <Paragraphs>161</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Presentation on brainstorming</vt:lpstr>
      <vt:lpstr>SERVLET NÂNG CAO</vt:lpstr>
      <vt:lpstr>Nội dung</vt:lpstr>
      <vt:lpstr>Mục tiêu</vt:lpstr>
      <vt:lpstr>PowerPoint Presentation</vt:lpstr>
      <vt:lpstr>PowerPoint Presentation</vt:lpstr>
      <vt:lpstr>Phương thức init</vt:lpstr>
      <vt:lpstr>Phương thức GET</vt:lpstr>
      <vt:lpstr>phương thức GET sử dụng URL</vt:lpstr>
      <vt:lpstr>Phương thức GET sử dụng Form</vt:lpstr>
      <vt:lpstr>PowerPoint Presentation</vt:lpstr>
      <vt:lpstr>PowerPoint Presentation</vt:lpstr>
      <vt:lpstr>PowerPoint Presentation</vt:lpstr>
      <vt:lpstr>PowerPoint Presentation</vt:lpstr>
      <vt:lpstr>Phương thức POST</vt:lpstr>
      <vt:lpstr>Ví dụ</vt:lpstr>
      <vt:lpstr>PowerPoint Presentation</vt:lpstr>
      <vt:lpstr>HelloForm.java</vt:lpstr>
      <vt:lpstr>Web.xml</vt:lpstr>
      <vt:lpstr>Index.html</vt:lpstr>
      <vt:lpstr>Đọc dữ liệu từ Form trong Servlet</vt:lpstr>
      <vt:lpstr>PowerPoint Presentation</vt:lpstr>
      <vt:lpstr>PowerPoint Presentation</vt:lpstr>
      <vt:lpstr>PowerPoint Presentation</vt:lpstr>
      <vt:lpstr>PowerPoint Presentation</vt:lpstr>
      <vt:lpstr>PowerPoint Presentation</vt:lpstr>
      <vt:lpstr>PowerPoint Presentation</vt:lpstr>
      <vt:lpstr>Servlet Config</vt:lpstr>
      <vt:lpstr>Servlet Context</vt:lpstr>
      <vt:lpstr>Servlet Context</vt:lpstr>
      <vt:lpstr>Servlet Context</vt:lpstr>
      <vt:lpstr>Request</vt:lpstr>
      <vt:lpstr>ServletRequest</vt:lpstr>
      <vt:lpstr>Reponse</vt:lpstr>
      <vt:lpstr>PowerPoint Presentation</vt:lpstr>
      <vt:lpstr>ServletResponse</vt:lpstr>
      <vt:lpstr>Redirect</vt:lpstr>
      <vt:lpstr>PowerPoint Presentation</vt:lpstr>
      <vt:lpstr>PowerPoint Presentation</vt:lpstr>
      <vt:lpstr>RequesDispatcher</vt:lpstr>
      <vt:lpstr>PowerPoint Presentation</vt:lpstr>
      <vt:lpstr>Phiên làm việc (Session)</vt:lpstr>
      <vt:lpstr>PowerPoint Presentation</vt:lpstr>
      <vt:lpstr>Ví dụ</vt:lpstr>
      <vt:lpstr>PowerPoint Presentation</vt:lpstr>
      <vt:lpstr>PowerPoint Presentation</vt:lpstr>
      <vt:lpstr>Filter</vt:lpstr>
      <vt:lpstr>Single filter &amp; Multiple filters</vt:lpstr>
      <vt:lpstr>Các trường hợp  Filter</vt:lpstr>
      <vt:lpstr>PowerPoint Presentation</vt:lpstr>
      <vt:lpstr>PowerPoint Presentation</vt:lpstr>
      <vt:lpstr>PowerPoint Presentation</vt:lpstr>
      <vt:lpstr>Các ứng dụng của Filter</vt:lpstr>
      <vt:lpstr>Tóm tắt</vt:lpstr>
      <vt:lpstr>Bài tập thực hành</vt:lpstr>
    </vt:vector>
  </TitlesOfParts>
  <Company>FSS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Java</dc:title>
  <dc:creator>MINHNQ</dc:creator>
  <cp:lastModifiedBy>admin</cp:lastModifiedBy>
  <cp:revision>626</cp:revision>
  <dcterms:created xsi:type="dcterms:W3CDTF">2006-09-11T03:31:34Z</dcterms:created>
  <dcterms:modified xsi:type="dcterms:W3CDTF">2021-05-06T09:31:13Z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0x010100085A35A7D4AEE24794FC67C1B00640D7</vt:lpwstr>
  </property>
</Properties>
</file>