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5" r:id="rId4"/>
  </p:sldMasterIdLst>
  <p:notesMasterIdLst>
    <p:notesMasterId r:id="rId39"/>
  </p:notesMasterIdLst>
  <p:sldIdLst>
    <p:sldId id="256" r:id="rId5"/>
    <p:sldId id="553" r:id="rId6"/>
    <p:sldId id="632" r:id="rId7"/>
    <p:sldId id="474" r:id="rId8"/>
    <p:sldId id="633" r:id="rId9"/>
    <p:sldId id="634" r:id="rId10"/>
    <p:sldId id="691" r:id="rId11"/>
    <p:sldId id="636" r:id="rId12"/>
    <p:sldId id="637" r:id="rId13"/>
    <p:sldId id="692" r:id="rId14"/>
    <p:sldId id="693" r:id="rId15"/>
    <p:sldId id="694" r:id="rId16"/>
    <p:sldId id="696" r:id="rId17"/>
    <p:sldId id="697" r:id="rId18"/>
    <p:sldId id="698" r:id="rId19"/>
    <p:sldId id="699" r:id="rId20"/>
    <p:sldId id="700" r:id="rId21"/>
    <p:sldId id="701" r:id="rId22"/>
    <p:sldId id="702" r:id="rId23"/>
    <p:sldId id="644" r:id="rId24"/>
    <p:sldId id="709" r:id="rId25"/>
    <p:sldId id="685" r:id="rId26"/>
    <p:sldId id="712" r:id="rId27"/>
    <p:sldId id="711" r:id="rId28"/>
    <p:sldId id="703" r:id="rId29"/>
    <p:sldId id="704" r:id="rId30"/>
    <p:sldId id="705" r:id="rId31"/>
    <p:sldId id="717" r:id="rId32"/>
    <p:sldId id="713" r:id="rId33"/>
    <p:sldId id="714" r:id="rId34"/>
    <p:sldId id="715" r:id="rId35"/>
    <p:sldId id="716" r:id="rId36"/>
    <p:sldId id="631" r:id="rId37"/>
    <p:sldId id="479" r:id="rId38"/>
  </p:sldIdLst>
  <p:sldSz cx="12188825" cy="6858000"/>
  <p:notesSz cx="6858000" cy="9144000"/>
  <p:defaultTextStyle>
    <a:defPPr>
      <a:defRPr lang="en-US"/>
    </a:defPPr>
    <a:lvl1pPr algn="l" rtl="0" fontAlgn="base">
      <a:spcBef>
        <a:spcPct val="0"/>
      </a:spcBef>
      <a:spcAft>
        <a:spcPct val="0"/>
      </a:spcAft>
      <a:defRPr sz="4400" kern="1200">
        <a:solidFill>
          <a:schemeClr val="tx2"/>
        </a:solidFill>
        <a:latin typeface="Tahoma" pitchFamily="34" charset="0"/>
        <a:ea typeface="+mn-ea"/>
        <a:cs typeface="Arial" pitchFamily="34" charset="0"/>
      </a:defRPr>
    </a:lvl1pPr>
    <a:lvl2pPr marL="457200" algn="l" rtl="0" fontAlgn="base">
      <a:spcBef>
        <a:spcPct val="0"/>
      </a:spcBef>
      <a:spcAft>
        <a:spcPct val="0"/>
      </a:spcAft>
      <a:defRPr sz="4400" kern="1200">
        <a:solidFill>
          <a:schemeClr val="tx2"/>
        </a:solidFill>
        <a:latin typeface="Tahoma" pitchFamily="34" charset="0"/>
        <a:ea typeface="+mn-ea"/>
        <a:cs typeface="Arial" pitchFamily="34" charset="0"/>
      </a:defRPr>
    </a:lvl2pPr>
    <a:lvl3pPr marL="914400" algn="l" rtl="0" fontAlgn="base">
      <a:spcBef>
        <a:spcPct val="0"/>
      </a:spcBef>
      <a:spcAft>
        <a:spcPct val="0"/>
      </a:spcAft>
      <a:defRPr sz="4400" kern="1200">
        <a:solidFill>
          <a:schemeClr val="tx2"/>
        </a:solidFill>
        <a:latin typeface="Tahoma" pitchFamily="34" charset="0"/>
        <a:ea typeface="+mn-ea"/>
        <a:cs typeface="Arial" pitchFamily="34" charset="0"/>
      </a:defRPr>
    </a:lvl3pPr>
    <a:lvl4pPr marL="1371600" algn="l" rtl="0" fontAlgn="base">
      <a:spcBef>
        <a:spcPct val="0"/>
      </a:spcBef>
      <a:spcAft>
        <a:spcPct val="0"/>
      </a:spcAft>
      <a:defRPr sz="4400" kern="1200">
        <a:solidFill>
          <a:schemeClr val="tx2"/>
        </a:solidFill>
        <a:latin typeface="Tahoma" pitchFamily="34" charset="0"/>
        <a:ea typeface="+mn-ea"/>
        <a:cs typeface="Arial" pitchFamily="34" charset="0"/>
      </a:defRPr>
    </a:lvl4pPr>
    <a:lvl5pPr marL="1828800" algn="l" rtl="0" fontAlgn="base">
      <a:spcBef>
        <a:spcPct val="0"/>
      </a:spcBef>
      <a:spcAft>
        <a:spcPct val="0"/>
      </a:spcAft>
      <a:defRPr sz="4400" kern="1200">
        <a:solidFill>
          <a:schemeClr val="tx2"/>
        </a:solidFill>
        <a:latin typeface="Tahoma" pitchFamily="34" charset="0"/>
        <a:ea typeface="+mn-ea"/>
        <a:cs typeface="Arial" pitchFamily="34" charset="0"/>
      </a:defRPr>
    </a:lvl5pPr>
    <a:lvl6pPr marL="2286000" algn="l" defTabSz="914400" rtl="0" eaLnBrk="1" latinLnBrk="0" hangingPunct="1">
      <a:defRPr sz="4400" kern="1200">
        <a:solidFill>
          <a:schemeClr val="tx2"/>
        </a:solidFill>
        <a:latin typeface="Tahoma" pitchFamily="34" charset="0"/>
        <a:ea typeface="+mn-ea"/>
        <a:cs typeface="Arial" pitchFamily="34" charset="0"/>
      </a:defRPr>
    </a:lvl6pPr>
    <a:lvl7pPr marL="2743200" algn="l" defTabSz="914400" rtl="0" eaLnBrk="1" latinLnBrk="0" hangingPunct="1">
      <a:defRPr sz="4400" kern="1200">
        <a:solidFill>
          <a:schemeClr val="tx2"/>
        </a:solidFill>
        <a:latin typeface="Tahoma" pitchFamily="34" charset="0"/>
        <a:ea typeface="+mn-ea"/>
        <a:cs typeface="Arial" pitchFamily="34" charset="0"/>
      </a:defRPr>
    </a:lvl7pPr>
    <a:lvl8pPr marL="3200400" algn="l" defTabSz="914400" rtl="0" eaLnBrk="1" latinLnBrk="0" hangingPunct="1">
      <a:defRPr sz="4400" kern="1200">
        <a:solidFill>
          <a:schemeClr val="tx2"/>
        </a:solidFill>
        <a:latin typeface="Tahoma" pitchFamily="34" charset="0"/>
        <a:ea typeface="+mn-ea"/>
        <a:cs typeface="Arial" pitchFamily="34" charset="0"/>
      </a:defRPr>
    </a:lvl8pPr>
    <a:lvl9pPr marL="3657600" algn="l" defTabSz="914400" rtl="0" eaLnBrk="1" latinLnBrk="0" hangingPunct="1">
      <a:defRPr sz="4400" kern="1200">
        <a:solidFill>
          <a:schemeClr val="tx2"/>
        </a:solidFill>
        <a:latin typeface="Tahoma"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CB221E-CB48-4690-A88B-5132135E8D4C}" v="2" dt="2021-07-23T06:03:5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849" autoAdjust="0"/>
  </p:normalViewPr>
  <p:slideViewPr>
    <p:cSldViewPr>
      <p:cViewPr>
        <p:scale>
          <a:sx n="78" d="100"/>
          <a:sy n="78" d="100"/>
        </p:scale>
        <p:origin x="-324" y="414"/>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50" d="100"/>
          <a:sy n="150" d="100"/>
        </p:scale>
        <p:origin x="-726" y="27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u Thi Dung" userId="S::dung.chau@phuxuan.edu.vn::7c155afb-5f49-4592-8941-f5ba441f8a9f" providerId="AD" clId="Web-{59CB221E-CB48-4690-A88B-5132135E8D4C}"/>
    <pc:docChg chg="modSld">
      <pc:chgData name="Chau Thi Dung" userId="S::dung.chau@phuxuan.edu.vn::7c155afb-5f49-4592-8941-f5ba441f8a9f" providerId="AD" clId="Web-{59CB221E-CB48-4690-A88B-5132135E8D4C}" dt="2021-07-23T06:03:52.665" v="1" actId="20577"/>
      <pc:docMkLst>
        <pc:docMk/>
      </pc:docMkLst>
      <pc:sldChg chg="modSp">
        <pc:chgData name="Chau Thi Dung" userId="S::dung.chau@phuxuan.edu.vn::7c155afb-5f49-4592-8941-f5ba441f8a9f" providerId="AD" clId="Web-{59CB221E-CB48-4690-A88B-5132135E8D4C}" dt="2021-07-23T06:03:52.665" v="1" actId="20577"/>
        <pc:sldMkLst>
          <pc:docMk/>
          <pc:sldMk cId="4181822771" sldId="553"/>
        </pc:sldMkLst>
        <pc:spChg chg="mod">
          <ac:chgData name="Chau Thi Dung" userId="S::dung.chau@phuxuan.edu.vn::7c155afb-5f49-4592-8941-f5ba441f8a9f" providerId="AD" clId="Web-{59CB221E-CB48-4690-A88B-5132135E8D4C}" dt="2021-07-23T06:03:52.665" v="1" actId="20577"/>
          <ac:spMkLst>
            <pc:docMk/>
            <pc:sldMk cId="4181822771" sldId="553"/>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Arial" charset="0"/>
              </a:defRPr>
            </a:lvl1pPr>
          </a:lstStyle>
          <a:p>
            <a:pPr>
              <a:defRPr/>
            </a:pPr>
            <a:fld id="{EE654F38-F61D-4302-B9D9-80FB51FB5C25}" type="datetimeFigureOut">
              <a:rPr lang="en-US"/>
              <a:pPr>
                <a:defRPr/>
              </a:pPr>
              <a:t>7/22/2021</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cs typeface="Arial" charset="0"/>
              </a:defRPr>
            </a:lvl1pPr>
          </a:lstStyle>
          <a:p>
            <a:pPr>
              <a:defRPr/>
            </a:pPr>
            <a:fld id="{5CCC9A50-D53C-45FE-AAF1-80EE970E1A9D}" type="slidenum">
              <a:rPr lang="en-US"/>
              <a:pPr>
                <a:defRPr/>
              </a:pPr>
              <a:t>‹#›</a:t>
            </a:fld>
            <a:endParaRPr lang="en-US"/>
          </a:p>
        </p:txBody>
      </p:sp>
    </p:spTree>
    <p:extLst>
      <p:ext uri="{BB962C8B-B14F-4D97-AF65-F5344CB8AC3E}">
        <p14:creationId xmlns:p14="http://schemas.microsoft.com/office/powerpoint/2010/main" val="38764995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4"/>
          <p:cNvCxnSpPr/>
          <p:nvPr/>
        </p:nvCxnSpPr>
        <p:spPr>
          <a:xfrm flipV="1">
            <a:off x="3175" y="5937250"/>
            <a:ext cx="7937"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p:nvCxnSpPr>
        <p:spPr>
          <a:xfrm flipV="1">
            <a:off x="3175" y="5937250"/>
            <a:ext cx="7937" cy="63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015" y="1371600"/>
            <a:ext cx="1046613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lang="en-US"/>
              <a:t>Click to edit Master title style</a:t>
            </a:r>
            <a:endParaRPr lang="en-US" dirty="0"/>
          </a:p>
        </p:txBody>
      </p:sp>
      <p:sp>
        <p:nvSpPr>
          <p:cNvPr id="17" name="Subtitle 16"/>
          <p:cNvSpPr>
            <a:spLocks noGrp="1"/>
          </p:cNvSpPr>
          <p:nvPr>
            <p:ph type="subTitle" idx="1"/>
          </p:nvPr>
        </p:nvSpPr>
        <p:spPr>
          <a:xfrm>
            <a:off x="711015" y="3228536"/>
            <a:ext cx="10470201"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9"/>
          <p:cNvSpPr>
            <a:spLocks noGrp="1"/>
          </p:cNvSpPr>
          <p:nvPr>
            <p:ph type="dt" sz="half" idx="10"/>
          </p:nvPr>
        </p:nvSpPr>
        <p:spPr/>
        <p:txBody>
          <a:bodyPr/>
          <a:lstStyle>
            <a:lvl1pPr>
              <a:defRPr/>
            </a:lvl1pPr>
          </a:lstStyle>
          <a:p>
            <a:pPr>
              <a:defRPr/>
            </a:pPr>
            <a:endParaRPr lang="en-US"/>
          </a:p>
        </p:txBody>
      </p:sp>
      <p:sp>
        <p:nvSpPr>
          <p:cNvPr id="11" name="Footer Placeholder 18"/>
          <p:cNvSpPr>
            <a:spLocks noGrp="1"/>
          </p:cNvSpPr>
          <p:nvPr>
            <p:ph type="ftr" sz="quarter" idx="11"/>
          </p:nvPr>
        </p:nvSpPr>
        <p:spPr>
          <a:xfrm>
            <a:off x="3555075" y="6356354"/>
            <a:ext cx="4469236" cy="365125"/>
          </a:xfrm>
          <a:prstGeom prst="rect">
            <a:avLst/>
          </a:prstGeom>
        </p:spPr>
        <p:txBody>
          <a:bodyPr/>
          <a:lstStyle>
            <a:lvl1pPr>
              <a:defRPr/>
            </a:lvl1pPr>
          </a:lstStyle>
          <a:p>
            <a:pPr>
              <a:defRPr/>
            </a:pPr>
            <a:endParaRPr lang="en-US"/>
          </a:p>
        </p:txBody>
      </p:sp>
      <p:sp>
        <p:nvSpPr>
          <p:cNvPr id="12" name="Slide Number Placeholder 26"/>
          <p:cNvSpPr>
            <a:spLocks noGrp="1"/>
          </p:cNvSpPr>
          <p:nvPr>
            <p:ph type="sldNum" sz="quarter" idx="12"/>
          </p:nvPr>
        </p:nvSpPr>
        <p:spPr/>
        <p:txBody>
          <a:bodyPr/>
          <a:lstStyle>
            <a:lvl1pPr>
              <a:defRPr/>
            </a:lvl1pPr>
          </a:lstStyle>
          <a:p>
            <a:pPr>
              <a:defRPr/>
            </a:pPr>
            <a:fld id="{F30E89D3-EE9A-491F-B240-9DDED2F81518}" type="slidenum">
              <a:rPr lang="en-US" smtClean="0"/>
              <a:pPr>
                <a:defRPr/>
              </a:pPr>
              <a:t>‹#›</a:t>
            </a:fld>
            <a:endParaRPr lang="en-US"/>
          </a:p>
        </p:txBody>
      </p:sp>
      <p:sp>
        <p:nvSpPr>
          <p:cNvPr id="13" name="Google Shape;38;p3"/>
          <p:cNvSpPr txBox="1"/>
          <p:nvPr userDrawn="1"/>
        </p:nvSpPr>
        <p:spPr>
          <a:xfrm>
            <a:off x="4037012" y="6356354"/>
            <a:ext cx="7211721"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1" i="1" u="none" strike="noStrike" cap="none" baseline="0" dirty="0" err="1">
                <a:solidFill>
                  <a:srgbClr val="FFCC00"/>
                </a:solidFill>
                <a:latin typeface="Tahoma"/>
                <a:ea typeface="Tahoma"/>
                <a:cs typeface="Tahoma"/>
                <a:sym typeface="Symbol"/>
              </a:rPr>
              <a:t>Môn</a:t>
            </a:r>
            <a:r>
              <a:rPr lang="en-US" sz="1200" b="1" i="1" u="none" strike="noStrike" cap="none" baseline="0" dirty="0">
                <a:solidFill>
                  <a:srgbClr val="FFCC00"/>
                </a:solidFill>
                <a:latin typeface="Tahoma"/>
                <a:ea typeface="Tahoma"/>
                <a:cs typeface="Tahoma"/>
                <a:sym typeface="Symbol"/>
              </a:rPr>
              <a:t> </a:t>
            </a:r>
            <a:r>
              <a:rPr lang="en-US" sz="1200" b="1" i="1" u="none" strike="noStrike" cap="none" baseline="0" dirty="0" err="1">
                <a:solidFill>
                  <a:srgbClr val="FFCC00"/>
                </a:solidFill>
                <a:latin typeface="Tahoma"/>
                <a:ea typeface="Tahoma"/>
                <a:cs typeface="Tahoma"/>
                <a:sym typeface="Symbol"/>
              </a:rPr>
              <a:t>học</a:t>
            </a:r>
            <a:r>
              <a:rPr lang="en-US" sz="1200" b="1" i="1" u="none" strike="noStrike" cap="none" baseline="0" dirty="0">
                <a:solidFill>
                  <a:srgbClr val="FFCC00"/>
                </a:solidFill>
                <a:latin typeface="Tahoma"/>
                <a:ea typeface="Tahoma"/>
                <a:cs typeface="Tahoma"/>
                <a:sym typeface="Symbol"/>
              </a:rPr>
              <a:t> : J2EE </a:t>
            </a:r>
            <a:r>
              <a:rPr lang="en-US" sz="1200" b="1" i="1" u="none" strike="noStrike" cap="none" baseline="0" dirty="0" err="1">
                <a:solidFill>
                  <a:srgbClr val="FFCC00"/>
                </a:solidFill>
                <a:latin typeface="Tahoma"/>
                <a:ea typeface="Tahoma"/>
                <a:cs typeface="Tahoma"/>
                <a:sym typeface="Symbol"/>
              </a:rPr>
              <a:t>và</a:t>
            </a:r>
            <a:r>
              <a:rPr lang="en-US" sz="1200" b="1" i="1" u="none" strike="noStrike" cap="none" baseline="0" dirty="0">
                <a:solidFill>
                  <a:srgbClr val="FFCC00"/>
                </a:solidFill>
                <a:latin typeface="Tahoma"/>
                <a:ea typeface="Tahoma"/>
                <a:cs typeface="Tahoma"/>
                <a:sym typeface="Symbol"/>
              </a:rPr>
              <a:t> </a:t>
            </a:r>
            <a:r>
              <a:rPr lang="en-US" sz="1200" b="1" i="1" u="none" strike="noStrike" cap="none" baseline="0" dirty="0" err="1">
                <a:solidFill>
                  <a:srgbClr val="FFCC00"/>
                </a:solidFill>
                <a:latin typeface="Tahoma"/>
                <a:ea typeface="Tahoma"/>
                <a:cs typeface="Tahoma"/>
                <a:sym typeface="Symbol"/>
              </a:rPr>
              <a:t>lập</a:t>
            </a:r>
            <a:r>
              <a:rPr lang="en-US" sz="1200" b="1" i="1" u="none" strike="noStrike" cap="none" baseline="0" dirty="0">
                <a:solidFill>
                  <a:srgbClr val="FFCC00"/>
                </a:solidFill>
                <a:latin typeface="Tahoma"/>
                <a:ea typeface="Tahoma"/>
                <a:cs typeface="Tahoma"/>
                <a:sym typeface="Symbol"/>
              </a:rPr>
              <a:t> </a:t>
            </a:r>
            <a:r>
              <a:rPr lang="en-US" sz="1200" b="1" i="1" u="none" strike="noStrike" cap="none" baseline="0" dirty="0" err="1">
                <a:solidFill>
                  <a:srgbClr val="FFCC00"/>
                </a:solidFill>
                <a:latin typeface="Tahoma"/>
                <a:ea typeface="Tahoma"/>
                <a:cs typeface="Tahoma"/>
                <a:sym typeface="Symbol"/>
              </a:rPr>
              <a:t>trình</a:t>
            </a:r>
            <a:r>
              <a:rPr lang="en-US" sz="1200" b="1" i="1" u="none" strike="noStrike" cap="none" baseline="0" dirty="0">
                <a:solidFill>
                  <a:srgbClr val="FFCC00"/>
                </a:solidFill>
                <a:latin typeface="Tahoma"/>
                <a:ea typeface="Tahoma"/>
                <a:cs typeface="Tahoma"/>
                <a:sym typeface="Symbol"/>
              </a:rPr>
              <a:t> Web                                </a:t>
            </a:r>
            <a:r>
              <a:rPr lang="en-US" sz="1200" b="0" i="0" u="none" strike="noStrike" cap="none" dirty="0">
                <a:solidFill>
                  <a:srgbClr val="FFCC00"/>
                </a:solidFill>
                <a:latin typeface="Tahoma"/>
                <a:ea typeface="Tahoma"/>
                <a:cs typeface="Tahoma"/>
                <a:sym typeface="Symbol"/>
              </a:rPr>
              <a:t>,2020 </a:t>
            </a:r>
            <a:r>
              <a:rPr lang="en-US" sz="1200" b="0" i="0" u="none" strike="noStrike" cap="none" dirty="0" err="1">
                <a:solidFill>
                  <a:srgbClr val="FFCC00"/>
                </a:solidFill>
                <a:latin typeface="Tahoma"/>
                <a:ea typeface="Tahoma"/>
                <a:cs typeface="Tahoma"/>
                <a:sym typeface="Symbol"/>
              </a:rPr>
              <a:t>PhuXuan</a:t>
            </a:r>
            <a:r>
              <a:rPr lang="en-US" sz="1200" b="0" i="0" u="none" strike="noStrike" cap="none" baseline="0" dirty="0">
                <a:solidFill>
                  <a:srgbClr val="FFCC00"/>
                </a:solidFill>
                <a:latin typeface="Tahoma"/>
                <a:ea typeface="Tahoma"/>
                <a:cs typeface="Tahoma"/>
                <a:sym typeface="Symbol"/>
              </a:rPr>
              <a:t> University</a:t>
            </a:r>
          </a:p>
          <a:p>
            <a:pPr marL="0" marR="0" lvl="0" indent="0" algn="l" rtl="0">
              <a:spcBef>
                <a:spcPts val="0"/>
              </a:spcBef>
              <a:spcAft>
                <a:spcPts val="0"/>
              </a:spcAft>
              <a:buNone/>
            </a:pPr>
            <a:endParaRPr lang="en-US" sz="1200" b="1" i="1" u="none" strike="noStrike" cap="none" baseline="0" dirty="0">
              <a:solidFill>
                <a:srgbClr val="FFCC00"/>
              </a:solidFill>
              <a:latin typeface="Tahoma"/>
              <a:ea typeface="Tahoma"/>
              <a:cs typeface="Tahoma"/>
              <a:sym typeface="Symbol"/>
            </a:endParaRPr>
          </a:p>
        </p:txBody>
      </p:sp>
    </p:spTree>
    <p:extLst>
      <p:ext uri="{BB962C8B-B14F-4D97-AF65-F5344CB8AC3E}">
        <p14:creationId xmlns:p14="http://schemas.microsoft.com/office/powerpoint/2010/main" val="1343191486"/>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6" name="Slide Number Placeholder 5"/>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3366309833"/>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914402"/>
            <a:ext cx="2742486"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914402"/>
            <a:ext cx="802431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6" name="Slide Number Placeholder 5"/>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4251996330"/>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r">
              <a:defRPr sz="4400" b="1" baseline="0">
                <a:solidFill>
                  <a:srgbClr val="FFC000"/>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09441" y="1967231"/>
            <a:ext cx="10969943" cy="4389120"/>
          </a:xfrm>
        </p:spPr>
        <p:txBody>
          <a:bodyPr/>
          <a:lstStyle>
            <a:lvl1pPr algn="just">
              <a:buClr>
                <a:srgbClr val="002060"/>
              </a:buClr>
              <a:defRPr sz="3600">
                <a:latin typeface="Times New Roman" panose="02020603050405020304" pitchFamily="18" charset="0"/>
                <a:ea typeface="Tahoma" pitchFamily="34" charset="0"/>
                <a:cs typeface="Times New Roman" panose="02020603050405020304" pitchFamily="18" charset="0"/>
              </a:defRPr>
            </a:lvl1pPr>
            <a:lvl2pPr marL="639763" indent="-246063" algn="just">
              <a:buClr>
                <a:srgbClr val="002060"/>
              </a:buClr>
              <a:buFont typeface="Wingdings" panose="05000000000000000000" pitchFamily="2" charset="2"/>
              <a:buChar char="Ø"/>
              <a:defRPr sz="3200">
                <a:latin typeface="Times New Roman" panose="02020603050405020304" pitchFamily="18" charset="0"/>
                <a:ea typeface="Tahoma" pitchFamily="34" charset="0"/>
                <a:cs typeface="Times New Roman" panose="02020603050405020304" pitchFamily="18" charset="0"/>
              </a:defRPr>
            </a:lvl2pPr>
            <a:lvl3pPr marL="914400" indent="-246063" algn="just">
              <a:buClr>
                <a:srgbClr val="002060"/>
              </a:buClr>
              <a:buFont typeface="Wingdings" pitchFamily="2" charset="2"/>
              <a:buChar char="v"/>
              <a:defRPr sz="2800">
                <a:latin typeface="Times New Roman" panose="02020603050405020304" pitchFamily="18" charset="0"/>
                <a:ea typeface="Tahoma" pitchFamily="34" charset="0"/>
                <a:cs typeface="Times New Roman" panose="02020603050405020304" pitchFamily="18" charset="0"/>
              </a:defRPr>
            </a:lvl3pPr>
            <a:lvl4pPr algn="just">
              <a:buClr>
                <a:srgbClr val="002060"/>
              </a:buClr>
              <a:defRPr>
                <a:latin typeface="Times New Roman" panose="02020603050405020304" pitchFamily="18" charset="0"/>
                <a:ea typeface="Tahoma" pitchFamily="34" charset="0"/>
                <a:cs typeface="Times New Roman" panose="02020603050405020304" pitchFamily="18" charset="0"/>
              </a:defRPr>
            </a:lvl4pPr>
            <a:lvl5pPr algn="just">
              <a:buClr>
                <a:srgbClr val="002060"/>
              </a:buClr>
              <a:defRPr>
                <a:latin typeface="Times New Roman" panose="02020603050405020304" pitchFamily="18" charset="0"/>
                <a:ea typeface="Tahoma" pitchFamily="34"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5"/>
          <p:cNvSpPr>
            <a:spLocks noGrp="1"/>
          </p:cNvSpPr>
          <p:nvPr>
            <p:ph type="sldNum" sz="quarter" idx="11"/>
          </p:nvPr>
        </p:nvSpPr>
        <p:spPr/>
        <p:txBody>
          <a:bodyPr/>
          <a:lstStyle>
            <a:lvl1pPr>
              <a:defRPr sz="1800">
                <a:solidFill>
                  <a:srgbClr val="FFC000"/>
                </a:solidFill>
              </a:defRPr>
            </a:lvl1pPr>
          </a:lstStyle>
          <a:p>
            <a:pPr>
              <a:defRPr/>
            </a:pPr>
            <a:fld id="{0A2CCCF8-9ECF-4463-905F-6DDFF4237F28}" type="slidenum">
              <a:rPr lang="en-US" smtClean="0"/>
              <a:pPr>
                <a:defRPr/>
              </a:pPr>
              <a:t>‹#›</a:t>
            </a:fld>
            <a:endParaRPr lang="en-US"/>
          </a:p>
        </p:txBody>
      </p:sp>
      <p:sp>
        <p:nvSpPr>
          <p:cNvPr id="9" name="Google Shape;38;p3"/>
          <p:cNvSpPr txBox="1"/>
          <p:nvPr userDrawn="1"/>
        </p:nvSpPr>
        <p:spPr>
          <a:xfrm>
            <a:off x="5180251" y="6426198"/>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dirty="0">
                <a:solidFill>
                  <a:srgbClr val="FFCC00"/>
                </a:solidFill>
                <a:latin typeface="Tahoma"/>
                <a:ea typeface="Tahoma"/>
                <a:cs typeface="Tahoma"/>
                <a:sym typeface="Symbol"/>
              </a:rPr>
              <a:t>,2020 </a:t>
            </a:r>
            <a:r>
              <a:rPr lang="en-US" sz="1200" b="0" i="0" u="none" strike="noStrike" cap="none" dirty="0" err="1">
                <a:solidFill>
                  <a:srgbClr val="FFCC00"/>
                </a:solidFill>
                <a:latin typeface="Tahoma"/>
                <a:ea typeface="Tahoma"/>
                <a:cs typeface="Tahoma"/>
                <a:sym typeface="Symbol"/>
              </a:rPr>
              <a:t>PhuXuan</a:t>
            </a:r>
            <a:r>
              <a:rPr lang="en-US" sz="1200" b="0" i="0" u="none" strike="noStrike" cap="none" baseline="0" dirty="0">
                <a:solidFill>
                  <a:srgbClr val="FFCC00"/>
                </a:solidFill>
                <a:latin typeface="Tahoma"/>
                <a:ea typeface="Tahoma"/>
                <a:cs typeface="Tahoma"/>
                <a:sym typeface="Symbol"/>
              </a:rPr>
              <a:t> University</a:t>
            </a:r>
            <a:endParaRPr sz="1200" b="0" i="0" u="none" strike="noStrike" cap="none" dirty="0">
              <a:solidFill>
                <a:srgbClr val="FFCC00"/>
              </a:solidFill>
              <a:latin typeface="Tahoma"/>
              <a:ea typeface="Tahoma"/>
              <a:cs typeface="Tahoma"/>
              <a:sym typeface="Tahoma"/>
            </a:endParaRPr>
          </a:p>
        </p:txBody>
      </p:sp>
    </p:spTree>
    <p:extLst>
      <p:ext uri="{BB962C8B-B14F-4D97-AF65-F5344CB8AC3E}">
        <p14:creationId xmlns:p14="http://schemas.microsoft.com/office/powerpoint/2010/main" val="625501882"/>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6952" y="1316736"/>
            <a:ext cx="10360501"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000" b="1" cap="none" baseline="0" dirty="0">
                <a:ln w="635">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Text Placeholder 2"/>
          <p:cNvSpPr>
            <a:spLocks noGrp="1"/>
          </p:cNvSpPr>
          <p:nvPr>
            <p:ph type="body" idx="1"/>
          </p:nvPr>
        </p:nvSpPr>
        <p:spPr>
          <a:xfrm>
            <a:off x="706952" y="2704664"/>
            <a:ext cx="10360501"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6" name="Slide Number Placeholder 5"/>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3586322863"/>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704088"/>
            <a:ext cx="10969943" cy="1143000"/>
          </a:xfrm>
        </p:spPr>
        <p:txBody>
          <a:bodyPr/>
          <a:lstStyle/>
          <a:p>
            <a:r>
              <a:rPr lang="en-US"/>
              <a:t>Click to edit Master title style</a:t>
            </a:r>
          </a:p>
        </p:txBody>
      </p:sp>
      <p:sp>
        <p:nvSpPr>
          <p:cNvPr id="3" name="Content Placeholder 2"/>
          <p:cNvSpPr>
            <a:spLocks noGrp="1"/>
          </p:cNvSpPr>
          <p:nvPr>
            <p:ph sz="half" idx="1"/>
          </p:nvPr>
        </p:nvSpPr>
        <p:spPr>
          <a:xfrm>
            <a:off x="609441" y="1920085"/>
            <a:ext cx="5383398"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920085"/>
            <a:ext cx="5383398"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3226379195"/>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70408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3" y="1855248"/>
            <a:ext cx="5385514"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443" y="2514600"/>
            <a:ext cx="5385514"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3"/>
          </p:nvPr>
        </p:nvSpPr>
        <p:spPr>
          <a:xfrm>
            <a:off x="6191757" y="1859762"/>
            <a:ext cx="5387630"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6" name="Content Placeholder 5"/>
          <p:cNvSpPr>
            <a:spLocks noGrp="1"/>
          </p:cNvSpPr>
          <p:nvPr>
            <p:ph sz="quarter" idx="4"/>
          </p:nvPr>
        </p:nvSpPr>
        <p:spPr>
          <a:xfrm>
            <a:off x="6191757" y="2514600"/>
            <a:ext cx="5387630"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9" name="Slide Number Placeholder 8"/>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2684612878"/>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3" y="704088"/>
            <a:ext cx="11071516"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5" name="Slide Number Placeholder 4"/>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961772226"/>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4" name="Slide Number Placeholder 3"/>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1980672379"/>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162" y="514352"/>
            <a:ext cx="3656648"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4" name="Content Placeholder 3"/>
          <p:cNvSpPr>
            <a:spLocks noGrp="1"/>
          </p:cNvSpPr>
          <p:nvPr>
            <p:ph sz="half" idx="1"/>
          </p:nvPr>
        </p:nvSpPr>
        <p:spPr>
          <a:xfrm>
            <a:off x="4765492" y="1676400"/>
            <a:ext cx="6813892"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2"/>
          </p:nvPr>
        </p:nvSpPr>
        <p:spPr>
          <a:xfrm>
            <a:off x="914162" y="1676400"/>
            <a:ext cx="3656648"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7" name="Slide Number Placeholder 6"/>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2906203477"/>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4220065" y="1108075"/>
            <a:ext cx="7008574"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10669985" y="5359404"/>
            <a:ext cx="206321"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12697" y="5816600"/>
            <a:ext cx="1221421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5840479" y="6219829"/>
            <a:ext cx="6348346"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588" y="1176999"/>
            <a:ext cx="2949696"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6513" y="1199517"/>
            <a:ext cx="6155357"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p>
        </p:txBody>
      </p:sp>
      <p:sp>
        <p:nvSpPr>
          <p:cNvPr id="4" name="Text Placeholder 3"/>
          <p:cNvSpPr>
            <a:spLocks noGrp="1"/>
          </p:cNvSpPr>
          <p:nvPr>
            <p:ph type="body" sz="half" idx="2"/>
          </p:nvPr>
        </p:nvSpPr>
        <p:spPr>
          <a:xfrm>
            <a:off x="812588" y="2828785"/>
            <a:ext cx="2945633"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9" name="Date Placeholder 4"/>
          <p:cNvSpPr>
            <a:spLocks noGrp="1"/>
          </p:cNvSpPr>
          <p:nvPr>
            <p:ph type="dt" sz="half" idx="10"/>
          </p:nvPr>
        </p:nvSpPr>
        <p:spPr/>
        <p:txBody>
          <a:bodyPr/>
          <a:lstStyle>
            <a:lvl1pPr>
              <a:defRPr/>
            </a:lvl1pPr>
          </a:lstStyle>
          <a:p>
            <a:pPr>
              <a:defRPr/>
            </a:pPr>
            <a:endParaRPr lang="en-US"/>
          </a:p>
        </p:txBody>
      </p:sp>
      <p:sp>
        <p:nvSpPr>
          <p:cNvPr id="10" name="Footer Placeholder 5"/>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11" name="Slide Number Placeholder 6"/>
          <p:cNvSpPr>
            <a:spLocks noGrp="1"/>
          </p:cNvSpPr>
          <p:nvPr>
            <p:ph type="sldNum" sz="quarter" idx="12"/>
          </p:nvPr>
        </p:nvSpPr>
        <p:spPr>
          <a:xfrm>
            <a:off x="10766796" y="6356354"/>
            <a:ext cx="812588" cy="365125"/>
          </a:xfrm>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3153458242"/>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8567" y="-7938"/>
            <a:ext cx="12236438" cy="6880226"/>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609441" y="70485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8" name="Text Placeholder 29"/>
          <p:cNvSpPr>
            <a:spLocks noGrp="1"/>
          </p:cNvSpPr>
          <p:nvPr>
            <p:ph type="body" idx="1"/>
          </p:nvPr>
        </p:nvSpPr>
        <p:spPr bwMode="auto">
          <a:xfrm>
            <a:off x="609441" y="1935166"/>
            <a:ext cx="10969943"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09441" y="6356354"/>
            <a:ext cx="2844059"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10563649" y="6356354"/>
            <a:ext cx="1015735" cy="365125"/>
          </a:xfrm>
          <a:prstGeom prst="rect">
            <a:avLst/>
          </a:prstGeom>
        </p:spPr>
        <p:txBody>
          <a:bodyPr vert="horz" lIns="0" tIns="0" rIns="0" bIns="0" anchor="b"/>
          <a:lstStyle>
            <a:lvl1pPr algn="r" eaLnBrk="1" fontAlgn="auto" latinLnBrk="0" hangingPunct="1">
              <a:spcBef>
                <a:spcPts val="0"/>
              </a:spcBef>
              <a:spcAft>
                <a:spcPts val="0"/>
              </a:spcAft>
              <a:defRPr kumimoji="0" sz="1100">
                <a:solidFill>
                  <a:schemeClr val="tx1"/>
                </a:solidFill>
                <a:latin typeface="+mn-lt"/>
                <a:cs typeface="+mn-cs"/>
              </a:defRPr>
            </a:lvl1pPr>
          </a:lstStyle>
          <a:p>
            <a:pPr>
              <a:defRPr/>
            </a:pPr>
            <a:fld id="{45C3B622-11CF-4D7C-AF85-AB8FE5C71B01}" type="slidenum">
              <a:rPr lang="en-US" smtClean="0"/>
              <a:pPr>
                <a:defRPr/>
              </a:pPr>
              <a:t>‹#›</a:t>
            </a:fld>
            <a:endParaRPr lang="en-US"/>
          </a:p>
        </p:txBody>
      </p:sp>
      <p:sp>
        <p:nvSpPr>
          <p:cNvPr id="15" name="Google Shape;38;p3"/>
          <p:cNvSpPr txBox="1"/>
          <p:nvPr userDrawn="1"/>
        </p:nvSpPr>
        <p:spPr>
          <a:xfrm>
            <a:off x="4672383" y="6339114"/>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,2018 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ransition spd="slow">
    <p:randomBar dir="vert"/>
  </p:transition>
  <p:hf hd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entury Gothic" pitchFamily="34" charset="0"/>
        </a:defRPr>
      </a:lvl2pPr>
      <a:lvl3pPr algn="l" rtl="0" eaLnBrk="1" fontAlgn="base" hangingPunct="1">
        <a:spcBef>
          <a:spcPct val="0"/>
        </a:spcBef>
        <a:spcAft>
          <a:spcPct val="0"/>
        </a:spcAft>
        <a:defRPr sz="5000">
          <a:solidFill>
            <a:schemeClr val="tx2"/>
          </a:solidFill>
          <a:latin typeface="Century Gothic" pitchFamily="34" charset="0"/>
        </a:defRPr>
      </a:lvl3pPr>
      <a:lvl4pPr algn="l" rtl="0" eaLnBrk="1" fontAlgn="base" hangingPunct="1">
        <a:spcBef>
          <a:spcPct val="0"/>
        </a:spcBef>
        <a:spcAft>
          <a:spcPct val="0"/>
        </a:spcAft>
        <a:defRPr sz="5000">
          <a:solidFill>
            <a:schemeClr val="tx2"/>
          </a:solidFill>
          <a:latin typeface="Century Gothic" pitchFamily="34" charset="0"/>
        </a:defRPr>
      </a:lvl4pPr>
      <a:lvl5pPr algn="l" rtl="0" eaLnBrk="1" fontAlgn="base" hangingPunct="1">
        <a:spcBef>
          <a:spcPct val="0"/>
        </a:spcBef>
        <a:spcAft>
          <a:spcPct val="0"/>
        </a:spcAft>
        <a:defRPr sz="5000">
          <a:solidFill>
            <a:schemeClr val="tx2"/>
          </a:solidFill>
          <a:latin typeface="Century Gothic" pitchFamily="34" charset="0"/>
        </a:defRPr>
      </a:lvl5pPr>
      <a:lvl6pPr marL="457200" algn="l" rtl="0" eaLnBrk="1" fontAlgn="base" hangingPunct="1">
        <a:spcBef>
          <a:spcPct val="0"/>
        </a:spcBef>
        <a:spcAft>
          <a:spcPct val="0"/>
        </a:spcAft>
        <a:defRPr sz="5000">
          <a:solidFill>
            <a:schemeClr val="tx2"/>
          </a:solidFill>
          <a:latin typeface="Century Gothic" pitchFamily="34" charset="0"/>
        </a:defRPr>
      </a:lvl6pPr>
      <a:lvl7pPr marL="914400" algn="l" rtl="0" eaLnBrk="1" fontAlgn="base" hangingPunct="1">
        <a:spcBef>
          <a:spcPct val="0"/>
        </a:spcBef>
        <a:spcAft>
          <a:spcPct val="0"/>
        </a:spcAft>
        <a:defRPr sz="5000">
          <a:solidFill>
            <a:schemeClr val="tx2"/>
          </a:solidFill>
          <a:latin typeface="Century Gothic" pitchFamily="34" charset="0"/>
        </a:defRPr>
      </a:lvl7pPr>
      <a:lvl8pPr marL="1371600" algn="l" rtl="0" eaLnBrk="1" fontAlgn="base" hangingPunct="1">
        <a:spcBef>
          <a:spcPct val="0"/>
        </a:spcBef>
        <a:spcAft>
          <a:spcPct val="0"/>
        </a:spcAft>
        <a:defRPr sz="5000">
          <a:solidFill>
            <a:schemeClr val="tx2"/>
          </a:solidFill>
          <a:latin typeface="Century Gothic" pitchFamily="34" charset="0"/>
        </a:defRPr>
      </a:lvl8pPr>
      <a:lvl9pPr marL="1828800" algn="l" rtl="0" eaLnBrk="1" fontAlgn="base" hangingPunct="1">
        <a:spcBef>
          <a:spcPct val="0"/>
        </a:spcBef>
        <a:spcAft>
          <a:spcPct val="0"/>
        </a:spcAft>
        <a:defRPr sz="5000">
          <a:solidFill>
            <a:schemeClr val="tx2"/>
          </a:solidFill>
          <a:latin typeface="Century Gothic" pitchFamily="34" charset="0"/>
        </a:defRPr>
      </a:lvl9pPr>
    </p:titleStyle>
    <p:bodyStyle>
      <a:lvl1pPr marL="273050" indent="-273050" algn="l" rtl="0" eaLnBrk="1" fontAlgn="base" hangingPunct="1">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11015" y="1905000"/>
            <a:ext cx="10466138" cy="1828800"/>
          </a:xfrm>
        </p:spPr>
        <p:txBody>
          <a:bodyPr>
            <a:normAutofit/>
          </a:bodyPr>
          <a:lstStyle/>
          <a:p>
            <a:pPr marL="0" indent="0"/>
            <a:r>
              <a:rPr lang="en-US" sz="4000" dirty="0">
                <a:solidFill>
                  <a:srgbClr val="002060"/>
                </a:solidFill>
                <a:latin typeface="Tahoma" panose="020B0604030504040204" pitchFamily="34" charset="0"/>
                <a:ea typeface="Tahoma" panose="020B0604030504040204" pitchFamily="34" charset="0"/>
                <a:cs typeface="Tahoma" panose="020B0604030504040204" pitchFamily="34" charset="0"/>
              </a:rPr>
              <a:t>JAVA </a:t>
            </a:r>
            <a:r>
              <a:rPr lang="en-US" sz="4000">
                <a:solidFill>
                  <a:srgbClr val="002060"/>
                </a:solidFill>
                <a:latin typeface="Tahoma" panose="020B0604030504040204" pitchFamily="34" charset="0"/>
                <a:ea typeface="Tahoma" panose="020B0604030504040204" pitchFamily="34" charset="0"/>
                <a:cs typeface="Tahoma" panose="020B0604030504040204" pitchFamily="34" charset="0"/>
              </a:rPr>
              <a:t>SERVER PAGE (JSP)</a:t>
            </a:r>
            <a:endParaRPr lang="en-US" sz="4000"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4099" name="Rectangle 3"/>
          <p:cNvSpPr>
            <a:spLocks noGrp="1" noChangeArrowheads="1"/>
          </p:cNvSpPr>
          <p:nvPr>
            <p:ph type="subTitle" idx="1"/>
          </p:nvPr>
        </p:nvSpPr>
        <p:spPr>
          <a:xfrm>
            <a:off x="711015" y="3962400"/>
            <a:ext cx="10470201" cy="561536"/>
          </a:xfrm>
        </p:spPr>
        <p:txBody>
          <a:bodyPr/>
          <a:lstStyle/>
          <a:p>
            <a:pPr eaLnBrk="1" hangingPunct="1"/>
            <a:r>
              <a:rPr lang="en-US" sz="2400" dirty="0" err="1">
                <a:latin typeface="Arial" panose="020B0604020202020204" pitchFamily="34" charset="0"/>
                <a:cs typeface="Arial" panose="020B0604020202020204" pitchFamily="34" charset="0"/>
              </a:rPr>
              <a:t>ThS</a:t>
            </a:r>
            <a:r>
              <a:rPr lang="en-US" sz="2400">
                <a:latin typeface="Arial" panose="020B0604020202020204" pitchFamily="34" charset="0"/>
                <a:cs typeface="Arial" panose="020B0604020202020204" pitchFamily="34" charset="0"/>
              </a:rPr>
              <a:t>. Châu Thị Dung</a:t>
            </a:r>
            <a:endParaRPr lang="en-US" sz="2400" dirty="0">
              <a:latin typeface="Arial" panose="020B0604020202020204" pitchFamily="34" charset="0"/>
              <a:cs typeface="Arial" panose="020B0604020202020204" pitchFamily="34" charset="0"/>
            </a:endParaRPr>
          </a:p>
        </p:txBody>
      </p:sp>
      <p:pic>
        <p:nvPicPr>
          <p:cNvPr id="8"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721" y="898525"/>
            <a:ext cx="369050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381000"/>
            <a:ext cx="10969943" cy="1143000"/>
          </a:xfrm>
        </p:spPr>
        <p:txBody>
          <a:bodyPr>
            <a:normAutofit/>
          </a:bodyPr>
          <a:lstStyle/>
          <a:p>
            <a:r>
              <a:rPr lang="en-US"/>
              <a:t>Quá trình xử lý một trang JSP</a:t>
            </a:r>
          </a:p>
        </p:txBody>
      </p:sp>
      <p:sp>
        <p:nvSpPr>
          <p:cNvPr id="3" name="Content Placeholder 2"/>
          <p:cNvSpPr>
            <a:spLocks noGrp="1"/>
          </p:cNvSpPr>
          <p:nvPr>
            <p:ph idx="1"/>
          </p:nvPr>
        </p:nvSpPr>
        <p:spPr>
          <a:xfrm>
            <a:off x="609441" y="1676400"/>
            <a:ext cx="10969943" cy="4679951"/>
          </a:xfrm>
        </p:spPr>
        <p:txBody>
          <a:bodyPr/>
          <a:lstStyle/>
          <a:p>
            <a:r>
              <a:rPr lang="vi-VN"/>
              <a:t>Giống như trang bình thường, trình duyệt của bạn gửi một HTTP request đến máy chủ web.</a:t>
            </a:r>
          </a:p>
          <a:p>
            <a:r>
              <a:rPr lang="vi-VN"/>
              <a:t>Máy chủ web nhận ra rằng yêu cầu HTTP là dành cho một trang JSP và chuyển nó tới một công cụ JSP. </a:t>
            </a:r>
            <a:endParaRPr lang="en-US"/>
          </a:p>
          <a:p>
            <a:r>
              <a:rPr lang="vi-VN"/>
              <a:t>Công cụ JSP tải trang JSP từ đĩa và chuyển nó sang một nội dung </a:t>
            </a:r>
            <a:r>
              <a:rPr lang="vi-VN" b="1"/>
              <a:t>servlet</a:t>
            </a:r>
            <a:r>
              <a:rPr lang="vi-VN"/>
              <a:t>. </a:t>
            </a: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10</a:t>
            </a:fld>
            <a:endParaRPr lang="en-US"/>
          </a:p>
        </p:txBody>
      </p:sp>
    </p:spTree>
    <p:extLst>
      <p:ext uri="{BB962C8B-B14F-4D97-AF65-F5344CB8AC3E}">
        <p14:creationId xmlns:p14="http://schemas.microsoft.com/office/powerpoint/2010/main" val="3759112874"/>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Công cụ JSP biên dịch servlet thành một lớp thực thi và chuyển tiếp yêu cầu ban đầu đến một công cụ servlet.</a:t>
            </a:r>
          </a:p>
          <a:p>
            <a:r>
              <a:rPr lang="vi-VN"/>
              <a:t>Một phần của máy chủ web được gọi là công cụ servlet nạp lớp Servlet và thực thi nó. Trong quá trình thực thi, servlet tạo ra một đầu ra ở định dạng HTML. Kết quả đầu ra được chuyển tiếp đến máy chủ web bằng servlet engine bên trong HTTP response.</a:t>
            </a:r>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11</a:t>
            </a:fld>
            <a:endParaRPr lang="en-US"/>
          </a:p>
        </p:txBody>
      </p:sp>
    </p:spTree>
    <p:extLst>
      <p:ext uri="{BB962C8B-B14F-4D97-AF65-F5344CB8AC3E}">
        <p14:creationId xmlns:p14="http://schemas.microsoft.com/office/powerpoint/2010/main" val="2558905098"/>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Máy chủ web chuyển tiếp phản hồi HTTP tới trình duyệt của bạn về nội dung HTML.</a:t>
            </a:r>
          </a:p>
          <a:p>
            <a:r>
              <a:rPr lang="vi-VN"/>
              <a:t>Cuối cùng, trình duyệt web xử lý và hiển thị trang HTML tới người dùng.</a:t>
            </a:r>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12</a:t>
            </a:fld>
            <a:endParaRPr lang="en-US"/>
          </a:p>
        </p:txBody>
      </p:sp>
    </p:spTree>
    <p:extLst>
      <p:ext uri="{BB962C8B-B14F-4D97-AF65-F5344CB8AC3E}">
        <p14:creationId xmlns:p14="http://schemas.microsoft.com/office/powerpoint/2010/main" val="4048894205"/>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Vòng đời của JSP</a:t>
            </a:r>
            <a:endParaRPr lang="en-US"/>
          </a:p>
        </p:txBody>
      </p:sp>
      <p:sp>
        <p:nvSpPr>
          <p:cNvPr id="3" name="Content Placeholder 2"/>
          <p:cNvSpPr>
            <a:spLocks noGrp="1"/>
          </p:cNvSpPr>
          <p:nvPr>
            <p:ph idx="1"/>
          </p:nvPr>
        </p:nvSpPr>
        <p:spPr/>
        <p:txBody>
          <a:bodyPr/>
          <a:lstStyle/>
          <a:p>
            <a:r>
              <a:rPr lang="en-US"/>
              <a:t>Bao gồm </a:t>
            </a:r>
            <a:r>
              <a:rPr lang="en-US" b="1"/>
              <a:t>4 pha</a:t>
            </a:r>
            <a:r>
              <a:rPr lang="en-US"/>
              <a:t> sau:</a:t>
            </a:r>
          </a:p>
          <a:p>
            <a:pPr lvl="1"/>
            <a:r>
              <a:rPr lang="en-US"/>
              <a:t>Biên dịch (Compilation).</a:t>
            </a:r>
          </a:p>
          <a:p>
            <a:pPr lvl="1"/>
            <a:r>
              <a:rPr lang="en-US"/>
              <a:t>Khởi tạo (Initialization).</a:t>
            </a:r>
          </a:p>
          <a:p>
            <a:pPr lvl="1"/>
            <a:r>
              <a:rPr lang="en-US"/>
              <a:t>Thực thi (Execution).</a:t>
            </a:r>
          </a:p>
          <a:p>
            <a:pPr lvl="1"/>
            <a:r>
              <a:rPr lang="en-US"/>
              <a:t>Hủy (Cleanup).</a:t>
            </a:r>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13</a:t>
            </a:fld>
            <a:endParaRPr lang="en-US"/>
          </a:p>
        </p:txBody>
      </p:sp>
    </p:spTree>
    <p:extLst>
      <p:ext uri="{BB962C8B-B14F-4D97-AF65-F5344CB8AC3E}">
        <p14:creationId xmlns:p14="http://schemas.microsoft.com/office/powerpoint/2010/main" val="275255965"/>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Sơ đồ</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612" y="2209800"/>
            <a:ext cx="5304118"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100025"/>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Biên dịch JSP</a:t>
            </a:r>
          </a:p>
        </p:txBody>
      </p:sp>
      <p:sp>
        <p:nvSpPr>
          <p:cNvPr id="3" name="Content Placeholder 2"/>
          <p:cNvSpPr>
            <a:spLocks noGrp="1"/>
          </p:cNvSpPr>
          <p:nvPr>
            <p:ph idx="1"/>
          </p:nvPr>
        </p:nvSpPr>
        <p:spPr/>
        <p:txBody>
          <a:bodyPr/>
          <a:lstStyle/>
          <a:p>
            <a:r>
              <a:rPr lang="en-US"/>
              <a:t>Phân tích cú pháp JSP.</a:t>
            </a:r>
          </a:p>
          <a:p>
            <a:r>
              <a:rPr lang="en-US"/>
              <a:t>Chuyển JSP thành một servlet.</a:t>
            </a:r>
          </a:p>
          <a:p>
            <a:r>
              <a:rPr lang="en-US"/>
              <a:t>Biên dịch servlet.</a:t>
            </a:r>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15</a:t>
            </a:fld>
            <a:endParaRPr lang="en-US"/>
          </a:p>
        </p:txBody>
      </p:sp>
    </p:spTree>
    <p:extLst>
      <p:ext uri="{BB962C8B-B14F-4D97-AF65-F5344CB8AC3E}">
        <p14:creationId xmlns:p14="http://schemas.microsoft.com/office/powerpoint/2010/main" val="3395244566"/>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Khởi tạo JSP</a:t>
            </a:r>
          </a:p>
        </p:txBody>
      </p:sp>
      <p:sp>
        <p:nvSpPr>
          <p:cNvPr id="3" name="Content Placeholder 2"/>
          <p:cNvSpPr>
            <a:spLocks noGrp="1"/>
          </p:cNvSpPr>
          <p:nvPr>
            <p:ph idx="1"/>
          </p:nvPr>
        </p:nvSpPr>
        <p:spPr/>
        <p:txBody>
          <a:bodyPr/>
          <a:lstStyle/>
          <a:p>
            <a:pPr marL="0" indent="0">
              <a:buNone/>
            </a:pPr>
            <a:r>
              <a:rPr lang="vi-VN"/>
              <a:t>Khi một container tải một JSP nó gọi phương thức </a:t>
            </a:r>
            <a:r>
              <a:rPr lang="vi-VN" b="1"/>
              <a:t>jspInit()</a:t>
            </a:r>
            <a:r>
              <a:rPr lang="vi-VN"/>
              <a:t> trước khi phục vụ các yêu cầu. Nếu bạn cần thực hiện khởi tạo JSP theo cách của bạn, hãy ghi đè phương thức jspInit().</a:t>
            </a: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0612" y="4572000"/>
            <a:ext cx="451262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3313646"/>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Thực thi JSP</a:t>
            </a:r>
          </a:p>
        </p:txBody>
      </p:sp>
      <p:sp>
        <p:nvSpPr>
          <p:cNvPr id="3" name="Content Placeholder 2"/>
          <p:cNvSpPr>
            <a:spLocks noGrp="1"/>
          </p:cNvSpPr>
          <p:nvPr>
            <p:ph idx="1"/>
          </p:nvPr>
        </p:nvSpPr>
        <p:spPr/>
        <p:txBody>
          <a:bodyPr/>
          <a:lstStyle/>
          <a:p>
            <a:r>
              <a:rPr lang="vi-VN"/>
              <a:t>Giai đoạn này của vòng đời JSP đại diện cho tất cả các tương tác với các yêu cầu cho đến khi JSP bị hủy.</a:t>
            </a:r>
          </a:p>
          <a:p>
            <a:r>
              <a:rPr lang="vi-VN"/>
              <a:t>Bất cứ khi nào trình duyệt yêu cầu một JSP và trang đã được nạp và khởi tạo, công cụ JSP sẽ gọi phương thức </a:t>
            </a:r>
            <a:r>
              <a:rPr lang="vi-VN" b="1"/>
              <a:t>_jspService()</a:t>
            </a:r>
            <a:r>
              <a:rPr lang="vi-VN"/>
              <a:t>.</a:t>
            </a:r>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17</a:t>
            </a:fld>
            <a:endParaRPr lang="en-US"/>
          </a:p>
        </p:txBody>
      </p:sp>
    </p:spTree>
    <p:extLst>
      <p:ext uri="{BB962C8B-B14F-4D97-AF65-F5344CB8AC3E}">
        <p14:creationId xmlns:p14="http://schemas.microsoft.com/office/powerpoint/2010/main" val="4079887064"/>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18</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511" y="2514600"/>
            <a:ext cx="10519893"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6174773"/>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Hủy JSP</a:t>
            </a:r>
          </a:p>
        </p:txBody>
      </p:sp>
      <p:sp>
        <p:nvSpPr>
          <p:cNvPr id="3" name="Content Placeholder 2"/>
          <p:cNvSpPr>
            <a:spLocks noGrp="1"/>
          </p:cNvSpPr>
          <p:nvPr>
            <p:ph idx="1"/>
          </p:nvPr>
        </p:nvSpPr>
        <p:spPr/>
        <p:txBody>
          <a:bodyPr/>
          <a:lstStyle/>
          <a:p>
            <a:r>
              <a:rPr lang="vi-VN"/>
              <a:t>Phương thức </a:t>
            </a:r>
            <a:r>
              <a:rPr lang="vi-VN" b="1"/>
              <a:t>jspDestroy()</a:t>
            </a:r>
            <a:r>
              <a:rPr lang="vi-VN"/>
              <a:t> tương đương phương thức hủy đối với servlet. Ghi đè phương thức jspDestroy() khi bạn cần thực hiện bất kỳ công việc dọn dẹp nào, chẳng hạn như giải phóng kết nối cơ sở dữ liệu hoặc đóng các tệp.</a:t>
            </a: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19</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812" y="4724400"/>
            <a:ext cx="5867400" cy="1147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990596"/>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idx="1"/>
          </p:nvPr>
        </p:nvSpPr>
        <p:spPr>
          <a:xfrm>
            <a:off x="609441" y="2438399"/>
            <a:ext cx="10969943" cy="3429001"/>
          </a:xfrm>
        </p:spPr>
        <p:txBody>
          <a:bodyPr/>
          <a:lstStyle/>
          <a:p>
            <a:r>
              <a:rPr lang="en-US" dirty="0">
                <a:latin typeface="Times New Roman"/>
                <a:ea typeface="Tahoma"/>
                <a:cs typeface="Times New Roman"/>
              </a:rPr>
              <a:t> JSP </a:t>
            </a:r>
            <a:r>
              <a:rPr lang="en-US" dirty="0" err="1">
                <a:latin typeface="Times New Roman"/>
                <a:ea typeface="Tahoma"/>
                <a:cs typeface="Times New Roman"/>
              </a:rPr>
              <a:t>là</a:t>
            </a:r>
            <a:r>
              <a:rPr lang="en-US" dirty="0">
                <a:latin typeface="Times New Roman"/>
                <a:ea typeface="Tahoma"/>
                <a:cs typeface="Times New Roman"/>
              </a:rPr>
              <a:t> </a:t>
            </a:r>
            <a:r>
              <a:rPr lang="en-US" dirty="0" err="1">
                <a:latin typeface="Times New Roman"/>
                <a:ea typeface="Tahoma"/>
                <a:cs typeface="Times New Roman"/>
              </a:rPr>
              <a:t>gì</a:t>
            </a:r>
            <a:r>
              <a:rPr lang="en-US" dirty="0">
                <a:latin typeface="Times New Roman"/>
                <a:ea typeface="Tahoma"/>
                <a:cs typeface="Times New Roman"/>
              </a:rPr>
              <a:t>?</a:t>
            </a:r>
            <a:endParaRPr lang="en-US"/>
          </a:p>
          <a:p>
            <a:r>
              <a:rPr lang="en-US" dirty="0" err="1">
                <a:latin typeface="Times New Roman"/>
                <a:ea typeface="Tahoma"/>
                <a:cs typeface="Times New Roman"/>
              </a:rPr>
              <a:t>Vòng</a:t>
            </a:r>
            <a:r>
              <a:rPr lang="en-US" dirty="0">
                <a:latin typeface="Times New Roman"/>
                <a:ea typeface="Tahoma"/>
                <a:cs typeface="Times New Roman"/>
              </a:rPr>
              <a:t> </a:t>
            </a:r>
            <a:r>
              <a:rPr lang="en-US" dirty="0" err="1">
                <a:latin typeface="Times New Roman"/>
                <a:ea typeface="Tahoma"/>
                <a:cs typeface="Times New Roman"/>
              </a:rPr>
              <a:t>đời</a:t>
            </a:r>
            <a:r>
              <a:rPr lang="en-US" dirty="0">
                <a:latin typeface="Times New Roman"/>
                <a:ea typeface="Tahoma"/>
                <a:cs typeface="Times New Roman"/>
              </a:rPr>
              <a:t> </a:t>
            </a:r>
            <a:r>
              <a:rPr lang="en-US" dirty="0" err="1">
                <a:latin typeface="Times New Roman"/>
                <a:ea typeface="Tahoma"/>
                <a:cs typeface="Times New Roman"/>
              </a:rPr>
              <a:t>của</a:t>
            </a:r>
            <a:r>
              <a:rPr lang="en-US" dirty="0">
                <a:latin typeface="Times New Roman"/>
                <a:ea typeface="Tahoma"/>
                <a:cs typeface="Times New Roman"/>
              </a:rPr>
              <a:t> JSP</a:t>
            </a:r>
            <a:endParaRPr lang="en-US"/>
          </a:p>
          <a:p>
            <a:r>
              <a:rPr lang="en-US" dirty="0">
                <a:latin typeface="Times New Roman"/>
                <a:ea typeface="Tahoma"/>
                <a:cs typeface="Times New Roman"/>
              </a:rPr>
              <a:t>JSP Tags</a:t>
            </a:r>
            <a:endParaRPr lang="en-US"/>
          </a:p>
          <a:p>
            <a:endParaRPr lang="en-US" sz="3600" dirty="0"/>
          </a:p>
          <a:p>
            <a:endParaRPr lang="en-US" sz="3600"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a:t>
            </a:fld>
            <a:endParaRPr lang="en-US"/>
          </a:p>
        </p:txBody>
      </p:sp>
    </p:spTree>
    <p:extLst>
      <p:ext uri="{BB962C8B-B14F-4D97-AF65-F5344CB8AC3E}">
        <p14:creationId xmlns:p14="http://schemas.microsoft.com/office/powerpoint/2010/main" val="4181822771"/>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z="3600" b="1" dirty="0">
              <a:latin typeface="Tahoma" panose="020B0604030504040204" pitchFamily="34" charset="0"/>
              <a:cs typeface="Tahoma" panose="020B0604030504040204" pitchFamily="34" charset="0"/>
            </a:endParaRPr>
          </a:p>
          <a:p>
            <a:pPr marL="0" indent="0" algn="ctr">
              <a:buNone/>
            </a:pPr>
            <a:r>
              <a:rPr lang="en-US" b="1">
                <a:latin typeface="Tahoma" panose="020B0604030504040204" pitchFamily="34" charset="0"/>
                <a:cs typeface="Tahoma" panose="020B0604030504040204" pitchFamily="34" charset="0"/>
              </a:rPr>
              <a:t>JSP TAGS</a:t>
            </a:r>
            <a:endParaRPr lang="en-US" sz="3600" b="1" dirty="0">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20</a:t>
            </a:fld>
            <a:endParaRPr lang="en-US"/>
          </a:p>
        </p:txBody>
      </p:sp>
    </p:spTree>
    <p:extLst>
      <p:ext uri="{BB962C8B-B14F-4D97-AF65-F5344CB8AC3E}">
        <p14:creationId xmlns:p14="http://schemas.microsoft.com/office/powerpoint/2010/main" val="1509171808"/>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biến có sẵn trong JSP</a:t>
            </a:r>
          </a:p>
        </p:txBody>
      </p:sp>
      <p:sp>
        <p:nvSpPr>
          <p:cNvPr id="3" name="Content Placeholder 2"/>
          <p:cNvSpPr>
            <a:spLocks noGrp="1"/>
          </p:cNvSpPr>
          <p:nvPr>
            <p:ph idx="1"/>
          </p:nvPr>
        </p:nvSpPr>
        <p:spPr/>
        <p:txBody>
          <a:bodyPr/>
          <a:lstStyle/>
          <a:p>
            <a:r>
              <a:rPr lang="en-US" b="1"/>
              <a:t>request </a:t>
            </a:r>
            <a:r>
              <a:rPr lang="en-US"/>
              <a:t>: javax.servlet.http.HttpServletRequest</a:t>
            </a:r>
          </a:p>
          <a:p>
            <a:r>
              <a:rPr lang="en-US" b="1"/>
              <a:t>response</a:t>
            </a:r>
            <a:r>
              <a:rPr lang="en-US"/>
              <a:t>: javax.servlet.http.HttpServletResponse</a:t>
            </a:r>
          </a:p>
          <a:p>
            <a:r>
              <a:rPr lang="en-US" b="1"/>
              <a:t>out</a:t>
            </a:r>
            <a:r>
              <a:rPr lang="en-US"/>
              <a:t>: javax.servlet.jsp.JspWriter</a:t>
            </a:r>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2612" y="3352800"/>
            <a:ext cx="5078875" cy="2595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1522459"/>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381000"/>
            <a:ext cx="10969943" cy="1143000"/>
          </a:xfrm>
        </p:spPr>
        <p:txBody>
          <a:bodyPr/>
          <a:lstStyle/>
          <a:p>
            <a:r>
              <a:rPr lang="en-US"/>
              <a:t>JSP Scriptlet</a:t>
            </a:r>
          </a:p>
        </p:txBody>
      </p:sp>
      <p:sp>
        <p:nvSpPr>
          <p:cNvPr id="3" name="Content Placeholder 2"/>
          <p:cNvSpPr>
            <a:spLocks noGrp="1"/>
          </p:cNvSpPr>
          <p:nvPr>
            <p:ph idx="1"/>
          </p:nvPr>
        </p:nvSpPr>
        <p:spPr>
          <a:xfrm>
            <a:off x="684212" y="1524000"/>
            <a:ext cx="10969943" cy="4389120"/>
          </a:xfrm>
        </p:spPr>
        <p:txBody>
          <a:bodyPr/>
          <a:lstStyle/>
          <a:p>
            <a:r>
              <a:rPr lang="en-US"/>
              <a:t>Cú pháp : </a:t>
            </a:r>
            <a:r>
              <a:rPr lang="en-US" b="1" i="1"/>
              <a:t>&lt;% java code %&gt;</a:t>
            </a:r>
          </a:p>
          <a:p>
            <a:r>
              <a:rPr lang="en-US"/>
              <a:t>Tạo file</a:t>
            </a:r>
          </a:p>
          <a:p>
            <a:pPr marL="0" indent="0">
              <a:buNone/>
            </a:pPr>
            <a:r>
              <a:rPr lang="en-US" b="1"/>
              <a:t>index.jsp </a:t>
            </a:r>
          </a:p>
          <a:p>
            <a:pPr marL="0" indent="0">
              <a:buNone/>
            </a:pPr>
            <a:r>
              <a:rPr lang="en-US"/>
              <a:t>trong thư </a:t>
            </a:r>
          </a:p>
          <a:p>
            <a:pPr marL="0" indent="0">
              <a:buNone/>
            </a:pPr>
            <a:r>
              <a:rPr lang="en-US"/>
              <a:t>mục </a:t>
            </a:r>
          </a:p>
          <a:p>
            <a:pPr marL="0" indent="0">
              <a:buNone/>
            </a:pPr>
            <a:r>
              <a:rPr lang="en-US"/>
              <a:t>webcontent </a:t>
            </a: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22</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012" y="2325624"/>
            <a:ext cx="8545780" cy="3585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2471096"/>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Luồng đi của file JSP</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408" y="2019300"/>
            <a:ext cx="5217319"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5756" y="2667000"/>
            <a:ext cx="8591550"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6599489"/>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b="0"/>
              <a:t>Định nghĩa phương thức sử dụng &lt;%! %&gt;</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24</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944" y="2020824"/>
            <a:ext cx="5943600" cy="405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901362"/>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JSP Declaration</a:t>
            </a:r>
          </a:p>
        </p:txBody>
      </p:sp>
      <p:sp>
        <p:nvSpPr>
          <p:cNvPr id="3" name="Content Placeholder 2"/>
          <p:cNvSpPr>
            <a:spLocks noGrp="1"/>
          </p:cNvSpPr>
          <p:nvPr>
            <p:ph idx="1"/>
          </p:nvPr>
        </p:nvSpPr>
        <p:spPr/>
        <p:txBody>
          <a:bodyPr/>
          <a:lstStyle/>
          <a:p>
            <a:r>
              <a:rPr lang="en-US"/>
              <a:t>V</a:t>
            </a:r>
            <a:r>
              <a:rPr lang="vi-VN"/>
              <a:t>ới JSP Declaration bạn có thể khai báo biến và phương thức bằng java code bên trong tệp JSP. Bạn phải khai báo biến và phương thức trước khi sử dụng nó trong tệp JSP.</a:t>
            </a:r>
            <a:endParaRPr lang="en-US"/>
          </a:p>
          <a:p>
            <a:r>
              <a:rPr lang="en-US"/>
              <a:t>Cú pháp </a:t>
            </a:r>
            <a:r>
              <a:rPr lang="en-US" b="1" i="1"/>
              <a:t>:&lt;%! declaration; [ declaration; ]+ ... %&gt;</a:t>
            </a:r>
          </a:p>
          <a:p>
            <a:r>
              <a:rPr lang="en-US"/>
              <a:t>Ví dụ: </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25</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4572000"/>
            <a:ext cx="811866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2037745"/>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457200"/>
            <a:ext cx="10969943" cy="1143000"/>
          </a:xfrm>
        </p:spPr>
        <p:txBody>
          <a:bodyPr>
            <a:normAutofit/>
          </a:bodyPr>
          <a:lstStyle/>
          <a:p>
            <a:r>
              <a:rPr lang="en-US"/>
              <a:t>JSP Expression</a:t>
            </a:r>
          </a:p>
        </p:txBody>
      </p:sp>
      <p:sp>
        <p:nvSpPr>
          <p:cNvPr id="3" name="Content Placeholder 2"/>
          <p:cNvSpPr>
            <a:spLocks noGrp="1"/>
          </p:cNvSpPr>
          <p:nvPr>
            <p:ph idx="1"/>
          </p:nvPr>
        </p:nvSpPr>
        <p:spPr>
          <a:xfrm>
            <a:off x="609441" y="1600200"/>
            <a:ext cx="10969943" cy="4756151"/>
          </a:xfrm>
        </p:spPr>
        <p:txBody>
          <a:bodyPr/>
          <a:lstStyle/>
          <a:p>
            <a:r>
              <a:rPr lang="en-US"/>
              <a:t>B</a:t>
            </a:r>
            <a:r>
              <a:rPr lang="vi-VN"/>
              <a:t>iểu thức JSP được sử dụng để in một chuỗi ký tự.</a:t>
            </a:r>
          </a:p>
          <a:p>
            <a:r>
              <a:rPr lang="vi-VN"/>
              <a:t>Cú pháp :</a:t>
            </a:r>
            <a:r>
              <a:rPr lang="en-US"/>
              <a:t> </a:t>
            </a:r>
            <a:r>
              <a:rPr lang="en-US" b="1" i="1"/>
              <a:t>&lt;%= expression %&gt;</a:t>
            </a:r>
          </a:p>
          <a:p>
            <a:r>
              <a:rPr lang="en-US"/>
              <a:t>Ví dụ:</a:t>
            </a:r>
            <a:endParaRPr lang="vi-VN"/>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26</a:t>
            </a:fld>
            <a:endParaRPr lang="en-US"/>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012" y="2971800"/>
            <a:ext cx="8001000" cy="3064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1963806"/>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JSP Directives</a:t>
            </a:r>
          </a:p>
        </p:txBody>
      </p:sp>
      <p:sp>
        <p:nvSpPr>
          <p:cNvPr id="3" name="Content Placeholder 2"/>
          <p:cNvSpPr>
            <a:spLocks noGrp="1"/>
          </p:cNvSpPr>
          <p:nvPr>
            <p:ph idx="1"/>
          </p:nvPr>
        </p:nvSpPr>
        <p:spPr/>
        <p:txBody>
          <a:bodyPr/>
          <a:lstStyle/>
          <a:p>
            <a:r>
              <a:rPr lang="en-US"/>
              <a:t>Cú pháp: </a:t>
            </a:r>
            <a:r>
              <a:rPr lang="en-US" b="1" i="1"/>
              <a:t>&lt;%@ directive attribute="value" %&gt;</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27</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812" y="2667000"/>
            <a:ext cx="821744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4706047"/>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JSP Directive &lt;%@ include ... %&gt;</a:t>
            </a:r>
          </a:p>
        </p:txBody>
      </p:sp>
      <p:sp>
        <p:nvSpPr>
          <p:cNvPr id="3" name="Content Placeholder 2"/>
          <p:cNvSpPr>
            <a:spLocks noGrp="1"/>
          </p:cNvSpPr>
          <p:nvPr>
            <p:ph idx="1"/>
          </p:nvPr>
        </p:nvSpPr>
        <p:spPr/>
        <p:txBody>
          <a:bodyPr/>
          <a:lstStyle/>
          <a:p>
            <a:r>
              <a:rPr lang="en-US"/>
              <a:t>Cú pháp:  </a:t>
            </a:r>
            <a:r>
              <a:rPr lang="en-US">
                <a:solidFill>
                  <a:srgbClr val="FF0000"/>
                </a:solidFill>
              </a:rPr>
              <a:t>&lt;%@ include file="url" %&gt;</a:t>
            </a:r>
          </a:p>
          <a:p>
            <a:r>
              <a:rPr lang="en-US"/>
              <a:t>Ví dụ : &lt;%@ include file = "header.html" %&gt;</a:t>
            </a:r>
          </a:p>
          <a:p>
            <a:pPr marL="0" indent="0">
              <a:buNone/>
            </a:pPr>
            <a:r>
              <a:rPr lang="en-US"/>
              <a:t>		&lt;%@ include file = "footer.html" %&gt;</a:t>
            </a:r>
          </a:p>
          <a:p>
            <a:r>
              <a:rPr lang="en-US"/>
              <a:t>Có thể nhúng một trang Jsp khác</a:t>
            </a:r>
          </a:p>
          <a:p>
            <a:pPr marL="0" indent="0">
              <a:buNone/>
            </a:pPr>
            <a:r>
              <a:rPr lang="en-US"/>
              <a:t>		&lt;%@ include file = "fragment.jsp" %&gt;</a:t>
            </a:r>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28</a:t>
            </a:fld>
            <a:endParaRPr lang="en-US"/>
          </a:p>
        </p:txBody>
      </p:sp>
    </p:spTree>
    <p:extLst>
      <p:ext uri="{BB962C8B-B14F-4D97-AF65-F5344CB8AC3E}">
        <p14:creationId xmlns:p14="http://schemas.microsoft.com/office/powerpoint/2010/main" val="3122396238"/>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Ví dụ</a:t>
            </a:r>
          </a:p>
        </p:txBody>
      </p:sp>
      <p:sp>
        <p:nvSpPr>
          <p:cNvPr id="3" name="Content Placeholder 2"/>
          <p:cNvSpPr>
            <a:spLocks noGrp="1"/>
          </p:cNvSpPr>
          <p:nvPr>
            <p:ph idx="1"/>
          </p:nvPr>
        </p:nvSpPr>
        <p:spPr/>
        <p:txBody>
          <a:bodyPr/>
          <a:lstStyle/>
          <a:p>
            <a:r>
              <a:rPr lang="en-US"/>
              <a:t>File header.html</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4211" y="2286000"/>
            <a:ext cx="261211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411" y="2819400"/>
            <a:ext cx="4985657"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8276668"/>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Mục</a:t>
            </a:r>
            <a:r>
              <a:rPr lang="en-US" dirty="0"/>
              <a:t> </a:t>
            </a:r>
            <a:r>
              <a:rPr lang="en-US" dirty="0" err="1"/>
              <a:t>tiêu</a:t>
            </a:r>
            <a:endParaRPr lang="en-US" dirty="0"/>
          </a:p>
        </p:txBody>
      </p:sp>
      <p:sp>
        <p:nvSpPr>
          <p:cNvPr id="3" name="Content Placeholder 2"/>
          <p:cNvSpPr>
            <a:spLocks noGrp="1"/>
          </p:cNvSpPr>
          <p:nvPr>
            <p:ph idx="1"/>
          </p:nvPr>
        </p:nvSpPr>
        <p:spPr/>
        <p:txBody>
          <a:bodyPr/>
          <a:lstStyle/>
          <a:p>
            <a:r>
              <a:rPr lang="en-US" sz="3600" dirty="0"/>
              <a:t> </a:t>
            </a:r>
            <a:r>
              <a:rPr lang="en-US" sz="3600" dirty="0" err="1"/>
              <a:t>Nắm</a:t>
            </a:r>
            <a:r>
              <a:rPr lang="en-US" sz="3600" dirty="0"/>
              <a:t> </a:t>
            </a:r>
            <a:r>
              <a:rPr lang="en-US" sz="3600" dirty="0" err="1"/>
              <a:t>được</a:t>
            </a:r>
            <a:r>
              <a:rPr lang="en-US" sz="3600" dirty="0"/>
              <a:t> JSP, </a:t>
            </a:r>
            <a:r>
              <a:rPr lang="en-US" sz="3600" dirty="0" err="1"/>
              <a:t>v</a:t>
            </a:r>
            <a:r>
              <a:rPr lang="en-US" dirty="0" err="1"/>
              <a:t>òng</a:t>
            </a:r>
            <a:r>
              <a:rPr lang="en-US" dirty="0"/>
              <a:t> </a:t>
            </a:r>
            <a:r>
              <a:rPr lang="en-US" dirty="0" err="1"/>
              <a:t>đời</a:t>
            </a:r>
            <a:r>
              <a:rPr lang="en-US" dirty="0"/>
              <a:t> </a:t>
            </a:r>
            <a:r>
              <a:rPr lang="en-US" dirty="0" err="1"/>
              <a:t>của</a:t>
            </a:r>
            <a:r>
              <a:rPr lang="en-US" dirty="0"/>
              <a:t> JSP, JSP Tags</a:t>
            </a:r>
          </a:p>
          <a:p>
            <a:r>
              <a:rPr lang="en-US" dirty="0"/>
              <a:t> </a:t>
            </a:r>
            <a:r>
              <a:rPr lang="en-US" dirty="0" err="1"/>
              <a:t>Hiểu</a:t>
            </a:r>
            <a:r>
              <a:rPr lang="en-US" dirty="0"/>
              <a:t> </a:t>
            </a:r>
            <a:r>
              <a:rPr lang="en-US" dirty="0" err="1"/>
              <a:t>rõ</a:t>
            </a:r>
            <a:r>
              <a:rPr lang="en-US" dirty="0"/>
              <a:t> </a:t>
            </a:r>
            <a:r>
              <a:rPr lang="en-US" dirty="0" err="1"/>
              <a:t>biến</a:t>
            </a:r>
            <a:r>
              <a:rPr lang="en-US" dirty="0"/>
              <a:t> </a:t>
            </a:r>
            <a:r>
              <a:rPr lang="en-US" dirty="0" err="1"/>
              <a:t>ẩn</a:t>
            </a:r>
            <a:r>
              <a:rPr lang="en-US" dirty="0"/>
              <a:t> </a:t>
            </a:r>
            <a:r>
              <a:rPr lang="en-US" dirty="0" err="1"/>
              <a:t>trong</a:t>
            </a:r>
            <a:r>
              <a:rPr lang="en-US" dirty="0"/>
              <a:t> </a:t>
            </a:r>
            <a:r>
              <a:rPr lang="en-US" dirty="0" err="1"/>
              <a:t>trang</a:t>
            </a:r>
            <a:r>
              <a:rPr lang="en-US" dirty="0"/>
              <a:t> JSP (Implicit variable)</a:t>
            </a:r>
          </a:p>
          <a:p>
            <a:r>
              <a:rPr lang="en-US" dirty="0" err="1"/>
              <a:t>Hiểu</a:t>
            </a:r>
            <a:r>
              <a:rPr lang="en-US" dirty="0"/>
              <a:t> </a:t>
            </a:r>
            <a:r>
              <a:rPr lang="en-US" dirty="0" err="1"/>
              <a:t>và</a:t>
            </a:r>
            <a:r>
              <a:rPr lang="en-US" dirty="0"/>
              <a:t> </a:t>
            </a:r>
            <a:r>
              <a:rPr lang="en-US" dirty="0" err="1"/>
              <a:t>thực</a:t>
            </a:r>
            <a:r>
              <a:rPr lang="en-US" dirty="0"/>
              <a:t> </a:t>
            </a:r>
            <a:r>
              <a:rPr lang="en-US" dirty="0" err="1"/>
              <a:t>hành</a:t>
            </a:r>
            <a:r>
              <a:rPr lang="en-US" dirty="0"/>
              <a:t> </a:t>
            </a:r>
            <a:r>
              <a:rPr lang="en-US" dirty="0" err="1"/>
              <a:t>được</a:t>
            </a:r>
            <a:r>
              <a:rPr lang="en-US" dirty="0"/>
              <a:t> Session, Cookies</a:t>
            </a:r>
          </a:p>
          <a:p>
            <a:endParaRPr lang="en-US" sz="3600" dirty="0"/>
          </a:p>
          <a:p>
            <a:endParaRPr lang="en-US" sz="3600"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a:t>
            </a:fld>
            <a:endParaRPr lang="en-US"/>
          </a:p>
        </p:txBody>
      </p:sp>
    </p:spTree>
    <p:extLst>
      <p:ext uri="{BB962C8B-B14F-4D97-AF65-F5344CB8AC3E}">
        <p14:creationId xmlns:p14="http://schemas.microsoft.com/office/powerpoint/2010/main" val="387044341"/>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File footer.jsp</a:t>
            </a:r>
          </a:p>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30</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2" y="2819400"/>
            <a:ext cx="923544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5142158"/>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JSP Action jsp:useBean ..</a:t>
            </a:r>
          </a:p>
        </p:txBody>
      </p:sp>
      <p:sp>
        <p:nvSpPr>
          <p:cNvPr id="3" name="Content Placeholder 2"/>
          <p:cNvSpPr>
            <a:spLocks noGrp="1"/>
          </p:cNvSpPr>
          <p:nvPr>
            <p:ph idx="1"/>
          </p:nvPr>
        </p:nvSpPr>
        <p:spPr/>
        <p:txBody>
          <a:bodyPr/>
          <a:lstStyle/>
          <a:p>
            <a:r>
              <a:rPr lang="en-US"/>
              <a:t>File Hellobean.java</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31</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9212" y="2514600"/>
            <a:ext cx="2952750"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7821839"/>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a:t>useBeanDemo.jsp</a:t>
            </a:r>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32</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8012" y="862013"/>
            <a:ext cx="7300913" cy="513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2780735"/>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Tóm</a:t>
            </a:r>
            <a:r>
              <a:rPr lang="en-US" dirty="0"/>
              <a:t> </a:t>
            </a:r>
            <a:r>
              <a:rPr lang="en-US" dirty="0" err="1"/>
              <a:t>tắt</a:t>
            </a:r>
            <a:endParaRPr lang="en-US" dirty="0"/>
          </a:p>
        </p:txBody>
      </p:sp>
      <p:sp>
        <p:nvSpPr>
          <p:cNvPr id="3" name="Content Placeholder 2"/>
          <p:cNvSpPr>
            <a:spLocks noGrp="1"/>
          </p:cNvSpPr>
          <p:nvPr>
            <p:ph idx="1"/>
          </p:nvPr>
        </p:nvSpPr>
        <p:spPr/>
        <p:txBody>
          <a:bodyPr/>
          <a:lstStyle/>
          <a:p>
            <a:r>
              <a:rPr lang="vi-VN" dirty="0"/>
              <a:t>JSP là một kỹ thuật tầng web-tier, bổ sung các đặc điểm kỹ thuật của Servlet và rất hữu ích trong việc phát triển các giao diện Web.</a:t>
            </a:r>
            <a:endParaRPr lang="en-US" dirty="0"/>
          </a:p>
          <a:p>
            <a:r>
              <a:rPr lang="en-US" dirty="0" err="1"/>
              <a:t>Các</a:t>
            </a:r>
            <a:r>
              <a:rPr lang="en-US" dirty="0"/>
              <a:t> </a:t>
            </a:r>
            <a:r>
              <a:rPr lang="en-US" dirty="0" err="1"/>
              <a:t>loại</a:t>
            </a:r>
            <a:r>
              <a:rPr lang="en-US" dirty="0"/>
              <a:t> </a:t>
            </a:r>
            <a:r>
              <a:rPr lang="en-US" dirty="0" err="1"/>
              <a:t>thẻ</a:t>
            </a:r>
            <a:r>
              <a:rPr lang="en-US" dirty="0"/>
              <a:t> </a:t>
            </a:r>
            <a:r>
              <a:rPr lang="en-US" dirty="0" err="1"/>
              <a:t>trong</a:t>
            </a:r>
            <a:r>
              <a:rPr lang="en-US" dirty="0"/>
              <a:t> JSP: Directive, Declaration, </a:t>
            </a:r>
            <a:r>
              <a:rPr lang="en-US" dirty="0" err="1"/>
              <a:t>Scriptlet</a:t>
            </a:r>
            <a:r>
              <a:rPr lang="en-US" dirty="0"/>
              <a:t>, Expression, Action, Comment</a:t>
            </a:r>
          </a:p>
          <a:p>
            <a:endParaRPr lang="vi-VN" dirty="0"/>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33</a:t>
            </a:fld>
            <a:endParaRPr lang="en-US"/>
          </a:p>
        </p:txBody>
      </p:sp>
    </p:spTree>
    <p:extLst>
      <p:ext uri="{BB962C8B-B14F-4D97-AF65-F5344CB8AC3E}">
        <p14:creationId xmlns:p14="http://schemas.microsoft.com/office/powerpoint/2010/main" val="4062231080"/>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tập</a:t>
            </a:r>
            <a:r>
              <a:rPr lang="en-US" dirty="0"/>
              <a:t> </a:t>
            </a:r>
            <a:r>
              <a:rPr lang="en-US" dirty="0" err="1"/>
              <a:t>thực</a:t>
            </a:r>
            <a:r>
              <a:rPr lang="en-US" dirty="0"/>
              <a:t> </a:t>
            </a:r>
            <a:r>
              <a:rPr lang="en-US" dirty="0" err="1"/>
              <a:t>hành</a:t>
            </a:r>
            <a:endParaRPr lang="en-US" dirty="0"/>
          </a:p>
        </p:txBody>
      </p:sp>
      <p:sp>
        <p:nvSpPr>
          <p:cNvPr id="3" name="Content Placeholder 2"/>
          <p:cNvSpPr>
            <a:spLocks noGrp="1"/>
          </p:cNvSpPr>
          <p:nvPr>
            <p:ph idx="1"/>
          </p:nvPr>
        </p:nvSpPr>
        <p:spPr/>
        <p:txBody>
          <a:bodyPr/>
          <a:lstStyle/>
          <a:p>
            <a:r>
              <a:rPr lang="en-US" sz="3600"/>
              <a:t>Bài tập 1: Tạo index.jsp để in ra “Hello word”</a:t>
            </a:r>
            <a:endParaRPr lang="en-US" sz="3600" dirty="0"/>
          </a:p>
          <a:p>
            <a:r>
              <a:rPr lang="en-US"/>
              <a:t>Bài tập 2: dùng phương thức trong JSP</a:t>
            </a:r>
          </a:p>
          <a:p>
            <a:r>
              <a:rPr lang="en-US" sz="3600"/>
              <a:t>Bài tập 3: Dùng </a:t>
            </a:r>
            <a:r>
              <a:rPr lang="en-US"/>
              <a:t>&lt;%@ include ... %&gt; để thực hiện nhúng các trang html, jsp</a:t>
            </a:r>
          </a:p>
          <a:p>
            <a:r>
              <a:rPr lang="en-US" sz="3600"/>
              <a:t>Bài tập 4: Dùng </a:t>
            </a:r>
            <a:r>
              <a:rPr lang="en-US"/>
              <a:t>jsp:useBean  kết nối jsp với javabean</a:t>
            </a:r>
            <a:endParaRPr lang="en-US" sz="3600"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34</a:t>
            </a:fld>
            <a:endParaRPr lang="en-US"/>
          </a:p>
        </p:txBody>
      </p:sp>
    </p:spTree>
    <p:extLst>
      <p:ext uri="{BB962C8B-B14F-4D97-AF65-F5344CB8AC3E}">
        <p14:creationId xmlns:p14="http://schemas.microsoft.com/office/powerpoint/2010/main" val="2560909973"/>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z="3600" b="1" dirty="0">
              <a:latin typeface="Tahoma" panose="020B0604030504040204" pitchFamily="34" charset="0"/>
              <a:cs typeface="Tahoma" panose="020B0604030504040204" pitchFamily="34" charset="0"/>
            </a:endParaRPr>
          </a:p>
          <a:p>
            <a:pPr marL="0" indent="0" algn="ctr">
              <a:buNone/>
            </a:pPr>
            <a:r>
              <a:rPr lang="en-US" sz="3600" b="1" dirty="0">
                <a:latin typeface="Tahoma" panose="020B0604030504040204" pitchFamily="34" charset="0"/>
                <a:cs typeface="Tahoma" panose="020B0604030504040204" pitchFamily="34" charset="0"/>
              </a:rPr>
              <a:t>JSP LÀ GÌ</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a:t>
            </a:fld>
            <a:endParaRPr lang="en-US"/>
          </a:p>
        </p:txBody>
      </p:sp>
    </p:spTree>
    <p:extLst>
      <p:ext uri="{BB962C8B-B14F-4D97-AF65-F5344CB8AC3E}">
        <p14:creationId xmlns:p14="http://schemas.microsoft.com/office/powerpoint/2010/main" val="2835382269"/>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a:t>
            </a:r>
          </a:p>
        </p:txBody>
      </p:sp>
      <p:sp>
        <p:nvSpPr>
          <p:cNvPr id="3" name="Content Placeholder 2"/>
          <p:cNvSpPr>
            <a:spLocks noGrp="1"/>
          </p:cNvSpPr>
          <p:nvPr>
            <p:ph idx="1"/>
          </p:nvPr>
        </p:nvSpPr>
        <p:spPr/>
        <p:txBody>
          <a:bodyPr/>
          <a:lstStyle/>
          <a:p>
            <a:r>
              <a:rPr lang="vi-VN" dirty="0"/>
              <a:t>JSP là một kỹ thuật tầng web-tier, bổ sung các đặc điểm kỹ thuật của Servlet và rất hữu ích trong việc phát triển các giao diện Web</a:t>
            </a:r>
            <a:r>
              <a:rPr lang="en-US" dirty="0"/>
              <a:t>.</a:t>
            </a:r>
          </a:p>
          <a:p>
            <a:r>
              <a:rPr lang="vi-VN" dirty="0"/>
              <a:t>JSP là một công nghệ kết hợp các ngôn ngữ HTML/XML và các yếu tố của ngôn ngữ lập trình Java để trả về nội dung động cho web clients </a:t>
            </a:r>
            <a:endParaRPr lang="en-US" dirty="0"/>
          </a:p>
          <a:p>
            <a:r>
              <a:rPr lang="vi-VN" dirty="0"/>
              <a:t>Công nghệ cho tầng trình diễn </a:t>
            </a: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5</a:t>
            </a:fld>
            <a:endParaRPr lang="en-US"/>
          </a:p>
        </p:txBody>
      </p:sp>
    </p:spTree>
    <p:extLst>
      <p:ext uri="{BB962C8B-B14F-4D97-AF65-F5344CB8AC3E}">
        <p14:creationId xmlns:p14="http://schemas.microsoft.com/office/powerpoint/2010/main" val="2100908671"/>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a:t>
            </a:r>
          </a:p>
        </p:txBody>
      </p:sp>
      <p:sp>
        <p:nvSpPr>
          <p:cNvPr id="3" name="Content Placeholder 2"/>
          <p:cNvSpPr>
            <a:spLocks noGrp="1"/>
          </p:cNvSpPr>
          <p:nvPr>
            <p:ph idx="1"/>
          </p:nvPr>
        </p:nvSpPr>
        <p:spPr/>
        <p:txBody>
          <a:bodyPr/>
          <a:lstStyle/>
          <a:p>
            <a:r>
              <a:rPr lang="en-US" sz="3200" dirty="0" err="1"/>
              <a:t>Trang</a:t>
            </a:r>
            <a:r>
              <a:rPr lang="en-US" sz="3200" dirty="0"/>
              <a:t> JSP </a:t>
            </a:r>
            <a:r>
              <a:rPr lang="en-US" sz="3200" dirty="0" err="1"/>
              <a:t>là</a:t>
            </a:r>
            <a:r>
              <a:rPr lang="en-US" sz="3200" dirty="0"/>
              <a:t> </a:t>
            </a:r>
            <a:r>
              <a:rPr lang="en-US" sz="3200" dirty="0" err="1"/>
              <a:t>một</a:t>
            </a:r>
            <a:r>
              <a:rPr lang="en-US" sz="3200" dirty="0"/>
              <a:t> </a:t>
            </a:r>
            <a:r>
              <a:rPr lang="en-US" sz="3200" dirty="0" err="1"/>
              <a:t>trang</a:t>
            </a:r>
            <a:r>
              <a:rPr lang="en-US" sz="3200" dirty="0"/>
              <a:t> </a:t>
            </a:r>
            <a:r>
              <a:rPr lang="en-US" sz="3200" dirty="0" err="1"/>
              <a:t>chứa</a:t>
            </a:r>
            <a:r>
              <a:rPr lang="en-US" sz="3200" dirty="0"/>
              <a:t> Java code </a:t>
            </a:r>
            <a:r>
              <a:rPr lang="en-US" sz="3200" dirty="0" err="1"/>
              <a:t>kết</a:t>
            </a:r>
            <a:r>
              <a:rPr lang="en-US" sz="3200" dirty="0"/>
              <a:t> </a:t>
            </a:r>
            <a:r>
              <a:rPr lang="en-US" sz="3200" dirty="0" err="1"/>
              <a:t>hợp</a:t>
            </a:r>
            <a:r>
              <a:rPr lang="en-US" sz="3200" dirty="0"/>
              <a:t> </a:t>
            </a:r>
            <a:r>
              <a:rPr lang="en-US" sz="3200" dirty="0" err="1"/>
              <a:t>với</a:t>
            </a:r>
            <a:r>
              <a:rPr lang="en-US" sz="3200" dirty="0"/>
              <a:t> html</a:t>
            </a:r>
          </a:p>
          <a:p>
            <a:r>
              <a:rPr lang="en-US" sz="3200" dirty="0"/>
              <a:t>JSP </a:t>
            </a:r>
            <a:r>
              <a:rPr lang="en-US" sz="3200" dirty="0" err="1"/>
              <a:t>định</a:t>
            </a:r>
            <a:r>
              <a:rPr lang="en-US" sz="3200" dirty="0"/>
              <a:t> </a:t>
            </a:r>
            <a:r>
              <a:rPr lang="en-US" sz="3200" dirty="0" err="1"/>
              <a:t>nghĩa</a:t>
            </a:r>
            <a:r>
              <a:rPr lang="en-US" sz="3200" dirty="0"/>
              <a:t> </a:t>
            </a:r>
            <a:r>
              <a:rPr lang="en-US" sz="3200" dirty="0" err="1"/>
              <a:t>một</a:t>
            </a:r>
            <a:r>
              <a:rPr lang="en-US" sz="3200" dirty="0"/>
              <a:t> </a:t>
            </a:r>
            <a:r>
              <a:rPr lang="en-US" sz="3200" dirty="0" err="1"/>
              <a:t>số</a:t>
            </a:r>
            <a:r>
              <a:rPr lang="en-US" sz="3200" dirty="0"/>
              <a:t> </a:t>
            </a:r>
            <a:r>
              <a:rPr lang="en-US" sz="3200" dirty="0" err="1"/>
              <a:t>các</a:t>
            </a:r>
            <a:r>
              <a:rPr lang="en-US" sz="3200" dirty="0"/>
              <a:t> </a:t>
            </a:r>
            <a:r>
              <a:rPr lang="en-US" sz="3200" dirty="0" err="1"/>
              <a:t>thẻ</a:t>
            </a:r>
            <a:r>
              <a:rPr lang="en-US" sz="3200" dirty="0"/>
              <a:t> (tag) </a:t>
            </a:r>
            <a:r>
              <a:rPr lang="en-US" sz="3200" dirty="0" err="1"/>
              <a:t>để</a:t>
            </a:r>
            <a:r>
              <a:rPr lang="en-US" sz="3200" dirty="0"/>
              <a:t> </a:t>
            </a:r>
            <a:r>
              <a:rPr lang="en-US" sz="3200" dirty="0" err="1"/>
              <a:t>tạo</a:t>
            </a:r>
            <a:r>
              <a:rPr lang="en-US" sz="3200" dirty="0"/>
              <a:t> </a:t>
            </a:r>
            <a:r>
              <a:rPr lang="en-US" sz="3200" dirty="0" err="1"/>
              <a:t>ra</a:t>
            </a:r>
            <a:r>
              <a:rPr lang="en-US" sz="3200" dirty="0"/>
              <a:t> web page, </a:t>
            </a:r>
            <a:r>
              <a:rPr lang="en-US" sz="3200" dirty="0" err="1"/>
              <a:t>gọi</a:t>
            </a:r>
            <a:r>
              <a:rPr lang="en-US" sz="3200" dirty="0"/>
              <a:t> </a:t>
            </a:r>
            <a:r>
              <a:rPr lang="en-US" sz="3200" dirty="0" err="1"/>
              <a:t>là</a:t>
            </a:r>
            <a:r>
              <a:rPr lang="en-US" sz="3200" dirty="0"/>
              <a:t> JSP tag </a:t>
            </a:r>
          </a:p>
          <a:p>
            <a:r>
              <a:rPr lang="en-US" sz="3200" dirty="0"/>
              <a:t>JSP API: </a:t>
            </a:r>
            <a:r>
              <a:rPr lang="en-US" sz="3200" dirty="0" err="1"/>
              <a:t>trong</a:t>
            </a:r>
            <a:r>
              <a:rPr lang="en-US" sz="3200" dirty="0"/>
              <a:t> 2 package </a:t>
            </a:r>
          </a:p>
          <a:p>
            <a:pPr lvl="1"/>
            <a:r>
              <a:rPr lang="en-US" sz="2800" dirty="0" err="1"/>
              <a:t>javax.servlet.jsp</a:t>
            </a:r>
            <a:r>
              <a:rPr lang="en-US" sz="2800" dirty="0"/>
              <a:t> </a:t>
            </a:r>
          </a:p>
          <a:p>
            <a:pPr lvl="1"/>
            <a:r>
              <a:rPr lang="en-US" sz="2800" dirty="0" err="1"/>
              <a:t>javax.servlet.jsp.tagext</a:t>
            </a:r>
            <a:endParaRPr lang="en-US" sz="2800" dirty="0"/>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6</a:t>
            </a:fld>
            <a:endParaRPr lang="en-US"/>
          </a:p>
        </p:txBody>
      </p:sp>
    </p:spTree>
    <p:extLst>
      <p:ext uri="{BB962C8B-B14F-4D97-AF65-F5344CB8AC3E}">
        <p14:creationId xmlns:p14="http://schemas.microsoft.com/office/powerpoint/2010/main" val="101667210"/>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về trang JSP</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212" y="2154365"/>
            <a:ext cx="9494375" cy="3789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9302733"/>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z="3600" b="1" dirty="0">
              <a:latin typeface="Tahoma" panose="020B0604030504040204" pitchFamily="34" charset="0"/>
              <a:cs typeface="Tahoma" panose="020B0604030504040204" pitchFamily="34" charset="0"/>
            </a:endParaRPr>
          </a:p>
          <a:p>
            <a:pPr marL="0" indent="0" algn="ctr">
              <a:buNone/>
            </a:pPr>
            <a:r>
              <a:rPr lang="en-US" b="1" dirty="0">
                <a:latin typeface="Tahoma" panose="020B0604030504040204" pitchFamily="34" charset="0"/>
                <a:cs typeface="Tahoma" panose="020B0604030504040204" pitchFamily="34" charset="0"/>
              </a:rPr>
              <a:t>VÒNG ĐỜI CỦA JSP</a:t>
            </a:r>
            <a:endParaRPr lang="en-US" sz="3600" b="1" dirty="0">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8</a:t>
            </a:fld>
            <a:endParaRPr lang="en-US"/>
          </a:p>
        </p:txBody>
      </p:sp>
    </p:spTree>
    <p:extLst>
      <p:ext uri="{BB962C8B-B14F-4D97-AF65-F5344CB8AC3E}">
        <p14:creationId xmlns:p14="http://schemas.microsoft.com/office/powerpoint/2010/main" val="2743964385"/>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Kiến trúc JSP</a:t>
            </a: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9</a:t>
            </a:fld>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9840" y="2057400"/>
            <a:ext cx="6810375"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1777495"/>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085A35A7D4AEE24794FC67C1B00640D7" ma:contentTypeVersion="10" ma:contentTypeDescription="Tạo tài liệu mới." ma:contentTypeScope="" ma:versionID="53d9aa2b7e39e68bebe382940a703273">
  <xsd:schema xmlns:xsd="http://www.w3.org/2001/XMLSchema" xmlns:xs="http://www.w3.org/2001/XMLSchema" xmlns:p="http://schemas.microsoft.com/office/2006/metadata/properties" xmlns:ns2="aaf6c4ed-e520-4d32-893b-ee8e67794c21" xmlns:ns3="bfcbd5d1-d411-4e54-8376-675ad712bd0e" targetNamespace="http://schemas.microsoft.com/office/2006/metadata/properties" ma:root="true" ma:fieldsID="334dd055ae21291b86745760f68aa025" ns2:_="" ns3:_="">
    <xsd:import namespace="aaf6c4ed-e520-4d32-893b-ee8e67794c21"/>
    <xsd:import namespace="bfcbd5d1-d411-4e54-8376-675ad712bd0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f6c4ed-e520-4d32-893b-ee8e67794c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fcbd5d1-d411-4e54-8376-675ad712bd0e" elementFormDefault="qualified">
    <xsd:import namespace="http://schemas.microsoft.com/office/2006/documentManagement/types"/>
    <xsd:import namespace="http://schemas.microsoft.com/office/infopath/2007/PartnerControls"/>
    <xsd:element name="SharedWithUsers" ma:index="10"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hia sẻ Có Chi tiết"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CD6289-C6AF-4FFA-8E18-6942DE5D69F6}">
  <ds:schemaRefs>
    <ds:schemaRef ds:uri="http://schemas.microsoft.com/sharepoint/v3/contenttype/forms"/>
  </ds:schemaRefs>
</ds:datastoreItem>
</file>

<file path=customXml/itemProps2.xml><?xml version="1.0" encoding="utf-8"?>
<ds:datastoreItem xmlns:ds="http://schemas.openxmlformats.org/officeDocument/2006/customXml" ds:itemID="{0B1E4C17-FFD4-4280-AB52-765FF155E214}"/>
</file>

<file path=customXml/itemProps3.xml><?xml version="1.0" encoding="utf-8"?>
<ds:datastoreItem xmlns:ds="http://schemas.openxmlformats.org/officeDocument/2006/customXml" ds:itemID="{9C8C38F6-D896-4971-B619-39DF7ECC5BD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slidemau</Template>
  <TotalTime>1314</TotalTime>
  <Words>767</Words>
  <Application>Microsoft Office PowerPoint</Application>
  <PresentationFormat>Custom</PresentationFormat>
  <Paragraphs>130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Presentation on brainstorming</vt:lpstr>
      <vt:lpstr>JAVA SERVER PAGE (JSP)</vt:lpstr>
      <vt:lpstr>Nội dung</vt:lpstr>
      <vt:lpstr>Mục tiêu</vt:lpstr>
      <vt:lpstr>PowerPoint Presentation</vt:lpstr>
      <vt:lpstr>JSP</vt:lpstr>
      <vt:lpstr>JSP</vt:lpstr>
      <vt:lpstr>Ví dụ về trang JSP</vt:lpstr>
      <vt:lpstr>PowerPoint Presentation</vt:lpstr>
      <vt:lpstr>Kiến trúc JSP</vt:lpstr>
      <vt:lpstr>Quá trình xử lý một trang JSP</vt:lpstr>
      <vt:lpstr>PowerPoint Presentation</vt:lpstr>
      <vt:lpstr>PowerPoint Presentation</vt:lpstr>
      <vt:lpstr>Vòng đời của JSP</vt:lpstr>
      <vt:lpstr>Sơ đồ</vt:lpstr>
      <vt:lpstr>Biên dịch JSP</vt:lpstr>
      <vt:lpstr>Khởi tạo JSP</vt:lpstr>
      <vt:lpstr>Thực thi JSP</vt:lpstr>
      <vt:lpstr>PowerPoint Presentation</vt:lpstr>
      <vt:lpstr>Hủy JSP</vt:lpstr>
      <vt:lpstr>PowerPoint Presentation</vt:lpstr>
      <vt:lpstr>Một số biến có sẵn trong JSP</vt:lpstr>
      <vt:lpstr>JSP Scriptlet</vt:lpstr>
      <vt:lpstr>Luồng đi của file JSP</vt:lpstr>
      <vt:lpstr>Định nghĩa phương thức sử dụng &lt;%! %&gt;</vt:lpstr>
      <vt:lpstr>JSP Declaration</vt:lpstr>
      <vt:lpstr>JSP Expression</vt:lpstr>
      <vt:lpstr>JSP Directives</vt:lpstr>
      <vt:lpstr>JSP Directive &lt;%@ include ... %&gt;</vt:lpstr>
      <vt:lpstr>Ví dụ</vt:lpstr>
      <vt:lpstr>PowerPoint Presentation</vt:lpstr>
      <vt:lpstr>JSP Action jsp:useBean ..</vt:lpstr>
      <vt:lpstr>PowerPoint Presentation</vt:lpstr>
      <vt:lpstr>Tóm tắt</vt:lpstr>
      <vt:lpstr>Bài tập thực hành</vt:lpstr>
    </vt:vector>
  </TitlesOfParts>
  <Company>FSS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Ngôn ngữ lập trình Java</dc:title>
  <dc:creator>MINHNQ</dc:creator>
  <cp:lastModifiedBy>admin</cp:lastModifiedBy>
  <cp:revision>633</cp:revision>
  <dcterms:created xsi:type="dcterms:W3CDTF">2006-09-11T03:31:34Z</dcterms:created>
  <dcterms:modified xsi:type="dcterms:W3CDTF">2021-07-23T06:03:55Z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0x010100085A35A7D4AEE24794FC67C1B00640D7</vt:lpwstr>
  </property>
</Properties>
</file>