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32"/>
  </p:notesMasterIdLst>
  <p:sldIdLst>
    <p:sldId id="256" r:id="rId2"/>
    <p:sldId id="553" r:id="rId3"/>
    <p:sldId id="632" r:id="rId4"/>
    <p:sldId id="644" r:id="rId5"/>
    <p:sldId id="633" r:id="rId6"/>
    <p:sldId id="634" r:id="rId7"/>
    <p:sldId id="635" r:id="rId8"/>
    <p:sldId id="636" r:id="rId9"/>
    <p:sldId id="637" r:id="rId10"/>
    <p:sldId id="638" r:id="rId11"/>
    <p:sldId id="642" r:id="rId12"/>
    <p:sldId id="643" r:id="rId13"/>
    <p:sldId id="660" r:id="rId14"/>
    <p:sldId id="646" r:id="rId15"/>
    <p:sldId id="647" r:id="rId16"/>
    <p:sldId id="661" r:id="rId17"/>
    <p:sldId id="663" r:id="rId18"/>
    <p:sldId id="664" r:id="rId19"/>
    <p:sldId id="665" r:id="rId20"/>
    <p:sldId id="671" r:id="rId21"/>
    <p:sldId id="669" r:id="rId22"/>
    <p:sldId id="670" r:id="rId23"/>
    <p:sldId id="648" r:id="rId24"/>
    <p:sldId id="672" r:id="rId25"/>
    <p:sldId id="655" r:id="rId26"/>
    <p:sldId id="649" r:id="rId27"/>
    <p:sldId id="650" r:id="rId28"/>
    <p:sldId id="631" r:id="rId29"/>
    <p:sldId id="479" r:id="rId30"/>
    <p:sldId id="673" r:id="rId3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4" autoAdjust="0"/>
    <p:restoredTop sz="94849" autoAdjust="0"/>
  </p:normalViewPr>
  <p:slideViewPr>
    <p:cSldViewPr>
      <p:cViewPr>
        <p:scale>
          <a:sx n="78" d="100"/>
          <a:sy n="78" d="100"/>
        </p:scale>
        <p:origin x="-324" y="2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726" y="27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J2EE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lập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trình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Web                                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2020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2020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&amp; JSTL</a:t>
            </a:r>
            <a:endParaRPr lang="en-US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Châu Thị Dung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371600"/>
            <a:ext cx="620946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90151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“.”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${person.name}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${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user.sddress.city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77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[]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arrays </a:t>
            </a:r>
            <a:r>
              <a:rPr lang="en-US" dirty="0" err="1" smtClean="0"/>
              <a:t>và</a:t>
            </a:r>
            <a:r>
              <a:rPr lang="en-US" dirty="0" smtClean="0"/>
              <a:t> collection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List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index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personList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[2]}-&gt;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collection map</a:t>
            </a:r>
          </a:p>
          <a:p>
            <a:pPr lvl="1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key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[]</a:t>
            </a:r>
          </a:p>
          <a:p>
            <a:pPr lvl="1"/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[“id”]}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020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88" y="1219200"/>
            <a:ext cx="86487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932673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b="1" dirty="0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sz="4400" b="1" dirty="0" smtClean="0">
                <a:latin typeface="Tahoma" pitchFamily="34" charset="0"/>
                <a:cs typeface="Tahoma" pitchFamily="34" charset="0"/>
              </a:rPr>
              <a:t>JSTL-JSP STANDARD TAG LIBRARY</a:t>
            </a:r>
            <a:endParaRPr lang="en-US" sz="4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9818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JSP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JSP </a:t>
            </a:r>
          </a:p>
          <a:p>
            <a:r>
              <a:rPr lang="en-US" dirty="0" smtClean="0"/>
              <a:t>JSTL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smtClean="0"/>
              <a:t>XML,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ở </a:t>
            </a:r>
            <a:r>
              <a:rPr lang="en-US" dirty="0" smtClean="0"/>
              <a:t>SQL.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khổ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smtClean="0"/>
              <a:t>JSTL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0056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Thư viện JSTL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javax.servlet.jsp.jslt-api-*.</a:t>
            </a:r>
            <a:r>
              <a:rPr lang="en-US" smtClean="0"/>
              <a:t>jar</a:t>
            </a:r>
          </a:p>
          <a:p>
            <a:r>
              <a:rPr lang="en-US"/>
              <a:t>javax.servlet.jsp.jstl-*.</a:t>
            </a:r>
            <a:r>
              <a:rPr lang="en-US" smtClean="0"/>
              <a:t>jar</a:t>
            </a:r>
          </a:p>
          <a:p>
            <a:pPr marL="0" indent="0">
              <a:buNone/>
            </a:pPr>
            <a:r>
              <a:rPr lang="en-US" smtClean="0"/>
              <a:t>Đặt 2 thư viện trên vào mục </a:t>
            </a:r>
            <a:r>
              <a:rPr lang="en-US" b="1" smtClean="0"/>
              <a:t>“lib”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2057400"/>
            <a:ext cx="3505200" cy="378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0696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Cú pháp: </a:t>
            </a:r>
            <a:r>
              <a:rPr lang="en-US" b="1" smtClean="0">
                <a:solidFill>
                  <a:srgbClr val="FF0000"/>
                </a:solidFill>
              </a:rPr>
              <a:t>&lt;c:out value=“${expression}”/&gt;</a:t>
            </a:r>
          </a:p>
          <a:p>
            <a:r>
              <a:rPr lang="vi-VN" smtClean="0"/>
              <a:t>Thẻ</a:t>
            </a:r>
            <a:r>
              <a:rPr lang="vi-VN"/>
              <a:t> </a:t>
            </a:r>
            <a:r>
              <a:rPr lang="vi-VN" b="1"/>
              <a:t>&lt;c:out&gt;</a:t>
            </a:r>
            <a:r>
              <a:rPr lang="vi-VN"/>
              <a:t> hiển thị các kết quả của một biểu </a:t>
            </a:r>
            <a:r>
              <a:rPr lang="vi-VN" smtClean="0"/>
              <a:t>thức</a:t>
            </a:r>
            <a:r>
              <a:rPr lang="en-US" smtClean="0"/>
              <a:t> đặc </a:t>
            </a:r>
            <a:r>
              <a:rPr lang="vi-VN" smtClean="0"/>
              <a:t>biệt </a:t>
            </a:r>
            <a:r>
              <a:rPr lang="vi-VN"/>
              <a:t>là </a:t>
            </a:r>
            <a:r>
              <a:rPr lang="vi-VN" b="1" i="1"/>
              <a:t>&lt;c:out&gt;</a:t>
            </a:r>
            <a:r>
              <a:rPr lang="vi-VN"/>
              <a:t> có thể sử dụng "." để truy cập vào các thuộc tính của đối tượng. </a:t>
            </a:r>
            <a:endParaRPr lang="en-US" smtClean="0"/>
          </a:p>
          <a:p>
            <a:r>
              <a:rPr lang="vi-VN" smtClean="0"/>
              <a:t>Ví </a:t>
            </a:r>
            <a:r>
              <a:rPr lang="vi-VN"/>
              <a:t>dụ, để truy cập </a:t>
            </a:r>
            <a:r>
              <a:rPr lang="vi-VN" b="1" i="1"/>
              <a:t>dept.deptName</a:t>
            </a:r>
            <a:r>
              <a:rPr lang="vi-VN"/>
              <a:t> chỉ cần sử dụng thẻ là </a:t>
            </a:r>
            <a:r>
              <a:rPr lang="vi-VN" b="1" i="1"/>
              <a:t>&lt;c:out value = "${dept.deptName}" /&gt;</a:t>
            </a:r>
            <a:r>
              <a:rPr lang="vi-VN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482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828800"/>
            <a:ext cx="633954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70061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Cú pháp: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z="3200" b="1" smtClean="0">
                <a:solidFill>
                  <a:srgbClr val="FF0000"/>
                </a:solidFill>
              </a:rPr>
              <a:t>&lt;</a:t>
            </a:r>
            <a:r>
              <a:rPr lang="en-US" sz="3200" b="1">
                <a:solidFill>
                  <a:srgbClr val="FF0000"/>
                </a:solidFill>
              </a:rPr>
              <a:t>c:set var</a:t>
            </a:r>
            <a:r>
              <a:rPr lang="en-US" sz="3200" b="1" smtClean="0">
                <a:solidFill>
                  <a:srgbClr val="FF0000"/>
                </a:solidFill>
              </a:rPr>
              <a:t>=</a:t>
            </a:r>
            <a:r>
              <a:rPr lang="en-US" sz="3200" b="1" i="1" smtClean="0">
                <a:solidFill>
                  <a:srgbClr val="FF0000"/>
                </a:solidFill>
              </a:rPr>
              <a:t>“tên biến" </a:t>
            </a:r>
            <a:r>
              <a:rPr lang="en-US" sz="3200" b="1" i="1">
                <a:solidFill>
                  <a:srgbClr val="FF0000"/>
                </a:solidFill>
              </a:rPr>
              <a:t>value</a:t>
            </a:r>
            <a:r>
              <a:rPr lang="en-US" sz="3200" b="1" i="1" smtClean="0">
                <a:solidFill>
                  <a:srgbClr val="FF0000"/>
                </a:solidFill>
              </a:rPr>
              <a:t>=“giá trị“ scope=“session”/&gt;</a:t>
            </a:r>
          </a:p>
          <a:p>
            <a:r>
              <a:rPr lang="en-US" smtClean="0"/>
              <a:t>Ví dụ:</a:t>
            </a:r>
          </a:p>
          <a:p>
            <a:pPr marL="393700" lvl="1" indent="0">
              <a:buNone/>
            </a:pPr>
            <a:r>
              <a:rPr lang="en-US"/>
              <a:t>&lt;c:set var=</a:t>
            </a:r>
            <a:r>
              <a:rPr lang="en-US" i="1"/>
              <a:t>"a" value="20</a:t>
            </a:r>
            <a:r>
              <a:rPr lang="en-US" i="1" smtClean="0"/>
              <a:t>"/&gt;</a:t>
            </a:r>
            <a:endParaRPr lang="en-US" i="1"/>
          </a:p>
          <a:p>
            <a:pPr marL="393700" lvl="1" indent="0">
              <a:buNone/>
            </a:pPr>
            <a:r>
              <a:rPr lang="en-US"/>
              <a:t>&lt;c:out value=</a:t>
            </a:r>
            <a:r>
              <a:rPr lang="en-US" i="1"/>
              <a:t>"${a</a:t>
            </a:r>
            <a:r>
              <a:rPr lang="en-US" i="1" smtClean="0"/>
              <a:t>}"/&gt;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005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EL - Expression Language</a:t>
            </a:r>
          </a:p>
          <a:p>
            <a:r>
              <a:rPr lang="en-US" dirty="0" smtClean="0"/>
              <a:t>JSTL - JSP Standard Tag Library</a:t>
            </a:r>
            <a:endParaRPr lang="en-US" dirty="0"/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828800"/>
            <a:ext cx="81057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29865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:if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Cú pháp:</a:t>
            </a:r>
          </a:p>
          <a:p>
            <a:pPr marL="393700" lvl="1" indent="0">
              <a:buNone/>
            </a:pPr>
            <a:r>
              <a:rPr lang="en-US" smtClean="0"/>
              <a:t> </a:t>
            </a:r>
            <a:r>
              <a:rPr lang="en-US" b="1" smtClean="0"/>
              <a:t>&lt;</a:t>
            </a:r>
            <a:r>
              <a:rPr lang="en-US" b="1" smtClean="0">
                <a:solidFill>
                  <a:srgbClr val="FF0000"/>
                </a:solidFill>
              </a:rPr>
              <a:t>c:if</a:t>
            </a:r>
            <a:r>
              <a:rPr lang="en-US" b="1" smtClean="0"/>
              <a:t> test=“${ điều kiện}”&gt; Nội dung &lt;</a:t>
            </a:r>
            <a:r>
              <a:rPr lang="en-US" b="1" smtClean="0">
                <a:solidFill>
                  <a:srgbClr val="FF0000"/>
                </a:solidFill>
              </a:rPr>
              <a:t>/c:if</a:t>
            </a:r>
            <a:r>
              <a:rPr lang="en-US" b="1" smtClean="0"/>
              <a:t>&gt;</a:t>
            </a:r>
          </a:p>
          <a:p>
            <a:r>
              <a:rPr lang="en-US" smtClean="0"/>
              <a:t>Ví dụ: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&lt;</a:t>
            </a:r>
            <a:r>
              <a:rPr lang="en-US"/>
              <a:t>c:if test=</a:t>
            </a:r>
            <a:r>
              <a:rPr lang="en-US" i="1"/>
              <a:t>"${a%2==0</a:t>
            </a:r>
            <a:r>
              <a:rPr lang="en-US" i="1" smtClean="0"/>
              <a:t>}"&gt;  </a:t>
            </a:r>
          </a:p>
          <a:p>
            <a:pPr marL="0" indent="0">
              <a:buNone/>
            </a:pPr>
            <a:r>
              <a:rPr lang="en-US" i="1"/>
              <a:t>	</a:t>
            </a:r>
            <a:r>
              <a:rPr lang="en-US" i="1" smtClean="0"/>
              <a:t>	</a:t>
            </a:r>
            <a:r>
              <a:rPr lang="en-US" smtClean="0"/>
              <a:t>&lt;</a:t>
            </a:r>
            <a:r>
              <a:rPr lang="en-US"/>
              <a:t>p&gt; số chẵn: ${a}&lt;/p</a:t>
            </a:r>
            <a:r>
              <a:rPr lang="en-US" smtClean="0"/>
              <a:t>&gt;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&lt;/c:if&gt;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6406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81200"/>
            <a:ext cx="7315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123482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:forEach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Cú pháp: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2164079"/>
            <a:ext cx="7162800" cy="301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827423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&lt;c:forEach var=</a:t>
            </a:r>
            <a:r>
              <a:rPr lang="en-US" i="1"/>
              <a:t>"i" begin="0" end="6" </a:t>
            </a:r>
            <a:r>
              <a:rPr lang="en-US" i="1" smtClean="0"/>
              <a:t> </a:t>
            </a:r>
            <a:r>
              <a:rPr lang="en-US" i="1" u="sng" smtClean="0"/>
              <a:t>step 2</a:t>
            </a:r>
            <a:r>
              <a:rPr lang="en-US" i="1" smtClean="0"/>
              <a:t>&gt;</a:t>
            </a:r>
            <a:endParaRPr lang="en-US" i="1"/>
          </a:p>
          <a:p>
            <a:pPr marL="0" indent="0">
              <a:buNone/>
            </a:pPr>
            <a:r>
              <a:rPr lang="en-US" smtClean="0"/>
              <a:t>		&lt;</a:t>
            </a:r>
            <a:r>
              <a:rPr lang="en-US"/>
              <a:t>p&gt; ${i}&lt;/p&gt;</a:t>
            </a:r>
          </a:p>
          <a:p>
            <a:pPr marL="0" indent="0">
              <a:buNone/>
            </a:pPr>
            <a:r>
              <a:rPr lang="en-US"/>
              <a:t>&lt;/c:forEach&gt;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17943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752600"/>
            <a:ext cx="8458200" cy="42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466863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685800"/>
            <a:ext cx="767577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687408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143000"/>
            <a:ext cx="700580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341655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EL cung cấp cấu trúc cho phép truy xuất dữ liệu của JavaBean, maps, arrays và danh sách được lưu trữ trong các thuộc tỉnh của ứng dụng Web </a:t>
            </a:r>
            <a:endParaRPr lang="en-US" dirty="0" smtClean="0"/>
          </a:p>
          <a:p>
            <a:r>
              <a:rPr lang="en-US" dirty="0"/>
              <a:t>JSTL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 smtClean="0"/>
              <a:t>biến.Nó</a:t>
            </a:r>
            <a:r>
              <a:rPr lang="en-US" dirty="0" smtClean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khổ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JSTL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31080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/>
              <a:t>Bài thực hành số 1: dùng EL để thực hiện</a:t>
            </a:r>
            <a:endParaRPr lang="en-US" sz="3600" dirty="0"/>
          </a:p>
          <a:p>
            <a:r>
              <a:rPr lang="en-US" sz="3600" smtClean="0"/>
              <a:t>Bài thực hành số 2: dùng các thể &lt;c:set&gt;, &lt;c:out&gt;, &lt;c:if&gt;</a:t>
            </a:r>
          </a:p>
          <a:p>
            <a:pPr marL="0" indent="0">
              <a:buNone/>
            </a:pPr>
            <a:r>
              <a:rPr lang="en-US" smtClean="0"/>
              <a:t>	Để thực hiện các bài toán: lớn nhất 3 số, bé nhất 3 số.</a:t>
            </a:r>
            <a:endParaRPr lang="en-US" sz="3600" dirty="0"/>
          </a:p>
          <a:p>
            <a:r>
              <a:rPr lang="en-US" sz="3600" smtClean="0"/>
              <a:t>Bài thực hành số 3:Tính tổng các số chẵn nằm trong đoạn a..b</a:t>
            </a:r>
          </a:p>
          <a:p>
            <a:r>
              <a:rPr lang="en-US" smtClean="0"/>
              <a:t>Bài thực hành số 4:tạo bài như links cô yêu  cầu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EL-Expression </a:t>
            </a:r>
            <a:r>
              <a:rPr lang="en-US" dirty="0"/>
              <a:t>Language</a:t>
            </a:r>
          </a:p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JSTL </a:t>
            </a:r>
            <a:r>
              <a:rPr lang="en-US" dirty="0"/>
              <a:t>– JSP Standard Tag Library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3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128713"/>
            <a:ext cx="86391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2676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b="1" dirty="0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sz="4400" b="1" dirty="0" smtClean="0">
                <a:latin typeface="Tahoma" pitchFamily="34" charset="0"/>
                <a:cs typeface="Tahoma" pitchFamily="34" charset="0"/>
              </a:rPr>
              <a:t>EL-EXPRESSION LANGUAGE</a:t>
            </a:r>
            <a:endParaRPr lang="en-US" sz="4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643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smtClean="0"/>
              <a:t>JavaBean, </a:t>
            </a:r>
            <a:r>
              <a:rPr lang="en-US" dirty="0" smtClean="0"/>
              <a:t>arrays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smtClean="0"/>
              <a:t>tính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</a:p>
          <a:p>
            <a:r>
              <a:rPr lang="en-US" dirty="0" smtClean="0"/>
              <a:t>JSP </a:t>
            </a:r>
            <a:r>
              <a:rPr lang="en-US" dirty="0"/>
              <a:t>EL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 </a:t>
            </a:r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JSP 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, </a:t>
            </a:r>
            <a:r>
              <a:rPr lang="en-US" dirty="0" err="1"/>
              <a:t>chuỗi</a:t>
            </a:r>
            <a:r>
              <a:rPr lang="en-US" dirty="0"/>
              <a:t> 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9283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súc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JSP </a:t>
            </a:r>
            <a:r>
              <a:rPr lang="en-US" dirty="0" err="1"/>
              <a:t>chuẩn</a:t>
            </a:r>
            <a:r>
              <a:rPr lang="en-US" dirty="0"/>
              <a:t> </a:t>
            </a:r>
          </a:p>
          <a:p>
            <a:r>
              <a:rPr lang="en-US" dirty="0" smtClean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</a:p>
          <a:p>
            <a:r>
              <a:rPr lang="en-US" dirty="0" smtClean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collections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smtClean="0"/>
              <a:t>map, arrays, </a:t>
            </a:r>
            <a:r>
              <a:rPr lang="en-US" dirty="0"/>
              <a:t>list 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null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JSP </a:t>
            </a:r>
            <a:r>
              <a:rPr lang="en-US" dirty="0" err="1"/>
              <a:t>chuẩn</a:t>
            </a:r>
            <a:r>
              <a:rPr lang="en-US" dirty="0"/>
              <a:t> </a:t>
            </a:r>
          </a:p>
          <a:p>
            <a:r>
              <a:rPr lang="en-US" smtClean="0"/>
              <a:t>….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03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JavaBean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763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mtClean="0"/>
              <a:t>Cú pháp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${Expression}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Expression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Literals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Operators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Variables 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)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731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Literals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676400"/>
            <a:ext cx="6553200" cy="404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565709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85A35A7D4AEE24794FC67C1B00640D7" ma:contentTypeVersion="10" ma:contentTypeDescription="Tạo tài liệu mới." ma:contentTypeScope="" ma:versionID="53d9aa2b7e39e68bebe382940a703273">
  <xsd:schema xmlns:xsd="http://www.w3.org/2001/XMLSchema" xmlns:xs="http://www.w3.org/2001/XMLSchema" xmlns:p="http://schemas.microsoft.com/office/2006/metadata/properties" xmlns:ns2="aaf6c4ed-e520-4d32-893b-ee8e67794c21" xmlns:ns3="bfcbd5d1-d411-4e54-8376-675ad712bd0e" targetNamespace="http://schemas.microsoft.com/office/2006/metadata/properties" ma:root="true" ma:fieldsID="334dd055ae21291b86745760f68aa025" ns2:_="" ns3:_="">
    <xsd:import namespace="aaf6c4ed-e520-4d32-893b-ee8e67794c21"/>
    <xsd:import namespace="bfcbd5d1-d411-4e54-8376-675ad712b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6c4ed-e520-4d32-893b-ee8e67794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bd5d1-d411-4e54-8376-675ad712bd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3ED5B-36D4-47A7-BEA1-6B4887B5E41B}"/>
</file>

<file path=customXml/itemProps2.xml><?xml version="1.0" encoding="utf-8"?>
<ds:datastoreItem xmlns:ds="http://schemas.openxmlformats.org/officeDocument/2006/customXml" ds:itemID="{93761AE1-C96A-4EBB-9D3E-76D323013BF8}"/>
</file>

<file path=customXml/itemProps3.xml><?xml version="1.0" encoding="utf-8"?>
<ds:datastoreItem xmlns:ds="http://schemas.openxmlformats.org/officeDocument/2006/customXml" ds:itemID="{4D4985F3-8CF3-4451-94CD-EFADC6554641}"/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TotalTime>1490</TotalTime>
  <Words>532</Words>
  <Application>Microsoft Office PowerPoint</Application>
  <PresentationFormat>Custom</PresentationFormat>
  <Paragraphs>122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Presentation on brainstorming</vt:lpstr>
      <vt:lpstr>EL &amp; JSTL</vt:lpstr>
      <vt:lpstr>Nội dung</vt:lpstr>
      <vt:lpstr>Mục tiêu</vt:lpstr>
      <vt:lpstr>PowerPoint Presentation</vt:lpstr>
      <vt:lpstr>JSP Expression Language</vt:lpstr>
      <vt:lpstr>Ưu điểm</vt:lpstr>
      <vt:lpstr>Nhược điểm</vt:lpstr>
      <vt:lpstr>Cú pháp EL</vt:lpstr>
      <vt:lpstr>EL Literals</vt:lpstr>
      <vt:lpstr>EL Operators</vt:lpstr>
      <vt:lpstr>Toán tử “.”</vt:lpstr>
      <vt:lpstr>Toán tử []</vt:lpstr>
      <vt:lpstr>Ví dụ</vt:lpstr>
      <vt:lpstr>PowerPoint Presentation</vt:lpstr>
      <vt:lpstr>JSTL</vt:lpstr>
      <vt:lpstr>Thư viện JSTL</vt:lpstr>
      <vt:lpstr>c:out</vt:lpstr>
      <vt:lpstr>Ví dụ</vt:lpstr>
      <vt:lpstr>c:set</vt:lpstr>
      <vt:lpstr>Ví dụ</vt:lpstr>
      <vt:lpstr>c:if</vt:lpstr>
      <vt:lpstr>Ví dụ</vt:lpstr>
      <vt:lpstr>c:forEach</vt:lpstr>
      <vt:lpstr>Ví dụ</vt:lpstr>
      <vt:lpstr>Ví dụ</vt:lpstr>
      <vt:lpstr>Core Tags</vt:lpstr>
      <vt:lpstr>Formatting tags</vt:lpstr>
      <vt:lpstr>Tóm tắt</vt:lpstr>
      <vt:lpstr>Bài tập thực hành</vt:lpstr>
      <vt:lpstr>PowerPoint Presentation</vt:lpstr>
    </vt:vector>
  </TitlesOfParts>
  <Company>FSS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lastModifiedBy>admin</cp:lastModifiedBy>
  <cp:revision>694</cp:revision>
  <dcterms:created xsi:type="dcterms:W3CDTF">2006-09-11T03:31:34Z</dcterms:created>
  <dcterms:modified xsi:type="dcterms:W3CDTF">2021-05-23T02:04:36Z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0x010100085A35A7D4AEE24794FC67C1B00640D7</vt:lpwstr>
  </property>
</Properties>
</file>