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5" r:id="rId4"/>
  </p:sldMasterIdLst>
  <p:notesMasterIdLst>
    <p:notesMasterId r:id="rId33"/>
  </p:notesMasterIdLst>
  <p:sldIdLst>
    <p:sldId id="256" r:id="rId5"/>
    <p:sldId id="553" r:id="rId6"/>
    <p:sldId id="632" r:id="rId7"/>
    <p:sldId id="474" r:id="rId8"/>
    <p:sldId id="633" r:id="rId9"/>
    <p:sldId id="634" r:id="rId10"/>
    <p:sldId id="635" r:id="rId11"/>
    <p:sldId id="637" r:id="rId12"/>
    <p:sldId id="638" r:id="rId13"/>
    <p:sldId id="639" r:id="rId14"/>
    <p:sldId id="640" r:id="rId15"/>
    <p:sldId id="641" r:id="rId16"/>
    <p:sldId id="643" r:id="rId17"/>
    <p:sldId id="644" r:id="rId18"/>
    <p:sldId id="645" r:id="rId19"/>
    <p:sldId id="646" r:id="rId20"/>
    <p:sldId id="647" r:id="rId21"/>
    <p:sldId id="649" r:id="rId22"/>
    <p:sldId id="650" r:id="rId23"/>
    <p:sldId id="651" r:id="rId24"/>
    <p:sldId id="653" r:id="rId25"/>
    <p:sldId id="654" r:id="rId26"/>
    <p:sldId id="655" r:id="rId27"/>
    <p:sldId id="656" r:id="rId28"/>
    <p:sldId id="657" r:id="rId29"/>
    <p:sldId id="658" r:id="rId30"/>
    <p:sldId id="631" r:id="rId31"/>
    <p:sldId id="479" r:id="rId32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C27658-A3E0-466E-93A8-D4DC5A69A63A}" v="5" dt="2021-07-23T06:37:03.2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4" autoAdjust="0"/>
    <p:restoredTop sz="94849" autoAdjust="0"/>
  </p:normalViewPr>
  <p:slideViewPr>
    <p:cSldViewPr>
      <p:cViewPr>
        <p:scale>
          <a:sx n="80" d="100"/>
          <a:sy n="80" d="100"/>
        </p:scale>
        <p:origin x="-246" y="33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50" d="100"/>
          <a:sy n="150" d="100"/>
        </p:scale>
        <p:origin x="-726" y="27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u Thi Dung" userId="S::dung.chau@phuxuan.edu.vn::7c155afb-5f49-4592-8941-f5ba441f8a9f" providerId="AD" clId="Web-{29C27658-A3E0-466E-93A8-D4DC5A69A63A}"/>
    <pc:docChg chg="modSld">
      <pc:chgData name="Chau Thi Dung" userId="S::dung.chau@phuxuan.edu.vn::7c155afb-5f49-4592-8941-f5ba441f8a9f" providerId="AD" clId="Web-{29C27658-A3E0-466E-93A8-D4DC5A69A63A}" dt="2021-07-23T06:36:59.084" v="3" actId="20577"/>
      <pc:docMkLst>
        <pc:docMk/>
      </pc:docMkLst>
      <pc:sldChg chg="modSp">
        <pc:chgData name="Chau Thi Dung" userId="S::dung.chau@phuxuan.edu.vn::7c155afb-5f49-4592-8941-f5ba441f8a9f" providerId="AD" clId="Web-{29C27658-A3E0-466E-93A8-D4DC5A69A63A}" dt="2021-07-23T06:36:59.084" v="3" actId="20577"/>
        <pc:sldMkLst>
          <pc:docMk/>
          <pc:sldMk cId="0" sldId="256"/>
        </pc:sldMkLst>
        <pc:spChg chg="mod">
          <ac:chgData name="Chau Thi Dung" userId="S::dung.chau@phuxuan.edu.vn::7c155afb-5f49-4592-8941-f5ba441f8a9f" providerId="AD" clId="Web-{29C27658-A3E0-466E-93A8-D4DC5A69A63A}" dt="2021-07-23T06:36:59.084" v="3" actId="20577"/>
          <ac:spMkLst>
            <pc:docMk/>
            <pc:sldMk cId="0" sldId="256"/>
            <ac:spMk id="409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E654F38-F61D-4302-B9D9-80FB51FB5C25}" type="datetimeFigureOut">
              <a:rPr lang="en-US"/>
              <a:pPr>
                <a:defRPr/>
              </a:pPr>
              <a:t>7/22/2021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5CCC9A50-D53C-45FE-AAF1-80EE970E1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99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/>
          <p:cNvCxnSpPr/>
          <p:nvPr/>
        </p:nvCxnSpPr>
        <p:spPr>
          <a:xfrm flipV="1">
            <a:off x="3175" y="5937250"/>
            <a:ext cx="7937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/>
        </p:nvCxnSpPr>
        <p:spPr>
          <a:xfrm flipV="1">
            <a:off x="3175" y="5937250"/>
            <a:ext cx="7937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015" y="1371600"/>
            <a:ext cx="1046613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015" y="3228536"/>
            <a:ext cx="10470201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E89D3-EE9A-491F-B240-9DDED2F815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Google Shape;38;p3"/>
          <p:cNvSpPr txBox="1"/>
          <p:nvPr userDrawn="1"/>
        </p:nvSpPr>
        <p:spPr>
          <a:xfrm>
            <a:off x="4037012" y="6356354"/>
            <a:ext cx="72117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 baseline="0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Môn</a:t>
            </a:r>
            <a:r>
              <a:rPr lang="en-US" sz="1200" b="1" i="1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học</a:t>
            </a:r>
            <a:r>
              <a:rPr lang="en-US" sz="1200" b="1" i="1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: J2EE </a:t>
            </a:r>
            <a:r>
              <a:rPr lang="en-US" sz="1200" b="1" i="1" u="none" strike="noStrike" cap="none" baseline="0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và</a:t>
            </a:r>
            <a:r>
              <a:rPr lang="en-US" sz="1200" b="1" i="1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lập</a:t>
            </a:r>
            <a:r>
              <a:rPr lang="en-US" sz="1200" b="1" i="1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trình</a:t>
            </a:r>
            <a:r>
              <a:rPr lang="en-US" sz="1200" b="1" i="1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Web                                </a:t>
            </a:r>
            <a:r>
              <a:rPr lang="en-US" sz="1200" b="0" i="0" u="none" strike="noStrike" cap="none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,2020 </a:t>
            </a:r>
            <a:r>
              <a:rPr lang="en-US" sz="1200" b="0" i="0" u="none" strike="noStrike" cap="none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u="none" strike="noStrike" cap="none" baseline="0" dirty="0">
              <a:solidFill>
                <a:srgbClr val="FFCC00"/>
              </a:solidFill>
              <a:latin typeface="Tahoma"/>
              <a:ea typeface="Tahoma"/>
              <a:cs typeface="Tahoma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343191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09833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914402"/>
            <a:ext cx="2742486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914402"/>
            <a:ext cx="802431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96330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967231"/>
            <a:ext cx="10969943" cy="4389120"/>
          </a:xfrm>
        </p:spPr>
        <p:txBody>
          <a:bodyPr/>
          <a:lstStyle>
            <a:lvl1pPr algn="just">
              <a:buClr>
                <a:srgbClr val="002060"/>
              </a:buClr>
              <a:defRPr sz="36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1pPr>
            <a:lvl2pPr marL="639763" indent="-246063" algn="just">
              <a:buClr>
                <a:srgbClr val="002060"/>
              </a:buClr>
              <a:buFont typeface="Wingdings" panose="05000000000000000000" pitchFamily="2" charset="2"/>
              <a:buChar char="Ø"/>
              <a:defRPr sz="32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2pPr>
            <a:lvl3pPr marL="914400" indent="-246063" algn="just">
              <a:buClr>
                <a:srgbClr val="002060"/>
              </a:buClr>
              <a:buFont typeface="Wingdings" pitchFamily="2" charset="2"/>
              <a:buChar char="v"/>
              <a:defRPr sz="28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3pPr>
            <a:lvl4pPr algn="just">
              <a:buClr>
                <a:srgbClr val="002060"/>
              </a:buClr>
              <a:defRPr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4pPr>
            <a:lvl5pPr algn="just">
              <a:buClr>
                <a:srgbClr val="002060"/>
              </a:buClr>
              <a:defRPr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Google Shape;38;p3"/>
          <p:cNvSpPr txBox="1"/>
          <p:nvPr userDrawn="1"/>
        </p:nvSpPr>
        <p:spPr>
          <a:xfrm>
            <a:off x="5180251" y="6426198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,2020 </a:t>
            </a:r>
            <a:r>
              <a:rPr lang="en-US" sz="1200" b="0" i="0" u="none" strike="noStrike" cap="none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 dirty="0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25501882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52" y="1316736"/>
            <a:ext cx="10360501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0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52" y="2704664"/>
            <a:ext cx="10360501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22863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79195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855248"/>
            <a:ext cx="5385514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443" y="2514600"/>
            <a:ext cx="5385514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1757" y="1859762"/>
            <a:ext cx="538763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514600"/>
            <a:ext cx="538763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12878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704088"/>
            <a:ext cx="11071516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72226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72379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14352"/>
            <a:ext cx="3656648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5492" y="1676400"/>
            <a:ext cx="681389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162" y="1676400"/>
            <a:ext cx="3656648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03477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0065" y="1108075"/>
            <a:ext cx="7008574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69985" y="5359404"/>
            <a:ext cx="206321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697" y="5816600"/>
            <a:ext cx="1221421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0479" y="6219829"/>
            <a:ext cx="6348346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8" y="1176999"/>
            <a:ext cx="2949696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6513" y="1199517"/>
            <a:ext cx="6155357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" y="2828785"/>
            <a:ext cx="2945633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6796" y="6356354"/>
            <a:ext cx="8125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58242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67" y="-7938"/>
            <a:ext cx="12236438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441" y="704850"/>
            <a:ext cx="1096994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441" y="1935166"/>
            <a:ext cx="10969943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441" y="6356354"/>
            <a:ext cx="2844059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3649" y="6356354"/>
            <a:ext cx="1015735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Google Shape;38;p3"/>
          <p:cNvSpPr txBox="1"/>
          <p:nvPr userDrawn="1"/>
        </p:nvSpPr>
        <p:spPr>
          <a:xfrm>
            <a:off x="4672383" y="6339114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,2018 PhuXuan</a:t>
            </a:r>
            <a:r>
              <a:rPr lang="en-US" sz="1200" b="0" i="0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 spd="slow">
    <p:randomBar dir="vert"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viquynh.wordpress.com/2018/02/05/mo-hinh-mvc2-code-demo-jsp-servlet-javabe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../BAITH/CNTT.SWE1011_TH01.3.docx" TargetMode="External"/><Relationship Id="rId2" Type="http://schemas.openxmlformats.org/officeDocument/2006/relationships/hyperlink" Target="../BAITH/CNTT.SWE1011_TH01.2.doc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015" y="1905000"/>
            <a:ext cx="10466138" cy="1828800"/>
          </a:xfrm>
        </p:spPr>
        <p:txBody>
          <a:bodyPr>
            <a:normAutofit/>
          </a:bodyPr>
          <a:lstStyle/>
          <a:p>
            <a:pPr marL="0" indent="0"/>
            <a:r>
              <a:rPr lang="en-US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 HÌNH MVC VỚI JSP/SERVLET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1015" y="3962400"/>
            <a:ext cx="10470201" cy="561536"/>
          </a:xfrm>
        </p:spPr>
        <p:txBody>
          <a:bodyPr/>
          <a:lstStyle/>
          <a:p>
            <a:r>
              <a:rPr lang="en-US" sz="2400" dirty="0" err="1">
                <a:latin typeface="Arial"/>
                <a:cs typeface="Arial"/>
              </a:rPr>
              <a:t>ThS</a:t>
            </a:r>
            <a:r>
              <a:rPr lang="en-US" sz="2400" dirty="0">
                <a:latin typeface="Arial"/>
                <a:cs typeface="Arial"/>
              </a:rPr>
              <a:t>. Châu Thị Dung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21" y="898525"/>
            <a:ext cx="369050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data </a:t>
            </a:r>
          </a:p>
          <a:p>
            <a:r>
              <a:rPr lang="en-US" dirty="0" err="1"/>
              <a:t>Bussiness</a:t>
            </a:r>
            <a:r>
              <a:rPr lang="en-US" dirty="0"/>
              <a:t> logic </a:t>
            </a:r>
          </a:p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persistence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9638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(UI)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model </a:t>
            </a:r>
          </a:p>
          <a:p>
            <a:r>
              <a:rPr lang="en-US" dirty="0"/>
              <a:t>UI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GUI </a:t>
            </a:r>
            <a:r>
              <a:rPr lang="en-US" dirty="0" err="1"/>
              <a:t>trong</a:t>
            </a:r>
            <a:r>
              <a:rPr lang="en-US" dirty="0"/>
              <a:t> Java (AWT, Swing) </a:t>
            </a:r>
          </a:p>
          <a:p>
            <a:pPr lvl="1"/>
            <a:r>
              <a:rPr lang="en-US" dirty="0"/>
              <a:t>HTML </a:t>
            </a:r>
          </a:p>
          <a:p>
            <a:pPr lvl="1"/>
            <a:r>
              <a:rPr lang="en-US" dirty="0"/>
              <a:t>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01599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view–model </a:t>
            </a:r>
          </a:p>
          <a:p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view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model </a:t>
            </a:r>
          </a:p>
          <a:p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view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28555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3600" b="1" dirty="0">
                <a:latin typeface="Tahoma" panose="020B0604030504040204" pitchFamily="34" charset="0"/>
                <a:cs typeface="Tahoma" panose="020B0604030504040204" pitchFamily="34" charset="0"/>
              </a:rPr>
              <a:t>MÔ HÌNH HOẠT ĐỘNG GIỮA CÁC THÀNH PHẦN TRONG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35368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view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(presentation logic)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11" y="3352800"/>
            <a:ext cx="3962401" cy="25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9207826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view pattern </a:t>
            </a:r>
            <a:r>
              <a:rPr lang="en-US" dirty="0" err="1"/>
              <a:t>trong</a:t>
            </a:r>
            <a:r>
              <a:rPr lang="en-US" dirty="0"/>
              <a:t> Swing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MVC </a:t>
            </a:r>
          </a:p>
          <a:p>
            <a:pPr lvl="1">
              <a:spcBef>
                <a:spcPts val="0"/>
              </a:spcBef>
            </a:pPr>
            <a:r>
              <a:rPr lang="en-US" dirty="0"/>
              <a:t>View </a:t>
            </a:r>
            <a:r>
              <a:rPr lang="en-US" dirty="0" err="1"/>
              <a:t>là</a:t>
            </a:r>
            <a:r>
              <a:rPr lang="en-US" dirty="0"/>
              <a:t> Swing GUI (</a:t>
            </a:r>
            <a:r>
              <a:rPr lang="en-US" dirty="0" err="1"/>
              <a:t>JFrame</a:t>
            </a:r>
            <a:r>
              <a:rPr lang="en-US" dirty="0"/>
              <a:t>, </a:t>
            </a:r>
            <a:r>
              <a:rPr lang="en-US" dirty="0" err="1"/>
              <a:t>JButton</a:t>
            </a:r>
            <a:r>
              <a:rPr lang="en-US" dirty="0"/>
              <a:t>, . . . ) </a:t>
            </a:r>
          </a:p>
          <a:p>
            <a:pPr lvl="1">
              <a:spcBef>
                <a:spcPts val="0"/>
              </a:spcBef>
            </a:pPr>
            <a:r>
              <a:rPr lang="en-US" dirty="0"/>
              <a:t>Controller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(listener) </a:t>
            </a:r>
          </a:p>
          <a:p>
            <a:pPr lvl="1">
              <a:spcBef>
                <a:spcPts val="0"/>
              </a:spcBef>
            </a:pPr>
            <a:r>
              <a:rPr lang="en-US" dirty="0"/>
              <a:t>Model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java (</a:t>
            </a:r>
            <a:r>
              <a:rPr lang="en-US" dirty="0" err="1"/>
              <a:t>hoặc</a:t>
            </a:r>
            <a:r>
              <a:rPr lang="en-US" dirty="0"/>
              <a:t> database) </a:t>
            </a:r>
          </a:p>
          <a:p>
            <a:pPr>
              <a:spcBef>
                <a:spcPts val="0"/>
              </a:spcBef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: </a:t>
            </a:r>
          </a:p>
          <a:p>
            <a:pPr lvl="1">
              <a:spcBef>
                <a:spcPts val="0"/>
              </a:spcBef>
            </a:pPr>
            <a:r>
              <a:rPr lang="en-US" dirty="0"/>
              <a:t>View </a:t>
            </a:r>
            <a:r>
              <a:rPr lang="en-US" dirty="0" err="1"/>
              <a:t>là</a:t>
            </a:r>
            <a:r>
              <a:rPr lang="en-US" dirty="0"/>
              <a:t> Swing GUI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Listener </a:t>
            </a:r>
          </a:p>
          <a:p>
            <a:pPr lvl="1">
              <a:spcBef>
                <a:spcPts val="0"/>
              </a:spcBef>
            </a:pPr>
            <a:r>
              <a:rPr lang="en-US" dirty="0"/>
              <a:t>Controller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java </a:t>
            </a:r>
            <a:r>
              <a:rPr lang="en-US" dirty="0" err="1"/>
              <a:t>cho</a:t>
            </a:r>
            <a:r>
              <a:rPr lang="en-US" dirty="0"/>
              <a:t> business logic </a:t>
            </a:r>
          </a:p>
          <a:p>
            <a:pPr lvl="1">
              <a:spcBef>
                <a:spcPts val="0"/>
              </a:spcBef>
            </a:pPr>
            <a:r>
              <a:rPr lang="en-US" dirty="0"/>
              <a:t>Model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java (database)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38049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Supervising controller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View </a:t>
            </a:r>
            <a:r>
              <a:rPr lang="en-US" dirty="0" err="1"/>
              <a:t>và</a:t>
            </a:r>
            <a:r>
              <a:rPr lang="en-US" dirty="0"/>
              <a:t>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2" y="3124200"/>
            <a:ext cx="5221410" cy="27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4988921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Supervising controller pattern </a:t>
            </a:r>
            <a:r>
              <a:rPr lang="en-US" dirty="0" err="1"/>
              <a:t>trong</a:t>
            </a:r>
            <a:r>
              <a:rPr lang="en-US" dirty="0"/>
              <a:t> Swing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Observer pattern </a:t>
            </a:r>
          </a:p>
          <a:p>
            <a:pPr lvl="1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View </a:t>
            </a:r>
            <a:r>
              <a:rPr lang="en-US" dirty="0" err="1"/>
              <a:t>là</a:t>
            </a:r>
            <a:r>
              <a:rPr lang="en-US" dirty="0"/>
              <a:t> observer </a:t>
            </a:r>
            <a:r>
              <a:rPr lang="en-US" dirty="0" err="1"/>
              <a:t>của</a:t>
            </a:r>
            <a:r>
              <a:rPr lang="en-US" dirty="0"/>
              <a:t>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09751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</a:rPr>
              <a:t>ƯU VÀ NHƯỢC ĐIỂM CỦA MÔ HÌNH MVC</a:t>
            </a:r>
            <a:endParaRPr 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24027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code </a:t>
            </a:r>
          </a:p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  <a:p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</a:p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lỏng</a:t>
            </a:r>
            <a:r>
              <a:rPr lang="en-US" dirty="0"/>
              <a:t> </a:t>
            </a:r>
            <a:r>
              <a:rPr lang="en-US" dirty="0" err="1"/>
              <a:t>lẻo</a:t>
            </a:r>
            <a:r>
              <a:rPr lang="en-US" dirty="0"/>
              <a:t> (loose-couple)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30044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/>
              <a:t>Giới</a:t>
            </a:r>
            <a:r>
              <a:rPr lang="en-US" sz="3600" dirty="0"/>
              <a:t> </a:t>
            </a:r>
            <a:r>
              <a:rPr lang="en-US" sz="3600" dirty="0" err="1"/>
              <a:t>thiệu</a:t>
            </a:r>
            <a:endParaRPr lang="en-US" sz="3600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MVC</a:t>
            </a:r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MVC</a:t>
            </a:r>
          </a:p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MVC</a:t>
            </a:r>
          </a:p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Web JEE </a:t>
            </a:r>
            <a:r>
              <a:rPr lang="en-US" dirty="0" err="1"/>
              <a:t>với</a:t>
            </a:r>
            <a:r>
              <a:rPr lang="en-US" dirty="0"/>
              <a:t> MVC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22771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MVC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cồng</a:t>
            </a:r>
            <a:r>
              <a:rPr lang="en-US" dirty="0"/>
              <a:t> </a:t>
            </a:r>
            <a:r>
              <a:rPr lang="en-US" dirty="0" err="1"/>
              <a:t>kềnh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tầng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47178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latin typeface="Tahoma" panose="020B0604030504040204" pitchFamily="34" charset="0"/>
                <a:cs typeface="Tahoma" panose="020B0604030504040204" pitchFamily="34" charset="0"/>
              </a:rPr>
              <a:t>PHÁT TRIỂN WEB JEE VỚI MVC</a:t>
            </a:r>
            <a:endParaRPr 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9245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</a:t>
            </a:r>
            <a:r>
              <a:rPr lang="en-US" dirty="0" err="1"/>
              <a:t>và</a:t>
            </a:r>
            <a:r>
              <a:rPr lang="en-US" dirty="0"/>
              <a:t> 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JSP</a:t>
            </a:r>
          </a:p>
          <a:p>
            <a:pPr lvl="1">
              <a:spcBef>
                <a:spcPts val="600"/>
              </a:spcBef>
            </a:pP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viết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Servlet</a:t>
            </a:r>
          </a:p>
          <a:p>
            <a:pPr lvl="1">
              <a:spcBef>
                <a:spcPts val="600"/>
              </a:spcBef>
            </a:pP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viết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=&gt; JSP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Servlet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60251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2057400"/>
            <a:ext cx="7308850" cy="382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8731860"/>
      </p:ext>
    </p:extLst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2 (MVC)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2" y="1992002"/>
            <a:ext cx="6931720" cy="3957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8408879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2(MVC)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Controller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Servlet</a:t>
            </a:r>
          </a:p>
          <a:p>
            <a:pPr>
              <a:spcBef>
                <a:spcPts val="600"/>
              </a:spcBef>
            </a:pPr>
            <a:r>
              <a:rPr lang="en-US" dirty="0"/>
              <a:t>View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HTML, JSP, JSTL,…</a:t>
            </a:r>
          </a:p>
          <a:p>
            <a:pPr>
              <a:spcBef>
                <a:spcPts val="600"/>
              </a:spcBef>
            </a:pPr>
            <a:r>
              <a:rPr lang="en-US" dirty="0"/>
              <a:t>Model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Java classes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POJOs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60150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https://viquynh.wordpress.com/2018/02/05/mo-hinh-mvc2-code-demo-jsp-servlet-javabe/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2" y="1219200"/>
            <a:ext cx="4114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3912011"/>
      </p:ext>
    </p:extLst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(application logic)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(presentation)</a:t>
            </a:r>
          </a:p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MVC: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code,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lỏng</a:t>
            </a:r>
            <a:r>
              <a:rPr lang="en-US" dirty="0"/>
              <a:t> </a:t>
            </a:r>
            <a:r>
              <a:rPr lang="en-US" dirty="0" err="1"/>
              <a:t>lẻo</a:t>
            </a:r>
            <a:r>
              <a:rPr lang="en-US" dirty="0"/>
              <a:t> (loose-couple)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31080"/>
      </p:ext>
    </p:extLst>
  </p:cSld>
  <p:clrMapOvr>
    <a:masterClrMapping/>
  </p:clrMapOvr>
  <p:transition spd="slow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/>
              <a:t>Bài tập : </a:t>
            </a:r>
            <a:r>
              <a:rPr lang="vi-VN"/>
              <a:t>Tạo trang đăng nhập đơn giản theo mô hình MVC.</a:t>
            </a:r>
            <a:endParaRPr lang="en-US" sz="3600" dirty="0"/>
          </a:p>
          <a:p>
            <a:r>
              <a:rPr lang="en-US" sz="3600" dirty="0" err="1">
                <a:hlinkClick r:id="rId2" action="ppaction://hlinkfile"/>
              </a:rPr>
              <a:t>Bài</a:t>
            </a:r>
            <a:r>
              <a:rPr lang="en-US" sz="3600" dirty="0">
                <a:hlinkClick r:id="rId2" action="ppaction://hlinkfile"/>
              </a:rPr>
              <a:t> </a:t>
            </a:r>
            <a:r>
              <a:rPr lang="en-US" sz="3600" dirty="0" err="1">
                <a:hlinkClick r:id="rId2" action="ppaction://hlinkfile"/>
              </a:rPr>
              <a:t>thực</a:t>
            </a:r>
            <a:r>
              <a:rPr lang="en-US" sz="3600" dirty="0">
                <a:hlinkClick r:id="rId2" action="ppaction://hlinkfile"/>
              </a:rPr>
              <a:t> </a:t>
            </a:r>
            <a:r>
              <a:rPr lang="en-US" sz="3600" dirty="0" err="1">
                <a:hlinkClick r:id="rId2" action="ppaction://hlinkfile"/>
              </a:rPr>
              <a:t>hành</a:t>
            </a:r>
            <a:r>
              <a:rPr lang="en-US" sz="3600" dirty="0">
                <a:hlinkClick r:id="rId2" action="ppaction://hlinkfile"/>
              </a:rPr>
              <a:t> 7.2</a:t>
            </a:r>
            <a:endParaRPr lang="en-US" sz="3600" dirty="0"/>
          </a:p>
          <a:p>
            <a:r>
              <a:rPr lang="en-US" sz="3600" dirty="0" err="1">
                <a:hlinkClick r:id="rId3" action="ppaction://hlinkfile"/>
              </a:rPr>
              <a:t>Bài</a:t>
            </a:r>
            <a:r>
              <a:rPr lang="en-US" sz="3600" dirty="0">
                <a:hlinkClick r:id="rId3" action="ppaction://hlinkfile"/>
              </a:rPr>
              <a:t> </a:t>
            </a:r>
            <a:r>
              <a:rPr lang="en-US" sz="3600" dirty="0" err="1">
                <a:hlinkClick r:id="rId3" action="ppaction://hlinkfile"/>
              </a:rPr>
              <a:t>thực</a:t>
            </a:r>
            <a:r>
              <a:rPr lang="en-US" sz="3600" dirty="0">
                <a:hlinkClick r:id="rId3" action="ppaction://hlinkfile"/>
              </a:rPr>
              <a:t> </a:t>
            </a:r>
            <a:r>
              <a:rPr lang="en-US" sz="3600" err="1">
                <a:hlinkClick r:id="rId3" action="ppaction://hlinkfile"/>
              </a:rPr>
              <a:t>hành</a:t>
            </a:r>
            <a:r>
              <a:rPr lang="en-US" sz="3600">
                <a:hlinkClick r:id="rId3" action="ppaction://hlinkfile"/>
              </a:rPr>
              <a:t> 7.3</a:t>
            </a:r>
            <a:endParaRPr lang="en-US" sz="3600"/>
          </a:p>
          <a:p>
            <a:r>
              <a:rPr lang="en-US"/>
              <a:t>https://viquynh.wordpress.com/2018/02/05/mo-hinh-mvc2-code-demo-jsp-servlet-javabe/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09973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MVC</a:t>
            </a:r>
          </a:p>
          <a:p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MVC</a:t>
            </a:r>
          </a:p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MVC</a:t>
            </a:r>
          </a:p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Web JEE </a:t>
            </a:r>
            <a:r>
              <a:rPr lang="en-US" dirty="0" err="1"/>
              <a:t>với</a:t>
            </a:r>
            <a:r>
              <a:rPr lang="en-US" dirty="0"/>
              <a:t> MVC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4341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3600" b="1" dirty="0">
                <a:latin typeface="Tahoma" panose="020B0604030504040204" pitchFamily="34" charset="0"/>
                <a:cs typeface="Tahoma" panose="020B0604030504040204" pitchFamily="34" charset="0"/>
              </a:rPr>
              <a:t>GIỚI THIỆU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82269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(Design pattern)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design pattern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(solution)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</a:p>
          <a:p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35570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(Design pattern)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(Patterns)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(formalized)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Design pattern </a:t>
            </a:r>
          </a:p>
          <a:p>
            <a:pPr lvl="1">
              <a:spcBef>
                <a:spcPts val="0"/>
              </a:spcBef>
            </a:pPr>
            <a:r>
              <a:rPr lang="en-US" dirty="0"/>
              <a:t>OOP </a:t>
            </a:r>
          </a:p>
          <a:p>
            <a:pPr lvl="1">
              <a:spcBef>
                <a:spcPts val="0"/>
              </a:spcBef>
            </a:pPr>
            <a:r>
              <a:rPr lang="en-US" dirty="0"/>
              <a:t>Connection pooling </a:t>
            </a:r>
          </a:p>
          <a:p>
            <a:pPr lvl="1">
              <a:spcBef>
                <a:spcPts val="0"/>
              </a:spcBef>
            </a:pPr>
            <a:r>
              <a:rPr lang="en-US" dirty="0"/>
              <a:t>Observer pattern </a:t>
            </a:r>
          </a:p>
          <a:p>
            <a:pPr lvl="1">
              <a:spcBef>
                <a:spcPts val="0"/>
              </a:spcBef>
            </a:pPr>
            <a:r>
              <a:rPr lang="en-US" dirty="0"/>
              <a:t>MVC</a:t>
            </a:r>
          </a:p>
          <a:p>
            <a:pPr lvl="1">
              <a:spcBef>
                <a:spcPts val="0"/>
              </a:spcBef>
            </a:pP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21734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 (Model – View – Controller) </a:t>
            </a:r>
          </a:p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(design pattern)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.</a:t>
            </a:r>
          </a:p>
          <a:p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(application logic)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(presentation)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66108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3600" b="1" dirty="0">
                <a:latin typeface="Tahoma" panose="020B0604030504040204" pitchFamily="34" charset="0"/>
                <a:cs typeface="Tahoma" panose="020B0604030504040204" pitchFamily="34" charset="0"/>
              </a:rPr>
              <a:t>CÁC THÀNH PHẦN TRONG MÔ HÌNH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10807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MVC chia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model,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(user interface)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3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Model </a:t>
            </a:r>
          </a:p>
          <a:p>
            <a:pPr lvl="1"/>
            <a:r>
              <a:rPr lang="en-US" dirty="0"/>
              <a:t>View </a:t>
            </a:r>
          </a:p>
          <a:p>
            <a:pPr lvl="1"/>
            <a:r>
              <a:rPr lang="en-US" dirty="0"/>
              <a:t>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7024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085A35A7D4AEE24794FC67C1B00640D7" ma:contentTypeVersion="10" ma:contentTypeDescription="Tạo tài liệu mới." ma:contentTypeScope="" ma:versionID="53d9aa2b7e39e68bebe382940a703273">
  <xsd:schema xmlns:xsd="http://www.w3.org/2001/XMLSchema" xmlns:xs="http://www.w3.org/2001/XMLSchema" xmlns:p="http://schemas.microsoft.com/office/2006/metadata/properties" xmlns:ns2="aaf6c4ed-e520-4d32-893b-ee8e67794c21" xmlns:ns3="bfcbd5d1-d411-4e54-8376-675ad712bd0e" targetNamespace="http://schemas.microsoft.com/office/2006/metadata/properties" ma:root="true" ma:fieldsID="334dd055ae21291b86745760f68aa025" ns2:_="" ns3:_="">
    <xsd:import namespace="aaf6c4ed-e520-4d32-893b-ee8e67794c21"/>
    <xsd:import namespace="bfcbd5d1-d411-4e54-8376-675ad712bd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f6c4ed-e520-4d32-893b-ee8e67794c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cbd5d1-d411-4e54-8376-675ad712bd0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BC1066-E2E8-4D8B-8435-802BDA2DE5C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7B4CD18-C73B-4863-A9F2-BEAF4F604F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625398-1B75-4627-8FDE-5C612E28A714}"/>
</file>

<file path=docProps/app.xml><?xml version="1.0" encoding="utf-8"?>
<Properties xmlns="http://schemas.openxmlformats.org/officeDocument/2006/extended-properties" xmlns:vt="http://schemas.openxmlformats.org/officeDocument/2006/docPropsVTypes">
  <Template>slidemau</Template>
  <TotalTime>707</TotalTime>
  <Words>725</Words>
  <Application>Microsoft Office PowerPoint</Application>
  <PresentationFormat>Custom</PresentationFormat>
  <Paragraphs>139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Presentation on brainstorming</vt:lpstr>
      <vt:lpstr>MÔ HÌNH MVC VỚI JSP/SERVLET</vt:lpstr>
      <vt:lpstr>Nội dung</vt:lpstr>
      <vt:lpstr>Mục tiêu</vt:lpstr>
      <vt:lpstr>PowerPoint Presentation</vt:lpstr>
      <vt:lpstr>Mẫu thiết kế phần mềm (Design pattern)</vt:lpstr>
      <vt:lpstr>Mẫu thiết kế phần mềm (Design pattern)</vt:lpstr>
      <vt:lpstr>MVC</vt:lpstr>
      <vt:lpstr>PowerPoint Presentation</vt:lpstr>
      <vt:lpstr>Kiến trúc MVC</vt:lpstr>
      <vt:lpstr>Model</vt:lpstr>
      <vt:lpstr>View</vt:lpstr>
      <vt:lpstr>Controller</vt:lpstr>
      <vt:lpstr>PowerPoint Presentation</vt:lpstr>
      <vt:lpstr>Passive view pattern</vt:lpstr>
      <vt:lpstr>Passive view pattern trong Swing</vt:lpstr>
      <vt:lpstr>Supervising controller pattern</vt:lpstr>
      <vt:lpstr>Supervising controller pattern trong Swing</vt:lpstr>
      <vt:lpstr>PowerPoint Presentation</vt:lpstr>
      <vt:lpstr>Ưu điểm</vt:lpstr>
      <vt:lpstr>Nhược điểm</vt:lpstr>
      <vt:lpstr>PowerPoint Presentation</vt:lpstr>
      <vt:lpstr>JSP và Servlet</vt:lpstr>
      <vt:lpstr>Mô hình 1</vt:lpstr>
      <vt:lpstr>Mô hình 2 (MVC)</vt:lpstr>
      <vt:lpstr>Mô hình 2(MVC)</vt:lpstr>
      <vt:lpstr>Ví dụ</vt:lpstr>
      <vt:lpstr>Tóm tắt</vt:lpstr>
      <vt:lpstr>Bài tập thực hành</vt:lpstr>
    </vt:vector>
  </TitlesOfParts>
  <Company>FSS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Ngôn ngữ lập trình Java</dc:title>
  <dc:creator>MINHNQ</dc:creator>
  <cp:lastModifiedBy>admin</cp:lastModifiedBy>
  <cp:revision>672</cp:revision>
  <dcterms:created xsi:type="dcterms:W3CDTF">2006-09-11T03:31:34Z</dcterms:created>
  <dcterms:modified xsi:type="dcterms:W3CDTF">2021-07-23T06:37:05Z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0x010100085A35A7D4AEE24794FC67C1B00640D7</vt:lpwstr>
  </property>
</Properties>
</file>