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4"/>
  </p:sldMasterIdLst>
  <p:notesMasterIdLst>
    <p:notesMasterId r:id="rId39"/>
  </p:notesMasterIdLst>
  <p:sldIdLst>
    <p:sldId id="256" r:id="rId5"/>
    <p:sldId id="553" r:id="rId6"/>
    <p:sldId id="632" r:id="rId7"/>
    <p:sldId id="474" r:id="rId8"/>
    <p:sldId id="633" r:id="rId9"/>
    <p:sldId id="659" r:id="rId10"/>
    <p:sldId id="661" r:id="rId11"/>
    <p:sldId id="660" r:id="rId12"/>
    <p:sldId id="678" r:id="rId13"/>
    <p:sldId id="635" r:id="rId14"/>
    <p:sldId id="662" r:id="rId15"/>
    <p:sldId id="663" r:id="rId16"/>
    <p:sldId id="686" r:id="rId17"/>
    <p:sldId id="687" r:id="rId18"/>
    <p:sldId id="665" r:id="rId19"/>
    <p:sldId id="677" r:id="rId20"/>
    <p:sldId id="669" r:id="rId21"/>
    <p:sldId id="670" r:id="rId22"/>
    <p:sldId id="679" r:id="rId23"/>
    <p:sldId id="667" r:id="rId24"/>
    <p:sldId id="671" r:id="rId25"/>
    <p:sldId id="668" r:id="rId26"/>
    <p:sldId id="672" r:id="rId27"/>
    <p:sldId id="673" r:id="rId28"/>
    <p:sldId id="680" r:id="rId29"/>
    <p:sldId id="674" r:id="rId30"/>
    <p:sldId id="681" r:id="rId31"/>
    <p:sldId id="682" r:id="rId32"/>
    <p:sldId id="676" r:id="rId33"/>
    <p:sldId id="683" r:id="rId34"/>
    <p:sldId id="684" r:id="rId35"/>
    <p:sldId id="685" r:id="rId36"/>
    <p:sldId id="631" r:id="rId37"/>
    <p:sldId id="479" r:id="rId38"/>
  </p:sldIdLst>
  <p:sldSz cx="12188825" cy="6858000"/>
  <p:notesSz cx="6858000" cy="9144000"/>
  <p:defaultTextStyle>
    <a:defPPr>
      <a:defRPr lang="en-US"/>
    </a:defPPr>
    <a:lvl1pPr algn="l" rtl="0" fontAlgn="base">
      <a:spcBef>
        <a:spcPct val="0"/>
      </a:spcBef>
      <a:spcAft>
        <a:spcPct val="0"/>
      </a:spcAft>
      <a:defRPr sz="4400" kern="1200">
        <a:solidFill>
          <a:schemeClr val="tx2"/>
        </a:solidFill>
        <a:latin typeface="Tahoma" pitchFamily="34" charset="0"/>
        <a:ea typeface="+mn-ea"/>
        <a:cs typeface="Arial" pitchFamily="34" charset="0"/>
      </a:defRPr>
    </a:lvl1pPr>
    <a:lvl2pPr marL="457200" algn="l" rtl="0" fontAlgn="base">
      <a:spcBef>
        <a:spcPct val="0"/>
      </a:spcBef>
      <a:spcAft>
        <a:spcPct val="0"/>
      </a:spcAft>
      <a:defRPr sz="4400" kern="1200">
        <a:solidFill>
          <a:schemeClr val="tx2"/>
        </a:solidFill>
        <a:latin typeface="Tahoma" pitchFamily="34" charset="0"/>
        <a:ea typeface="+mn-ea"/>
        <a:cs typeface="Arial" pitchFamily="34" charset="0"/>
      </a:defRPr>
    </a:lvl2pPr>
    <a:lvl3pPr marL="914400" algn="l" rtl="0" fontAlgn="base">
      <a:spcBef>
        <a:spcPct val="0"/>
      </a:spcBef>
      <a:spcAft>
        <a:spcPct val="0"/>
      </a:spcAft>
      <a:defRPr sz="4400" kern="1200">
        <a:solidFill>
          <a:schemeClr val="tx2"/>
        </a:solidFill>
        <a:latin typeface="Tahoma" pitchFamily="34" charset="0"/>
        <a:ea typeface="+mn-ea"/>
        <a:cs typeface="Arial" pitchFamily="34" charset="0"/>
      </a:defRPr>
    </a:lvl3pPr>
    <a:lvl4pPr marL="1371600" algn="l" rtl="0" fontAlgn="base">
      <a:spcBef>
        <a:spcPct val="0"/>
      </a:spcBef>
      <a:spcAft>
        <a:spcPct val="0"/>
      </a:spcAft>
      <a:defRPr sz="4400" kern="1200">
        <a:solidFill>
          <a:schemeClr val="tx2"/>
        </a:solidFill>
        <a:latin typeface="Tahoma" pitchFamily="34" charset="0"/>
        <a:ea typeface="+mn-ea"/>
        <a:cs typeface="Arial" pitchFamily="34" charset="0"/>
      </a:defRPr>
    </a:lvl4pPr>
    <a:lvl5pPr marL="1828800" algn="l" rtl="0" fontAlgn="base">
      <a:spcBef>
        <a:spcPct val="0"/>
      </a:spcBef>
      <a:spcAft>
        <a:spcPct val="0"/>
      </a:spcAft>
      <a:defRPr sz="4400" kern="1200">
        <a:solidFill>
          <a:schemeClr val="tx2"/>
        </a:solidFill>
        <a:latin typeface="Tahoma" pitchFamily="34" charset="0"/>
        <a:ea typeface="+mn-ea"/>
        <a:cs typeface="Arial" pitchFamily="34" charset="0"/>
      </a:defRPr>
    </a:lvl5pPr>
    <a:lvl6pPr marL="2286000" algn="l" defTabSz="914400" rtl="0" eaLnBrk="1" latinLnBrk="0" hangingPunct="1">
      <a:defRPr sz="4400" kern="1200">
        <a:solidFill>
          <a:schemeClr val="tx2"/>
        </a:solidFill>
        <a:latin typeface="Tahoma" pitchFamily="34" charset="0"/>
        <a:ea typeface="+mn-ea"/>
        <a:cs typeface="Arial" pitchFamily="34" charset="0"/>
      </a:defRPr>
    </a:lvl6pPr>
    <a:lvl7pPr marL="2743200" algn="l" defTabSz="914400" rtl="0" eaLnBrk="1" latinLnBrk="0" hangingPunct="1">
      <a:defRPr sz="4400" kern="1200">
        <a:solidFill>
          <a:schemeClr val="tx2"/>
        </a:solidFill>
        <a:latin typeface="Tahoma" pitchFamily="34" charset="0"/>
        <a:ea typeface="+mn-ea"/>
        <a:cs typeface="Arial" pitchFamily="34" charset="0"/>
      </a:defRPr>
    </a:lvl7pPr>
    <a:lvl8pPr marL="3200400" algn="l" defTabSz="914400" rtl="0" eaLnBrk="1" latinLnBrk="0" hangingPunct="1">
      <a:defRPr sz="4400" kern="1200">
        <a:solidFill>
          <a:schemeClr val="tx2"/>
        </a:solidFill>
        <a:latin typeface="Tahoma" pitchFamily="34" charset="0"/>
        <a:ea typeface="+mn-ea"/>
        <a:cs typeface="Arial" pitchFamily="34" charset="0"/>
      </a:defRPr>
    </a:lvl8pPr>
    <a:lvl9pPr marL="3657600" algn="l" defTabSz="914400" rtl="0" eaLnBrk="1" latinLnBrk="0" hangingPunct="1">
      <a:defRPr sz="4400" kern="1200">
        <a:solidFill>
          <a:schemeClr val="tx2"/>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60FB3-80D2-4754-BA31-6B4B0489507F}" v="2" dt="2021-05-24T09:13:39.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4" autoAdjust="0"/>
    <p:restoredTop sz="94849" autoAdjust="0"/>
  </p:normalViewPr>
  <p:slideViewPr>
    <p:cSldViewPr>
      <p:cViewPr>
        <p:scale>
          <a:sx n="80" d="100"/>
          <a:sy n="80" d="100"/>
        </p:scale>
        <p:origin x="-246" y="-7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50" d="100"/>
          <a:sy n="150" d="100"/>
        </p:scale>
        <p:origin x="-726" y="27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an Van  Khai" userId="S::khai.doanvan@phuxuan.edu.vn::ad453abb-f15a-4b92-9704-1ff883f665b0" providerId="AD" clId="Web-{28360FB3-80D2-4754-BA31-6B4B0489507F}"/>
    <pc:docChg chg="modSld">
      <pc:chgData name="Doan Van  Khai" userId="S::khai.doanvan@phuxuan.edu.vn::ad453abb-f15a-4b92-9704-1ff883f665b0" providerId="AD" clId="Web-{28360FB3-80D2-4754-BA31-6B4B0489507F}" dt="2021-05-24T09:13:39.050" v="1" actId="1076"/>
      <pc:docMkLst>
        <pc:docMk/>
      </pc:docMkLst>
      <pc:sldChg chg="modSp">
        <pc:chgData name="Doan Van  Khai" userId="S::khai.doanvan@phuxuan.edu.vn::ad453abb-f15a-4b92-9704-1ff883f665b0" providerId="AD" clId="Web-{28360FB3-80D2-4754-BA31-6B4B0489507F}" dt="2021-05-24T09:13:39.050" v="1" actId="1076"/>
        <pc:sldMkLst>
          <pc:docMk/>
          <pc:sldMk cId="1858167421" sldId="679"/>
        </pc:sldMkLst>
        <pc:picChg chg="mod">
          <ac:chgData name="Doan Van  Khai" userId="S::khai.doanvan@phuxuan.edu.vn::ad453abb-f15a-4b92-9704-1ff883f665b0" providerId="AD" clId="Web-{28360FB3-80D2-4754-BA31-6B4B0489507F}" dt="2021-05-24T09:13:39.050" v="1" actId="1076"/>
          <ac:picMkLst>
            <pc:docMk/>
            <pc:sldMk cId="1858167421" sldId="679"/>
            <ac:picMk id="409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EE654F38-F61D-4302-B9D9-80FB51FB5C25}" type="datetimeFigureOut">
              <a:rPr lang="en-US"/>
              <a:pPr>
                <a:defRPr/>
              </a:pPr>
              <a:t>5/24/2021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5CCC9A50-D53C-45FE-AAF1-80EE970E1A9D}" type="slidenum">
              <a:rPr lang="en-US"/>
              <a:pPr>
                <a:defRPr/>
              </a:pPr>
              <a:t>‹#›</a:t>
            </a:fld>
            <a:endParaRPr lang="en-US"/>
          </a:p>
        </p:txBody>
      </p:sp>
    </p:spTree>
    <p:extLst>
      <p:ext uri="{BB962C8B-B14F-4D97-AF65-F5344CB8AC3E}">
        <p14:creationId xmlns:p14="http://schemas.microsoft.com/office/powerpoint/2010/main" val="3876499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015" y="1371600"/>
            <a:ext cx="1046613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endParaRPr lang="en-US"/>
          </a:p>
        </p:txBody>
      </p:sp>
      <p:sp>
        <p:nvSpPr>
          <p:cNvPr id="11" name="Footer Placeholder 18"/>
          <p:cNvSpPr>
            <a:spLocks noGrp="1"/>
          </p:cNvSpPr>
          <p:nvPr>
            <p:ph type="ftr" sz="quarter" idx="11"/>
          </p:nvPr>
        </p:nvSpPr>
        <p:spPr>
          <a:xfrm>
            <a:off x="3555075" y="6356354"/>
            <a:ext cx="4469236" cy="365125"/>
          </a:xfrm>
          <a:prstGeom prst="rect">
            <a:avLst/>
          </a:prstGeom>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F30E89D3-EE9A-491F-B240-9DDED2F81518}" type="slidenum">
              <a:rPr lang="en-US" smtClean="0"/>
              <a:pPr>
                <a:defRPr/>
              </a:pPr>
              <a:t>‹#›</a:t>
            </a:fld>
            <a:endParaRPr lang="en-US"/>
          </a:p>
        </p:txBody>
      </p:sp>
      <p:sp>
        <p:nvSpPr>
          <p:cNvPr id="13" name="Google Shape;38;p3"/>
          <p:cNvSpPr txBox="1"/>
          <p:nvPr userDrawn="1"/>
        </p:nvSpPr>
        <p:spPr>
          <a:xfrm>
            <a:off x="4037012" y="6356354"/>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 J2EE </a:t>
            </a:r>
            <a:r>
              <a:rPr lang="en-US" sz="1200" b="1" i="1" u="none" strike="noStrike" cap="none" baseline="0" dirty="0" err="1">
                <a:solidFill>
                  <a:srgbClr val="FFCC00"/>
                </a:solidFill>
                <a:latin typeface="Tahoma"/>
                <a:ea typeface="Tahoma"/>
                <a:cs typeface="Tahoma"/>
                <a:sym typeface="Symbol"/>
              </a:rPr>
              <a:t>và</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lập</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trình</a:t>
            </a:r>
            <a:r>
              <a:rPr lang="en-US" sz="1200" b="1" i="1" u="none" strike="noStrike" cap="none" baseline="0" dirty="0">
                <a:solidFill>
                  <a:srgbClr val="FFCC00"/>
                </a:solidFill>
                <a:latin typeface="Tahoma"/>
                <a:ea typeface="Tahoma"/>
                <a:cs typeface="Tahoma"/>
                <a:sym typeface="Symbol"/>
              </a:rPr>
              <a:t> Web                                </a:t>
            </a:r>
            <a:r>
              <a:rPr lang="en-US" sz="1200" b="0" i="0" u="none" strike="noStrike" cap="none" dirty="0">
                <a:solidFill>
                  <a:srgbClr val="FFCC00"/>
                </a:solidFill>
                <a:latin typeface="Tahoma"/>
                <a:ea typeface="Tahoma"/>
                <a:cs typeface="Tahoma"/>
                <a:sym typeface="Symbol"/>
              </a:rPr>
              <a:t>,2020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914402"/>
            <a:ext cx="802431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441" y="1967231"/>
            <a:ext cx="10969943" cy="4389120"/>
          </a:xfrm>
        </p:spPr>
        <p:txBody>
          <a:bodyPr/>
          <a:lstStyle>
            <a:lvl1pPr algn="just">
              <a:buClr>
                <a:srgbClr val="002060"/>
              </a:buClr>
              <a:defRPr sz="3600">
                <a:latin typeface="Times New Roman" panose="02020603050405020304" pitchFamily="18" charset="0"/>
                <a:ea typeface="Tahoma" pitchFamily="34" charset="0"/>
                <a:cs typeface="Times New Roman" panose="02020603050405020304" pitchFamily="18" charset="0"/>
              </a:defRPr>
            </a:lvl1pPr>
            <a:lvl2pPr marL="639763" indent="-246063" algn="just">
              <a:buClr>
                <a:srgbClr val="002060"/>
              </a:buClr>
              <a:buFont typeface="Wingdings" panose="05000000000000000000" pitchFamily="2" charset="2"/>
              <a:buChar char="Ø"/>
              <a:defRPr sz="3200">
                <a:latin typeface="Times New Roman" panose="02020603050405020304" pitchFamily="18" charset="0"/>
                <a:ea typeface="Tahoma" pitchFamily="34" charset="0"/>
                <a:cs typeface="Times New Roman" panose="02020603050405020304" pitchFamily="18" charset="0"/>
              </a:defRPr>
            </a:lvl2pPr>
            <a:lvl3pPr marL="914400" indent="-246063" algn="just">
              <a:buClr>
                <a:srgbClr val="002060"/>
              </a:buClr>
              <a:buFont typeface="Wingdings" pitchFamily="2" charset="2"/>
              <a:buChar char="v"/>
              <a:defRPr sz="2800">
                <a:latin typeface="Times New Roman" panose="02020603050405020304" pitchFamily="18" charset="0"/>
                <a:ea typeface="Tahoma" pitchFamily="34" charset="0"/>
                <a:cs typeface="Times New Roman" panose="02020603050405020304" pitchFamily="18" charset="0"/>
              </a:defRPr>
            </a:lvl3pPr>
            <a:lvl4pPr algn="just">
              <a:buClr>
                <a:srgbClr val="002060"/>
              </a:buClr>
              <a:defRPr>
                <a:latin typeface="Times New Roman" panose="02020603050405020304" pitchFamily="18" charset="0"/>
                <a:ea typeface="Tahoma" pitchFamily="34" charset="0"/>
                <a:cs typeface="Times New Roman" panose="02020603050405020304" pitchFamily="18" charset="0"/>
              </a:defRPr>
            </a:lvl4pPr>
            <a:lvl5pPr algn="just">
              <a:buClr>
                <a:srgbClr val="002060"/>
              </a:buClr>
              <a:defRPr>
                <a:latin typeface="Times New Roman" panose="02020603050405020304" pitchFamily="18" charset="0"/>
                <a:ea typeface="Tahoma"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0A2CCCF8-9ECF-4463-905F-6DDFF4237F28}" type="slidenum">
              <a:rPr lang="en-US" smtClean="0"/>
              <a:pPr>
                <a:defRPr/>
              </a:pPr>
              <a:t>‹#›</a:t>
            </a:fld>
            <a:endParaRPr lang="en-US"/>
          </a:p>
        </p:txBody>
      </p:sp>
      <p:sp>
        <p:nvSpPr>
          <p:cNvPr id="9"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,2020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0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706952" y="2704664"/>
            <a:ext cx="10360501"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lang="en-US"/>
              <a:t>Click to edit Master title style</a:t>
            </a:r>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855248"/>
            <a:ext cx="5385514"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443" y="2514600"/>
            <a:ext cx="5385514"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1757" y="1859762"/>
            <a:ext cx="5387630"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1757" y="2514600"/>
            <a:ext cx="538763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9" name="Slide Number Placeholder 8"/>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3" y="704088"/>
            <a:ext cx="11071516"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5" name="Slide Number Placeholder 4"/>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4" name="Slide Number Placeholder 3"/>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7" name="Slide Number Placeholder 6"/>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0065" y="1108075"/>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10669985" y="5359404"/>
            <a:ext cx="206321"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5840479" y="6219829"/>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588" y="1176999"/>
            <a:ext cx="2949696"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588" y="2828785"/>
            <a:ext cx="2945633"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11" name="Slide Number Placeholder 6"/>
          <p:cNvSpPr>
            <a:spLocks noGrp="1"/>
          </p:cNvSpPr>
          <p:nvPr>
            <p:ph type="sldNum" sz="quarter" idx="12"/>
          </p:nvPr>
        </p:nvSpPr>
        <p:spPr>
          <a:xfrm>
            <a:off x="10766796" y="6356354"/>
            <a:ext cx="812588" cy="365125"/>
          </a:xfrm>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67" y="-7938"/>
            <a:ext cx="12236438"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441" y="70485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441" y="1935166"/>
            <a:ext cx="1096994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441" y="6356354"/>
            <a:ext cx="2844059"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3649" y="6356354"/>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pPr>
              <a:defRPr/>
            </a:pPr>
            <a:fld id="{45C3B622-11CF-4D7C-AF85-AB8FE5C71B01}" type="slidenum">
              <a:rPr lang="en-US" smtClean="0"/>
              <a:pPr>
                <a:defRPr/>
              </a:pPr>
              <a:t>‹#›</a:t>
            </a:fld>
            <a:endParaRPr lang="en-US"/>
          </a:p>
        </p:txBody>
      </p:sp>
      <p:sp>
        <p:nvSpPr>
          <p:cNvPr id="15" name="Google Shape;38;p3"/>
          <p:cNvSpPr txBox="1"/>
          <p:nvPr userDrawn="1"/>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spd="slow">
    <p:randomBar dir="vert"/>
  </p:transition>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openplanning.net/10227/thu-vien-dieu-khien-cac-loai-co-so-du-lieu-khac-nhau-trong-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1015" y="1905000"/>
            <a:ext cx="10466138" cy="1828800"/>
          </a:xfrm>
        </p:spPr>
        <p:txBody>
          <a:bodyPr>
            <a:normAutofit/>
          </a:bodyPr>
          <a:lstStyle/>
          <a:p>
            <a:pPr marL="0" indent="0"/>
            <a:r>
              <a:rPr lang="en-US" sz="4000">
                <a:solidFill>
                  <a:srgbClr val="002060"/>
                </a:solidFill>
                <a:latin typeface="Tahoma" panose="020B0604030504040204" pitchFamily="34" charset="0"/>
                <a:ea typeface="Tahoma" panose="020B0604030504040204" pitchFamily="34" charset="0"/>
                <a:cs typeface="Tahoma" panose="020B0604030504040204" pitchFamily="34" charset="0"/>
              </a:rPr>
              <a:t>LÀM VIỆC VỚI DATABASE</a:t>
            </a:r>
            <a:endParaRPr lang="en-US" sz="40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4099" name="Rectangle 3"/>
          <p:cNvSpPr>
            <a:spLocks noGrp="1" noChangeArrowheads="1"/>
          </p:cNvSpPr>
          <p:nvPr>
            <p:ph type="subTitle" idx="1"/>
          </p:nvPr>
        </p:nvSpPr>
        <p:spPr>
          <a:xfrm>
            <a:off x="711015" y="3962400"/>
            <a:ext cx="10470201" cy="561536"/>
          </a:xfrm>
        </p:spPr>
        <p:txBody>
          <a:bodyPr/>
          <a:lstStyle/>
          <a:p>
            <a:pPr eaLnBrk="1" hangingPunct="1"/>
            <a:r>
              <a:rPr lang="en-US" sz="2400" dirty="0" err="1">
                <a:latin typeface="Arial" panose="020B0604020202020204" pitchFamily="34" charset="0"/>
                <a:cs typeface="Arial" panose="020B0604020202020204" pitchFamily="34" charset="0"/>
              </a:rPr>
              <a:t>ThS</a:t>
            </a:r>
            <a:r>
              <a:rPr lang="en-US" sz="2400">
                <a:latin typeface="Arial" panose="020B0604020202020204" pitchFamily="34" charset="0"/>
                <a:cs typeface="Arial" panose="020B0604020202020204" pitchFamily="34" charset="0"/>
              </a:rPr>
              <a:t>. Châu Thị Dung</a:t>
            </a:r>
            <a:endParaRPr lang="en-US" sz="2400" dirty="0">
              <a:latin typeface="Arial" panose="020B0604020202020204" pitchFamily="34" charset="0"/>
              <a:cs typeface="Arial" panose="020B0604020202020204"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Chuẩn bị database</a:t>
            </a:r>
            <a:endParaRPr lang="en-US" dirty="0"/>
          </a:p>
        </p:txBody>
      </p:sp>
      <p:sp>
        <p:nvSpPr>
          <p:cNvPr id="3" name="Content Placeholder 2"/>
          <p:cNvSpPr>
            <a:spLocks noGrp="1"/>
          </p:cNvSpPr>
          <p:nvPr>
            <p:ph idx="1"/>
          </p:nvPr>
        </p:nvSpPr>
        <p:spPr/>
        <p:txBody>
          <a:bodyPr/>
          <a:lstStyle/>
          <a:p>
            <a:pPr marL="0" indent="0">
              <a:buNone/>
            </a:pPr>
            <a:r>
              <a:rPr lang="en-US"/>
              <a:t>với MySQL</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212" y="2290600"/>
            <a:ext cx="3810000" cy="3406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2" y="2612587"/>
            <a:ext cx="343852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66610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2057400"/>
            <a:ext cx="706845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64221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Thư viện</a:t>
            </a:r>
            <a:r>
              <a:rPr lang="en-US"/>
              <a:t> kết nối</a:t>
            </a:r>
          </a:p>
        </p:txBody>
      </p:sp>
      <p:sp>
        <p:nvSpPr>
          <p:cNvPr id="3" name="Content Placeholder 2"/>
          <p:cNvSpPr>
            <a:spLocks noGrp="1"/>
          </p:cNvSpPr>
          <p:nvPr>
            <p:ph idx="1"/>
          </p:nvPr>
        </p:nvSpPr>
        <p:spPr/>
        <p:txBody>
          <a:bodyPr/>
          <a:lstStyle/>
          <a:p>
            <a:r>
              <a:rPr lang="vi-VN" b="1"/>
              <a:t>Thư viện điều khiển các loại cơ sở dữ liệu khác nhau trong Java</a:t>
            </a:r>
          </a:p>
          <a:p>
            <a:pPr marL="0" indent="0">
              <a:buNone/>
            </a:pPr>
            <a:r>
              <a:rPr lang="en-US"/>
              <a:t>	</a:t>
            </a:r>
            <a:r>
              <a:rPr lang="en-US">
                <a:hlinkClick r:id="rId2"/>
              </a:rPr>
              <a:t>https://openplanning.net/10227/thu-vien-dieu-khien-cac-loai-co-so-du-lieu-khac-nhau-trong-java</a:t>
            </a:r>
            <a:endParaRPr lang="en-US"/>
          </a:p>
          <a:p>
            <a:pPr marL="0" indent="0">
              <a:buNone/>
            </a:pP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12</a:t>
            </a:fld>
            <a:endParaRPr lang="en-US"/>
          </a:p>
        </p:txBody>
      </p:sp>
    </p:spTree>
    <p:extLst>
      <p:ext uri="{BB962C8B-B14F-4D97-AF65-F5344CB8AC3E}">
        <p14:creationId xmlns:p14="http://schemas.microsoft.com/office/powerpoint/2010/main" val="119797509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107" y="2286000"/>
            <a:ext cx="629337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714724"/>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81000"/>
            <a:ext cx="10969943" cy="1143000"/>
          </a:xfrm>
        </p:spPr>
        <p:txBody>
          <a:bodyPr/>
          <a:lstStyle/>
          <a:p>
            <a:r>
              <a:rPr lang="vi-VN"/>
              <a:t>Copy các thư viện vào WEB-INF/lib</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76" y="1905000"/>
            <a:ext cx="4978339" cy="408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59474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nối với My SQL</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2057400"/>
            <a:ext cx="8582025"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953591"/>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2" y="2133600"/>
            <a:ext cx="912548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802430"/>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Connection : import com.mysql.jdbc.Connection, dựa vào Connection thì chúng ta mới có thể kết nối đến với cở sở dữ liêu.</a:t>
            </a:r>
          </a:p>
          <a:p>
            <a:r>
              <a:rPr lang="vi-VN"/>
              <a:t>Class.forName : đăng ký driver củaMYSQL.</a:t>
            </a:r>
            <a:endParaRPr lang="en-US"/>
          </a:p>
          <a:p>
            <a:pPr marL="0" indent="0">
              <a:buNone/>
            </a:pPr>
            <a:br>
              <a:rPr lang="vi-VN"/>
            </a:b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17</a:t>
            </a:fld>
            <a:endParaRPr lang="en-US"/>
          </a:p>
        </p:txBody>
      </p:sp>
    </p:spTree>
    <p:extLst>
      <p:ext uri="{BB962C8B-B14F-4D97-AF65-F5344CB8AC3E}">
        <p14:creationId xmlns:p14="http://schemas.microsoft.com/office/powerpoint/2010/main" val="323915002"/>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(Connection) DriverManager.getConnection(url, username, password) : Lấy ra connection đến cơ sở dữ liệu với 3 tham số truyền vào lần lượt là : url để connect, tên username để connection, password của user trong mysql. Nếu không lấy được connection đến cơ sở dữ liệu thì sẽ trả về đối tượng null. </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18</a:t>
            </a:fld>
            <a:endParaRPr lang="en-US"/>
          </a:p>
        </p:txBody>
      </p:sp>
    </p:spTree>
    <p:extLst>
      <p:ext uri="{BB962C8B-B14F-4D97-AF65-F5344CB8AC3E}">
        <p14:creationId xmlns:p14="http://schemas.microsoft.com/office/powerpoint/2010/main" val="121877699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81000"/>
            <a:ext cx="10969943" cy="1143000"/>
          </a:xfrm>
        </p:spPr>
        <p:txBody>
          <a:bodyPr/>
          <a:lstStyle/>
          <a:p>
            <a:r>
              <a:rPr lang="en-US"/>
              <a:t>Kết nối với SQL server</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19</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41" y="1810967"/>
            <a:ext cx="89820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816742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r>
              <a:rPr lang="en-US" sz="3600" dirty="0" err="1"/>
              <a:t>Giới</a:t>
            </a:r>
            <a:r>
              <a:rPr lang="en-US" sz="3600" dirty="0"/>
              <a:t> </a:t>
            </a:r>
            <a:r>
              <a:rPr lang="en-US" sz="3600" dirty="0" err="1"/>
              <a:t>thiệu</a:t>
            </a:r>
            <a:endParaRPr lang="en-US" sz="3600" dirty="0"/>
          </a:p>
          <a:p>
            <a:r>
              <a:rPr lang="en-US"/>
              <a:t>Kết nối database</a:t>
            </a:r>
          </a:p>
          <a:p>
            <a:r>
              <a:rPr lang="en-US"/>
              <a:t>Load dữ liệu từ database và hiển thị dữ liệu trên trang JSP</a:t>
            </a:r>
          </a:p>
          <a:p>
            <a:endParaRPr lang="en-US" sz="3600" dirty="0"/>
          </a:p>
          <a:p>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a:t>
            </a:fld>
            <a:endParaRPr lang="en-US"/>
          </a:p>
        </p:txBody>
      </p:sp>
    </p:spTree>
    <p:extLst>
      <p:ext uri="{BB962C8B-B14F-4D97-AF65-F5344CB8AC3E}">
        <p14:creationId xmlns:p14="http://schemas.microsoft.com/office/powerpoint/2010/main" val="418182277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tra kết nối</a:t>
            </a:r>
          </a:p>
        </p:txBody>
      </p:sp>
      <p:sp>
        <p:nvSpPr>
          <p:cNvPr id="3" name="Content Placeholder 2"/>
          <p:cNvSpPr>
            <a:spLocks noGrp="1"/>
          </p:cNvSpPr>
          <p:nvPr>
            <p:ph idx="1"/>
          </p:nvPr>
        </p:nvSpPr>
        <p:spPr/>
        <p:txBody>
          <a:bodyPr/>
          <a:lstStyle/>
          <a:p>
            <a:r>
              <a:rPr lang="en-US"/>
              <a:t>Viết hàm main trong class </a:t>
            </a:r>
            <a:r>
              <a:rPr lang="en-US" b="1" i="1"/>
              <a:t>kết nối ở trên</a:t>
            </a:r>
            <a:r>
              <a:rPr lang="en-US"/>
              <a:t>, để test việc kết nối CSDL. Ví dụ:</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3581400"/>
            <a:ext cx="898554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804779"/>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a:p>
          <a:p>
            <a:pPr marL="0" indent="0" algn="ctr">
              <a:buNone/>
            </a:pPr>
            <a:r>
              <a:rPr lang="en-US" b="1"/>
              <a:t>ĐỌC DỮ LIỆU TỪ DATABASE </a:t>
            </a:r>
          </a:p>
          <a:p>
            <a:pPr marL="0" indent="0" algn="ctr">
              <a:buNone/>
            </a:pPr>
            <a:r>
              <a:rPr lang="en-US" b="1"/>
              <a:t>VÀ HIỂN THỊ LÊN WEB</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21</a:t>
            </a:fld>
            <a:endParaRPr lang="en-US"/>
          </a:p>
        </p:txBody>
      </p:sp>
    </p:spTree>
    <p:extLst>
      <p:ext uri="{BB962C8B-B14F-4D97-AF65-F5344CB8AC3E}">
        <p14:creationId xmlns:p14="http://schemas.microsoft.com/office/powerpoint/2010/main" val="3941925670"/>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B1:Tạo đối tượng có các thuộc tính tương ứng table trong database</a:t>
            </a:r>
          </a:p>
          <a:p>
            <a:r>
              <a:rPr lang="en-US"/>
              <a:t>B2: Kêt nối csdl, load dữ liệu từ csdl ra lưu ở danh sách</a:t>
            </a:r>
          </a:p>
          <a:p>
            <a:r>
              <a:rPr lang="en-US"/>
              <a:t>B3: Hiển thị danh sách lên web</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22</a:t>
            </a:fld>
            <a:endParaRPr lang="en-US"/>
          </a:p>
        </p:txBody>
      </p:sp>
    </p:spTree>
    <p:extLst>
      <p:ext uri="{BB962C8B-B14F-4D97-AF65-F5344CB8AC3E}">
        <p14:creationId xmlns:p14="http://schemas.microsoft.com/office/powerpoint/2010/main" val="8736498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457200"/>
            <a:ext cx="10969943" cy="1143000"/>
          </a:xfrm>
        </p:spPr>
        <p:txBody>
          <a:bodyPr/>
          <a:lstStyle/>
          <a:p>
            <a:r>
              <a:rPr lang="en-US"/>
              <a:t>Ví dụ</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1219200"/>
            <a:ext cx="74009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16491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04850"/>
            <a:ext cx="11199971" cy="1143000"/>
          </a:xfrm>
        </p:spPr>
        <p:txBody>
          <a:bodyPr/>
          <a:lstStyle/>
          <a:p>
            <a:r>
              <a:rPr lang="en-US"/>
              <a:t>Load database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 y="987611"/>
            <a:ext cx="7391400" cy="5032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523289"/>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load dữ liệu</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25</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1981200"/>
            <a:ext cx="97631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163143"/>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Servlet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26</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22" y="914400"/>
            <a:ext cx="73914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0231094"/>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JSP</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27</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914399"/>
            <a:ext cx="8220075" cy="510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905573"/>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index</a:t>
            </a:r>
          </a:p>
        </p:txBody>
      </p:sp>
      <p:sp>
        <p:nvSpPr>
          <p:cNvPr id="3" name="Content Placeholder 2"/>
          <p:cNvSpPr>
            <a:spLocks noGrp="1"/>
          </p:cNvSpPr>
          <p:nvPr>
            <p:ph idx="1"/>
          </p:nvPr>
        </p:nvSpPr>
        <p:spPr/>
        <p:txBody>
          <a:bodyPr/>
          <a:lstStyle/>
          <a:p>
            <a:r>
              <a:rPr lang="en-US"/>
              <a:t>&lt;a href="productList"&gt;Product  List&lt;/a&gt;</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28</a:t>
            </a:fld>
            <a:endParaRPr lang="en-US"/>
          </a:p>
        </p:txBody>
      </p:sp>
    </p:spTree>
    <p:extLst>
      <p:ext uri="{BB962C8B-B14F-4D97-AF65-F5344CB8AC3E}">
        <p14:creationId xmlns:p14="http://schemas.microsoft.com/office/powerpoint/2010/main" val="3570736590"/>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Luồng thực hiện</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29</a:t>
            </a:fld>
            <a:endParaRPr lang="en-US"/>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1612" y="2133600"/>
            <a:ext cx="6324600" cy="3718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81808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p:txBody>
          <a:bodyPr/>
          <a:lstStyle/>
          <a:p>
            <a:r>
              <a:rPr lang="en-US" dirty="0" err="1"/>
              <a:t>Nắm</a:t>
            </a:r>
            <a:r>
              <a:rPr lang="en-US" dirty="0"/>
              <a:t> </a:t>
            </a:r>
            <a:r>
              <a:rPr lang="en-US" err="1"/>
              <a:t>được</a:t>
            </a:r>
            <a:r>
              <a:rPr lang="en-US"/>
              <a:t> kết nối Database</a:t>
            </a:r>
            <a:endParaRPr lang="en-US" dirty="0"/>
          </a:p>
          <a:p>
            <a:r>
              <a:rPr lang="en-US"/>
              <a:t>Hiểu được hoạt động load dữ liệu từ Database</a:t>
            </a:r>
          </a:p>
          <a:p>
            <a:r>
              <a:rPr lang="en-US"/>
              <a:t> Vận dụng hiển thị dữ liệu load từ Database lên trang JSP </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a:t>
            </a:fld>
            <a:endParaRPr lang="en-US"/>
          </a:p>
        </p:txBody>
      </p:sp>
    </p:spTree>
    <p:extLst>
      <p:ext uri="{BB962C8B-B14F-4D97-AF65-F5344CB8AC3E}">
        <p14:creationId xmlns:p14="http://schemas.microsoft.com/office/powerpoint/2010/main" val="387044341"/>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Detail servlet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30</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838200"/>
            <a:ext cx="7010400" cy="515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584417"/>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31</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76" y="762000"/>
            <a:ext cx="7855136"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338989"/>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32</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095" y="685800"/>
            <a:ext cx="5943600" cy="5288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085487"/>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endParaRPr lang="en-US" dirty="0"/>
          </a:p>
        </p:txBody>
      </p:sp>
      <p:sp>
        <p:nvSpPr>
          <p:cNvPr id="3" name="Content Placeholder 2"/>
          <p:cNvSpPr>
            <a:spLocks noGrp="1"/>
          </p:cNvSpPr>
          <p:nvPr>
            <p:ph idx="1"/>
          </p:nvPr>
        </p:nvSpPr>
        <p:spPr/>
        <p:txBody>
          <a:bodyPr/>
          <a:lstStyle/>
          <a:p>
            <a:r>
              <a:rPr lang="en-US"/>
              <a:t>Hiểu được cách kết nối và test csdl</a:t>
            </a:r>
          </a:p>
          <a:p>
            <a:r>
              <a:rPr lang="en-US"/>
              <a:t>Vận dụng việc load dữ liệu từ database lên giao diện web</a:t>
            </a:r>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33</a:t>
            </a:fld>
            <a:endParaRPr lang="en-US"/>
          </a:p>
        </p:txBody>
      </p:sp>
    </p:spTree>
    <p:extLst>
      <p:ext uri="{BB962C8B-B14F-4D97-AF65-F5344CB8AC3E}">
        <p14:creationId xmlns:p14="http://schemas.microsoft.com/office/powerpoint/2010/main" val="4062231080"/>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en-US" sz="3600"/>
              <a:t>Bài tập :Tạo database cho dự án, kết nối database, load dữ liệu và hiển thị trên trang JSP</a:t>
            </a:r>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34</a:t>
            </a:fld>
            <a:endParaRPr lang="en-US"/>
          </a:p>
        </p:txBody>
      </p:sp>
    </p:spTree>
    <p:extLst>
      <p:ext uri="{BB962C8B-B14F-4D97-AF65-F5344CB8AC3E}">
        <p14:creationId xmlns:p14="http://schemas.microsoft.com/office/powerpoint/2010/main" val="256090997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a:latin typeface="Tahoma" panose="020B0604030504040204" pitchFamily="34" charset="0"/>
              <a:cs typeface="Tahoma" panose="020B0604030504040204" pitchFamily="34" charset="0"/>
            </a:endParaRPr>
          </a:p>
          <a:p>
            <a:pPr marL="0" indent="0" algn="ctr">
              <a:buNone/>
            </a:pPr>
            <a:r>
              <a:rPr lang="en-US" sz="3600" b="1" dirty="0">
                <a:latin typeface="Tahoma" panose="020B0604030504040204" pitchFamily="34" charset="0"/>
                <a:cs typeface="Tahoma" panose="020B0604030504040204" pitchFamily="34" charset="0"/>
              </a:rPr>
              <a:t>GIỚI THIỆU</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a:t>
            </a:fld>
            <a:endParaRPr lang="en-US"/>
          </a:p>
        </p:txBody>
      </p:sp>
    </p:spTree>
    <p:extLst>
      <p:ext uri="{BB962C8B-B14F-4D97-AF65-F5344CB8AC3E}">
        <p14:creationId xmlns:p14="http://schemas.microsoft.com/office/powerpoint/2010/main" val="283538226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533400"/>
            <a:ext cx="10969943" cy="1143000"/>
          </a:xfrm>
        </p:spPr>
        <p:txBody>
          <a:bodyPr/>
          <a:lstStyle/>
          <a:p>
            <a:r>
              <a:rPr lang="en-US"/>
              <a:t>Giới thiệu</a:t>
            </a:r>
            <a:endParaRPr lang="en-US" dirty="0"/>
          </a:p>
        </p:txBody>
      </p:sp>
      <p:sp>
        <p:nvSpPr>
          <p:cNvPr id="3" name="Content Placeholder 2"/>
          <p:cNvSpPr>
            <a:spLocks noGrp="1"/>
          </p:cNvSpPr>
          <p:nvPr>
            <p:ph idx="1"/>
          </p:nvPr>
        </p:nvSpPr>
        <p:spPr>
          <a:xfrm>
            <a:off x="608012" y="1676400"/>
            <a:ext cx="10969943" cy="4389120"/>
          </a:xfrm>
        </p:spPr>
        <p:txBody>
          <a:bodyPr/>
          <a:lstStyle/>
          <a:p>
            <a:r>
              <a:rPr lang="vi-VN"/>
              <a:t>Các WebSite ngày nay không chi hiển thị nhũng thông tin cùa cảc trang HTML tĩnh. Ví dụ, trong thưorng mại điện tử, một lĩnh vực đang thịnh hành trên thế giới, khách hàng có thề vào một trang Web bán hàng, chọn những mặt hàng cần mua, điền vào phiếu mua hàng sau đó thanh toán (băng các phương thức trả tín phiếu, check, chuyên khoản, v.v.) thì sẽ nhận được các mặt hàng theo yêu cầu. </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a:t>
            </a:fld>
            <a:endParaRPr lang="en-US"/>
          </a:p>
        </p:txBody>
      </p:sp>
    </p:spTree>
    <p:extLst>
      <p:ext uri="{BB962C8B-B14F-4D97-AF65-F5344CB8AC3E}">
        <p14:creationId xmlns:p14="http://schemas.microsoft.com/office/powerpoint/2010/main" val="47763557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Như vậy, các thông tin chi tiết về khách hàng phải được lưu trữ trong CSDL </a:t>
            </a:r>
            <a:r>
              <a:rPr lang="en-US"/>
              <a:t>ở</a:t>
            </a:r>
            <a:r>
              <a:rPr lang="vi-VN"/>
              <a:t> máy dịch vụ để thực hiện được các dịch vụ thưcmg mại điện từ. Trong nhưng kịch bản như thế, các Website phải được kết nối với các CSDL khác</a:t>
            </a:r>
            <a:endParaRPr lang="en-US"/>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6</a:t>
            </a:fld>
            <a:endParaRPr lang="en-US"/>
          </a:p>
        </p:txBody>
      </p:sp>
    </p:spTree>
    <p:extLst>
      <p:ext uri="{BB962C8B-B14F-4D97-AF65-F5344CB8AC3E}">
        <p14:creationId xmlns:p14="http://schemas.microsoft.com/office/powerpoint/2010/main" val="309372836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a:p>
          <a:p>
            <a:pPr marL="0" indent="0" algn="ctr">
              <a:buNone/>
            </a:pPr>
            <a:r>
              <a:rPr lang="en-US" b="1"/>
              <a:t>KẾT NỐI CSDL VỚI JDBC</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7</a:t>
            </a:fld>
            <a:endParaRPr lang="en-US"/>
          </a:p>
        </p:txBody>
      </p:sp>
    </p:spTree>
    <p:extLst>
      <p:ext uri="{BB962C8B-B14F-4D97-AF65-F5344CB8AC3E}">
        <p14:creationId xmlns:p14="http://schemas.microsoft.com/office/powerpoint/2010/main" val="89596118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bước kết nối</a:t>
            </a:r>
          </a:p>
        </p:txBody>
      </p:sp>
      <p:sp>
        <p:nvSpPr>
          <p:cNvPr id="3" name="Content Placeholder 2"/>
          <p:cNvSpPr>
            <a:spLocks noGrp="1"/>
          </p:cNvSpPr>
          <p:nvPr>
            <p:ph idx="1"/>
          </p:nvPr>
        </p:nvSpPr>
        <p:spPr/>
        <p:txBody>
          <a:bodyPr/>
          <a:lstStyle/>
          <a:p>
            <a:r>
              <a:rPr lang="en-US"/>
              <a:t>B1: Chọn hệ quản trị csdl: MySQL/ SQL Server/ Oracle,..</a:t>
            </a:r>
          </a:p>
          <a:p>
            <a:r>
              <a:rPr lang="en-US"/>
              <a:t>B2: Tạo các bảng dữ liệu</a:t>
            </a:r>
          </a:p>
          <a:p>
            <a:r>
              <a:rPr lang="en-US"/>
              <a:t>B3: Cài đặt các Driver cần thiết</a:t>
            </a:r>
          </a:p>
          <a:p>
            <a:r>
              <a:rPr lang="en-US"/>
              <a:t>B4: Tạo các lớp tiện ích kết nối</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8</a:t>
            </a:fld>
            <a:endParaRPr lang="en-US"/>
          </a:p>
        </p:txBody>
      </p:sp>
    </p:spTree>
    <p:extLst>
      <p:ext uri="{BB962C8B-B14F-4D97-AF65-F5344CB8AC3E}">
        <p14:creationId xmlns:p14="http://schemas.microsoft.com/office/powerpoint/2010/main" val="396809722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minh họa</a:t>
            </a:r>
          </a:p>
        </p:txBody>
      </p:sp>
      <p:sp>
        <p:nvSpPr>
          <p:cNvPr id="3" name="Content Placeholder 2"/>
          <p:cNvSpPr>
            <a:spLocks noGrp="1"/>
          </p:cNvSpPr>
          <p:nvPr>
            <p:ph idx="1"/>
          </p:nvPr>
        </p:nvSpPr>
        <p:spPr/>
        <p:txBody>
          <a:bodyPr/>
          <a:lstStyle/>
          <a:p>
            <a:r>
              <a:rPr lang="en-US"/>
              <a:t>Dùng MySQL</a:t>
            </a:r>
          </a:p>
          <a:p>
            <a:r>
              <a:rPr lang="en-US"/>
              <a:t>Dùng SQL Server</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9</a:t>
            </a:fld>
            <a:endParaRPr lang="en-US"/>
          </a:p>
        </p:txBody>
      </p:sp>
    </p:spTree>
    <p:extLst>
      <p:ext uri="{BB962C8B-B14F-4D97-AF65-F5344CB8AC3E}">
        <p14:creationId xmlns:p14="http://schemas.microsoft.com/office/powerpoint/2010/main" val="929452865"/>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085A35A7D4AEE24794FC67C1B00640D7" ma:contentTypeVersion="10" ma:contentTypeDescription="Tạo tài liệu mới." ma:contentTypeScope="" ma:versionID="53d9aa2b7e39e68bebe382940a703273">
  <xsd:schema xmlns:xsd="http://www.w3.org/2001/XMLSchema" xmlns:xs="http://www.w3.org/2001/XMLSchema" xmlns:p="http://schemas.microsoft.com/office/2006/metadata/properties" xmlns:ns2="aaf6c4ed-e520-4d32-893b-ee8e67794c21" xmlns:ns3="bfcbd5d1-d411-4e54-8376-675ad712bd0e" targetNamespace="http://schemas.microsoft.com/office/2006/metadata/properties" ma:root="true" ma:fieldsID="334dd055ae21291b86745760f68aa025" ns2:_="" ns3:_="">
    <xsd:import namespace="aaf6c4ed-e520-4d32-893b-ee8e67794c21"/>
    <xsd:import namespace="bfcbd5d1-d411-4e54-8376-675ad712bd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f6c4ed-e520-4d32-893b-ee8e67794c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cbd5d1-d411-4e54-8376-675ad712bd0e"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89B78C-CE25-480A-A9BF-4FF8F8BBE367}">
  <ds:schemaRefs>
    <ds:schemaRef ds:uri="http://schemas.microsoft.com/sharepoint/v3/contenttype/forms"/>
  </ds:schemaRefs>
</ds:datastoreItem>
</file>

<file path=customXml/itemProps2.xml><?xml version="1.0" encoding="utf-8"?>
<ds:datastoreItem xmlns:ds="http://schemas.openxmlformats.org/officeDocument/2006/customXml" ds:itemID="{308C6EE9-C812-49BD-BF5B-D3BC1104A5D2}"/>
</file>

<file path=customXml/itemProps3.xml><?xml version="1.0" encoding="utf-8"?>
<ds:datastoreItem xmlns:ds="http://schemas.openxmlformats.org/officeDocument/2006/customXml" ds:itemID="{5FA52D91-6931-46BF-81F9-24BBD41B6B7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slidemau</Template>
  <TotalTime>1772</TotalTime>
  <Words>547</Words>
  <Application>Microsoft Office PowerPoint</Application>
  <PresentationFormat>Tùy chỉnh</PresentationFormat>
  <Paragraphs>92</Paragraphs>
  <Slides>34</Slides>
  <Notes>0</Notes>
  <HiddenSlides>0</HiddenSlides>
  <MMClips>0</MMClips>
  <ScaleCrop>false</ScaleCrop>
  <HeadingPairs>
    <vt:vector size="4" baseType="variant">
      <vt:variant>
        <vt:lpstr>Chủ đề</vt:lpstr>
      </vt:variant>
      <vt:variant>
        <vt:i4>1</vt:i4>
      </vt:variant>
      <vt:variant>
        <vt:lpstr>Tiêu đề Bản chiếu</vt:lpstr>
      </vt:variant>
      <vt:variant>
        <vt:i4>34</vt:i4>
      </vt:variant>
    </vt:vector>
  </HeadingPairs>
  <TitlesOfParts>
    <vt:vector size="35" baseType="lpstr">
      <vt:lpstr>Presentation on brainstorming</vt:lpstr>
      <vt:lpstr>LÀM VIỆC VỚI DATABASE</vt:lpstr>
      <vt:lpstr>Nội dung</vt:lpstr>
      <vt:lpstr>Mục tiêu</vt:lpstr>
      <vt:lpstr>Bản trình bày PowerPoint</vt:lpstr>
      <vt:lpstr>Giới thiệu</vt:lpstr>
      <vt:lpstr>Bản trình bày PowerPoint</vt:lpstr>
      <vt:lpstr>Bản trình bày PowerPoint</vt:lpstr>
      <vt:lpstr>Các bước kết nối</vt:lpstr>
      <vt:lpstr>Ví dụ minh họa</vt:lpstr>
      <vt:lpstr>Chuẩn bị database</vt:lpstr>
      <vt:lpstr>Bản trình bày PowerPoint</vt:lpstr>
      <vt:lpstr>Thư viện kết nối</vt:lpstr>
      <vt:lpstr>Bản trình bày PowerPoint</vt:lpstr>
      <vt:lpstr>Copy các thư viện vào WEB-INF/lib</vt:lpstr>
      <vt:lpstr>Kết nối với My SQL</vt:lpstr>
      <vt:lpstr>Bản trình bày PowerPoint</vt:lpstr>
      <vt:lpstr>Bản trình bày PowerPoint</vt:lpstr>
      <vt:lpstr>Bản trình bày PowerPoint</vt:lpstr>
      <vt:lpstr>Kết nối với SQL server</vt:lpstr>
      <vt:lpstr>Kiểm tra kết nối</vt:lpstr>
      <vt:lpstr>Bản trình bày PowerPoint</vt:lpstr>
      <vt:lpstr>Bản trình bày PowerPoint</vt:lpstr>
      <vt:lpstr>Ví dụ</vt:lpstr>
      <vt:lpstr>Load database</vt:lpstr>
      <vt:lpstr>Test load dữ liệu</vt:lpstr>
      <vt:lpstr>File Servlet</vt:lpstr>
      <vt:lpstr>File JSP</vt:lpstr>
      <vt:lpstr>File index</vt:lpstr>
      <vt:lpstr>Luồng thực hiện</vt:lpstr>
      <vt:lpstr>Detail servlet</vt:lpstr>
      <vt:lpstr>Bản trình bày PowerPoint</vt:lpstr>
      <vt:lpstr>Bản trình bày PowerPoint</vt:lpstr>
      <vt:lpstr>Tóm tắt</vt:lpstr>
      <vt:lpstr>Bài tập thực hành</vt:lpstr>
    </vt:vector>
  </TitlesOfParts>
  <Company>FSS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Java</dc:title>
  <dc:creator>MINHNQ</dc:creator>
  <cp:lastModifiedBy>admin</cp:lastModifiedBy>
  <cp:revision>693</cp:revision>
  <dcterms:created xsi:type="dcterms:W3CDTF">2006-09-11T03:31:34Z</dcterms:created>
  <dcterms:modified xsi:type="dcterms:W3CDTF">2021-05-24T09:13:39Z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0x010100085A35A7D4AEE24794FC67C1B00640D7</vt:lpwstr>
  </property>
</Properties>
</file>