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4"/>
  </p:notesMasterIdLst>
  <p:sldIdLst>
    <p:sldId id="332" r:id="rId5"/>
    <p:sldId id="333" r:id="rId6"/>
    <p:sldId id="334" r:id="rId7"/>
    <p:sldId id="336" r:id="rId8"/>
    <p:sldId id="275" r:id="rId9"/>
    <p:sldId id="370" r:id="rId10"/>
    <p:sldId id="353" r:id="rId11"/>
    <p:sldId id="371" r:id="rId12"/>
    <p:sldId id="372" r:id="rId13"/>
    <p:sldId id="373" r:id="rId14"/>
    <p:sldId id="374" r:id="rId15"/>
    <p:sldId id="375" r:id="rId16"/>
    <p:sldId id="337" r:id="rId17"/>
    <p:sldId id="324" r:id="rId18"/>
    <p:sldId id="354" r:id="rId19"/>
    <p:sldId id="355" r:id="rId20"/>
    <p:sldId id="356" r:id="rId21"/>
    <p:sldId id="357" r:id="rId22"/>
    <p:sldId id="358" r:id="rId23"/>
    <p:sldId id="359" r:id="rId24"/>
    <p:sldId id="360" r:id="rId25"/>
    <p:sldId id="346" r:id="rId26"/>
    <p:sldId id="362" r:id="rId27"/>
    <p:sldId id="388" r:id="rId28"/>
    <p:sldId id="363" r:id="rId29"/>
    <p:sldId id="364" r:id="rId30"/>
    <p:sldId id="384" r:id="rId31"/>
    <p:sldId id="385" r:id="rId32"/>
    <p:sldId id="365" r:id="rId33"/>
    <p:sldId id="366" r:id="rId34"/>
    <p:sldId id="367" r:id="rId35"/>
    <p:sldId id="386" r:id="rId36"/>
    <p:sldId id="368" r:id="rId37"/>
    <p:sldId id="387" r:id="rId38"/>
    <p:sldId id="389" r:id="rId39"/>
    <p:sldId id="390" r:id="rId40"/>
    <p:sldId id="391" r:id="rId41"/>
    <p:sldId id="392" r:id="rId42"/>
    <p:sldId id="393" r:id="rId43"/>
    <p:sldId id="394" r:id="rId44"/>
    <p:sldId id="395" r:id="rId45"/>
    <p:sldId id="369" r:id="rId46"/>
    <p:sldId id="396" r:id="rId47"/>
    <p:sldId id="397" r:id="rId48"/>
    <p:sldId id="399" r:id="rId49"/>
    <p:sldId id="342" r:id="rId50"/>
    <p:sldId id="343" r:id="rId51"/>
    <p:sldId id="344" r:id="rId52"/>
    <p:sldId id="345" r:id="rId53"/>
  </p:sldIdLst>
  <p:sldSz cx="9144000" cy="5943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B3D43E-86CF-4344-90C2-D7F06616D9BD}" v="2" dt="2020-11-18T07:05:56.131"/>
    <p1510:client id="{7660D99F-5A63-4E60-BDC7-A8ACBACFB74D}" v="2" dt="2020-12-02T06:56:22.2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872"/>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Cong Minh" userId="S::minh.nguyencong@phuxuan.edu.vn::898ec137-547d-4e45-858d-d6443acddd21" providerId="AD" clId="Web-{54B3D43E-86CF-4344-90C2-D7F06616D9BD}"/>
    <pc:docChg chg="modSld">
      <pc:chgData name="Nguyen Cong Minh" userId="S::minh.nguyencong@phuxuan.edu.vn::898ec137-547d-4e45-858d-d6443acddd21" providerId="AD" clId="Web-{54B3D43E-86CF-4344-90C2-D7F06616D9BD}" dt="2020-11-18T07:05:56.131" v="1" actId="1076"/>
      <pc:docMkLst>
        <pc:docMk/>
      </pc:docMkLst>
      <pc:sldChg chg="modSp">
        <pc:chgData name="Nguyen Cong Minh" userId="S::minh.nguyencong@phuxuan.edu.vn::898ec137-547d-4e45-858d-d6443acddd21" providerId="AD" clId="Web-{54B3D43E-86CF-4344-90C2-D7F06616D9BD}" dt="2020-11-18T07:05:56.131" v="1" actId="1076"/>
        <pc:sldMkLst>
          <pc:docMk/>
          <pc:sldMk cId="3157018816" sldId="384"/>
        </pc:sldMkLst>
        <pc:picChg chg="mod">
          <ac:chgData name="Nguyen Cong Minh" userId="S::minh.nguyencong@phuxuan.edu.vn::898ec137-547d-4e45-858d-d6443acddd21" providerId="AD" clId="Web-{54B3D43E-86CF-4344-90C2-D7F06616D9BD}" dt="2020-11-18T07:05:56.131" v="1" actId="1076"/>
          <ac:picMkLst>
            <pc:docMk/>
            <pc:sldMk cId="3157018816" sldId="384"/>
            <ac:picMk id="1026" creationId="{00000000-0000-0000-0000-000000000000}"/>
          </ac:picMkLst>
        </pc:picChg>
      </pc:sldChg>
    </pc:docChg>
  </pc:docChgLst>
  <pc:docChgLst>
    <pc:chgData name="Cao Phuoc Son" userId="S::son.caophuoc@phuxuan.edu.vn::9a8e8d48-241c-4d8b-baa3-7bc1ab8ab4aa" providerId="AD" clId="Web-{7660D99F-5A63-4E60-BDC7-A8ACBACFB74D}"/>
    <pc:docChg chg="sldOrd">
      <pc:chgData name="Cao Phuoc Son" userId="S::son.caophuoc@phuxuan.edu.vn::9a8e8d48-241c-4d8b-baa3-7bc1ab8ab4aa" providerId="AD" clId="Web-{7660D99F-5A63-4E60-BDC7-A8ACBACFB74D}" dt="2020-12-02T06:56:22.228" v="1"/>
      <pc:docMkLst>
        <pc:docMk/>
      </pc:docMkLst>
      <pc:sldChg chg="ord">
        <pc:chgData name="Cao Phuoc Son" userId="S::son.caophuoc@phuxuan.edu.vn::9a8e8d48-241c-4d8b-baa3-7bc1ab8ab4aa" providerId="AD" clId="Web-{7660D99F-5A63-4E60-BDC7-A8ACBACFB74D}" dt="2020-12-02T06:56:22.228" v="1"/>
        <pc:sldMkLst>
          <pc:docMk/>
          <pc:sldMk cId="3702456615" sldId="33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292F69-86E3-48E9-96EC-E1D8E5D71368}" type="datetimeFigureOut">
              <a:rPr lang="en-US" smtClean="0"/>
              <a:t>12/1/2020</a:t>
            </a:fld>
            <a:endParaRPr lang="en-US"/>
          </a:p>
        </p:txBody>
      </p:sp>
      <p:sp>
        <p:nvSpPr>
          <p:cNvPr id="4" name="Slide Image Placeholder 3"/>
          <p:cNvSpPr>
            <a:spLocks noGrp="1" noRot="1" noChangeAspect="1"/>
          </p:cNvSpPr>
          <p:nvPr>
            <p:ph type="sldImg" idx="2"/>
          </p:nvPr>
        </p:nvSpPr>
        <p:spPr>
          <a:xfrm>
            <a:off x="792163" y="685800"/>
            <a:ext cx="52736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4E8490-CE71-45A2-8293-C977CC26AD70}" type="slidenum">
              <a:rPr lang="en-US" smtClean="0"/>
              <a:t>‹#›</a:t>
            </a:fld>
            <a:endParaRPr lang="en-US"/>
          </a:p>
        </p:txBody>
      </p:sp>
    </p:spTree>
    <p:extLst>
      <p:ext uri="{BB962C8B-B14F-4D97-AF65-F5344CB8AC3E}">
        <p14:creationId xmlns:p14="http://schemas.microsoft.com/office/powerpoint/2010/main" val="1860626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p:nvCxnSpPr>
        <p:spPr>
          <a:xfrm flipV="1">
            <a:off x="2382" y="5145617"/>
            <a:ext cx="5954" cy="5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p:nvCxnSpPr>
        <p:spPr>
          <a:xfrm flipV="1">
            <a:off x="2382" y="5145617"/>
            <a:ext cx="5954" cy="5503"/>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188720"/>
            <a:ext cx="7851648" cy="158496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17" name="Subtitle 16"/>
          <p:cNvSpPr>
            <a:spLocks noGrp="1"/>
          </p:cNvSpPr>
          <p:nvPr>
            <p:ph type="subTitle" idx="1"/>
          </p:nvPr>
        </p:nvSpPr>
        <p:spPr>
          <a:xfrm>
            <a:off x="533401" y="2798065"/>
            <a:ext cx="7854696" cy="1518920"/>
          </a:xfrm>
        </p:spPr>
        <p:txBody>
          <a:bodyPr lIns="0" rIns="18288"/>
          <a:lstStyle>
            <a:lvl1pPr marL="0" marR="45720" indent="0" algn="r">
              <a:buNone/>
              <a:defRPr sz="2400">
                <a:solidFill>
                  <a:schemeClr val="tx1"/>
                </a:solidFill>
                <a:latin typeface="Arial" panose="020B0604020202020204" pitchFamily="34" charset="0"/>
                <a:cs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9"/>
          <p:cNvSpPr>
            <a:spLocks noGrp="1"/>
          </p:cNvSpPr>
          <p:nvPr>
            <p:ph type="dt" sz="half" idx="10"/>
          </p:nvPr>
        </p:nvSpPr>
        <p:spPr/>
        <p:txBody>
          <a:bodyPr/>
          <a:lstStyle>
            <a:lvl1pPr>
              <a:defRPr/>
            </a:lvl1pPr>
          </a:lstStyle>
          <a:p>
            <a:endParaRPr lang="en-US"/>
          </a:p>
        </p:txBody>
      </p:sp>
      <p:sp>
        <p:nvSpPr>
          <p:cNvPr id="11" name="Footer Placeholder 18"/>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13" name="Google Shape;38;p3"/>
          <p:cNvSpPr txBox="1"/>
          <p:nvPr/>
        </p:nvSpPr>
        <p:spPr>
          <a:xfrm>
            <a:off x="2438400" y="5519056"/>
            <a:ext cx="64770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1" i="1" u="none" strike="noStrike" cap="none" baseline="0">
                <a:solidFill>
                  <a:srgbClr val="FFCC00"/>
                </a:solidFill>
                <a:latin typeface="Tahoma"/>
                <a:ea typeface="Tahoma"/>
                <a:cs typeface="Tahoma"/>
                <a:sym typeface="Symbol"/>
              </a:rPr>
              <a:t>Môn học : Quy trình phát triển phần mềm với Agile             </a:t>
            </a:r>
            <a:r>
              <a:rPr lang="en-US" sz="1200" b="0" i="0" u="none" strike="noStrike" cap="none">
                <a:solidFill>
                  <a:srgbClr val="FFCC00"/>
                </a:solidFill>
                <a:latin typeface="Tahoma"/>
                <a:ea typeface="Tahoma"/>
                <a:cs typeface="Tahoma"/>
                <a:sym typeface="Symbol"/>
              </a:rPr>
              <a:t>,2019 PhuXuan</a:t>
            </a:r>
            <a:r>
              <a:rPr lang="en-US" sz="1200" b="0" i="0" u="none" strike="noStrike" cap="none" baseline="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200" b="1" i="1" u="none" strike="noStrike" cap="none" baseline="0">
              <a:solidFill>
                <a:srgbClr val="FFCC00"/>
              </a:solidFill>
              <a:latin typeface="Tahoma"/>
              <a:ea typeface="Tahoma"/>
              <a:cs typeface="Tahoma"/>
              <a:sym typeface="Symbol"/>
            </a:endParaRPr>
          </a:p>
          <a:p>
            <a:pPr marL="0" marR="0" lvl="0" indent="0" algn="l" rtl="0">
              <a:spcBef>
                <a:spcPts val="0"/>
              </a:spcBef>
              <a:spcAft>
                <a:spcPts val="0"/>
              </a:spcAft>
              <a:buNone/>
            </a:pPr>
            <a:endParaRPr lang="en-US" sz="1200" b="0" i="1" u="none" strike="noStrike" cap="none" baseline="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1343191486"/>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02D0B74-F284-46F2-99D3-C5C1CD94A1B8}" type="datetime1">
              <a:rPr lang="en-US" smtClean="0"/>
              <a:t>12/1/2020</a:t>
            </a:fld>
            <a:endParaRPr lang="en-US"/>
          </a:p>
        </p:txBody>
      </p:sp>
      <p:sp>
        <p:nvSpPr>
          <p:cNvPr id="5" name="Footer Placeholder 4"/>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BBA4BD-2CF1-465B-8C0D-A9F3E5C920A5}" type="slidenum">
              <a:rPr lang="en-US" smtClean="0"/>
              <a:t>‹#›</a:t>
            </a:fld>
            <a:endParaRPr lang="en-US"/>
          </a:p>
        </p:txBody>
      </p:sp>
    </p:spTree>
    <p:extLst>
      <p:ext uri="{BB962C8B-B14F-4D97-AF65-F5344CB8AC3E}">
        <p14:creationId xmlns:p14="http://schemas.microsoft.com/office/powerpoint/2010/main" val="336630983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92482"/>
            <a:ext cx="2057400" cy="45168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92482"/>
            <a:ext cx="6019800" cy="45168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6EDB3C0-C4B7-4D81-AA8F-2B7A0D0E2840}" type="datetime1">
              <a:rPr lang="en-US" smtClean="0"/>
              <a:t>12/1/2020</a:t>
            </a:fld>
            <a:endParaRPr lang="en-US"/>
          </a:p>
        </p:txBody>
      </p:sp>
      <p:sp>
        <p:nvSpPr>
          <p:cNvPr id="5" name="Footer Placeholder 4"/>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BBA4BD-2CF1-465B-8C0D-A9F3E5C920A5}" type="slidenum">
              <a:rPr lang="en-US" smtClean="0"/>
              <a:t>‹#›</a:t>
            </a:fld>
            <a:endParaRPr lang="en-US"/>
          </a:p>
        </p:txBody>
      </p:sp>
    </p:spTree>
    <p:extLst>
      <p:ext uri="{BB962C8B-B14F-4D97-AF65-F5344CB8AC3E}">
        <p14:creationId xmlns:p14="http://schemas.microsoft.com/office/powerpoint/2010/main" val="425199633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4160"/>
            <a:ext cx="8229600" cy="990600"/>
          </a:xfrm>
        </p:spPr>
        <p:txBody>
          <a:bodyPr>
            <a:normAutofit/>
          </a:bodyPr>
          <a:lstStyle>
            <a:lvl1pPr algn="r">
              <a:defRPr sz="4400" b="1" baseline="0">
                <a:solidFill>
                  <a:srgbClr val="FFC000"/>
                </a:solidFill>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a:xfrm>
            <a:off x="457200" y="1320800"/>
            <a:ext cx="8229600" cy="3803904"/>
          </a:xfrm>
        </p:spPr>
        <p:txBody>
          <a:bodyPr/>
          <a:lstStyle>
            <a:lvl1pPr>
              <a:lnSpc>
                <a:spcPct val="100000"/>
              </a:lnSpc>
              <a:spcBef>
                <a:spcPts val="0"/>
              </a:spcBef>
              <a:spcAft>
                <a:spcPts val="600"/>
              </a:spcAft>
              <a:buClr>
                <a:srgbClr val="000066"/>
              </a:buClr>
              <a:defRPr sz="3600">
                <a:latin typeface="Times New Roman" pitchFamily="18" charset="0"/>
                <a:ea typeface="Tahoma" pitchFamily="34" charset="0"/>
                <a:cs typeface="Times New Roman" pitchFamily="18" charset="0"/>
              </a:defRPr>
            </a:lvl1pPr>
            <a:lvl2pPr marL="639763" indent="-246063">
              <a:lnSpc>
                <a:spcPct val="100000"/>
              </a:lnSpc>
              <a:spcBef>
                <a:spcPts val="0"/>
              </a:spcBef>
              <a:spcAft>
                <a:spcPts val="600"/>
              </a:spcAft>
              <a:buClr>
                <a:srgbClr val="002060"/>
              </a:buClr>
              <a:buFont typeface="Wingdings" panose="05000000000000000000" pitchFamily="2" charset="2"/>
              <a:buChar char="Ø"/>
              <a:defRPr sz="3200">
                <a:latin typeface="Times New Roman" pitchFamily="18" charset="0"/>
                <a:ea typeface="Tahoma" pitchFamily="34" charset="0"/>
                <a:cs typeface="Times New Roman" pitchFamily="18" charset="0"/>
              </a:defRPr>
            </a:lvl2pPr>
            <a:lvl3pPr marL="914400" indent="-246063">
              <a:lnSpc>
                <a:spcPct val="100000"/>
              </a:lnSpc>
              <a:spcBef>
                <a:spcPts val="0"/>
              </a:spcBef>
              <a:spcAft>
                <a:spcPts val="600"/>
              </a:spcAft>
              <a:buClr>
                <a:srgbClr val="002060"/>
              </a:buClr>
              <a:buFont typeface="Wingdings" panose="05000000000000000000" pitchFamily="2" charset="2"/>
              <a:buChar char="v"/>
              <a:defRPr sz="2800">
                <a:latin typeface="Times New Roman" pitchFamily="18" charset="0"/>
                <a:ea typeface="Tahoma" pitchFamily="34" charset="0"/>
                <a:cs typeface="Times New Roman" pitchFamily="18" charset="0"/>
              </a:defRPr>
            </a:lvl3pPr>
            <a:lvl4pPr marL="1187450" indent="-209550">
              <a:lnSpc>
                <a:spcPct val="100000"/>
              </a:lnSpc>
              <a:spcBef>
                <a:spcPts val="0"/>
              </a:spcBef>
              <a:spcAft>
                <a:spcPts val="600"/>
              </a:spcAft>
              <a:buClr>
                <a:srgbClr val="002060"/>
              </a:buClr>
              <a:buFont typeface="Wingdings" panose="05000000000000000000" pitchFamily="2" charset="2"/>
              <a:buChar char="§"/>
              <a:defRPr sz="2800">
                <a:latin typeface="Times New Roman" pitchFamily="18" charset="0"/>
                <a:ea typeface="Tahoma" pitchFamily="34" charset="0"/>
                <a:cs typeface="Times New Roman" pitchFamily="18" charset="0"/>
              </a:defRPr>
            </a:lvl4pPr>
            <a:lvl5pPr>
              <a:lnSpc>
                <a:spcPct val="100000"/>
              </a:lnSpc>
              <a:spcBef>
                <a:spcPts val="0"/>
              </a:spcBef>
              <a:spcAft>
                <a:spcPts val="600"/>
              </a:spcAft>
              <a:buClr>
                <a:srgbClr val="002060"/>
              </a:buClr>
              <a:defRPr sz="2400">
                <a:latin typeface="Times New Roman" pitchFamily="18" charset="0"/>
                <a:ea typeface="Tahoma" pitchFamily="34"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fld id="{51BBA4BD-2CF1-465B-8C0D-A9F3E5C920A5}" type="slidenum">
              <a:rPr lang="en-US" smtClean="0"/>
              <a:t>‹#›</a:t>
            </a:fld>
            <a:endParaRPr lang="en-US"/>
          </a:p>
        </p:txBody>
      </p:sp>
      <p:sp>
        <p:nvSpPr>
          <p:cNvPr id="9" name="Google Shape;38;p3"/>
          <p:cNvSpPr txBox="1"/>
          <p:nvPr/>
        </p:nvSpPr>
        <p:spPr>
          <a:xfrm>
            <a:off x="3886200" y="5569371"/>
            <a:ext cx="43434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,2019 </a:t>
            </a:r>
            <a:r>
              <a:rPr lang="en-US" sz="1200" b="0" i="0" u="none" strike="noStrike" cap="none" err="1">
                <a:solidFill>
                  <a:srgbClr val="FFCC00"/>
                </a:solidFill>
                <a:latin typeface="Tahoma"/>
                <a:ea typeface="Tahoma"/>
                <a:cs typeface="Tahoma"/>
                <a:sym typeface="Symbol"/>
              </a:rPr>
              <a:t>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extLst>
      <p:ext uri="{BB962C8B-B14F-4D97-AF65-F5344CB8AC3E}">
        <p14:creationId xmlns:p14="http://schemas.microsoft.com/office/powerpoint/2010/main" val="625501882"/>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141171"/>
            <a:ext cx="7772400" cy="1180795"/>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800" b="1" cap="none" baseline="0" dirty="0">
                <a:ln w="635">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Text Placeholder 2"/>
          <p:cNvSpPr>
            <a:spLocks noGrp="1"/>
          </p:cNvSpPr>
          <p:nvPr>
            <p:ph type="body" idx="1"/>
          </p:nvPr>
        </p:nvSpPr>
        <p:spPr>
          <a:xfrm>
            <a:off x="530352" y="2344042"/>
            <a:ext cx="7772400" cy="1308417"/>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D3F9903-B708-4E4C-BF57-3536E19923E0}" type="datetime1">
              <a:rPr lang="en-US" smtClean="0"/>
              <a:t>12/1/2020</a:t>
            </a:fld>
            <a:endParaRPr lang="en-US"/>
          </a:p>
        </p:txBody>
      </p:sp>
      <p:sp>
        <p:nvSpPr>
          <p:cNvPr id="5" name="Footer Placeholder 4"/>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BBA4BD-2CF1-465B-8C0D-A9F3E5C920A5}" type="slidenum">
              <a:rPr lang="en-US" smtClean="0"/>
              <a:t>‹#›</a:t>
            </a:fld>
            <a:endParaRPr lang="en-US"/>
          </a:p>
        </p:txBody>
      </p:sp>
    </p:spTree>
    <p:extLst>
      <p:ext uri="{BB962C8B-B14F-4D97-AF65-F5344CB8AC3E}">
        <p14:creationId xmlns:p14="http://schemas.microsoft.com/office/powerpoint/2010/main" val="358632286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35999"/>
            <a:ext cx="8229600" cy="710590"/>
          </a:xfrm>
        </p:spPr>
        <p:txBody>
          <a:bodyPr/>
          <a:lstStyle>
            <a:lvl1pPr algn="r">
              <a:defRPr sz="4400" b="1">
                <a:solidFill>
                  <a:srgbClr val="FFC000"/>
                </a:solidFill>
                <a:latin typeface="Arial" panose="020B0604020202020204" pitchFamily="34" charset="0"/>
                <a:ea typeface="Tahoma" panose="020B0604030504040204" pitchFamily="34" charset="0"/>
                <a:cs typeface="Arial" panose="020B0604020202020204" pitchFamily="34" charset="0"/>
              </a:defRPr>
            </a:lvl1pPr>
          </a:lstStyle>
          <a:p>
            <a:br>
              <a:rPr lang="en-US"/>
            </a:br>
            <a:br>
              <a:rPr lang="en-US"/>
            </a:br>
            <a:r>
              <a:rPr lang="en-US"/>
              <a:t>Click to edit Master title style</a:t>
            </a:r>
          </a:p>
        </p:txBody>
      </p:sp>
      <p:sp>
        <p:nvSpPr>
          <p:cNvPr id="3" name="Content Placeholder 2"/>
          <p:cNvSpPr>
            <a:spLocks noGrp="1"/>
          </p:cNvSpPr>
          <p:nvPr>
            <p:ph sz="half" idx="1"/>
          </p:nvPr>
        </p:nvSpPr>
        <p:spPr>
          <a:xfrm>
            <a:off x="463154" y="1411058"/>
            <a:ext cx="4038600" cy="3843528"/>
          </a:xfrm>
        </p:spPr>
        <p:txBody>
          <a:bodyPr/>
          <a:lstStyle>
            <a:lvl1pPr>
              <a:buClr>
                <a:srgbClr val="002060"/>
              </a:buClr>
              <a:defRPr sz="2800">
                <a:latin typeface="Times New Roman" panose="02020603050405020304" pitchFamily="18" charset="0"/>
                <a:cs typeface="Times New Roman" panose="02020603050405020304" pitchFamily="18" charset="0"/>
              </a:defRPr>
            </a:lvl1pPr>
            <a:lvl2pPr marL="639763" indent="-246063">
              <a:buClr>
                <a:srgbClr val="002060"/>
              </a:buClr>
              <a:buFont typeface="Wingdings" panose="05000000000000000000" pitchFamily="2" charset="2"/>
              <a:buChar char="Ø"/>
              <a:defRPr sz="2800">
                <a:latin typeface="Times New Roman" panose="02020603050405020304" pitchFamily="18" charset="0"/>
                <a:cs typeface="Times New Roman" panose="02020603050405020304" pitchFamily="18" charset="0"/>
              </a:defRPr>
            </a:lvl2pPr>
            <a:lvl3pPr marL="914400" indent="-246063">
              <a:buClr>
                <a:srgbClr val="002060"/>
              </a:buClr>
              <a:buFont typeface="Wingdings" panose="05000000000000000000" pitchFamily="2" charset="2"/>
              <a:buChar char="v"/>
              <a:defRPr sz="2400">
                <a:latin typeface="Times New Roman" panose="02020603050405020304" pitchFamily="18" charset="0"/>
                <a:cs typeface="Times New Roman" panose="02020603050405020304" pitchFamily="18" charset="0"/>
              </a:defRPr>
            </a:lvl3pPr>
            <a:lvl4pPr marL="1187450" indent="-209550">
              <a:buClr>
                <a:srgbClr val="002060"/>
              </a:buClr>
              <a:buFont typeface="Wingdings" panose="05000000000000000000" pitchFamily="2" charset="2"/>
              <a:buChar char="§"/>
              <a:defRPr sz="2000">
                <a:latin typeface="Times New Roman" panose="02020603050405020304" pitchFamily="18" charset="0"/>
                <a:cs typeface="Times New Roman" panose="02020603050405020304" pitchFamily="18" charset="0"/>
              </a:defRPr>
            </a:lvl4pPr>
            <a:lvl5pPr marL="1462088" indent="-209550">
              <a:buClr>
                <a:srgbClr val="002060"/>
              </a:buClr>
              <a:buFont typeface="Wingdings 2" panose="05020102010507070707" pitchFamily="18" charset="2"/>
              <a:buChar char=""/>
              <a:defRPr sz="20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642246" y="1411058"/>
            <a:ext cx="4038600" cy="3843528"/>
          </a:xfrm>
        </p:spPr>
        <p:txBody>
          <a:bodyPr/>
          <a:lstStyle>
            <a:lvl1pPr>
              <a:defRPr sz="2800">
                <a:latin typeface="Times New Roman" panose="02020603050405020304" pitchFamily="18" charset="0"/>
                <a:cs typeface="Times New Roman" panose="02020603050405020304" pitchFamily="18" charset="0"/>
              </a:defRPr>
            </a:lvl1pPr>
            <a:lvl2pPr marL="639763" indent="-246063">
              <a:defRPr lang="en-US" sz="2800" kern="1200" dirty="0">
                <a:solidFill>
                  <a:schemeClr val="tx1"/>
                </a:solidFill>
                <a:latin typeface="Times New Roman" panose="02020603050405020304" pitchFamily="18" charset="0"/>
                <a:ea typeface="+mn-ea"/>
                <a:cs typeface="Times New Roman" panose="02020603050405020304" pitchFamily="18" charset="0"/>
              </a:defRPr>
            </a:lvl2pPr>
            <a:lvl3pPr marL="914400" indent="-246063">
              <a:defRPr lang="en-US" sz="2400" kern="1200" dirty="0">
                <a:solidFill>
                  <a:schemeClr val="tx1"/>
                </a:solidFill>
                <a:latin typeface="Times New Roman" panose="02020603050405020304" pitchFamily="18" charset="0"/>
                <a:ea typeface="+mn-ea"/>
                <a:cs typeface="Times New Roman" panose="02020603050405020304" pitchFamily="18" charset="0"/>
              </a:defRPr>
            </a:lvl3pPr>
            <a:lvl4pPr marL="1538288" indent="-285750">
              <a:defRPr lang="en-US" sz="2000" kern="1200" dirty="0">
                <a:solidFill>
                  <a:schemeClr val="tx1"/>
                </a:solidFill>
                <a:latin typeface="+mn-lt"/>
                <a:ea typeface="+mn-ea"/>
                <a:cs typeface="+mn-cs"/>
              </a:defRPr>
            </a:lvl4pPr>
            <a:lvl5pPr marL="1187450" indent="-209550">
              <a:defRPr lang="en-US" sz="2000" kern="1200" dirty="0">
                <a:solidFill>
                  <a:schemeClr val="tx1"/>
                </a:solidFill>
                <a:latin typeface="+mn-lt"/>
                <a:ea typeface="+mn-ea"/>
                <a:cs typeface="+mn-cs"/>
              </a:defRPr>
            </a:lvl5pPr>
          </a:lstStyle>
          <a:p>
            <a:pPr lvl="0"/>
            <a:r>
              <a:rPr lang="en-US"/>
              <a:t>Click to edit Master text styles</a:t>
            </a:r>
          </a:p>
          <a:p>
            <a:pPr marL="639763" lvl="1" indent="-246063" algn="l" rtl="0" eaLnBrk="1" fontAlgn="base" hangingPunct="1">
              <a:spcBef>
                <a:spcPct val="20000"/>
              </a:spcBef>
              <a:spcAft>
                <a:spcPct val="0"/>
              </a:spcAft>
              <a:buClr>
                <a:srgbClr val="002060"/>
              </a:buClr>
              <a:buSzPct val="85000"/>
              <a:buFont typeface="Wingdings" panose="05000000000000000000" pitchFamily="2" charset="2"/>
              <a:buChar char="Ø"/>
            </a:pPr>
            <a:r>
              <a:rPr lang="en-US"/>
              <a:t> Second level</a:t>
            </a:r>
          </a:p>
          <a:p>
            <a:pPr marL="914400" lvl="2" indent="-246063" algn="l" rtl="0" eaLnBrk="1" fontAlgn="base" hangingPunct="1">
              <a:spcBef>
                <a:spcPct val="20000"/>
              </a:spcBef>
              <a:spcAft>
                <a:spcPct val="0"/>
              </a:spcAft>
              <a:buClr>
                <a:srgbClr val="002060"/>
              </a:buClr>
              <a:buSzPct val="70000"/>
              <a:buFont typeface="Wingdings" panose="05000000000000000000" pitchFamily="2" charset="2"/>
              <a:buChar char="v"/>
            </a:pPr>
            <a:r>
              <a:rPr lang="en-US"/>
              <a:t>Third level</a:t>
            </a:r>
          </a:p>
          <a:p>
            <a:pPr marL="1187450" lvl="3" indent="-209550" algn="l" rtl="0" eaLnBrk="1" fontAlgn="base" hangingPunct="1">
              <a:spcBef>
                <a:spcPct val="20000"/>
              </a:spcBef>
              <a:spcAft>
                <a:spcPct val="0"/>
              </a:spcAft>
              <a:buClr>
                <a:srgbClr val="002060"/>
              </a:buClr>
              <a:buSzPct val="65000"/>
              <a:buFont typeface="Wingdings" panose="05000000000000000000" pitchFamily="2" charset="2"/>
              <a:buChar char="§"/>
            </a:pPr>
            <a:r>
              <a:rPr lang="en-US"/>
              <a:t>Fourth level</a:t>
            </a:r>
          </a:p>
          <a:p>
            <a:pPr marL="1462088" lvl="4" indent="-209550" algn="l" rtl="0" eaLnBrk="1" fontAlgn="base" hangingPunct="1">
              <a:spcBef>
                <a:spcPct val="20000"/>
              </a:spcBef>
              <a:spcAft>
                <a:spcPct val="0"/>
              </a:spcAft>
              <a:buClr>
                <a:srgbClr val="002060"/>
              </a:buClr>
              <a:buSzPct val="65000"/>
              <a:buFont typeface="Wingdings 2" panose="05020102010507070707" pitchFamily="18" charset="2"/>
              <a:buChar char=""/>
            </a:pPr>
            <a:r>
              <a:rPr lang="en-US"/>
              <a:t>Fifth level</a:t>
            </a:r>
          </a:p>
        </p:txBody>
      </p:sp>
      <p:sp>
        <p:nvSpPr>
          <p:cNvPr id="5" name="Date Placeholder 4"/>
          <p:cNvSpPr>
            <a:spLocks noGrp="1"/>
          </p:cNvSpPr>
          <p:nvPr>
            <p:ph type="dt" sz="half" idx="10"/>
          </p:nvPr>
        </p:nvSpPr>
        <p:spPr/>
        <p:txBody>
          <a:bodyPr/>
          <a:lstStyle>
            <a:lvl1pPr>
              <a:defRPr/>
            </a:lvl1pPr>
          </a:lstStyle>
          <a:p>
            <a:fld id="{E4F318B4-DE75-4605-9367-E53D6BFE9B8E}" type="datetime1">
              <a:rPr lang="en-US" smtClean="0"/>
              <a:t>12/1/2020</a:t>
            </a:fld>
            <a:endParaRPr lang="en-US"/>
          </a:p>
        </p:txBody>
      </p:sp>
      <p:sp>
        <p:nvSpPr>
          <p:cNvPr id="9" name="Google Shape;38;p3">
            <a:extLst>
              <a:ext uri="{FF2B5EF4-FFF2-40B4-BE49-F238E27FC236}">
                <a16:creationId xmlns:a16="http://schemas.microsoft.com/office/drawing/2014/main" id="{DA30AB81-2B24-4133-99E3-EF7D63410792}"/>
              </a:ext>
            </a:extLst>
          </p:cNvPr>
          <p:cNvSpPr txBox="1"/>
          <p:nvPr/>
        </p:nvSpPr>
        <p:spPr>
          <a:xfrm>
            <a:off x="3314372" y="5471042"/>
            <a:ext cx="43434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,2018 </a:t>
            </a:r>
            <a:r>
              <a:rPr lang="en-US" sz="1200" b="0" i="0" u="none" strike="noStrike" cap="none" err="1">
                <a:solidFill>
                  <a:srgbClr val="FFCC00"/>
                </a:solidFill>
                <a:latin typeface="Tahoma"/>
                <a:ea typeface="Tahoma"/>
                <a:cs typeface="Tahoma"/>
                <a:sym typeface="Symbol"/>
              </a:rPr>
              <a:t>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
        <p:nvSpPr>
          <p:cNvPr id="10" name="Slide Number Placeholder 5">
            <a:extLst>
              <a:ext uri="{FF2B5EF4-FFF2-40B4-BE49-F238E27FC236}">
                <a16:creationId xmlns:a16="http://schemas.microsoft.com/office/drawing/2014/main" id="{885797B8-656D-475A-B4F1-46A08E04D8B2}"/>
              </a:ext>
            </a:extLst>
          </p:cNvPr>
          <p:cNvSpPr>
            <a:spLocks noGrp="1"/>
          </p:cNvSpPr>
          <p:nvPr>
            <p:ph type="sldNum" sz="quarter" idx="11"/>
          </p:nvPr>
        </p:nvSpPr>
        <p:spPr>
          <a:xfrm>
            <a:off x="7657772" y="5360835"/>
            <a:ext cx="762000" cy="316442"/>
          </a:xfrm>
        </p:spPr>
        <p:txBody>
          <a:bodyPr/>
          <a:lstStyle>
            <a:lvl1pPr>
              <a:defRPr sz="1800">
                <a:solidFill>
                  <a:srgbClr val="FFC000"/>
                </a:solidFill>
              </a:defRPr>
            </a:lvl1pPr>
          </a:lstStyle>
          <a:p>
            <a:fld id="{51BBA4BD-2CF1-465B-8C0D-A9F3E5C920A5}" type="slidenum">
              <a:rPr lang="en-US" smtClean="0"/>
              <a:t>‹#›</a:t>
            </a:fld>
            <a:endParaRPr lang="en-US"/>
          </a:p>
        </p:txBody>
      </p:sp>
    </p:spTree>
    <p:extLst>
      <p:ext uri="{BB962C8B-B14F-4D97-AF65-F5344CB8AC3E}">
        <p14:creationId xmlns:p14="http://schemas.microsoft.com/office/powerpoint/2010/main" val="3226379195"/>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10210"/>
            <a:ext cx="8229600" cy="990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607882"/>
            <a:ext cx="4040188" cy="571438"/>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1" y="2179320"/>
            <a:ext cx="4040188" cy="3332957"/>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3"/>
          </p:nvPr>
        </p:nvSpPr>
        <p:spPr>
          <a:xfrm>
            <a:off x="4645028" y="1611795"/>
            <a:ext cx="4041775" cy="567531"/>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6" name="Content Placeholder 5"/>
          <p:cNvSpPr>
            <a:spLocks noGrp="1"/>
          </p:cNvSpPr>
          <p:nvPr>
            <p:ph sz="quarter" idx="4"/>
          </p:nvPr>
        </p:nvSpPr>
        <p:spPr>
          <a:xfrm>
            <a:off x="4645028" y="2179320"/>
            <a:ext cx="4041775" cy="3332957"/>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D1268F43-7619-4070-97AC-52235FC99B51}" type="datetime1">
              <a:rPr lang="en-US" smtClean="0"/>
              <a:t>12/1/2020</a:t>
            </a:fld>
            <a:endParaRPr lang="en-US"/>
          </a:p>
        </p:txBody>
      </p:sp>
      <p:sp>
        <p:nvSpPr>
          <p:cNvPr id="8" name="Footer Placeholder 7"/>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1BBA4BD-2CF1-465B-8C0D-A9F3E5C920A5}" type="slidenum">
              <a:rPr lang="en-US" smtClean="0"/>
              <a:t>‹#›</a:t>
            </a:fld>
            <a:endParaRPr lang="en-US"/>
          </a:p>
        </p:txBody>
      </p:sp>
    </p:spTree>
    <p:extLst>
      <p:ext uri="{BB962C8B-B14F-4D97-AF65-F5344CB8AC3E}">
        <p14:creationId xmlns:p14="http://schemas.microsoft.com/office/powerpoint/2010/main" val="2684612878"/>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1" y="610210"/>
            <a:ext cx="8305800" cy="9906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04393967-1DC1-48E5-8D6C-8664894B4BD0}" type="datetime1">
              <a:rPr lang="en-US" smtClean="0"/>
              <a:t>12/1/2020</a:t>
            </a:fld>
            <a:endParaRPr lang="en-US"/>
          </a:p>
        </p:txBody>
      </p:sp>
      <p:sp>
        <p:nvSpPr>
          <p:cNvPr id="4" name="Footer Placeholder 3"/>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1BBA4BD-2CF1-465B-8C0D-A9F3E5C920A5}" type="slidenum">
              <a:rPr lang="en-US" smtClean="0"/>
              <a:t>‹#›</a:t>
            </a:fld>
            <a:endParaRPr lang="en-US"/>
          </a:p>
        </p:txBody>
      </p:sp>
    </p:spTree>
    <p:extLst>
      <p:ext uri="{BB962C8B-B14F-4D97-AF65-F5344CB8AC3E}">
        <p14:creationId xmlns:p14="http://schemas.microsoft.com/office/powerpoint/2010/main" val="961772226"/>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77D4A3E-1AB4-4EA6-AFFC-060A2F42B534}" type="datetime1">
              <a:rPr lang="en-US" smtClean="0"/>
              <a:t>12/1/2020</a:t>
            </a:fld>
            <a:endParaRPr lang="en-US"/>
          </a:p>
        </p:txBody>
      </p:sp>
      <p:sp>
        <p:nvSpPr>
          <p:cNvPr id="3" name="Footer Placeholder 2"/>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1BBA4BD-2CF1-465B-8C0D-A9F3E5C920A5}" type="slidenum">
              <a:rPr lang="en-US" smtClean="0"/>
              <a:t>‹#›</a:t>
            </a:fld>
            <a:endParaRPr lang="en-US"/>
          </a:p>
        </p:txBody>
      </p:sp>
    </p:spTree>
    <p:extLst>
      <p:ext uri="{BB962C8B-B14F-4D97-AF65-F5344CB8AC3E}">
        <p14:creationId xmlns:p14="http://schemas.microsoft.com/office/powerpoint/2010/main" val="1980672379"/>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45772"/>
            <a:ext cx="2743200" cy="100711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3575050" y="1452880"/>
            <a:ext cx="5111750" cy="39624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685800" y="1452880"/>
            <a:ext cx="2743200" cy="39624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17D2CB3-E58E-4E6C-9678-F0D014518F74}" type="datetime1">
              <a:rPr lang="en-US" smtClean="0"/>
              <a:t>12/1/2020</a:t>
            </a:fld>
            <a:endParaRPr lang="en-US"/>
          </a:p>
        </p:txBody>
      </p:sp>
      <p:sp>
        <p:nvSpPr>
          <p:cNvPr id="6" name="Footer Placeholder 5"/>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1BBA4BD-2CF1-465B-8C0D-A9F3E5C920A5}" type="slidenum">
              <a:rPr lang="en-US" smtClean="0"/>
              <a:t>‹#›</a:t>
            </a:fld>
            <a:endParaRPr lang="en-US"/>
          </a:p>
        </p:txBody>
      </p:sp>
    </p:spTree>
    <p:extLst>
      <p:ext uri="{BB962C8B-B14F-4D97-AF65-F5344CB8AC3E}">
        <p14:creationId xmlns:p14="http://schemas.microsoft.com/office/powerpoint/2010/main" val="290620347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873" y="960332"/>
            <a:ext cx="5257800" cy="356616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575" y="4644818"/>
            <a:ext cx="154781" cy="134832"/>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041053"/>
            <a:ext cx="9163050" cy="90254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4381500" y="5390520"/>
            <a:ext cx="4762500" cy="55308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020066"/>
            <a:ext cx="2212848" cy="1371605"/>
          </a:xfrm>
        </p:spPr>
        <p:txBody>
          <a:bodyPr lIns="45720" rIns="45720" bIns="45720"/>
          <a:lstStyle>
            <a:lvl1pPr algn="l">
              <a:buNone/>
              <a:defRPr sz="20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039581"/>
            <a:ext cx="4617720" cy="3407664"/>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4" name="Text Placeholder 3"/>
          <p:cNvSpPr>
            <a:spLocks noGrp="1"/>
          </p:cNvSpPr>
          <p:nvPr>
            <p:ph type="body" sz="half" idx="2"/>
          </p:nvPr>
        </p:nvSpPr>
        <p:spPr>
          <a:xfrm>
            <a:off x="609600" y="2451614"/>
            <a:ext cx="2209800" cy="1888744"/>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fld id="{B56AACA8-F895-40D0-881D-6EDE7FEF801B}" type="datetime1">
              <a:rPr lang="en-US" smtClean="0"/>
              <a:t>12/1/2020</a:t>
            </a:fld>
            <a:endParaRPr lang="en-US"/>
          </a:p>
        </p:txBody>
      </p:sp>
      <p:sp>
        <p:nvSpPr>
          <p:cNvPr id="10" name="Footer Placeholder 5"/>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11" name="Slide Number Placeholder 6"/>
          <p:cNvSpPr>
            <a:spLocks noGrp="1"/>
          </p:cNvSpPr>
          <p:nvPr>
            <p:ph type="sldNum" sz="quarter" idx="12"/>
          </p:nvPr>
        </p:nvSpPr>
        <p:spPr>
          <a:xfrm>
            <a:off x="8077200" y="5508841"/>
            <a:ext cx="609600" cy="316442"/>
          </a:xfrm>
        </p:spPr>
        <p:txBody>
          <a:bodyPr/>
          <a:lstStyle>
            <a:lvl1pPr>
              <a:defRPr/>
            </a:lvl1pPr>
          </a:lstStyle>
          <a:p>
            <a:fld id="{51BBA4BD-2CF1-465B-8C0D-A9F3E5C920A5}" type="slidenum">
              <a:rPr lang="en-US" smtClean="0"/>
              <a:t>‹#›</a:t>
            </a:fld>
            <a:endParaRPr lang="en-US"/>
          </a:p>
        </p:txBody>
      </p:sp>
    </p:spTree>
    <p:extLst>
      <p:ext uri="{BB962C8B-B14F-4D97-AF65-F5344CB8AC3E}">
        <p14:creationId xmlns:p14="http://schemas.microsoft.com/office/powerpoint/2010/main" val="315345824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1431" y="-6880"/>
            <a:ext cx="9179719" cy="5962863"/>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457200" y="61087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8" name="Text Placeholder 29"/>
          <p:cNvSpPr>
            <a:spLocks noGrp="1"/>
          </p:cNvSpPr>
          <p:nvPr>
            <p:ph type="body" idx="1"/>
          </p:nvPr>
        </p:nvSpPr>
        <p:spPr bwMode="auto">
          <a:xfrm>
            <a:off x="457200" y="1677144"/>
            <a:ext cx="8229600" cy="3804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5508841"/>
            <a:ext cx="2133600" cy="316442"/>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fld id="{0ABE258F-5A54-46DF-B1CD-D1908EF7EE91}" type="datetime1">
              <a:rPr lang="en-US" smtClean="0"/>
              <a:t>12/1/2020</a:t>
            </a:fld>
            <a:endParaRPr lang="en-US"/>
          </a:p>
        </p:txBody>
      </p:sp>
      <p:sp>
        <p:nvSpPr>
          <p:cNvPr id="18" name="Slide Number Placeholder 17"/>
          <p:cNvSpPr>
            <a:spLocks noGrp="1"/>
          </p:cNvSpPr>
          <p:nvPr>
            <p:ph type="sldNum" sz="quarter" idx="4"/>
          </p:nvPr>
        </p:nvSpPr>
        <p:spPr>
          <a:xfrm>
            <a:off x="7924801" y="5508841"/>
            <a:ext cx="762000" cy="316442"/>
          </a:xfrm>
          <a:prstGeom prst="rect">
            <a:avLst/>
          </a:prstGeom>
        </p:spPr>
        <p:txBody>
          <a:bodyPr vert="horz" lIns="0" tIns="0" rIns="0" bIns="0" anchor="b"/>
          <a:lstStyle>
            <a:lvl1pPr algn="r" eaLnBrk="1" fontAlgn="auto" latinLnBrk="0" hangingPunct="1">
              <a:spcBef>
                <a:spcPts val="0"/>
              </a:spcBef>
              <a:spcAft>
                <a:spcPts val="0"/>
              </a:spcAft>
              <a:defRPr kumimoji="0" sz="1100">
                <a:solidFill>
                  <a:schemeClr val="tx1"/>
                </a:solidFill>
                <a:latin typeface="+mn-lt"/>
                <a:cs typeface="+mn-cs"/>
              </a:defRPr>
            </a:lvl1pPr>
          </a:lstStyle>
          <a:p>
            <a:fld id="{51BBA4BD-2CF1-465B-8C0D-A9F3E5C920A5}" type="slidenum">
              <a:rPr lang="en-US" smtClean="0"/>
              <a:t>‹#›</a:t>
            </a:fld>
            <a:endParaRPr lang="en-US"/>
          </a:p>
        </p:txBody>
      </p:sp>
      <p:sp>
        <p:nvSpPr>
          <p:cNvPr id="15" name="Google Shape;38;p3"/>
          <p:cNvSpPr txBox="1"/>
          <p:nvPr/>
        </p:nvSpPr>
        <p:spPr>
          <a:xfrm>
            <a:off x="3505200" y="5493899"/>
            <a:ext cx="43434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,2018 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randomBar dir="vert"/>
  </p:transition>
  <p:hf hdr="0" ft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entury Gothic" pitchFamily="34" charset="0"/>
        </a:defRPr>
      </a:lvl2pPr>
      <a:lvl3pPr algn="l" rtl="0" eaLnBrk="1" fontAlgn="base" hangingPunct="1">
        <a:spcBef>
          <a:spcPct val="0"/>
        </a:spcBef>
        <a:spcAft>
          <a:spcPct val="0"/>
        </a:spcAft>
        <a:defRPr sz="5000">
          <a:solidFill>
            <a:schemeClr val="tx2"/>
          </a:solidFill>
          <a:latin typeface="Century Gothic" pitchFamily="34" charset="0"/>
        </a:defRPr>
      </a:lvl3pPr>
      <a:lvl4pPr algn="l" rtl="0" eaLnBrk="1" fontAlgn="base" hangingPunct="1">
        <a:spcBef>
          <a:spcPct val="0"/>
        </a:spcBef>
        <a:spcAft>
          <a:spcPct val="0"/>
        </a:spcAft>
        <a:defRPr sz="5000">
          <a:solidFill>
            <a:schemeClr val="tx2"/>
          </a:solidFill>
          <a:latin typeface="Century Gothic" pitchFamily="34" charset="0"/>
        </a:defRPr>
      </a:lvl4pPr>
      <a:lvl5pPr algn="l" rtl="0" eaLnBrk="1" fontAlgn="base" hangingPunct="1">
        <a:spcBef>
          <a:spcPct val="0"/>
        </a:spcBef>
        <a:spcAft>
          <a:spcPct val="0"/>
        </a:spcAft>
        <a:defRPr sz="5000">
          <a:solidFill>
            <a:schemeClr val="tx2"/>
          </a:solidFill>
          <a:latin typeface="Century Gothic" pitchFamily="34" charset="0"/>
        </a:defRPr>
      </a:lvl5pPr>
      <a:lvl6pPr marL="457200" algn="l" rtl="0" eaLnBrk="1" fontAlgn="base" hangingPunct="1">
        <a:spcBef>
          <a:spcPct val="0"/>
        </a:spcBef>
        <a:spcAft>
          <a:spcPct val="0"/>
        </a:spcAft>
        <a:defRPr sz="5000">
          <a:solidFill>
            <a:schemeClr val="tx2"/>
          </a:solidFill>
          <a:latin typeface="Century Gothic" pitchFamily="34" charset="0"/>
        </a:defRPr>
      </a:lvl6pPr>
      <a:lvl7pPr marL="914400" algn="l" rtl="0" eaLnBrk="1" fontAlgn="base" hangingPunct="1">
        <a:spcBef>
          <a:spcPct val="0"/>
        </a:spcBef>
        <a:spcAft>
          <a:spcPct val="0"/>
        </a:spcAft>
        <a:defRPr sz="5000">
          <a:solidFill>
            <a:schemeClr val="tx2"/>
          </a:solidFill>
          <a:latin typeface="Century Gothic" pitchFamily="34" charset="0"/>
        </a:defRPr>
      </a:lvl7pPr>
      <a:lvl8pPr marL="1371600" algn="l" rtl="0" eaLnBrk="1" fontAlgn="base" hangingPunct="1">
        <a:spcBef>
          <a:spcPct val="0"/>
        </a:spcBef>
        <a:spcAft>
          <a:spcPct val="0"/>
        </a:spcAft>
        <a:defRPr sz="5000">
          <a:solidFill>
            <a:schemeClr val="tx2"/>
          </a:solidFill>
          <a:latin typeface="Century Gothic" pitchFamily="34" charset="0"/>
        </a:defRPr>
      </a:lvl8pPr>
      <a:lvl9pPr marL="1828800" algn="l" rtl="0" eaLnBrk="1" fontAlgn="base" hangingPunct="1">
        <a:spcBef>
          <a:spcPct val="0"/>
        </a:spcBef>
        <a:spcAft>
          <a:spcPct val="0"/>
        </a:spcAft>
        <a:defRPr sz="5000">
          <a:solidFill>
            <a:schemeClr val="tx2"/>
          </a:solidFill>
          <a:latin typeface="Century Gothic" pitchFamily="34" charset="0"/>
        </a:defRPr>
      </a:lvl9pPr>
    </p:titleStyle>
    <p:bodyStyle>
      <a:lvl1pPr marL="273050" indent="-273050" algn="l" rtl="0" eaLnBrk="1" fontAlgn="base" hangingPunct="1">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BAITH/CNTT.SWE1021_TH08.2.docx" TargetMode="External"/><Relationship Id="rId2" Type="http://schemas.openxmlformats.org/officeDocument/2006/relationships/hyperlink" Target="../BAITH/CNTT.SWE1021_TH09.1.docx" TargetMode="External"/><Relationship Id="rId1" Type="http://schemas.openxmlformats.org/officeDocument/2006/relationships/slideLayout" Target="../slideLayouts/slideLayout2.xml"/><Relationship Id="rId4" Type="http://schemas.openxmlformats.org/officeDocument/2006/relationships/hyperlink" Target="../BAITH/CNTT.SWE1021_TH08.3.docx"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00200"/>
            <a:ext cx="8156448" cy="1584960"/>
          </a:xfrm>
        </p:spPr>
        <p:txBody>
          <a:bodyPr>
            <a:normAutofit/>
          </a:bodyPr>
          <a:lstStyle/>
          <a:p>
            <a:pPr algn="ctr"/>
            <a:r>
              <a:rPr lang="de-DE" sz="4000">
                <a:solidFill>
                  <a:srgbClr val="002060"/>
                </a:solidFill>
              </a:rPr>
              <a:t>ÁP DỤNG MÔ HÌNH SCRUM</a:t>
            </a:r>
            <a:endParaRPr lang="en-US" sz="4000">
              <a:solidFill>
                <a:srgbClr val="002060"/>
              </a:solidFill>
            </a:endParaRPr>
          </a:p>
        </p:txBody>
      </p:sp>
      <p:sp>
        <p:nvSpPr>
          <p:cNvPr id="3" name="Subtitle 2"/>
          <p:cNvSpPr>
            <a:spLocks noGrp="1"/>
          </p:cNvSpPr>
          <p:nvPr>
            <p:ph type="subTitle" idx="1"/>
          </p:nvPr>
        </p:nvSpPr>
        <p:spPr>
          <a:xfrm>
            <a:off x="609600" y="3505200"/>
            <a:ext cx="7854696" cy="1518920"/>
          </a:xfrm>
        </p:spPr>
        <p:txBody>
          <a:bodyPr/>
          <a:lstStyle/>
          <a:p>
            <a:endParaRPr lang="en-US"/>
          </a:p>
          <a:p>
            <a:r>
              <a:rPr lang="en-US" sz="2400">
                <a:solidFill>
                  <a:srgbClr val="002060"/>
                </a:solidFill>
              </a:rPr>
              <a:t>ThS. Châu Thị Dung</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1" y="685800"/>
            <a:ext cx="3200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5618121"/>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b="1"/>
              <a:t>Giá trị chuyển giao</a:t>
            </a:r>
            <a:r>
              <a:rPr lang="en-US" b="1"/>
              <a:t>: </a:t>
            </a:r>
            <a:r>
              <a:rPr lang="vi-VN"/>
              <a:t>Scrum tập </a:t>
            </a:r>
            <a:r>
              <a:rPr lang="en-US"/>
              <a:t>tr</a:t>
            </a:r>
            <a:r>
              <a:rPr lang="vi-VN"/>
              <a:t>ung chuyển giao các tính năng hoàn chỉnh của sản phẩm ngay từ đầu. Do đó, ngay trong giai đoạn sản xuất, khách hàng đã nhận được giá trị, Những giá trị này càng ngày càng được tích luỹ và lớn dần theo tiến độ dự án</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10</a:t>
            </a:fld>
            <a:endParaRPr lang="en-US"/>
          </a:p>
        </p:txBody>
      </p:sp>
    </p:spTree>
    <p:extLst>
      <p:ext uri="{BB962C8B-B14F-4D97-AF65-F5344CB8AC3E}">
        <p14:creationId xmlns:p14="http://schemas.microsoft.com/office/powerpoint/2010/main" val="2430554410"/>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b="1"/>
              <a:t>Rủi ro</a:t>
            </a:r>
            <a:r>
              <a:rPr lang="en-US" b="1"/>
              <a:t>: </a:t>
            </a:r>
            <a:r>
              <a:rPr lang="vi-VN"/>
              <a:t>Với Scrum, mức độ rủi ro giảm rất nhanh. </a:t>
            </a:r>
            <a:r>
              <a:rPr lang="en-US"/>
              <a:t>C</a:t>
            </a:r>
            <a:r>
              <a:rPr lang="vi-VN"/>
              <a:t>hính là việc lặp và tăng trưởng cùng với sự thanh tra thích nghi liên tực.</a:t>
            </a:r>
            <a:r>
              <a:rPr lang="en-US"/>
              <a:t> </a:t>
            </a:r>
            <a:r>
              <a:rPr lang="vi-VN"/>
              <a:t>Những yếu cố tiềm ẩn rủi ro liên quan đến sản phẩm, công nghệ, con người đều được phát hiện và điều chỉnh sớm</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11</a:t>
            </a:fld>
            <a:endParaRPr lang="en-US"/>
          </a:p>
        </p:txBody>
      </p:sp>
    </p:spTree>
    <p:extLst>
      <p:ext uri="{BB962C8B-B14F-4D97-AF65-F5344CB8AC3E}">
        <p14:creationId xmlns:p14="http://schemas.microsoft.com/office/powerpoint/2010/main" val="976664685"/>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b="1"/>
              <a:t>Khả năng thay đổi</a:t>
            </a:r>
            <a:r>
              <a:rPr lang="en-US" b="1"/>
              <a:t>: V</a:t>
            </a:r>
            <a:r>
              <a:rPr lang="vi-VN"/>
              <a:t>ới Scrum, luôn chủ động đón nhận thay đổi. Ch</a:t>
            </a:r>
            <a:r>
              <a:rPr lang="en-US"/>
              <a:t>ú</a:t>
            </a:r>
            <a:r>
              <a:rPr lang="vi-VN"/>
              <a:t>ng ta không dành nhiều công sức cho lập kế hoạc cho những giả định mà luôn chuẩn bị cho mọi sự phía trược, do đó chi phí cho thay đổi thấp.</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12</a:t>
            </a:fld>
            <a:endParaRPr lang="en-US"/>
          </a:p>
        </p:txBody>
      </p:sp>
    </p:spTree>
    <p:extLst>
      <p:ext uri="{BB962C8B-B14F-4D97-AF65-F5344CB8AC3E}">
        <p14:creationId xmlns:p14="http://schemas.microsoft.com/office/powerpoint/2010/main" val="415468564"/>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b="1">
              <a:latin typeface="Tahoma" pitchFamily="34" charset="0"/>
              <a:cs typeface="Tahoma" pitchFamily="34" charset="0"/>
            </a:endParaRPr>
          </a:p>
          <a:p>
            <a:pPr marL="0" indent="0" algn="ctr">
              <a:buNone/>
            </a:pPr>
            <a:endParaRPr lang="en-US" b="1">
              <a:latin typeface="Tahoma" pitchFamily="34" charset="0"/>
              <a:cs typeface="Tahoma" pitchFamily="34" charset="0"/>
            </a:endParaRPr>
          </a:p>
          <a:p>
            <a:pPr marL="0" indent="0" algn="ctr">
              <a:buNone/>
            </a:pPr>
            <a:r>
              <a:rPr lang="en-US" b="1">
                <a:latin typeface="Tahoma" pitchFamily="34" charset="0"/>
                <a:cs typeface="Tahoma" pitchFamily="34" charset="0"/>
              </a:rPr>
              <a:t>SO SÁNH SCRUM VỚI MÔ HÌNH TRUYỀN THỐNG</a:t>
            </a:r>
          </a:p>
          <a:p>
            <a:pPr marL="0" indent="0" algn="ctr">
              <a:buNone/>
            </a:pPr>
            <a:endParaRPr lang="en-US" b="1">
              <a:latin typeface="Tahoma" pitchFamily="34" charset="0"/>
              <a:cs typeface="Tahoma" pitchFamily="34" charset="0"/>
            </a:endParaRPr>
          </a:p>
        </p:txBody>
      </p:sp>
      <p:sp>
        <p:nvSpPr>
          <p:cNvPr id="4" name="Slide Number Placeholder 3"/>
          <p:cNvSpPr>
            <a:spLocks noGrp="1"/>
          </p:cNvSpPr>
          <p:nvPr>
            <p:ph type="sldNum" sz="quarter" idx="11"/>
          </p:nvPr>
        </p:nvSpPr>
        <p:spPr/>
        <p:txBody>
          <a:bodyPr/>
          <a:lstStyle/>
          <a:p>
            <a:fld id="{51BBA4BD-2CF1-465B-8C0D-A9F3E5C920A5}" type="slidenum">
              <a:rPr lang="en-US" smtClean="0"/>
              <a:t>13</a:t>
            </a:fld>
            <a:endParaRPr lang="en-US"/>
          </a:p>
        </p:txBody>
      </p:sp>
    </p:spTree>
    <p:extLst>
      <p:ext uri="{BB962C8B-B14F-4D97-AF65-F5344CB8AC3E}">
        <p14:creationId xmlns:p14="http://schemas.microsoft.com/office/powerpoint/2010/main" val="756494119"/>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r>
              <a:rPr lang="en-US"/>
              <a:t>Đối tượng</a:t>
            </a:r>
          </a:p>
        </p:txBody>
      </p:sp>
      <p:sp>
        <p:nvSpPr>
          <p:cNvPr id="3" name="Content Placeholder 2"/>
          <p:cNvSpPr>
            <a:spLocks noGrp="1"/>
          </p:cNvSpPr>
          <p:nvPr>
            <p:ph idx="1"/>
          </p:nvPr>
        </p:nvSpPr>
        <p:spPr/>
        <p:txBody>
          <a:bodyPr>
            <a:normAutofit fontScale="92500"/>
          </a:bodyPr>
          <a:lstStyle/>
          <a:p>
            <a:pPr algn="just"/>
            <a:r>
              <a:rPr lang="en-US"/>
              <a:t>Phân tích nghiệp vụ (BA),Quản lý chu trình, Quản lý dự án, Phát triển phần mềm (Dev),Kiểm thử phần mềm (Test),Thiết kế/ giao diện người dùng</a:t>
            </a:r>
          </a:p>
          <a:p>
            <a:pPr algn="just"/>
            <a:r>
              <a:rPr lang="en-US"/>
              <a:t>Người chịu tránh nhiệm sản phẩm (Product Owner), đảm bảo sự vận hành (Scrum Master), Nhóm Scrum chức năng chéo</a:t>
            </a:r>
          </a:p>
        </p:txBody>
      </p:sp>
      <p:sp>
        <p:nvSpPr>
          <p:cNvPr id="4" name="Slide Number Placeholder 3"/>
          <p:cNvSpPr>
            <a:spLocks noGrp="1"/>
          </p:cNvSpPr>
          <p:nvPr>
            <p:ph type="sldNum" sz="quarter" idx="11"/>
          </p:nvPr>
        </p:nvSpPr>
        <p:spPr/>
        <p:txBody>
          <a:bodyPr/>
          <a:lstStyle/>
          <a:p>
            <a:fld id="{51BBA4BD-2CF1-465B-8C0D-A9F3E5C920A5}" type="slidenum">
              <a:rPr lang="en-US" smtClean="0"/>
              <a:t>14</a:t>
            </a:fld>
            <a:endParaRPr lang="en-US"/>
          </a:p>
        </p:txBody>
      </p:sp>
    </p:spTree>
    <p:extLst>
      <p:ext uri="{BB962C8B-B14F-4D97-AF65-F5344CB8AC3E}">
        <p14:creationId xmlns:p14="http://schemas.microsoft.com/office/powerpoint/2010/main" val="3370252188"/>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 trình</a:t>
            </a:r>
          </a:p>
        </p:txBody>
      </p:sp>
      <p:sp>
        <p:nvSpPr>
          <p:cNvPr id="3" name="Content Placeholder 2"/>
          <p:cNvSpPr>
            <a:spLocks noGrp="1"/>
          </p:cNvSpPr>
          <p:nvPr>
            <p:ph idx="1"/>
          </p:nvPr>
        </p:nvSpPr>
        <p:spPr/>
        <p:txBody>
          <a:bodyPr/>
          <a:lstStyle/>
          <a:p>
            <a:r>
              <a:rPr lang="en-US"/>
              <a:t>Phân tích, thiết kế, phát triển. Triển khai cần được hoàn thành cho mọi giai đoạn của dự án</a:t>
            </a:r>
          </a:p>
          <a:p>
            <a:r>
              <a:rPr lang="en-US"/>
              <a:t>Mỗi giai đoạn của dự án có nhiều lần lặp lại: phân tích, thiết kế, phát triển. Triển khai cần phải được hoàn thành trong mỗi vòng lặp</a:t>
            </a:r>
          </a:p>
        </p:txBody>
      </p:sp>
      <p:sp>
        <p:nvSpPr>
          <p:cNvPr id="4" name="Slide Number Placeholder 3"/>
          <p:cNvSpPr>
            <a:spLocks noGrp="1"/>
          </p:cNvSpPr>
          <p:nvPr>
            <p:ph type="sldNum" sz="quarter" idx="11"/>
          </p:nvPr>
        </p:nvSpPr>
        <p:spPr/>
        <p:txBody>
          <a:bodyPr/>
          <a:lstStyle/>
          <a:p>
            <a:fld id="{51BBA4BD-2CF1-465B-8C0D-A9F3E5C920A5}" type="slidenum">
              <a:rPr lang="en-US" smtClean="0"/>
              <a:t>15</a:t>
            </a:fld>
            <a:endParaRPr lang="en-US"/>
          </a:p>
        </p:txBody>
      </p:sp>
    </p:spTree>
    <p:extLst>
      <p:ext uri="{BB962C8B-B14F-4D97-AF65-F5344CB8AC3E}">
        <p14:creationId xmlns:p14="http://schemas.microsoft.com/office/powerpoint/2010/main" val="3030276955"/>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r>
              <a:rPr lang="en-US"/>
              <a:t>Thời gian chuyển giao</a:t>
            </a:r>
          </a:p>
        </p:txBody>
      </p:sp>
      <p:sp>
        <p:nvSpPr>
          <p:cNvPr id="3" name="Content Placeholder 2"/>
          <p:cNvSpPr>
            <a:spLocks noGrp="1"/>
          </p:cNvSpPr>
          <p:nvPr>
            <p:ph idx="1"/>
          </p:nvPr>
        </p:nvSpPr>
        <p:spPr/>
        <p:txBody>
          <a:bodyPr/>
          <a:lstStyle/>
          <a:p>
            <a:endParaRPr lang="en-US"/>
          </a:p>
          <a:p>
            <a:r>
              <a:rPr lang="en-US"/>
              <a:t>Dựa trên thời gian dự án tổng thể</a:t>
            </a:r>
          </a:p>
          <a:p>
            <a:r>
              <a:rPr lang="en-US"/>
              <a:t>Từ 2 - 4 tuần</a:t>
            </a:r>
          </a:p>
        </p:txBody>
      </p:sp>
      <p:sp>
        <p:nvSpPr>
          <p:cNvPr id="4" name="Slide Number Placeholder 3"/>
          <p:cNvSpPr>
            <a:spLocks noGrp="1"/>
          </p:cNvSpPr>
          <p:nvPr>
            <p:ph type="sldNum" sz="quarter" idx="11"/>
          </p:nvPr>
        </p:nvSpPr>
        <p:spPr/>
        <p:txBody>
          <a:bodyPr/>
          <a:lstStyle/>
          <a:p>
            <a:fld id="{51BBA4BD-2CF1-465B-8C0D-A9F3E5C920A5}" type="slidenum">
              <a:rPr lang="en-US" smtClean="0"/>
              <a:t>16</a:t>
            </a:fld>
            <a:endParaRPr lang="en-US"/>
          </a:p>
        </p:txBody>
      </p:sp>
    </p:spTree>
    <p:extLst>
      <p:ext uri="{BB962C8B-B14F-4D97-AF65-F5344CB8AC3E}">
        <p14:creationId xmlns:p14="http://schemas.microsoft.com/office/powerpoint/2010/main" val="855496558"/>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Kích thước nhóm</a:t>
            </a:r>
          </a:p>
        </p:txBody>
      </p:sp>
      <p:sp>
        <p:nvSpPr>
          <p:cNvPr id="3" name="Content Placeholder 2"/>
          <p:cNvSpPr>
            <a:spLocks noGrp="1"/>
          </p:cNvSpPr>
          <p:nvPr>
            <p:ph idx="1"/>
          </p:nvPr>
        </p:nvSpPr>
        <p:spPr/>
        <p:txBody>
          <a:bodyPr/>
          <a:lstStyle/>
          <a:p>
            <a:pPr algn="just"/>
            <a:r>
              <a:rPr lang="en-US"/>
              <a:t>Số thành viên nhóm là tập trung, quy mô nhóm có thể thay đổi từ 2 đến 100 thành viên</a:t>
            </a:r>
          </a:p>
          <a:p>
            <a:pPr algn="just"/>
            <a:r>
              <a:rPr lang="en-US"/>
              <a:t>Chia nhỏ các nhóm lớn thành các nhóm nhỏ, từ 3đến 9 thành viên nhóm có sự phối hợp và cộng tác cao</a:t>
            </a:r>
          </a:p>
        </p:txBody>
      </p:sp>
      <p:sp>
        <p:nvSpPr>
          <p:cNvPr id="4" name="Slide Number Placeholder 3"/>
          <p:cNvSpPr>
            <a:spLocks noGrp="1"/>
          </p:cNvSpPr>
          <p:nvPr>
            <p:ph type="sldNum" sz="quarter" idx="11"/>
          </p:nvPr>
        </p:nvSpPr>
        <p:spPr/>
        <p:txBody>
          <a:bodyPr/>
          <a:lstStyle/>
          <a:p>
            <a:fld id="{51BBA4BD-2CF1-465B-8C0D-A9F3E5C920A5}" type="slidenum">
              <a:rPr lang="en-US" smtClean="0"/>
              <a:t>17</a:t>
            </a:fld>
            <a:endParaRPr lang="en-US"/>
          </a:p>
        </p:txBody>
      </p:sp>
    </p:spTree>
    <p:extLst>
      <p:ext uri="{BB962C8B-B14F-4D97-AF65-F5344CB8AC3E}">
        <p14:creationId xmlns:p14="http://schemas.microsoft.com/office/powerpoint/2010/main" val="1131509325"/>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990600"/>
          </a:xfrm>
        </p:spPr>
        <p:txBody>
          <a:bodyPr/>
          <a:lstStyle/>
          <a:p>
            <a:r>
              <a:rPr lang="en-US"/>
              <a:t>Tính khả dụng của khách hàng</a:t>
            </a:r>
          </a:p>
        </p:txBody>
      </p:sp>
      <p:sp>
        <p:nvSpPr>
          <p:cNvPr id="3" name="Content Placeholder 2"/>
          <p:cNvSpPr>
            <a:spLocks noGrp="1"/>
          </p:cNvSpPr>
          <p:nvPr>
            <p:ph idx="1"/>
          </p:nvPr>
        </p:nvSpPr>
        <p:spPr>
          <a:xfrm>
            <a:off x="457200" y="1676400"/>
            <a:ext cx="8229600" cy="3803904"/>
          </a:xfrm>
        </p:spPr>
        <p:txBody>
          <a:bodyPr/>
          <a:lstStyle/>
          <a:p>
            <a:r>
              <a:rPr lang="en-US"/>
              <a:t>Sự tham gia của khách hàng ngày càng quan trọng hơn.</a:t>
            </a:r>
          </a:p>
          <a:p>
            <a:r>
              <a:rPr lang="en-US"/>
              <a:t>Cách tiếp cận hợp tác hơn, nơi sự tham gia của khách hàng được đề cao.</a:t>
            </a:r>
          </a:p>
        </p:txBody>
      </p:sp>
      <p:sp>
        <p:nvSpPr>
          <p:cNvPr id="4" name="Slide Number Placeholder 3"/>
          <p:cNvSpPr>
            <a:spLocks noGrp="1"/>
          </p:cNvSpPr>
          <p:nvPr>
            <p:ph type="sldNum" sz="quarter" idx="11"/>
          </p:nvPr>
        </p:nvSpPr>
        <p:spPr/>
        <p:txBody>
          <a:bodyPr/>
          <a:lstStyle/>
          <a:p>
            <a:fld id="{51BBA4BD-2CF1-465B-8C0D-A9F3E5C920A5}" type="slidenum">
              <a:rPr lang="en-US" smtClean="0"/>
              <a:t>18</a:t>
            </a:fld>
            <a:endParaRPr lang="en-US"/>
          </a:p>
        </p:txBody>
      </p:sp>
    </p:spTree>
    <p:extLst>
      <p:ext uri="{BB962C8B-B14F-4D97-AF65-F5344CB8AC3E}">
        <p14:creationId xmlns:p14="http://schemas.microsoft.com/office/powerpoint/2010/main" val="1999004376"/>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Thay đổi cách quản lý</a:t>
            </a:r>
          </a:p>
        </p:txBody>
      </p:sp>
      <p:sp>
        <p:nvSpPr>
          <p:cNvPr id="3" name="Content Placeholder 2"/>
          <p:cNvSpPr>
            <a:spLocks noGrp="1"/>
          </p:cNvSpPr>
          <p:nvPr>
            <p:ph idx="1"/>
          </p:nvPr>
        </p:nvSpPr>
        <p:spPr/>
        <p:txBody>
          <a:bodyPr/>
          <a:lstStyle/>
          <a:p>
            <a:pPr algn="just"/>
            <a:r>
              <a:rPr lang="en-US"/>
              <a:t>Chi phí cho một thay đổi có thể rất cao nếu thay đổi có tác động lớn hơn đến thiết kế</a:t>
            </a:r>
          </a:p>
          <a:p>
            <a:pPr algn="just"/>
            <a:r>
              <a:rPr lang="en-US"/>
              <a:t>Thích ứng với những thay đổi. Chi phí cho một thay đổi thấp hơn khi phạm vi được xác định cho các thời gian chuyển giao nhỏ hơn</a:t>
            </a:r>
          </a:p>
        </p:txBody>
      </p:sp>
      <p:sp>
        <p:nvSpPr>
          <p:cNvPr id="4" name="Slide Number Placeholder 3"/>
          <p:cNvSpPr>
            <a:spLocks noGrp="1"/>
          </p:cNvSpPr>
          <p:nvPr>
            <p:ph type="sldNum" sz="quarter" idx="11"/>
          </p:nvPr>
        </p:nvSpPr>
        <p:spPr/>
        <p:txBody>
          <a:bodyPr/>
          <a:lstStyle/>
          <a:p>
            <a:fld id="{51BBA4BD-2CF1-465B-8C0D-A9F3E5C920A5}" type="slidenum">
              <a:rPr lang="en-US" smtClean="0"/>
              <a:t>19</a:t>
            </a:fld>
            <a:endParaRPr lang="en-US"/>
          </a:p>
        </p:txBody>
      </p:sp>
    </p:spTree>
    <p:extLst>
      <p:ext uri="{BB962C8B-B14F-4D97-AF65-F5344CB8AC3E}">
        <p14:creationId xmlns:p14="http://schemas.microsoft.com/office/powerpoint/2010/main" val="566637350"/>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0200"/>
            <a:ext cx="8229600" cy="990600"/>
          </a:xfrm>
        </p:spPr>
        <p:txBody>
          <a:bodyPr/>
          <a:lstStyle/>
          <a:p>
            <a:r>
              <a:rPr lang="en-US"/>
              <a:t>Nội dung</a:t>
            </a:r>
          </a:p>
        </p:txBody>
      </p:sp>
      <p:sp>
        <p:nvSpPr>
          <p:cNvPr id="3" name="Content Placeholder 2"/>
          <p:cNvSpPr>
            <a:spLocks noGrp="1"/>
          </p:cNvSpPr>
          <p:nvPr>
            <p:ph idx="1"/>
          </p:nvPr>
        </p:nvSpPr>
        <p:spPr>
          <a:xfrm>
            <a:off x="533400" y="1752600"/>
            <a:ext cx="8229600" cy="3803904"/>
          </a:xfrm>
        </p:spPr>
        <p:txBody>
          <a:bodyPr/>
          <a:lstStyle/>
          <a:p>
            <a:r>
              <a:rPr lang="en-US"/>
              <a:t>Một số hiểu lầm trong Scrum</a:t>
            </a:r>
          </a:p>
          <a:p>
            <a:r>
              <a:rPr lang="en-US"/>
              <a:t>So sánh Scrum với mô hình truyền thống</a:t>
            </a:r>
          </a:p>
          <a:p>
            <a:r>
              <a:rPr lang="en-US"/>
              <a:t>Áp dụng mô hình Scrum</a:t>
            </a:r>
          </a:p>
          <a:p>
            <a:pPr marL="0" indent="0">
              <a:buNone/>
            </a:pP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2</a:t>
            </a:fld>
            <a:endParaRPr lang="en-US"/>
          </a:p>
        </p:txBody>
      </p:sp>
    </p:spTree>
    <p:extLst>
      <p:ext uri="{BB962C8B-B14F-4D97-AF65-F5344CB8AC3E}">
        <p14:creationId xmlns:p14="http://schemas.microsoft.com/office/powerpoint/2010/main" val="3702456615"/>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Độ ưu tiên</a:t>
            </a:r>
          </a:p>
        </p:txBody>
      </p:sp>
      <p:sp>
        <p:nvSpPr>
          <p:cNvPr id="3" name="Content Placeholder 2"/>
          <p:cNvSpPr>
            <a:spLocks noGrp="1"/>
          </p:cNvSpPr>
          <p:nvPr>
            <p:ph idx="1"/>
          </p:nvPr>
        </p:nvSpPr>
        <p:spPr/>
        <p:txBody>
          <a:bodyPr/>
          <a:lstStyle/>
          <a:p>
            <a:pPr algn="just"/>
            <a:r>
              <a:rPr lang="en-US"/>
              <a:t>Nhấn mạnh vào việc thực hiện các xây dựng đã được đưa ra trong yêu cầu </a:t>
            </a:r>
          </a:p>
          <a:p>
            <a:pPr algn="just"/>
            <a:r>
              <a:rPr lang="en-US"/>
              <a:t>Tập trung vào việc thực hiện các tính năng có giá trị quan trọng trước tiên. Giảm nguy cơ có các tính năng không sử dụng được </a:t>
            </a:r>
          </a:p>
        </p:txBody>
      </p:sp>
      <p:sp>
        <p:nvSpPr>
          <p:cNvPr id="4" name="Slide Number Placeholder 3"/>
          <p:cNvSpPr>
            <a:spLocks noGrp="1"/>
          </p:cNvSpPr>
          <p:nvPr>
            <p:ph type="sldNum" sz="quarter" idx="11"/>
          </p:nvPr>
        </p:nvSpPr>
        <p:spPr/>
        <p:txBody>
          <a:bodyPr/>
          <a:lstStyle/>
          <a:p>
            <a:fld id="{51BBA4BD-2CF1-465B-8C0D-A9F3E5C920A5}" type="slidenum">
              <a:rPr lang="en-US" smtClean="0"/>
              <a:t>20</a:t>
            </a:fld>
            <a:endParaRPr lang="en-US"/>
          </a:p>
        </p:txBody>
      </p:sp>
    </p:spTree>
    <p:extLst>
      <p:ext uri="{BB962C8B-B14F-4D97-AF65-F5344CB8AC3E}">
        <p14:creationId xmlns:p14="http://schemas.microsoft.com/office/powerpoint/2010/main" val="3199369435"/>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Kích thước dự án</a:t>
            </a:r>
          </a:p>
        </p:txBody>
      </p:sp>
      <p:sp>
        <p:nvSpPr>
          <p:cNvPr id="3" name="Content Placeholder 2"/>
          <p:cNvSpPr>
            <a:spLocks noGrp="1"/>
          </p:cNvSpPr>
          <p:nvPr>
            <p:ph idx="1"/>
          </p:nvPr>
        </p:nvSpPr>
        <p:spPr/>
        <p:txBody>
          <a:bodyPr/>
          <a:lstStyle/>
          <a:p>
            <a:pPr algn="just"/>
            <a:r>
              <a:rPr lang="en-US"/>
              <a:t>Tốt nhất là dự án dài hạn, đòi hỏi nhiều tài liệu và nhiều sự tham gia của các bên liên quan</a:t>
            </a:r>
          </a:p>
          <a:p>
            <a:pPr algn="just"/>
            <a:r>
              <a:rPr lang="en-US"/>
              <a:t>Linh hoạt cho các dự án nhỏ từ 2-3 tuần đối với các dự án chạy trong nhiều năm với nhau.</a:t>
            </a:r>
          </a:p>
        </p:txBody>
      </p:sp>
      <p:sp>
        <p:nvSpPr>
          <p:cNvPr id="4" name="Slide Number Placeholder 3"/>
          <p:cNvSpPr>
            <a:spLocks noGrp="1"/>
          </p:cNvSpPr>
          <p:nvPr>
            <p:ph type="sldNum" sz="quarter" idx="11"/>
          </p:nvPr>
        </p:nvSpPr>
        <p:spPr/>
        <p:txBody>
          <a:bodyPr/>
          <a:lstStyle/>
          <a:p>
            <a:fld id="{51BBA4BD-2CF1-465B-8C0D-A9F3E5C920A5}" type="slidenum">
              <a:rPr lang="en-US" smtClean="0"/>
              <a:t>21</a:t>
            </a:fld>
            <a:endParaRPr lang="en-US"/>
          </a:p>
        </p:txBody>
      </p:sp>
    </p:spTree>
    <p:extLst>
      <p:ext uri="{BB962C8B-B14F-4D97-AF65-F5344CB8AC3E}">
        <p14:creationId xmlns:p14="http://schemas.microsoft.com/office/powerpoint/2010/main" val="2910354010"/>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a:p>
          <a:p>
            <a:pPr marL="0" indent="0" algn="ctr">
              <a:buNone/>
            </a:pPr>
            <a:endParaRPr lang="en-US" b="1">
              <a:latin typeface="Tahoma" pitchFamily="34" charset="0"/>
              <a:cs typeface="Tahoma" pitchFamily="34" charset="0"/>
            </a:endParaRPr>
          </a:p>
          <a:p>
            <a:pPr marL="0" indent="0" algn="ctr">
              <a:buNone/>
            </a:pPr>
            <a:r>
              <a:rPr lang="en-US" b="1">
                <a:latin typeface="Tahoma" pitchFamily="34" charset="0"/>
                <a:cs typeface="Tahoma" pitchFamily="34" charset="0"/>
              </a:rPr>
              <a:t>ÁP DỤNG MÔ HÌNH SCRUM</a:t>
            </a:r>
          </a:p>
        </p:txBody>
      </p:sp>
      <p:sp>
        <p:nvSpPr>
          <p:cNvPr id="4" name="Slide Number Placeholder 3"/>
          <p:cNvSpPr>
            <a:spLocks noGrp="1"/>
          </p:cNvSpPr>
          <p:nvPr>
            <p:ph type="sldNum" sz="quarter" idx="11"/>
          </p:nvPr>
        </p:nvSpPr>
        <p:spPr/>
        <p:txBody>
          <a:bodyPr/>
          <a:lstStyle/>
          <a:p>
            <a:fld id="{51BBA4BD-2CF1-465B-8C0D-A9F3E5C920A5}" type="slidenum">
              <a:rPr lang="en-US" smtClean="0"/>
              <a:t>22</a:t>
            </a:fld>
            <a:endParaRPr lang="en-US"/>
          </a:p>
        </p:txBody>
      </p:sp>
    </p:spTree>
    <p:extLst>
      <p:ext uri="{BB962C8B-B14F-4D97-AF65-F5344CB8AC3E}">
        <p14:creationId xmlns:p14="http://schemas.microsoft.com/office/powerpoint/2010/main" val="1272506976"/>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Chuẩn bị</a:t>
            </a:r>
          </a:p>
        </p:txBody>
      </p:sp>
      <p:sp>
        <p:nvSpPr>
          <p:cNvPr id="3" name="Content Placeholder 2"/>
          <p:cNvSpPr>
            <a:spLocks noGrp="1"/>
          </p:cNvSpPr>
          <p:nvPr>
            <p:ph idx="1"/>
          </p:nvPr>
        </p:nvSpPr>
        <p:spPr/>
        <p:txBody>
          <a:bodyPr/>
          <a:lstStyle/>
          <a:p>
            <a:r>
              <a:rPr lang="en-US"/>
              <a:t>Hồ sơ đề xuất của dự án:</a:t>
            </a:r>
          </a:p>
          <a:p>
            <a:pPr lvl="1"/>
            <a:r>
              <a:rPr lang="vi-VN"/>
              <a:t>Mô tả sản phẩm: Mục đích, Chức năng, Yêu cầu chi tiết các chức năng</a:t>
            </a:r>
          </a:p>
          <a:p>
            <a:pPr lvl="1"/>
            <a:r>
              <a:rPr lang="vi-VN"/>
              <a:t>Giải pháp: kiến trúc, công nghệ, phương pháp phát triển, triển khai</a:t>
            </a:r>
          </a:p>
          <a:p>
            <a:pPr lvl="1"/>
            <a:r>
              <a:rPr lang="vi-VN"/>
              <a:t>Thời gian phát triển dự án</a:t>
            </a:r>
          </a:p>
          <a:p>
            <a:pPr lvl="1"/>
            <a:r>
              <a:rPr lang="vi-VN"/>
              <a:t>Tài chính được cấp cho dự án</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23</a:t>
            </a:fld>
            <a:endParaRPr lang="en-US"/>
          </a:p>
        </p:txBody>
      </p:sp>
    </p:spTree>
    <p:extLst>
      <p:ext uri="{BB962C8B-B14F-4D97-AF65-F5344CB8AC3E}">
        <p14:creationId xmlns:p14="http://schemas.microsoft.com/office/powerpoint/2010/main" val="681667624"/>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Các công tác chuẩn bị như con người, nơi làm việc, máy móc v.v….</a:t>
            </a:r>
          </a:p>
          <a:p>
            <a:r>
              <a:rPr lang="en-US"/>
              <a:t>Công cụ quản lý Scrum</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24</a:t>
            </a:fld>
            <a:endParaRPr lang="en-US"/>
          </a:p>
        </p:txBody>
      </p:sp>
    </p:spTree>
    <p:extLst>
      <p:ext uri="{BB962C8B-B14F-4D97-AF65-F5344CB8AC3E}">
        <p14:creationId xmlns:p14="http://schemas.microsoft.com/office/powerpoint/2010/main" val="2280438648"/>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Thành lập nhóm dự án</a:t>
            </a:r>
          </a:p>
        </p:txBody>
      </p:sp>
      <p:sp>
        <p:nvSpPr>
          <p:cNvPr id="3" name="Content Placeholder 2"/>
          <p:cNvSpPr>
            <a:spLocks noGrp="1"/>
          </p:cNvSpPr>
          <p:nvPr>
            <p:ph idx="1"/>
          </p:nvPr>
        </p:nvSpPr>
        <p:spPr/>
        <p:txBody>
          <a:bodyPr/>
          <a:lstStyle/>
          <a:p>
            <a:endParaRPr lang="en-US"/>
          </a:p>
          <a:p>
            <a:endParaRPr lang="en-US"/>
          </a:p>
          <a:p>
            <a:endParaRPr lang="en-US"/>
          </a:p>
          <a:p>
            <a:r>
              <a:rPr lang="en-US"/>
              <a:t>Chọn Product Owner</a:t>
            </a:r>
          </a:p>
          <a:p>
            <a:r>
              <a:rPr lang="en-US"/>
              <a:t>Chọn Scrum Master</a:t>
            </a:r>
          </a:p>
          <a:p>
            <a:r>
              <a:rPr lang="en-US"/>
              <a:t>Xây dựng Team Development</a:t>
            </a:r>
          </a:p>
          <a:p>
            <a:endParaRPr lang="en-US" b="1"/>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25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295400"/>
            <a:ext cx="375285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3975616"/>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Hình thành ProductBacklog</a:t>
            </a:r>
          </a:p>
        </p:txBody>
      </p:sp>
      <p:sp>
        <p:nvSpPr>
          <p:cNvPr id="7" name="Content Placeholder 6"/>
          <p:cNvSpPr>
            <a:spLocks noGrp="1"/>
          </p:cNvSpPr>
          <p:nvPr>
            <p:ph idx="1"/>
          </p:nvPr>
        </p:nvSpPr>
        <p:spPr/>
        <p:txBody>
          <a:bodyPr/>
          <a:lstStyle/>
          <a:p>
            <a:pPr algn="just"/>
            <a:r>
              <a:rPr lang="vi-VN"/>
              <a:t>Product</a:t>
            </a:r>
            <a:r>
              <a:rPr lang="en-US"/>
              <a:t> b</a:t>
            </a:r>
            <a:r>
              <a:rPr lang="vi-VN"/>
              <a:t>acklog mô tả danh sách chức năng cần phát triển của sản phẩm. </a:t>
            </a:r>
            <a:endParaRPr lang="en-US"/>
          </a:p>
          <a:p>
            <a:pPr algn="just"/>
            <a:r>
              <a:rPr lang="vi-VN"/>
              <a:t>Product</a:t>
            </a:r>
            <a:r>
              <a:rPr lang="en-US"/>
              <a:t> b</a:t>
            </a:r>
            <a:r>
              <a:rPr lang="vi-VN"/>
              <a:t>acklog được Product Owner tạo ra và chịu trách nhiệm cập nhật theo từng giai đoạn của dự án. </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pPr/>
              <a:t>26</a:t>
            </a:fld>
            <a:endParaRPr lang="en-US"/>
          </a:p>
        </p:txBody>
      </p:sp>
    </p:spTree>
    <p:extLst>
      <p:ext uri="{BB962C8B-B14F-4D97-AF65-F5344CB8AC3E}">
        <p14:creationId xmlns:p14="http://schemas.microsoft.com/office/powerpoint/2010/main" val="2733734075"/>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27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545" y="1368644"/>
            <a:ext cx="7110413" cy="370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7018816"/>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28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71600"/>
            <a:ext cx="7162799"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6990558"/>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685800"/>
            <a:ext cx="8229600" cy="990600"/>
          </a:xfrm>
        </p:spPr>
        <p:txBody>
          <a:bodyPr>
            <a:normAutofit fontScale="90000"/>
          </a:bodyPr>
          <a:lstStyle/>
          <a:p>
            <a:r>
              <a:rPr lang="en-US"/>
              <a:t>Sprint Planning meeting và hình thành Sprint Backlog</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29</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463" y="1885950"/>
            <a:ext cx="7458075"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2121765"/>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0200"/>
            <a:ext cx="8229600" cy="990600"/>
          </a:xfrm>
        </p:spPr>
        <p:txBody>
          <a:bodyPr/>
          <a:lstStyle/>
          <a:p>
            <a:r>
              <a:rPr lang="en-US"/>
              <a:t>Mục tiêu</a:t>
            </a:r>
          </a:p>
        </p:txBody>
      </p:sp>
      <p:sp>
        <p:nvSpPr>
          <p:cNvPr id="3" name="Content Placeholder 2"/>
          <p:cNvSpPr>
            <a:spLocks noGrp="1"/>
          </p:cNvSpPr>
          <p:nvPr>
            <p:ph idx="1"/>
          </p:nvPr>
        </p:nvSpPr>
        <p:spPr>
          <a:xfrm>
            <a:off x="457200" y="1447800"/>
            <a:ext cx="8229600" cy="3803904"/>
          </a:xfrm>
        </p:spPr>
        <p:txBody>
          <a:bodyPr/>
          <a:lstStyle/>
          <a:p>
            <a:pPr algn="just"/>
            <a:r>
              <a:rPr lang="en-US" sz="3600"/>
              <a:t>Hiểu được một số hiểu lầm trong Scrum</a:t>
            </a:r>
          </a:p>
          <a:p>
            <a:pPr algn="just"/>
            <a:r>
              <a:rPr lang="en-US"/>
              <a:t>Hiểu được những dự án phần mềm mà phương pháp Scrum áp dụng</a:t>
            </a:r>
          </a:p>
          <a:p>
            <a:pPr algn="just"/>
            <a:r>
              <a:rPr lang="en-US" sz="3600"/>
              <a:t>Vận dụng phương pháp Scrum trong dự án cụ thể</a:t>
            </a:r>
          </a:p>
        </p:txBody>
      </p:sp>
      <p:sp>
        <p:nvSpPr>
          <p:cNvPr id="4" name="Slide Number Placeholder 3"/>
          <p:cNvSpPr>
            <a:spLocks noGrp="1"/>
          </p:cNvSpPr>
          <p:nvPr>
            <p:ph type="sldNum" sz="quarter" idx="11"/>
          </p:nvPr>
        </p:nvSpPr>
        <p:spPr/>
        <p:txBody>
          <a:bodyPr/>
          <a:lstStyle/>
          <a:p>
            <a:fld id="{51BBA4BD-2CF1-465B-8C0D-A9F3E5C920A5}" type="slidenum">
              <a:rPr lang="en-US" smtClean="0"/>
              <a:t>3</a:t>
            </a:fld>
            <a:endParaRPr lang="en-US"/>
          </a:p>
        </p:txBody>
      </p:sp>
    </p:spTree>
    <p:extLst>
      <p:ext uri="{BB962C8B-B14F-4D97-AF65-F5344CB8AC3E}">
        <p14:creationId xmlns:p14="http://schemas.microsoft.com/office/powerpoint/2010/main" val="2723361485"/>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a:t>Các Sprint phải đảm bảo các yếu tố sau</a:t>
            </a:r>
            <a:r>
              <a:rPr lang="en-US"/>
              <a:t>:</a:t>
            </a:r>
          </a:p>
          <a:p>
            <a:pPr lvl="1" algn="just"/>
            <a:r>
              <a:rPr lang="vi-VN"/>
              <a:t>Phải xác định rõ được Sprint </a:t>
            </a:r>
            <a:r>
              <a:rPr lang="en-US"/>
              <a:t>b</a:t>
            </a:r>
            <a:r>
              <a:rPr lang="vi-VN"/>
              <a:t>acklog </a:t>
            </a:r>
            <a:endParaRPr lang="en-US"/>
          </a:p>
          <a:p>
            <a:pPr lvl="1" algn="just"/>
            <a:r>
              <a:rPr lang="vi-VN"/>
              <a:t>Phải phân công được công việc hiệu quả cho các thành viên</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30</a:t>
            </a:fld>
            <a:endParaRPr lang="en-US"/>
          </a:p>
        </p:txBody>
      </p:sp>
    </p:spTree>
    <p:extLst>
      <p:ext uri="{BB962C8B-B14F-4D97-AF65-F5344CB8AC3E}">
        <p14:creationId xmlns:p14="http://schemas.microsoft.com/office/powerpoint/2010/main" val="766495458"/>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a:t>Sprint Planning lên kế hoạch cho Sprin</a:t>
            </a:r>
            <a:r>
              <a:rPr lang="en-US"/>
              <a:t>t</a:t>
            </a:r>
          </a:p>
          <a:p>
            <a:pPr lvl="1" algn="just"/>
            <a:r>
              <a:rPr lang="vi-VN"/>
              <a:t>Thảo luận và chọn ra danh sách các chức năng thực hiện</a:t>
            </a:r>
          </a:p>
          <a:p>
            <a:pPr lvl="1" algn="just"/>
            <a:r>
              <a:rPr lang="vi-VN"/>
              <a:t>Xác định bắt đầu, kết thúc, kết quả đầu ra</a:t>
            </a:r>
          </a:p>
          <a:p>
            <a:pPr lvl="1" algn="just"/>
            <a:r>
              <a:rPr lang="vi-VN"/>
              <a:t>Phân công công việc của từng thành viên</a:t>
            </a:r>
          </a:p>
          <a:p>
            <a:pPr lvl="1" algn="just"/>
            <a:r>
              <a:rPr lang="vi-VN"/>
              <a:t>Bàn các giải pháp cho các vấn đề chung cho Sprint</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31</a:t>
            </a:fld>
            <a:endParaRPr lang="en-US"/>
          </a:p>
        </p:txBody>
      </p:sp>
    </p:spTree>
    <p:extLst>
      <p:ext uri="{BB962C8B-B14F-4D97-AF65-F5344CB8AC3E}">
        <p14:creationId xmlns:p14="http://schemas.microsoft.com/office/powerpoint/2010/main" val="2908156128"/>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a:t>Thành phần tham dự: Phần Một: Product Owner, Nhóm Phát triển, ScrumMaster. Phần Hai: Nhóm Phát triển, ScrumMaster, Product Owner (không bắt buộc nhưng cần phải sẵn sàng để trả lời các thắc mắc)</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32</a:t>
            </a:fld>
            <a:endParaRPr lang="en-US"/>
          </a:p>
        </p:txBody>
      </p:sp>
    </p:spTree>
    <p:extLst>
      <p:ext uri="{BB962C8B-B14F-4D97-AF65-F5344CB8AC3E}">
        <p14:creationId xmlns:p14="http://schemas.microsoft.com/office/powerpoint/2010/main" val="3695836948"/>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Daily Scrum Meeting</a:t>
            </a:r>
          </a:p>
        </p:txBody>
      </p:sp>
      <p:sp>
        <p:nvSpPr>
          <p:cNvPr id="3" name="Content Placeholder 2"/>
          <p:cNvSpPr>
            <a:spLocks noGrp="1"/>
          </p:cNvSpPr>
          <p:nvPr>
            <p:ph idx="1"/>
          </p:nvPr>
        </p:nvSpPr>
        <p:spPr/>
        <p:txBody>
          <a:bodyPr/>
          <a:lstStyle/>
          <a:p>
            <a:pPr algn="just"/>
            <a:r>
              <a:rPr lang="vi-VN"/>
              <a:t>Daily Scrum được thực hiện hàng ngày và trả lời đúng 3 câu:</a:t>
            </a:r>
          </a:p>
          <a:p>
            <a:pPr lvl="1" algn="just"/>
            <a:r>
              <a:rPr lang="vi-VN"/>
              <a:t>Hôm qua bạn làm gì?</a:t>
            </a:r>
          </a:p>
          <a:p>
            <a:pPr lvl="1" algn="just"/>
            <a:r>
              <a:rPr lang="vi-VN"/>
              <a:t>Bạn gặp những vấn đề gì?</a:t>
            </a:r>
          </a:p>
          <a:p>
            <a:pPr lvl="1" algn="just"/>
            <a:r>
              <a:rPr lang="vi-VN"/>
              <a:t>Hôm nay bạn làm gì?</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33</a:t>
            </a:fld>
            <a:endParaRPr lang="en-US"/>
          </a:p>
        </p:txBody>
      </p:sp>
    </p:spTree>
    <p:extLst>
      <p:ext uri="{BB962C8B-B14F-4D97-AF65-F5344CB8AC3E}">
        <p14:creationId xmlns:p14="http://schemas.microsoft.com/office/powerpoint/2010/main" val="2636033225"/>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a:t>Thành phần tham dự: Nhóm Phát triển bắt buộc có mặt; Product Owner không bắt buộc. ScrumMaster thường có mặt để đảm bảo Nhóm Phát triển tiến hành tốt sự kiện này. </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34</a:t>
            </a:fld>
            <a:endParaRPr lang="en-US"/>
          </a:p>
        </p:txBody>
      </p:sp>
    </p:spTree>
    <p:extLst>
      <p:ext uri="{BB962C8B-B14F-4D97-AF65-F5344CB8AC3E}">
        <p14:creationId xmlns:p14="http://schemas.microsoft.com/office/powerpoint/2010/main" val="2563596966"/>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Theo dõi tiến độ trong suốt Sprint</a:t>
            </a:r>
            <a:endParaRPr lang="en-US"/>
          </a:p>
        </p:txBody>
      </p:sp>
      <p:sp>
        <p:nvSpPr>
          <p:cNvPr id="3" name="Content Placeholder 2"/>
          <p:cNvSpPr>
            <a:spLocks noGrp="1"/>
          </p:cNvSpPr>
          <p:nvPr>
            <p:ph idx="1"/>
          </p:nvPr>
        </p:nvSpPr>
        <p:spPr/>
        <p:txBody>
          <a:bodyPr/>
          <a:lstStyle/>
          <a:p>
            <a:r>
              <a:rPr lang="vi-VN"/>
              <a:t>Hằng ngày, các thành viên Nhóm Phát triển cập nhật ước tính </a:t>
            </a:r>
            <a:r>
              <a:rPr lang="vi-VN">
                <a:solidFill>
                  <a:srgbClr val="FF0000"/>
                </a:solidFill>
              </a:rPr>
              <a:t>khối lượng công việc còn lại </a:t>
            </a:r>
            <a:r>
              <a:rPr lang="vi-VN"/>
              <a:t>để hoàn tất công việc mình đang làm trên Sprint Backlog</a:t>
            </a:r>
            <a:r>
              <a:rPr lang="en-US"/>
              <a:t>.</a:t>
            </a:r>
          </a:p>
        </p:txBody>
      </p:sp>
      <p:sp>
        <p:nvSpPr>
          <p:cNvPr id="4" name="Slide Number Placeholder 3"/>
          <p:cNvSpPr>
            <a:spLocks noGrp="1"/>
          </p:cNvSpPr>
          <p:nvPr>
            <p:ph type="sldNum" sz="quarter" idx="11"/>
          </p:nvPr>
        </p:nvSpPr>
        <p:spPr/>
        <p:txBody>
          <a:bodyPr/>
          <a:lstStyle/>
          <a:p>
            <a:fld id="{51BBA4BD-2CF1-465B-8C0D-A9F3E5C920A5}" type="slidenum">
              <a:rPr lang="en-US" smtClean="0"/>
              <a:t>35</a:t>
            </a:fld>
            <a:endParaRPr lang="en-US"/>
          </a:p>
        </p:txBody>
      </p:sp>
    </p:spTree>
    <p:extLst>
      <p:ext uri="{BB962C8B-B14F-4D97-AF65-F5344CB8AC3E}">
        <p14:creationId xmlns:p14="http://schemas.microsoft.com/office/powerpoint/2010/main" val="280775905"/>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C</a:t>
            </a:r>
            <a:r>
              <a:rPr lang="vi-VN"/>
              <a:t>ộng toàn bộ lượng công việc của còn lại cho cả nhóm rồi vẽ lên Biểu đồ Sprint Burndown</a:t>
            </a:r>
            <a:r>
              <a:rPr lang="en-US"/>
              <a:t>.</a:t>
            </a:r>
          </a:p>
          <a:p>
            <a:r>
              <a:rPr lang="vi-VN"/>
              <a:t>Trong trường hợp lý tưởng, nó sẽ là một đồ thị đi xuống theo một quỹ đạo đạt tới “công việc còn lại bằng 0” vào ngày cuối cùng của Sprint. </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36</a:t>
            </a:fld>
            <a:endParaRPr lang="en-US"/>
          </a:p>
        </p:txBody>
      </p:sp>
    </p:spTree>
    <p:extLst>
      <p:ext uri="{BB962C8B-B14F-4D97-AF65-F5344CB8AC3E}">
        <p14:creationId xmlns:p14="http://schemas.microsoft.com/office/powerpoint/2010/main" val="3967257877"/>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biểu đồ Burndown chart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37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5995" y="1295400"/>
            <a:ext cx="462915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4285023"/>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Làm mịn Product Backlog </a:t>
            </a:r>
          </a:p>
        </p:txBody>
      </p:sp>
      <p:sp>
        <p:nvSpPr>
          <p:cNvPr id="3" name="Content Placeholder 2"/>
          <p:cNvSpPr>
            <a:spLocks noGrp="1"/>
          </p:cNvSpPr>
          <p:nvPr>
            <p:ph idx="1"/>
          </p:nvPr>
        </p:nvSpPr>
        <p:spPr/>
        <p:txBody>
          <a:bodyPr/>
          <a:lstStyle/>
          <a:p>
            <a:r>
              <a:rPr lang="vi-VN"/>
              <a:t>Chia nhỏ các hạng mục lớn, phân tích các hạng mục, tái-ước lượng, tái-đánh giá độ ưu tiên của các hạng mục dành cho các Sprint sắp tới.</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38</a:t>
            </a:fld>
            <a:endParaRPr lang="en-US"/>
          </a:p>
        </p:txBody>
      </p:sp>
    </p:spTree>
    <p:extLst>
      <p:ext uri="{BB962C8B-B14F-4D97-AF65-F5344CB8AC3E}">
        <p14:creationId xmlns:p14="http://schemas.microsoft.com/office/powerpoint/2010/main" val="309193966"/>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K</a:t>
            </a:r>
            <a:r>
              <a:rPr lang="vi-VN"/>
              <a:t>hông kéo dài hơn 10% thời gian của Nhóm Phát triển dành cho Sprint. Ví dụ, đối với một Sprint hai tuần thì có thể dành một ngày để làm mịn</a:t>
            </a:r>
            <a:endParaRPr lang="en-US"/>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39</a:t>
            </a:fld>
            <a:endParaRPr lang="en-US"/>
          </a:p>
        </p:txBody>
      </p:sp>
    </p:spTree>
    <p:extLst>
      <p:ext uri="{BB962C8B-B14F-4D97-AF65-F5344CB8AC3E}">
        <p14:creationId xmlns:p14="http://schemas.microsoft.com/office/powerpoint/2010/main" val="3399404232"/>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a:p>
            <a:endParaRPr lang="en-US"/>
          </a:p>
          <a:p>
            <a:pPr marL="0" indent="0" algn="ctr">
              <a:buNone/>
            </a:pPr>
            <a:r>
              <a:rPr lang="en-US" b="1">
                <a:latin typeface="Tahoma" pitchFamily="34" charset="0"/>
                <a:cs typeface="Tahoma" pitchFamily="34" charset="0"/>
              </a:rPr>
              <a:t>NHỮNG HIỂU LẦM TRONG SCRUM</a:t>
            </a:r>
          </a:p>
        </p:txBody>
      </p:sp>
      <p:sp>
        <p:nvSpPr>
          <p:cNvPr id="4" name="Slide Number Placeholder 3"/>
          <p:cNvSpPr>
            <a:spLocks noGrp="1"/>
          </p:cNvSpPr>
          <p:nvPr>
            <p:ph type="sldNum" sz="quarter" idx="11"/>
          </p:nvPr>
        </p:nvSpPr>
        <p:spPr/>
        <p:txBody>
          <a:bodyPr/>
          <a:lstStyle/>
          <a:p>
            <a:fld id="{51BBA4BD-2CF1-465B-8C0D-A9F3E5C920A5}" type="slidenum">
              <a:rPr lang="en-US" smtClean="0"/>
              <a:t>4</a:t>
            </a:fld>
            <a:endParaRPr lang="en-US"/>
          </a:p>
        </p:txBody>
      </p:sp>
    </p:spTree>
    <p:extLst>
      <p:ext uri="{BB962C8B-B14F-4D97-AF65-F5344CB8AC3E}">
        <p14:creationId xmlns:p14="http://schemas.microsoft.com/office/powerpoint/2010/main" val="1492388358"/>
      </p:ext>
    </p:extLst>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Việc này bao gồm phân tích chi tiết các yêu cầu, phân tách các hạng mục lớn thành các hạng mục nhỏ hơn, ước tính các hạng mục mới, và ước tính lại các hạng mục đã có.</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40</a:t>
            </a:fld>
            <a:endParaRPr lang="en-US"/>
          </a:p>
        </p:txBody>
      </p:sp>
    </p:spTree>
    <p:extLst>
      <p:ext uri="{BB962C8B-B14F-4D97-AF65-F5344CB8AC3E}">
        <p14:creationId xmlns:p14="http://schemas.microsoft.com/office/powerpoint/2010/main" val="552818040"/>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T</a:t>
            </a:r>
            <a:r>
              <a:rPr lang="vi-VN"/>
              <a:t>ổ chức một phiên làm việc tập trung ở giai đoạn giữa hoặc cuối Sprint</a:t>
            </a:r>
            <a:r>
              <a:rPr lang="en-US"/>
              <a:t>.</a:t>
            </a:r>
          </a:p>
          <a:p>
            <a:r>
              <a:rPr lang="vi-VN"/>
              <a:t>Hoạt động làm mịn này không phải là dành cho các hạng mục đã được lựa chọn cho Sprint hiện tại; mà nó được dành cho các hạng mục </a:t>
            </a:r>
            <a:r>
              <a:rPr lang="en-US"/>
              <a:t>cho </a:t>
            </a:r>
            <a:r>
              <a:rPr lang="vi-VN"/>
              <a:t>một hay hai Sprint tiếp theo.</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41</a:t>
            </a:fld>
            <a:endParaRPr lang="en-US"/>
          </a:p>
        </p:txBody>
      </p:sp>
    </p:spTree>
    <p:extLst>
      <p:ext uri="{BB962C8B-B14F-4D97-AF65-F5344CB8AC3E}">
        <p14:creationId xmlns:p14="http://schemas.microsoft.com/office/powerpoint/2010/main" val="1597002392"/>
      </p:ext>
    </p:extLst>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normAutofit/>
          </a:bodyPr>
          <a:lstStyle/>
          <a:p>
            <a:r>
              <a:rPr lang="vi-VN"/>
              <a:t>Sprint Review Meeting</a:t>
            </a:r>
            <a:endParaRPr lang="en-US"/>
          </a:p>
        </p:txBody>
      </p:sp>
      <p:sp>
        <p:nvSpPr>
          <p:cNvPr id="3" name="Content Placeholder 2"/>
          <p:cNvSpPr>
            <a:spLocks noGrp="1"/>
          </p:cNvSpPr>
          <p:nvPr>
            <p:ph idx="1"/>
          </p:nvPr>
        </p:nvSpPr>
        <p:spPr>
          <a:xfrm>
            <a:off x="457200" y="1676400"/>
            <a:ext cx="8229600" cy="3448304"/>
          </a:xfrm>
        </p:spPr>
        <p:txBody>
          <a:bodyPr/>
          <a:lstStyle/>
          <a:p>
            <a:pPr algn="just"/>
            <a:r>
              <a:rPr lang="en-US"/>
              <a:t>S</a:t>
            </a:r>
            <a:r>
              <a:rPr lang="vi-VN"/>
              <a:t>print Review Meeting rà soát kết quả thực hiện của mỗi Sprint. </a:t>
            </a:r>
            <a:endParaRPr lang="en-US"/>
          </a:p>
          <a:p>
            <a:pPr algn="just"/>
            <a:r>
              <a:rPr lang="vi-VN"/>
              <a:t>Thành phần tham dự: Nhóm Phát triển, Product Owner, ScrumMaster. Các bên liên quan khác được Product Owner mời nếu phù hợp. </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42</a:t>
            </a:fld>
            <a:endParaRPr lang="en-US"/>
          </a:p>
        </p:txBody>
      </p:sp>
    </p:spTree>
    <p:extLst>
      <p:ext uri="{BB962C8B-B14F-4D97-AF65-F5344CB8AC3E}">
        <p14:creationId xmlns:p14="http://schemas.microsoft.com/office/powerpoint/2010/main" val="3948499387"/>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Cải tiến Sprint</a:t>
            </a:r>
          </a:p>
        </p:txBody>
      </p:sp>
      <p:sp>
        <p:nvSpPr>
          <p:cNvPr id="3" name="Content Placeholder 2"/>
          <p:cNvSpPr>
            <a:spLocks noGrp="1"/>
          </p:cNvSpPr>
          <p:nvPr>
            <p:ph idx="1"/>
          </p:nvPr>
        </p:nvSpPr>
        <p:spPr/>
        <p:txBody>
          <a:bodyPr/>
          <a:lstStyle/>
          <a:p>
            <a:r>
              <a:rPr lang="vi-VN"/>
              <a:t>Thành phần tham dự: Nhóm Phát triển, ScrumMaster, Product Owner (không bắt buộc). Các bên liên quan khác có thể được Nhóm Phát triển mời</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43</a:t>
            </a:fld>
            <a:endParaRPr lang="en-US"/>
          </a:p>
        </p:txBody>
      </p:sp>
    </p:spTree>
    <p:extLst>
      <p:ext uri="{BB962C8B-B14F-4D97-AF65-F5344CB8AC3E}">
        <p14:creationId xmlns:p14="http://schemas.microsoft.com/office/powerpoint/2010/main" val="2284941702"/>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Thời gian: Đóng khung trong 45 phút tương ứng với một tuần làm việc của Sprint</a:t>
            </a:r>
            <a:endParaRPr lang="en-US"/>
          </a:p>
          <a:p>
            <a:r>
              <a:rPr lang="vi-VN"/>
              <a:t>Nhóm Phát triển thảo luận những thứ đang làm tốt và những thứ không làm tốt, từ đó thống nhất các thay đổi cần thực hiện. </a:t>
            </a:r>
            <a:endParaRPr lang="en-US"/>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44</a:t>
            </a:fld>
            <a:endParaRPr lang="en-US"/>
          </a:p>
        </p:txBody>
      </p:sp>
    </p:spTree>
    <p:extLst>
      <p:ext uri="{BB962C8B-B14F-4D97-AF65-F5344CB8AC3E}">
        <p14:creationId xmlns:p14="http://schemas.microsoft.com/office/powerpoint/2010/main" val="2022354230"/>
      </p:ext>
    </p:extLst>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Bắt đầu Sprint tiếp theo</a:t>
            </a:r>
            <a:endParaRPr lang="en-US"/>
          </a:p>
        </p:txBody>
      </p:sp>
      <p:sp>
        <p:nvSpPr>
          <p:cNvPr id="3" name="Content Placeholder 2"/>
          <p:cNvSpPr>
            <a:spLocks noGrp="1"/>
          </p:cNvSpPr>
          <p:nvPr>
            <p:ph idx="1"/>
          </p:nvPr>
        </p:nvSpPr>
        <p:spPr/>
        <p:txBody>
          <a:bodyPr/>
          <a:lstStyle/>
          <a:p>
            <a:r>
              <a:rPr lang="vi-VN"/>
              <a:t>Ngay sau Sơ kết Sprint, Product Owner có thể cập nhật Product Backlog với những thông tin mới - thêm các hạng mục mới, loại bỏ những hạng mục không còn phù hợp, hoặc chỉnh sửa những hạng mục đang có. </a:t>
            </a:r>
            <a:r>
              <a:rPr lang="en-US"/>
              <a:t>M</a:t>
            </a:r>
            <a:r>
              <a:rPr lang="vi-VN"/>
              <a:t>ọi thay đổi này được thể hiện ở trong Product Backlog</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45</a:t>
            </a:fld>
            <a:endParaRPr lang="en-US"/>
          </a:p>
        </p:txBody>
      </p:sp>
    </p:spTree>
    <p:extLst>
      <p:ext uri="{BB962C8B-B14F-4D97-AF65-F5344CB8AC3E}">
        <p14:creationId xmlns:p14="http://schemas.microsoft.com/office/powerpoint/2010/main" val="2051511019"/>
      </p:ext>
    </p:extLst>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a:t>
            </a:r>
          </a:p>
        </p:txBody>
      </p:sp>
      <p:sp>
        <p:nvSpPr>
          <p:cNvPr id="3" name="Content Placeholder 2"/>
          <p:cNvSpPr>
            <a:spLocks noGrp="1"/>
          </p:cNvSpPr>
          <p:nvPr>
            <p:ph idx="1"/>
          </p:nvPr>
        </p:nvSpPr>
        <p:spPr/>
        <p:txBody>
          <a:bodyPr/>
          <a:lstStyle/>
          <a:p>
            <a:pPr algn="just"/>
            <a:r>
              <a:rPr lang="en-US"/>
              <a:t>Những hiểu nhầm trong Scrum</a:t>
            </a:r>
          </a:p>
          <a:p>
            <a:pPr algn="just"/>
            <a:r>
              <a:rPr lang="en-US"/>
              <a:t>So sánh mô hình Thác nước với Scrum</a:t>
            </a:r>
          </a:p>
          <a:p>
            <a:pPr algn="just"/>
            <a:r>
              <a:rPr lang="en-US"/>
              <a:t>Áp dụng phương pháp Scrum triển khai dự án phần mềm cụ thể</a:t>
            </a:r>
          </a:p>
        </p:txBody>
      </p:sp>
      <p:sp>
        <p:nvSpPr>
          <p:cNvPr id="4" name="Slide Number Placeholder 3"/>
          <p:cNvSpPr>
            <a:spLocks noGrp="1"/>
          </p:cNvSpPr>
          <p:nvPr>
            <p:ph type="sldNum" sz="quarter" idx="11"/>
          </p:nvPr>
        </p:nvSpPr>
        <p:spPr/>
        <p:txBody>
          <a:bodyPr/>
          <a:lstStyle/>
          <a:p>
            <a:fld id="{51BBA4BD-2CF1-465B-8C0D-A9F3E5C920A5}" type="slidenum">
              <a:rPr lang="en-US" smtClean="0"/>
              <a:t>46</a:t>
            </a:fld>
            <a:endParaRPr lang="en-US"/>
          </a:p>
        </p:txBody>
      </p:sp>
    </p:spTree>
    <p:extLst>
      <p:ext uri="{BB962C8B-B14F-4D97-AF65-F5344CB8AC3E}">
        <p14:creationId xmlns:p14="http://schemas.microsoft.com/office/powerpoint/2010/main" val="2940892215"/>
      </p:ext>
    </p:extLst>
  </p:cSld>
  <p:clrMapOvr>
    <a:masterClrMapping/>
  </p:clrMapOvr>
  <p:transition spd="slow">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909" y="304800"/>
            <a:ext cx="8229600" cy="990600"/>
          </a:xfrm>
        </p:spPr>
        <p:txBody>
          <a:bodyPr/>
          <a:lstStyle/>
          <a:p>
            <a:r>
              <a:rPr lang="en-US"/>
              <a:t>Câu hỏi ôn tập</a:t>
            </a:r>
          </a:p>
        </p:txBody>
      </p:sp>
      <p:sp>
        <p:nvSpPr>
          <p:cNvPr id="3" name="Content Placeholder 2"/>
          <p:cNvSpPr>
            <a:spLocks noGrp="1"/>
          </p:cNvSpPr>
          <p:nvPr>
            <p:ph idx="1"/>
          </p:nvPr>
        </p:nvSpPr>
        <p:spPr>
          <a:xfrm>
            <a:off x="457200" y="1524000"/>
            <a:ext cx="8229600" cy="3505200"/>
          </a:xfrm>
        </p:spPr>
        <p:txBody>
          <a:bodyPr/>
          <a:lstStyle/>
          <a:p>
            <a:pPr algn="just"/>
            <a:r>
              <a:rPr lang="en-US"/>
              <a:t>Dự án 1: Các quản lý ứng dụng Client-Server: Quản lý nhân sự, quản lý thư viện, quản lý điểm sinh viên,…</a:t>
            </a:r>
          </a:p>
          <a:p>
            <a:pPr algn="just"/>
            <a:r>
              <a:rPr lang="en-US"/>
              <a:t>Dự án 2: Các Web bán hàng</a:t>
            </a:r>
          </a:p>
        </p:txBody>
      </p:sp>
      <p:sp>
        <p:nvSpPr>
          <p:cNvPr id="4" name="Slide Number Placeholder 3"/>
          <p:cNvSpPr>
            <a:spLocks noGrp="1"/>
          </p:cNvSpPr>
          <p:nvPr>
            <p:ph type="sldNum" sz="quarter" idx="11"/>
          </p:nvPr>
        </p:nvSpPr>
        <p:spPr/>
        <p:txBody>
          <a:bodyPr/>
          <a:lstStyle/>
          <a:p>
            <a:fld id="{51BBA4BD-2CF1-465B-8C0D-A9F3E5C920A5}" type="slidenum">
              <a:rPr lang="en-US" smtClean="0"/>
              <a:t>47</a:t>
            </a:fld>
            <a:endParaRPr lang="en-US"/>
          </a:p>
        </p:txBody>
      </p:sp>
    </p:spTree>
    <p:extLst>
      <p:ext uri="{BB962C8B-B14F-4D97-AF65-F5344CB8AC3E}">
        <p14:creationId xmlns:p14="http://schemas.microsoft.com/office/powerpoint/2010/main" val="812626065"/>
      </p:ext>
    </p:extLst>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240"/>
            <a:ext cx="8229600" cy="990600"/>
          </a:xfrm>
        </p:spPr>
        <p:txBody>
          <a:bodyPr/>
          <a:lstStyle/>
          <a:p>
            <a:r>
              <a:rPr lang="en-US"/>
              <a:t>Bài tập thực hành</a:t>
            </a:r>
          </a:p>
        </p:txBody>
      </p:sp>
      <p:sp>
        <p:nvSpPr>
          <p:cNvPr id="3" name="Content Placeholder 2"/>
          <p:cNvSpPr>
            <a:spLocks noGrp="1"/>
          </p:cNvSpPr>
          <p:nvPr>
            <p:ph idx="1"/>
          </p:nvPr>
        </p:nvSpPr>
        <p:spPr>
          <a:xfrm>
            <a:off x="457200" y="1413256"/>
            <a:ext cx="8229600" cy="3803904"/>
          </a:xfrm>
        </p:spPr>
        <p:txBody>
          <a:bodyPr/>
          <a:lstStyle/>
          <a:p>
            <a:endParaRPr lang="en-US"/>
          </a:p>
          <a:p>
            <a:r>
              <a:rPr lang="en-US">
                <a:hlinkClick r:id="rId2" action="ppaction://hlinkfile"/>
              </a:rPr>
              <a:t>Bài thực hành số 8.1</a:t>
            </a:r>
            <a:endParaRPr lang="en-US"/>
          </a:p>
          <a:p>
            <a:r>
              <a:rPr lang="en-US">
                <a:hlinkClick r:id="rId3" action="ppaction://hlinkfile"/>
              </a:rPr>
              <a:t>Bài thực hành số 8.2</a:t>
            </a:r>
            <a:endParaRPr lang="en-US"/>
          </a:p>
          <a:p>
            <a:r>
              <a:rPr lang="en-US">
                <a:hlinkClick r:id="rId4" action="ppaction://hlinkfile"/>
              </a:rPr>
              <a:t>Bài thực hành số 8.3</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48</a:t>
            </a:fld>
            <a:endParaRPr lang="en-US"/>
          </a:p>
        </p:txBody>
      </p:sp>
    </p:spTree>
    <p:extLst>
      <p:ext uri="{BB962C8B-B14F-4D97-AF65-F5344CB8AC3E}">
        <p14:creationId xmlns:p14="http://schemas.microsoft.com/office/powerpoint/2010/main" val="1227285663"/>
      </p:ext>
    </p:extLst>
  </p:cSld>
  <p:clrMapOvr>
    <a:masterClrMapping/>
  </p:clrMapOvr>
  <p:transition spd="slow">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31" y="381000"/>
            <a:ext cx="8229600" cy="990600"/>
          </a:xfrm>
        </p:spPr>
        <p:txBody>
          <a:bodyPr/>
          <a:lstStyle/>
          <a:p>
            <a:r>
              <a:rPr lang="en-US"/>
              <a:t>Câu hỏi và thảo luận</a:t>
            </a:r>
          </a:p>
        </p:txBody>
      </p:sp>
      <p:pic>
        <p:nvPicPr>
          <p:cNvPr id="4" name="Picture 2" descr="E:\SE\HA\hinh\11218221_1031726646862322_2527442835322688873_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38210" y="1828800"/>
            <a:ext cx="439401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fld id="{51BBA4BD-2CF1-465B-8C0D-A9F3E5C920A5}" type="slidenum">
              <a:rPr lang="en-US" smtClean="0"/>
              <a:t>49</a:t>
            </a:fld>
            <a:endParaRPr lang="en-US"/>
          </a:p>
        </p:txBody>
      </p:sp>
    </p:spTree>
    <p:extLst>
      <p:ext uri="{BB962C8B-B14F-4D97-AF65-F5344CB8AC3E}">
        <p14:creationId xmlns:p14="http://schemas.microsoft.com/office/powerpoint/2010/main" val="864630274"/>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Một số hiểu lầm</a:t>
            </a:r>
            <a:endParaRPr lang="vi-VN"/>
          </a:p>
        </p:txBody>
      </p:sp>
      <p:sp>
        <p:nvSpPr>
          <p:cNvPr id="3" name="Content Placeholder 2"/>
          <p:cNvSpPr>
            <a:spLocks noGrp="1"/>
          </p:cNvSpPr>
          <p:nvPr>
            <p:ph idx="1"/>
          </p:nvPr>
        </p:nvSpPr>
        <p:spPr/>
        <p:txBody>
          <a:bodyPr/>
          <a:lstStyle/>
          <a:p>
            <a:pPr algn="just"/>
            <a:endParaRPr lang="en-US"/>
          </a:p>
          <a:p>
            <a:pPr algn="just"/>
            <a:r>
              <a:rPr lang="vi-VN"/>
              <a:t>Không được thay đổi Sprint </a:t>
            </a:r>
            <a:r>
              <a:rPr lang="en-US"/>
              <a:t>B</a:t>
            </a:r>
            <a:r>
              <a:rPr lang="vi-VN"/>
              <a:t>acklog</a:t>
            </a:r>
            <a:endParaRPr lang="en-US"/>
          </a:p>
          <a:p>
            <a:pPr algn="just"/>
            <a:r>
              <a:rPr lang="en-US"/>
              <a:t>Burndown Chart luôn đi xuống</a:t>
            </a:r>
          </a:p>
          <a:p>
            <a:pPr algn="just"/>
            <a:r>
              <a:rPr lang="vi-VN"/>
              <a:t>Sprint Retrospective là buổi cải tiến các vấn đề về lỗi con người</a:t>
            </a:r>
          </a:p>
          <a:p>
            <a:pPr algn="just"/>
            <a:endParaRPr lang="vi-VN" sz="2400"/>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5</a:t>
            </a:fld>
            <a:endParaRPr lang="en-US"/>
          </a:p>
        </p:txBody>
      </p:sp>
    </p:spTree>
    <p:extLst>
      <p:ext uri="{BB962C8B-B14F-4D97-AF65-F5344CB8AC3E}">
        <p14:creationId xmlns:p14="http://schemas.microsoft.com/office/powerpoint/2010/main" val="2333706648"/>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229600" cy="3803904"/>
          </a:xfrm>
        </p:spPr>
        <p:txBody>
          <a:bodyPr/>
          <a:lstStyle/>
          <a:p>
            <a:r>
              <a:rPr lang="en-US"/>
              <a:t>ScrumMaster giải quyết MỌI VẤN ĐỀ</a:t>
            </a:r>
          </a:p>
          <a:p>
            <a:pPr lvl="1"/>
            <a:r>
              <a:rPr lang="en-US"/>
              <a:t>Các chướng ngại vật thường gặp</a:t>
            </a:r>
          </a:p>
          <a:p>
            <a:pPr lvl="2"/>
            <a:r>
              <a:rPr lang="vi-VN"/>
              <a:t>Thành viên nhóm bị ốm</a:t>
            </a:r>
          </a:p>
          <a:p>
            <a:pPr lvl="2"/>
            <a:r>
              <a:rPr lang="vi-VN"/>
              <a:t>Các vấn đề với môi trường phát triển</a:t>
            </a:r>
          </a:p>
          <a:p>
            <a:pPr lvl="2"/>
            <a:r>
              <a:rPr lang="vi-VN"/>
              <a:t>Một chiếc máy tính bị hỏng</a:t>
            </a:r>
          </a:p>
          <a:p>
            <a:pPr lvl="2"/>
            <a:r>
              <a:rPr lang="vi-VN"/>
              <a:t>Product Owner vắng mặt</a:t>
            </a:r>
          </a:p>
          <a:p>
            <a:pPr lvl="2"/>
            <a:r>
              <a:rPr lang="vi-VN"/>
              <a:t>Mâu thuẫn trong nội bộ nhóm</a:t>
            </a:r>
          </a:p>
          <a:p>
            <a:pPr lvl="2"/>
            <a:r>
              <a:rPr lang="vi-VN"/>
              <a:t>Bug xảy ra trong môi trường sản xuất</a:t>
            </a:r>
          </a:p>
          <a:p>
            <a:pPr lvl="1"/>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6</a:t>
            </a:fld>
            <a:endParaRPr lang="en-US"/>
          </a:p>
        </p:txBody>
      </p:sp>
    </p:spTree>
    <p:extLst>
      <p:ext uri="{BB962C8B-B14F-4D97-AF65-F5344CB8AC3E}">
        <p14:creationId xmlns:p14="http://schemas.microsoft.com/office/powerpoint/2010/main" val="3595368213"/>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Làm dự án theo Scrum thì sẽ không bị FAIL</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7</a:t>
            </a:fld>
            <a:endParaRPr lang="en-US"/>
          </a:p>
        </p:txBody>
      </p:sp>
    </p:spTree>
    <p:extLst>
      <p:ext uri="{BB962C8B-B14F-4D97-AF65-F5344CB8AC3E}">
        <p14:creationId xmlns:p14="http://schemas.microsoft.com/office/powerpoint/2010/main" val="1059035689"/>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a:p>
          <a:p>
            <a:pPr marL="0" indent="0">
              <a:buNone/>
            </a:pPr>
            <a:endParaRPr lang="en-US"/>
          </a:p>
          <a:p>
            <a:pPr marL="0" indent="0" algn="ctr">
              <a:buNone/>
            </a:pPr>
            <a:r>
              <a:rPr lang="en-US" b="1">
                <a:latin typeface="Tahoma" pitchFamily="34" charset="0"/>
                <a:cs typeface="Tahoma" pitchFamily="34" charset="0"/>
              </a:rPr>
              <a:t>LỢI ÍC KHI DÙNG SCRUM</a:t>
            </a:r>
          </a:p>
        </p:txBody>
      </p:sp>
      <p:sp>
        <p:nvSpPr>
          <p:cNvPr id="4" name="Slide Number Placeholder 3"/>
          <p:cNvSpPr>
            <a:spLocks noGrp="1"/>
          </p:cNvSpPr>
          <p:nvPr>
            <p:ph type="sldNum" sz="quarter" idx="11"/>
          </p:nvPr>
        </p:nvSpPr>
        <p:spPr/>
        <p:txBody>
          <a:bodyPr/>
          <a:lstStyle/>
          <a:p>
            <a:fld id="{51BBA4BD-2CF1-465B-8C0D-A9F3E5C920A5}" type="slidenum">
              <a:rPr lang="en-US" smtClean="0"/>
              <a:t>8</a:t>
            </a:fld>
            <a:endParaRPr lang="en-US"/>
          </a:p>
        </p:txBody>
      </p:sp>
    </p:spTree>
    <p:extLst>
      <p:ext uri="{BB962C8B-B14F-4D97-AF65-F5344CB8AC3E}">
        <p14:creationId xmlns:p14="http://schemas.microsoft.com/office/powerpoint/2010/main" val="2043313726"/>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b="1"/>
              <a:t>Độ trực quan</a:t>
            </a:r>
            <a:r>
              <a:rPr lang="en-US" b="1"/>
              <a:t>: </a:t>
            </a:r>
            <a:r>
              <a:rPr lang="vi-VN"/>
              <a:t>Với phương pháp truyền thống, phải đến giai đoạn cuối mới thấy được sản phầm</a:t>
            </a:r>
            <a:r>
              <a:rPr lang="en-US"/>
              <a:t>. </a:t>
            </a:r>
            <a:r>
              <a:rPr lang="vi-VN"/>
              <a:t>Với Scrum, ngay từ đầu, ch</a:t>
            </a:r>
            <a:r>
              <a:rPr lang="en-US"/>
              <a:t>ú</a:t>
            </a:r>
            <a:r>
              <a:rPr lang="vi-VN"/>
              <a:t>ng ta chuyển giao những phần tăng trưởng hoạt động tốt của sản phầm và việc chuyển giao là liên tục và đều đặn, độ trực quan được duy trì cao nhất.</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9</a:t>
            </a:fld>
            <a:endParaRPr lang="en-US"/>
          </a:p>
        </p:txBody>
      </p:sp>
    </p:spTree>
    <p:extLst>
      <p:ext uri="{BB962C8B-B14F-4D97-AF65-F5344CB8AC3E}">
        <p14:creationId xmlns:p14="http://schemas.microsoft.com/office/powerpoint/2010/main" val="4253310652"/>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ài liệu" ma:contentTypeID="0x0101003F86C52748C3064B96C6183C5E4F5D6A" ma:contentTypeVersion="2" ma:contentTypeDescription="Tạo tài liệu mới." ma:contentTypeScope="" ma:versionID="c919545fa6b353864d4393a98e51b12f">
  <xsd:schema xmlns:xsd="http://www.w3.org/2001/XMLSchema" xmlns:xs="http://www.w3.org/2001/XMLSchema" xmlns:p="http://schemas.microsoft.com/office/2006/metadata/properties" xmlns:ns2="86d19c87-917d-4f29-8697-bca4dc01489d" targetNamespace="http://schemas.microsoft.com/office/2006/metadata/properties" ma:root="true" ma:fieldsID="874f7da5ea08bc3bbc1e39eaadacd786" ns2:_="">
    <xsd:import namespace="86d19c87-917d-4f29-8697-bca4dc01489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d19c87-917d-4f29-8697-bca4dc0148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32B255-7DEE-4019-B65B-7D55246C4F9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7CBDF24-2672-42FC-B08C-FBD1A3859169}">
  <ds:schemaRefs>
    <ds:schemaRef ds:uri="http://schemas.microsoft.com/sharepoint/v3/contenttype/forms"/>
  </ds:schemaRefs>
</ds:datastoreItem>
</file>

<file path=customXml/itemProps3.xml><?xml version="1.0" encoding="utf-8"?>
<ds:datastoreItem xmlns:ds="http://schemas.openxmlformats.org/officeDocument/2006/customXml" ds:itemID="{448E9C6D-3C7B-4408-B895-1775772AC8E2}"/>
</file>

<file path=docProps/app.xml><?xml version="1.0" encoding="utf-8"?>
<Properties xmlns="http://schemas.openxmlformats.org/officeDocument/2006/extended-properties" xmlns:vt="http://schemas.openxmlformats.org/officeDocument/2006/docPropsVTypes">
  <Template>Mau-Slide NEW</Template>
  <Application>Microsoft Office PowerPoint</Application>
  <PresentationFormat>Tùy chỉnh</PresentationFormat>
  <Slides>49</Slides>
  <Notes>0</Notes>
  <HiddenSlides>0</HiddenSlides>
  <ScaleCrop>false</ScaleCrop>
  <HeadingPairs>
    <vt:vector size="4" baseType="variant">
      <vt:variant>
        <vt:lpstr>Chủ đề</vt:lpstr>
      </vt:variant>
      <vt:variant>
        <vt:i4>1</vt:i4>
      </vt:variant>
      <vt:variant>
        <vt:lpstr>Tiêu đề Bản chiếu</vt:lpstr>
      </vt:variant>
      <vt:variant>
        <vt:i4>49</vt:i4>
      </vt:variant>
    </vt:vector>
  </HeadingPairs>
  <TitlesOfParts>
    <vt:vector size="50" baseType="lpstr">
      <vt:lpstr>Presentation on brainstorming</vt:lpstr>
      <vt:lpstr>ÁP DỤNG MÔ HÌNH SCRUM</vt:lpstr>
      <vt:lpstr>Nội dung</vt:lpstr>
      <vt:lpstr>Mục tiêu</vt:lpstr>
      <vt:lpstr>Bản trình bày PowerPoint</vt:lpstr>
      <vt:lpstr>Một số hiểu lầm</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Đối tượng</vt:lpstr>
      <vt:lpstr>Quy trình</vt:lpstr>
      <vt:lpstr>Thời gian chuyển giao</vt:lpstr>
      <vt:lpstr>Kích thước nhóm</vt:lpstr>
      <vt:lpstr>Tính khả dụng của khách hàng</vt:lpstr>
      <vt:lpstr>Thay đổi cách quản lý</vt:lpstr>
      <vt:lpstr>Độ ưu tiên</vt:lpstr>
      <vt:lpstr>Kích thước dự án</vt:lpstr>
      <vt:lpstr>Bản trình bày PowerPoint</vt:lpstr>
      <vt:lpstr>Chuẩn bị</vt:lpstr>
      <vt:lpstr>Bản trình bày PowerPoint</vt:lpstr>
      <vt:lpstr>Thành lập nhóm dự án</vt:lpstr>
      <vt:lpstr>Hình thành ProductBacklog</vt:lpstr>
      <vt:lpstr>Bản trình bày PowerPoint</vt:lpstr>
      <vt:lpstr>Bản trình bày PowerPoint</vt:lpstr>
      <vt:lpstr>Sprint Planning meeting và hình thành Sprint Backlog</vt:lpstr>
      <vt:lpstr>Bản trình bày PowerPoint</vt:lpstr>
      <vt:lpstr>Bản trình bày PowerPoint</vt:lpstr>
      <vt:lpstr>Bản trình bày PowerPoint</vt:lpstr>
      <vt:lpstr>Daily Scrum Meeting</vt:lpstr>
      <vt:lpstr>Bản trình bày PowerPoint</vt:lpstr>
      <vt:lpstr>Theo dõi tiến độ trong suốt Sprint</vt:lpstr>
      <vt:lpstr>Bản trình bày PowerPoint</vt:lpstr>
      <vt:lpstr>Ví dụ biểu đồ Burndown chart</vt:lpstr>
      <vt:lpstr>Làm mịn Product Backlog </vt:lpstr>
      <vt:lpstr>Bản trình bày PowerPoint</vt:lpstr>
      <vt:lpstr>Bản trình bày PowerPoint</vt:lpstr>
      <vt:lpstr>Bản trình bày PowerPoint</vt:lpstr>
      <vt:lpstr>Sprint Review Meeting</vt:lpstr>
      <vt:lpstr>Cải tiến Sprint</vt:lpstr>
      <vt:lpstr>Bản trình bày PowerPoint</vt:lpstr>
      <vt:lpstr>Bắt đầu Sprint tiếp theo</vt:lpstr>
      <vt:lpstr>Tóm tắt</vt:lpstr>
      <vt:lpstr>Câu hỏi ôn tập</vt:lpstr>
      <vt:lpstr>Bài tập thực hành</vt:lpstr>
      <vt:lpstr>Câu hỏi và 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6</dc:title>
  <dc:creator>admin</dc:creator>
  <cp:revision>4</cp:revision>
  <dcterms:created xsi:type="dcterms:W3CDTF">2019-03-08T02:32:29Z</dcterms:created>
  <dcterms:modified xsi:type="dcterms:W3CDTF">2020-12-02T06:56:35Z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0x0101003F86C52748C3064B96C6183C5E4F5D6A</vt:lpwstr>
  </property>
</Properties>
</file>