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9"/>
  </p:notesMasterIdLst>
  <p:sldIdLst>
    <p:sldId id="256" r:id="rId2"/>
    <p:sldId id="553" r:id="rId3"/>
    <p:sldId id="552" r:id="rId4"/>
    <p:sldId id="474" r:id="rId5"/>
    <p:sldId id="533" r:id="rId6"/>
    <p:sldId id="589" r:id="rId7"/>
    <p:sldId id="626" r:id="rId8"/>
    <p:sldId id="592" r:id="rId9"/>
    <p:sldId id="568" r:id="rId10"/>
    <p:sldId id="629" r:id="rId11"/>
    <p:sldId id="593" r:id="rId12"/>
    <p:sldId id="594" r:id="rId13"/>
    <p:sldId id="579" r:id="rId14"/>
    <p:sldId id="630" r:id="rId15"/>
    <p:sldId id="631" r:id="rId16"/>
    <p:sldId id="635" r:id="rId17"/>
    <p:sldId id="632" r:id="rId18"/>
    <p:sldId id="633" r:id="rId19"/>
    <p:sldId id="636" r:id="rId20"/>
    <p:sldId id="634" r:id="rId21"/>
    <p:sldId id="637" r:id="rId22"/>
    <p:sldId id="603" r:id="rId23"/>
    <p:sldId id="648" r:id="rId24"/>
    <p:sldId id="656" r:id="rId25"/>
    <p:sldId id="649" r:id="rId26"/>
    <p:sldId id="657" r:id="rId27"/>
    <p:sldId id="650" r:id="rId28"/>
    <p:sldId id="658" r:id="rId29"/>
    <p:sldId id="651" r:id="rId30"/>
    <p:sldId id="652" r:id="rId31"/>
    <p:sldId id="660" r:id="rId32"/>
    <p:sldId id="654" r:id="rId33"/>
    <p:sldId id="662" r:id="rId34"/>
    <p:sldId id="661" r:id="rId35"/>
    <p:sldId id="612" r:id="rId36"/>
    <p:sldId id="479" r:id="rId37"/>
    <p:sldId id="621" r:id="rId3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450"/>
    <a:srgbClr val="FF0000"/>
    <a:srgbClr val="FF3300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849" autoAdjust="0"/>
  </p:normalViewPr>
  <p:slideViewPr>
    <p:cSldViewPr>
      <p:cViewPr>
        <p:scale>
          <a:sx n="56" d="100"/>
          <a:sy n="56" d="100"/>
        </p:scale>
        <p:origin x="-1098" y="-3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:Back-end: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 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>
              <a:buClr>
                <a:srgbClr val="002060"/>
              </a:buClr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2.2.docx" TargetMode="External"/><Relationship Id="rId2" Type="http://schemas.openxmlformats.org/officeDocument/2006/relationships/hyperlink" Target="../BAITH/CNTT.WEB1041_TH02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2.3.docx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PHP CƠ BẢN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Float/Double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1.234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8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 dirty="0" smtClean="0"/>
              <a:t>Việc </a:t>
            </a:r>
            <a:r>
              <a:rPr lang="vi-VN" dirty="0"/>
              <a:t>ép kiểu dữ liệu trong PHP có thể thực hiện theo </a:t>
            </a:r>
            <a:r>
              <a:rPr lang="vi-VN" dirty="0" smtClean="0"/>
              <a:t>cách sau</a:t>
            </a:r>
            <a:r>
              <a:rPr lang="vi-VN" dirty="0"/>
              <a:t>:</a:t>
            </a:r>
          </a:p>
          <a:p>
            <a:pPr lvl="1" algn="just"/>
            <a:r>
              <a:rPr lang="vi-VN" dirty="0" smtClean="0"/>
              <a:t> </a:t>
            </a:r>
            <a:r>
              <a:rPr lang="vi-VN" dirty="0"/>
              <a:t>Tên_Biến = (Data_type) Tên_Biến;</a:t>
            </a:r>
          </a:p>
          <a:p>
            <a:pPr lvl="1" algn="just"/>
            <a:r>
              <a:rPr lang="vi-VN" dirty="0" smtClean="0"/>
              <a:t> </a:t>
            </a:r>
            <a:r>
              <a:rPr lang="vi-VN" dirty="0"/>
              <a:t>settype($Tên_Biến, "</a:t>
            </a:r>
            <a:r>
              <a:rPr lang="vi-VN" dirty="0" smtClean="0"/>
              <a:t>Data_type");</a:t>
            </a:r>
            <a:endParaRPr lang="en-US" dirty="0" smtClean="0"/>
          </a:p>
          <a:p>
            <a:pPr algn="just"/>
            <a:r>
              <a:rPr lang="en-US" b="1" spc="-5" dirty="0" err="1">
                <a:latin typeface="Times New Roman"/>
                <a:cs typeface="Times New Roman"/>
              </a:rPr>
              <a:t>Ví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 err="1">
                <a:latin typeface="Times New Roman"/>
                <a:cs typeface="Times New Roman"/>
              </a:rPr>
              <a:t>dụ</a:t>
            </a:r>
            <a:r>
              <a:rPr lang="en-US" b="1" spc="-5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3012" y="4495800"/>
            <a:ext cx="6477000" cy="14474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en-US" sz="2200" b="1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200" b="1" spc="-5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>
              <a:lnSpc>
                <a:spcPct val="100000"/>
              </a:lnSpc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So_thuc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2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10.75;</a:t>
            </a:r>
          </a:p>
          <a:p>
            <a:pPr marL="548640">
              <a:lnSpc>
                <a:spcPts val="2140"/>
              </a:lnSpc>
            </a:pPr>
            <a:r>
              <a:rPr lang="en-US" sz="2200" b="1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2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spc="-5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200" spc="-5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So_thuc</a:t>
            </a:r>
            <a:r>
              <a:rPr lang="en-US" sz="22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>
              <a:lnSpc>
                <a:spcPts val="214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 dirty="0"/>
              <a:t>Sử dụng các hàm cơ bản sau để kiểm tra kiểu dữ </a:t>
            </a:r>
            <a:r>
              <a:rPr lang="vi-VN" dirty="0" smtClean="0"/>
              <a:t>liệu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vi-VN" sz="1400" dirty="0" smtClean="0"/>
          </a:p>
          <a:p>
            <a:pPr algn="just"/>
            <a:r>
              <a:rPr lang="en-US" spc="-5" dirty="0" err="1" smtClean="0">
                <a:latin typeface="Times New Roman"/>
                <a:cs typeface="Times New Roman"/>
              </a:rPr>
              <a:t>Ví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dụ</a:t>
            </a:r>
            <a:r>
              <a:rPr lang="en-US" spc="-5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2147"/>
              </p:ext>
            </p:extLst>
          </p:nvPr>
        </p:nvGraphicFramePr>
        <p:xfrm>
          <a:off x="2436812" y="2619412"/>
          <a:ext cx="5715000" cy="1723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1905000"/>
                <a:gridCol w="1905000"/>
              </a:tblGrid>
              <a:tr h="6061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gettype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is_string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isset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82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is_integer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is_array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unset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97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is_double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is_object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9"/>
          <p:cNvSpPr/>
          <p:nvPr/>
        </p:nvSpPr>
        <p:spPr>
          <a:xfrm>
            <a:off x="2381948" y="4469893"/>
            <a:ext cx="3991355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442814" y="4474467"/>
            <a:ext cx="5480398" cy="1453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"test";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echo </a:t>
            </a:r>
            <a:r>
              <a:rPr lang="en-US" sz="18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"Variable </a:t>
            </a:r>
            <a:r>
              <a:rPr lang="en-US"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is Set";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(empty($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18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"Variable </a:t>
            </a:r>
            <a:r>
              <a:rPr lang="en-US"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vi-VN" b="1" dirty="0" smtClean="0">
                <a:latin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vi-VN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>
                <a:latin typeface="Tahoma" panose="020B0604030504040204" pitchFamily="34" charset="0"/>
                <a:cs typeface="Tahoma" panose="020B0604030504040204" pitchFamily="34" charset="0"/>
              </a:rPr>
              <a:t>TRONG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Toán tử số học (Arithmetic Operators)</a:t>
            </a:r>
          </a:p>
          <a:p>
            <a:r>
              <a:rPr lang="vi-VN" dirty="0"/>
              <a:t>Toán tử so sánh (Comparision Operators)</a:t>
            </a:r>
          </a:p>
          <a:p>
            <a:r>
              <a:rPr lang="vi-VN" dirty="0"/>
              <a:t>Toán tử logic (Logical Operators)</a:t>
            </a:r>
          </a:p>
          <a:p>
            <a:r>
              <a:rPr lang="vi-VN" dirty="0"/>
              <a:t>Toán tử gán (Assignment Operators)</a:t>
            </a:r>
          </a:p>
          <a:p>
            <a:r>
              <a:rPr lang="vi-VN" dirty="0"/>
              <a:t>Toán tử điều kiện (Conditional Operators)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064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 </a:t>
            </a:r>
            <a:r>
              <a:rPr lang="en-US" b="1" dirty="0"/>
              <a:t>+ - * / % ++ 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92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685800"/>
            <a:ext cx="3810000" cy="56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15182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 </a:t>
            </a:r>
            <a:r>
              <a:rPr lang="en-US" b="1" dirty="0"/>
              <a:t>== != &gt; &lt; &gt;= </a:t>
            </a:r>
            <a:r>
              <a:rPr lang="en-US" b="1" dirty="0" smtClean="0"/>
              <a:t>&lt;=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dirty="0"/>
              <a:t>$C </a:t>
            </a:r>
            <a:r>
              <a:rPr lang="en-US" dirty="0" smtClean="0"/>
              <a:t>=15 </a:t>
            </a:r>
            <a:r>
              <a:rPr lang="en-US" dirty="0" err="1" smtClean="0"/>
              <a:t>và</a:t>
            </a:r>
            <a:r>
              <a:rPr lang="en-US" dirty="0" smtClean="0"/>
              <a:t>  </a:t>
            </a:r>
            <a:r>
              <a:rPr lang="en-US" dirty="0"/>
              <a:t>$</a:t>
            </a:r>
            <a:r>
              <a:rPr lang="en-US" dirty="0" smtClean="0"/>
              <a:t>D =10</a:t>
            </a:r>
            <a:endParaRPr lang="en-US" b="1" dirty="0" smtClean="0"/>
          </a:p>
          <a:p>
            <a:pPr lvl="1"/>
            <a:r>
              <a:rPr lang="en-US" b="1" dirty="0"/>
              <a:t> </a:t>
            </a:r>
            <a:r>
              <a:rPr lang="en-US" dirty="0"/>
              <a:t>$C == $</a:t>
            </a:r>
            <a:r>
              <a:rPr lang="en-US" dirty="0" smtClean="0"/>
              <a:t>D =&gt;????</a:t>
            </a:r>
          </a:p>
          <a:p>
            <a:pPr lvl="1"/>
            <a:r>
              <a:rPr lang="en-US" dirty="0"/>
              <a:t>$C &gt; $D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3489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 </a:t>
            </a:r>
            <a:r>
              <a:rPr lang="en-US" dirty="0" err="1"/>
              <a:t>là</a:t>
            </a:r>
            <a:r>
              <a:rPr lang="en-US" dirty="0"/>
              <a:t>: </a:t>
            </a:r>
            <a:r>
              <a:rPr lang="en-US" b="1" dirty="0"/>
              <a:t>and or &amp;&amp; || </a:t>
            </a:r>
            <a:r>
              <a:rPr lang="en-US" b="1" dirty="0" err="1"/>
              <a:t>và</a:t>
            </a:r>
            <a:r>
              <a:rPr lang="en-US" b="1" dirty="0"/>
              <a:t> </a:t>
            </a:r>
            <a:r>
              <a:rPr lang="en-US" b="1" dirty="0" smtClean="0"/>
              <a:t>!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$A = 10 </a:t>
            </a:r>
            <a:r>
              <a:rPr lang="en-US" dirty="0" err="1" smtClean="0"/>
              <a:t>và</a:t>
            </a:r>
            <a:r>
              <a:rPr lang="en-US" dirty="0" smtClean="0"/>
              <a:t> $B =20</a:t>
            </a:r>
          </a:p>
          <a:p>
            <a:pPr lvl="1"/>
            <a:r>
              <a:rPr lang="en-US" dirty="0"/>
              <a:t>($A &amp;&amp; $B</a:t>
            </a:r>
            <a:r>
              <a:rPr lang="en-US" dirty="0" smtClean="0"/>
              <a:t>) =&gt;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pPr lvl="1"/>
            <a:r>
              <a:rPr lang="en-US" dirty="0"/>
              <a:t>!($A || $B) </a:t>
            </a:r>
            <a:r>
              <a:rPr lang="en-US" dirty="0" smtClean="0"/>
              <a:t> =&gt;?????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733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</a:t>
            </a:r>
            <a:r>
              <a:rPr lang="en-US" b="1" dirty="0" smtClean="0"/>
              <a:t>=</a:t>
            </a:r>
            <a:r>
              <a:rPr lang="en-US" b="1" dirty="0"/>
              <a:t> += -= *= /= </a:t>
            </a:r>
            <a:r>
              <a:rPr lang="en-US" b="1" dirty="0" smtClean="0"/>
              <a:t>%=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pt-BR" dirty="0"/>
              <a:t>$A /= $B tương đương với $A = $A / $</a:t>
            </a:r>
            <a:r>
              <a:rPr lang="pt-BR" dirty="0" smtClean="0"/>
              <a:t>B</a:t>
            </a:r>
          </a:p>
          <a:p>
            <a:pPr lvl="1"/>
            <a:r>
              <a:rPr lang="pt-BR" dirty="0"/>
              <a:t>$A </a:t>
            </a:r>
            <a:r>
              <a:rPr lang="pt-BR" dirty="0" smtClean="0"/>
              <a:t>+= </a:t>
            </a:r>
            <a:r>
              <a:rPr lang="pt-BR" dirty="0"/>
              <a:t>$B tương đương với $A = $A </a:t>
            </a:r>
            <a:r>
              <a:rPr lang="pt-BR" dirty="0" smtClean="0"/>
              <a:t>+ </a:t>
            </a:r>
            <a:r>
              <a:rPr lang="pt-BR" dirty="0"/>
              <a:t>$B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236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25463">
              <a:spcBef>
                <a:spcPts val="664"/>
              </a:spcBef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PHP</a:t>
            </a:r>
            <a:endParaRPr lang="vi-VN" dirty="0"/>
          </a:p>
          <a:p>
            <a:pPr marL="525463">
              <a:spcBef>
                <a:spcPts val="664"/>
              </a:spcBef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Kiểu </a:t>
            </a:r>
            <a:r>
              <a:rPr lang="vi-VN" dirty="0"/>
              <a:t>dữ </a:t>
            </a:r>
            <a:r>
              <a:rPr lang="vi-VN" dirty="0" smtClean="0"/>
              <a:t>liệu</a:t>
            </a:r>
            <a:endParaRPr lang="en-US" dirty="0" smtClean="0"/>
          </a:p>
          <a:p>
            <a:pPr marL="525463">
              <a:spcBef>
                <a:spcPts val="664"/>
              </a:spcBef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525463">
              <a:spcBef>
                <a:spcPts val="664"/>
              </a:spcBef>
            </a:pPr>
            <a:r>
              <a:rPr lang="vi-VN" dirty="0"/>
              <a:t>Các cấu trúc điều khiển</a:t>
            </a:r>
            <a:endParaRPr lang="en-US" dirty="0"/>
          </a:p>
          <a:p>
            <a:pPr marL="525463">
              <a:spcBef>
                <a:spcPts val="664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điều 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cặp ký hiệu </a:t>
            </a:r>
            <a:r>
              <a:rPr lang="vi-VN" dirty="0"/>
              <a:t>?</a:t>
            </a:r>
            <a:r>
              <a:rPr lang="vi-VN" dirty="0"/>
              <a:t> và </a:t>
            </a:r>
            <a:r>
              <a:rPr lang="vi-VN" dirty="0"/>
              <a:t>:</a:t>
            </a:r>
            <a:r>
              <a:rPr lang="vi-VN" dirty="0"/>
              <a:t> để có loại toán tử này. </a:t>
            </a:r>
            <a:endParaRPr lang="en-US" dirty="0" smtClean="0"/>
          </a:p>
          <a:p>
            <a:r>
              <a:rPr lang="vi-VN" dirty="0" smtClean="0"/>
              <a:t>Xét </a:t>
            </a:r>
            <a:r>
              <a:rPr lang="vi-VN" dirty="0"/>
              <a:t>biểu thức sau:</a:t>
            </a:r>
            <a:r>
              <a:rPr lang="vi-VN" dirty="0"/>
              <a:t/>
            </a:r>
            <a:br>
              <a:rPr lang="vi-VN" dirty="0"/>
            </a:br>
            <a:r>
              <a:rPr lang="en-US" dirty="0" smtClean="0"/>
              <a:t>					</a:t>
            </a:r>
            <a:r>
              <a:rPr lang="vi-VN" dirty="0" smtClean="0"/>
              <a:t>$</a:t>
            </a:r>
            <a:r>
              <a:rPr lang="vi-VN" dirty="0"/>
              <a:t>a ? $b : $</a:t>
            </a:r>
            <a:r>
              <a:rPr lang="vi-VN" dirty="0" smtClean="0"/>
              <a:t>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419600"/>
            <a:ext cx="375158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308149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điều 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cặp ký hiệu </a:t>
            </a:r>
            <a:r>
              <a:rPr lang="vi-VN" dirty="0"/>
              <a:t>?</a:t>
            </a:r>
            <a:r>
              <a:rPr lang="vi-VN" dirty="0"/>
              <a:t> và </a:t>
            </a:r>
            <a:r>
              <a:rPr lang="vi-VN" dirty="0"/>
              <a:t>:</a:t>
            </a:r>
            <a:r>
              <a:rPr lang="vi-VN" dirty="0"/>
              <a:t> để có loại toán tử này. </a:t>
            </a:r>
            <a:endParaRPr lang="en-US" dirty="0" smtClean="0"/>
          </a:p>
          <a:p>
            <a:r>
              <a:rPr lang="vi-VN" dirty="0" smtClean="0"/>
              <a:t>Xét </a:t>
            </a:r>
            <a:r>
              <a:rPr lang="vi-VN" dirty="0"/>
              <a:t>biểu thức sau:</a:t>
            </a:r>
            <a:r>
              <a:rPr lang="vi-VN" dirty="0"/>
              <a:t/>
            </a:r>
            <a:br>
              <a:rPr lang="vi-VN" dirty="0"/>
            </a:br>
            <a:r>
              <a:rPr lang="en-US" dirty="0" smtClean="0"/>
              <a:t>					</a:t>
            </a:r>
            <a:r>
              <a:rPr lang="vi-VN" dirty="0" smtClean="0"/>
              <a:t>$</a:t>
            </a:r>
            <a:r>
              <a:rPr lang="vi-VN" dirty="0"/>
              <a:t>a ? $b : $</a:t>
            </a:r>
            <a:r>
              <a:rPr lang="vi-VN" dirty="0" smtClean="0"/>
              <a:t>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419600"/>
            <a:ext cx="375158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1" y="4038600"/>
            <a:ext cx="446090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615507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 smtClean="0"/>
              <a:t>Toán </a:t>
            </a:r>
            <a:r>
              <a:rPr lang="vi-VN" dirty="0"/>
              <a:t>tử nối chuỗi: dùng dấu chấm </a:t>
            </a:r>
            <a:r>
              <a:rPr lang="vi-VN" dirty="0" smtClean="0"/>
              <a:t>"."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vi-VN" dirty="0" smtClean="0"/>
              <a:t>Phân </a:t>
            </a:r>
            <a:r>
              <a:rPr lang="vi-VN" dirty="0"/>
              <a:t>biệt dấu nháy đơn và nháy </a:t>
            </a:r>
            <a:r>
              <a:rPr lang="vi-VN" dirty="0" smtClean="0"/>
              <a:t>kép</a:t>
            </a:r>
            <a:endParaRPr lang="en-US" dirty="0"/>
          </a:p>
          <a:p>
            <a:pPr algn="just"/>
            <a:r>
              <a:rPr lang="vi-VN" dirty="0"/>
              <a:t>Hàm xử lý chuỗi thông dụng</a:t>
            </a:r>
          </a:p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  <p:graphicFrame>
        <p:nvGraphicFramePr>
          <p:cNvPr id="6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11402"/>
              </p:ext>
            </p:extLst>
          </p:nvPr>
        </p:nvGraphicFramePr>
        <p:xfrm>
          <a:off x="1710483" y="4724400"/>
          <a:ext cx="7452994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725"/>
                <a:gridCol w="2847975"/>
                <a:gridCol w="2294890"/>
                <a:gridCol w="573404"/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printf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trim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strtolower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str_pad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str_replace</a:t>
                      </a:r>
                    </a:p>
                  </a:txBody>
                  <a:tcPr marL="0" marR="0" marT="127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strtoupper</a:t>
                      </a:r>
                    </a:p>
                  </a:txBody>
                  <a:tcPr marL="0" marR="0" marT="127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strlen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substr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strcasecmp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7612" y="2743200"/>
            <a:ext cx="9372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 dirty="0">
                <a:latin typeface="Courier New" pitchFamily="49" charset="0"/>
                <a:cs typeface="Courier New" pitchFamily="49" charset="0"/>
              </a:rPr>
              <a:t>$str = "Hello"." World";//$str = “Hello World</a:t>
            </a:r>
            <a:r>
              <a:rPr lang="vi-VN" sz="22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CÁC CẤU TRÚC ĐIỀU KHIỂN</a:t>
            </a: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667000"/>
            <a:ext cx="7526020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9159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6812" y="2667000"/>
            <a:ext cx="67818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$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 = 2;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 ($a &gt; $b)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echo "a is bigger than b";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else if ($a == $b)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echo "a is equal to b";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echo "a is smaller than b";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6412" y="5257800"/>
            <a:ext cx="4191000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is smaller than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27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Cấu</a:t>
            </a:r>
            <a:r>
              <a:rPr lang="en-US" altLang="en-US" dirty="0" smtClean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switch </a:t>
            </a:r>
            <a:r>
              <a:rPr lang="en-US" alt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905000"/>
            <a:ext cx="60864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47023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1012" y="2819400"/>
            <a:ext cx="64008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$i ="banana";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switch ($i)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    case "banana":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        echo "i is banana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"; break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    case "orange":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        echo "i is orange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"; break;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case "mango":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        echo "i is mango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break;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2612" y="4876800"/>
            <a:ext cx="36576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 is banana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</a:p>
          <a:p>
            <a:pPr marL="393700" lvl="1" indent="0">
              <a:buNone/>
            </a:pPr>
            <a:r>
              <a:rPr lang="vi-VN" dirty="0" smtClean="0"/>
              <a:t>for </a:t>
            </a:r>
            <a:r>
              <a:rPr lang="vi-VN" dirty="0"/>
              <a:t>(</a:t>
            </a:r>
            <a:r>
              <a:rPr lang="vi-VN" i="1" dirty="0"/>
              <a:t>giá trị khởi tạo</a:t>
            </a:r>
            <a:r>
              <a:rPr lang="vi-VN" dirty="0"/>
              <a:t>; </a:t>
            </a:r>
            <a:r>
              <a:rPr lang="vi-VN" i="1" dirty="0"/>
              <a:t>điều kiện </a:t>
            </a:r>
            <a:r>
              <a:rPr lang="vi-VN" dirty="0" smtClean="0"/>
              <a:t>; </a:t>
            </a:r>
            <a:r>
              <a:rPr lang="en-US" i="1" dirty="0" err="1" smtClean="0"/>
              <a:t>tăng</a:t>
            </a:r>
            <a:r>
              <a:rPr lang="en-US" i="1" dirty="0" smtClean="0"/>
              <a:t> </a:t>
            </a:r>
            <a:r>
              <a:rPr lang="en-US" i="1" dirty="0" err="1" smtClean="0"/>
              <a:t>hoặc</a:t>
            </a:r>
            <a:r>
              <a:rPr lang="en-US" i="1" dirty="0" smtClean="0"/>
              <a:t> </a:t>
            </a:r>
            <a:r>
              <a:rPr lang="en-US" i="1" dirty="0" err="1" smtClean="0"/>
              <a:t>giảm</a:t>
            </a:r>
            <a:r>
              <a:rPr lang="en-US" i="1" dirty="0" smtClean="0"/>
              <a:t> </a:t>
            </a:r>
            <a:r>
              <a:rPr lang="vi-VN" i="1" dirty="0" smtClean="0"/>
              <a:t>giá </a:t>
            </a:r>
            <a:r>
              <a:rPr lang="vi-VN" i="1" dirty="0"/>
              <a:t>trị</a:t>
            </a:r>
            <a:r>
              <a:rPr lang="vi-VN" dirty="0"/>
              <a:t>) { </a:t>
            </a:r>
            <a:endParaRPr lang="en-US" dirty="0" smtClean="0"/>
          </a:p>
          <a:p>
            <a:pPr marL="3937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//</a:t>
            </a:r>
            <a:r>
              <a:rPr lang="vi-VN" i="1" dirty="0" smtClean="0"/>
              <a:t>Code </a:t>
            </a:r>
            <a:r>
              <a:rPr lang="vi-VN" i="1" dirty="0"/>
              <a:t>được thực thi</a:t>
            </a:r>
            <a:r>
              <a:rPr lang="vi-VN" dirty="0"/>
              <a:t>; </a:t>
            </a:r>
            <a:endParaRPr lang="en-US" dirty="0" smtClean="0"/>
          </a:p>
          <a:p>
            <a:pPr marL="393700" lvl="1" indent="0">
              <a:buNone/>
            </a:pPr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1A5EBA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giá trị khởi tạo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điều kiện dừng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điều chỉnh giá trị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) { 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Code được thực thi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; }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6704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1012" y="2819400"/>
            <a:ext cx="64008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for ($x = 0; $x &lt;= 5; $x++)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   echo "The number is: $x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6012" y="2797628"/>
            <a:ext cx="2819400" cy="24384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0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1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2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3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4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5</a:t>
            </a:r>
          </a:p>
        </p:txBody>
      </p:sp>
    </p:spTree>
    <p:extLst>
      <p:ext uri="{BB962C8B-B14F-4D97-AF65-F5344CB8AC3E}">
        <p14:creationId xmlns:p14="http://schemas.microsoft.com/office/powerpoint/2010/main" val="26699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463" algn="just">
              <a:spcBef>
                <a:spcPts val="664"/>
              </a:spcBef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k</a:t>
            </a:r>
            <a:r>
              <a:rPr lang="vi-VN" dirty="0" smtClean="0"/>
              <a:t>iểu </a:t>
            </a:r>
            <a:r>
              <a:rPr lang="vi-VN" dirty="0"/>
              <a:t>dữ liệu,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525463" algn="just">
              <a:spcBef>
                <a:spcPts val="664"/>
              </a:spcBef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if, for, while</a:t>
            </a:r>
            <a:endParaRPr lang="en-US" dirty="0"/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smtClean="0"/>
              <a:t>while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en-US" dirty="0" err="1" smtClean="0"/>
              <a:t>Cú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981855"/>
            <a:ext cx="3009899" cy="122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1" y="2209800"/>
            <a:ext cx="4243387" cy="359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94812" y="3429000"/>
            <a:ext cx="2590800" cy="778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$tong???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smtClean="0"/>
              <a:t>do while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en-US" dirty="0" err="1" smtClean="0"/>
              <a:t>Cú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94812" y="3429000"/>
            <a:ext cx="2590800" cy="778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$tong???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970468"/>
            <a:ext cx="2793250" cy="123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2254250"/>
            <a:ext cx="3735841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0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$variable: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key: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properties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$value: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object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2552700"/>
            <a:ext cx="5715000" cy="148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($variable as $key =&gt; $value)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// code...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8813" y="2552700"/>
            <a:ext cx="4495799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($variable as $value)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// code...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414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4" y="990600"/>
            <a:ext cx="7824788" cy="500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282976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066800"/>
            <a:ext cx="6324600" cy="495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1" y="2209800"/>
            <a:ext cx="389324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007465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463">
              <a:spcBef>
                <a:spcPts val="664"/>
              </a:spcBef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vi-VN" dirty="0"/>
          </a:p>
          <a:p>
            <a:pPr marL="525463">
              <a:spcBef>
                <a:spcPts val="664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Kiểu dữ liệu</a:t>
            </a:r>
            <a:endParaRPr lang="en-US" dirty="0"/>
          </a:p>
          <a:p>
            <a:pPr marL="525463">
              <a:spcBef>
                <a:spcPts val="664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en-US" dirty="0"/>
          </a:p>
          <a:p>
            <a:pPr marL="525463">
              <a:spcBef>
                <a:spcPts val="664"/>
              </a:spcBef>
            </a:pPr>
            <a:r>
              <a:rPr lang="vi-VN" dirty="0"/>
              <a:t>Các cấu trúc điều khiển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vi-VN" dirty="0"/>
          </a:p>
          <a:p>
            <a:pPr algn="just"/>
            <a:endParaRPr lang="vi-VN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hlinkClick r:id="rId2" action="ppaction://hlinkfile"/>
              </a:rPr>
              <a:t>Bài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thực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hành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smtClean="0">
                <a:hlinkClick r:id="rId2" action="ppaction://hlinkfile"/>
              </a:rPr>
              <a:t>2.1</a:t>
            </a:r>
            <a:endParaRPr lang="en-US" sz="3600" dirty="0"/>
          </a:p>
          <a:p>
            <a:r>
              <a:rPr lang="en-US" sz="3600" dirty="0" err="1">
                <a:hlinkClick r:id="rId3" action="ppaction://hlinkfile"/>
              </a:rPr>
              <a:t>Bài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thực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hành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smtClean="0">
                <a:hlinkClick r:id="rId3" action="ppaction://hlinkfile"/>
              </a:rPr>
              <a:t>2.2</a:t>
            </a:r>
            <a:endParaRPr lang="en-US" sz="3600" dirty="0"/>
          </a:p>
          <a:p>
            <a:r>
              <a:rPr lang="en-US" sz="3600" dirty="0" err="1">
                <a:hlinkClick r:id="rId4" action="ppaction://hlinkfile"/>
              </a:rPr>
              <a:t>Bài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thực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hành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smtClean="0">
                <a:hlinkClick r:id="rId4" action="ppaction://hlinkfile"/>
              </a:rPr>
              <a:t>2.3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NGÔN NGỮ LẬP TRÌNH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 dirty="0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vi-VN" dirty="0"/>
              <a:t> ngôn ngữ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vi-VN" dirty="0"/>
              <a:t>server-side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  <a:endParaRPr lang="vi-VN" dirty="0"/>
          </a:p>
          <a:p>
            <a:pPr algn="just"/>
            <a:r>
              <a:rPr lang="vi-VN" dirty="0" smtClean="0"/>
              <a:t>Tập </a:t>
            </a:r>
            <a:r>
              <a:rPr lang="vi-VN" dirty="0"/>
              <a:t>tin PHP có phần mở rộng là .</a:t>
            </a:r>
            <a:r>
              <a:rPr lang="vi-VN" dirty="0" smtClean="0"/>
              <a:t>php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 dirty="0"/>
              <a:t>Loại hệ thống chuyên về Diễn </a:t>
            </a:r>
            <a:r>
              <a:rPr lang="vi-VN" dirty="0" smtClean="0"/>
              <a:t>đàn</a:t>
            </a:r>
            <a:endParaRPr lang="en-US" dirty="0" smtClean="0"/>
          </a:p>
          <a:p>
            <a:pPr algn="just"/>
            <a:r>
              <a:rPr lang="vi-VN" dirty="0"/>
              <a:t>Loại hệ thống chuyên về </a:t>
            </a:r>
            <a:r>
              <a:rPr lang="vi-VN" dirty="0" smtClean="0"/>
              <a:t>Blog</a:t>
            </a:r>
            <a:endParaRPr lang="en-US" dirty="0" smtClean="0"/>
          </a:p>
          <a:p>
            <a:pPr algn="just"/>
            <a:r>
              <a:rPr lang="vi-VN" dirty="0"/>
              <a:t>Loại hệ thống về thương mại điện tử </a:t>
            </a:r>
            <a:endParaRPr lang="en-US" dirty="0" smtClean="0"/>
          </a:p>
          <a:p>
            <a:pPr algn="just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vi-VN" dirty="0"/>
          </a:p>
          <a:p>
            <a:r>
              <a:rPr lang="vi-VN" dirty="0" smtClean="0"/>
              <a:t>Loại </a:t>
            </a:r>
            <a:r>
              <a:rPr lang="vi-VN" dirty="0"/>
              <a:t>hệ thống chuyên về </a:t>
            </a:r>
            <a:r>
              <a:rPr lang="en-US" dirty="0"/>
              <a:t>q</a:t>
            </a:r>
            <a:r>
              <a:rPr lang="vi-VN" dirty="0"/>
              <a:t>uản trị nội dung, cổng thông </a:t>
            </a:r>
            <a:r>
              <a:rPr lang="vi-VN" dirty="0" smtClean="0"/>
              <a:t>tin</a:t>
            </a:r>
            <a:endParaRPr lang="vi-VN" dirty="0"/>
          </a:p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</a:t>
            </a:r>
            <a:r>
              <a:rPr lang="vi-VN" spc="-5" dirty="0"/>
              <a:t>điểm </a:t>
            </a:r>
            <a:r>
              <a:rPr lang="vi-VN" dirty="0" smtClean="0"/>
              <a:t>của</a:t>
            </a:r>
            <a:r>
              <a:rPr lang="vi-VN" spc="-60" dirty="0" smtClean="0"/>
              <a:t> </a:t>
            </a:r>
            <a:r>
              <a:rPr lang="vi-VN" dirty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33400"/>
            <a:ext cx="10969943" cy="1143000"/>
          </a:xfrm>
        </p:spPr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828800"/>
            <a:ext cx="10969943" cy="4389120"/>
          </a:xfrm>
        </p:spPr>
        <p:txBody>
          <a:bodyPr/>
          <a:lstStyle/>
          <a:p>
            <a:pPr algn="just"/>
            <a:r>
              <a:rPr lang="en-US" dirty="0" err="1" smtClean="0"/>
              <a:t>Kiểu</a:t>
            </a:r>
            <a:r>
              <a:rPr lang="en-US" dirty="0" smtClean="0"/>
              <a:t> Boolean: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và</a:t>
            </a:r>
            <a:r>
              <a:rPr lang="en-US" dirty="0" smtClean="0"/>
              <a:t> FALSE</a:t>
            </a:r>
          </a:p>
          <a:p>
            <a:pPr algn="just"/>
            <a:r>
              <a:rPr lang="en-US" dirty="0" err="1" smtClean="0"/>
              <a:t>Kiểu</a:t>
            </a:r>
            <a:r>
              <a:rPr lang="en-US" dirty="0" smtClean="0"/>
              <a:t> Integer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):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 smtClean="0"/>
              <a:t>567 //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1" algn="just"/>
            <a:r>
              <a:rPr lang="en-US" dirty="0" smtClean="0"/>
              <a:t>0567 //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bát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0)</a:t>
            </a:r>
          </a:p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2FA2E98E38140B43C60DB40DB560B" ma:contentTypeVersion="2" ma:contentTypeDescription="Create a new document." ma:contentTypeScope="" ma:versionID="ec5e0169dd24840da7c9f66efcedeeb4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cdc85cd9046ae31a5da2bf1e6dee27d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897B24-1CA1-4950-AED3-50CC809D4934}"/>
</file>

<file path=customXml/itemProps2.xml><?xml version="1.0" encoding="utf-8"?>
<ds:datastoreItem xmlns:ds="http://schemas.openxmlformats.org/officeDocument/2006/customXml" ds:itemID="{A7B3B818-EC15-497C-9D45-D57109071CAE}"/>
</file>

<file path=customXml/itemProps3.xml><?xml version="1.0" encoding="utf-8"?>
<ds:datastoreItem xmlns:ds="http://schemas.openxmlformats.org/officeDocument/2006/customXml" ds:itemID="{8CA91495-4AEF-454E-B1F9-6F185F0D0455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2438</TotalTime>
  <Words>854</Words>
  <Application>Microsoft Office PowerPoint</Application>
  <PresentationFormat>Custom</PresentationFormat>
  <Paragraphs>249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 on brainstorming</vt:lpstr>
      <vt:lpstr> LẬP TRÌNH PHP CƠ BẢN</vt:lpstr>
      <vt:lpstr>Nội dung</vt:lpstr>
      <vt:lpstr>Mục tiêu</vt:lpstr>
      <vt:lpstr>PowerPoint Presentation</vt:lpstr>
      <vt:lpstr>PHP là gì?</vt:lpstr>
      <vt:lpstr>Các hệ thống xây dựng bằng PHP</vt:lpstr>
      <vt:lpstr>Ưu điểm của PHP</vt:lpstr>
      <vt:lpstr>PowerPoint Presentation</vt:lpstr>
      <vt:lpstr>Kiểu dữ liệu</vt:lpstr>
      <vt:lpstr>PowerPoint Presentation</vt:lpstr>
      <vt:lpstr>PowerPoint Presentation</vt:lpstr>
      <vt:lpstr>Hàm liên quan đến kiểu dữ liệu</vt:lpstr>
      <vt:lpstr>PowerPoint Presentation</vt:lpstr>
      <vt:lpstr>Gồm 5 toán tử sau:</vt:lpstr>
      <vt:lpstr>Toán tử số học</vt:lpstr>
      <vt:lpstr>Ví dụ</vt:lpstr>
      <vt:lpstr>Toán tử so sánh</vt:lpstr>
      <vt:lpstr>Toán tử logic</vt:lpstr>
      <vt:lpstr>Các toán tử gán</vt:lpstr>
      <vt:lpstr>Toán tử điều kiện</vt:lpstr>
      <vt:lpstr>Toán tử điều kiện</vt:lpstr>
      <vt:lpstr>Các hàm liên quan đến chuỗi</vt:lpstr>
      <vt:lpstr>PowerPoint Presentation</vt:lpstr>
      <vt:lpstr>Cấu trúc điều kiện if…elseif…else</vt:lpstr>
      <vt:lpstr>Ví dụ</vt:lpstr>
      <vt:lpstr>Cấu trúc switch case</vt:lpstr>
      <vt:lpstr>Ví dụ</vt:lpstr>
      <vt:lpstr>Vòng lặp for</vt:lpstr>
      <vt:lpstr>Ví dụ</vt:lpstr>
      <vt:lpstr>Vòng lặp while</vt:lpstr>
      <vt:lpstr>Vòng lặp do while</vt:lpstr>
      <vt:lpstr>Vòng lặp foreach</vt:lpstr>
      <vt:lpstr>PowerPoint Presentation</vt:lpstr>
      <vt:lpstr>PowerPoint Presentation</vt:lpstr>
      <vt:lpstr>Tóm tắt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601</cp:revision>
  <dcterms:created xsi:type="dcterms:W3CDTF">2006-09-11T03:31:34Z</dcterms:created>
  <dcterms:modified xsi:type="dcterms:W3CDTF">2020-12-16T09:26:26Z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