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4"/>
  </p:sldMasterIdLst>
  <p:notesMasterIdLst>
    <p:notesMasterId r:id="rId33"/>
  </p:notesMasterIdLst>
  <p:sldIdLst>
    <p:sldId id="256" r:id="rId5"/>
    <p:sldId id="684" r:id="rId6"/>
    <p:sldId id="552" r:id="rId7"/>
    <p:sldId id="650" r:id="rId8"/>
    <p:sldId id="652" r:id="rId9"/>
    <p:sldId id="685" r:id="rId10"/>
    <p:sldId id="686" r:id="rId11"/>
    <p:sldId id="654" r:id="rId12"/>
    <p:sldId id="655" r:id="rId13"/>
    <p:sldId id="656" r:id="rId14"/>
    <p:sldId id="658" r:id="rId15"/>
    <p:sldId id="687" r:id="rId16"/>
    <p:sldId id="688" r:id="rId17"/>
    <p:sldId id="689" r:id="rId18"/>
    <p:sldId id="690" r:id="rId19"/>
    <p:sldId id="691" r:id="rId20"/>
    <p:sldId id="693" r:id="rId21"/>
    <p:sldId id="698" r:id="rId22"/>
    <p:sldId id="695" r:id="rId23"/>
    <p:sldId id="696" r:id="rId24"/>
    <p:sldId id="701" r:id="rId25"/>
    <p:sldId id="697" r:id="rId26"/>
    <p:sldId id="699" r:id="rId27"/>
    <p:sldId id="700" r:id="rId28"/>
    <p:sldId id="560" r:id="rId29"/>
    <p:sldId id="566" r:id="rId30"/>
    <p:sldId id="479" r:id="rId31"/>
    <p:sldId id="564" r:id="rId32"/>
  </p:sldIdLst>
  <p:sldSz cx="12188825" cy="6858000"/>
  <p:notesSz cx="6858000" cy="9144000"/>
  <p:defaultTextStyle>
    <a:defPPr>
      <a:defRPr lang="en-US"/>
    </a:defPPr>
    <a:lvl1pPr algn="l" rtl="0" fontAlgn="base">
      <a:spcBef>
        <a:spcPct val="0"/>
      </a:spcBef>
      <a:spcAft>
        <a:spcPct val="0"/>
      </a:spcAft>
      <a:defRPr sz="4400" kern="1200">
        <a:solidFill>
          <a:schemeClr val="tx2"/>
        </a:solidFill>
        <a:latin typeface="Tahoma" pitchFamily="34" charset="0"/>
        <a:ea typeface="+mn-ea"/>
        <a:cs typeface="Arial" pitchFamily="34" charset="0"/>
      </a:defRPr>
    </a:lvl1pPr>
    <a:lvl2pPr marL="457200" algn="l" rtl="0" fontAlgn="base">
      <a:spcBef>
        <a:spcPct val="0"/>
      </a:spcBef>
      <a:spcAft>
        <a:spcPct val="0"/>
      </a:spcAft>
      <a:defRPr sz="4400" kern="1200">
        <a:solidFill>
          <a:schemeClr val="tx2"/>
        </a:solidFill>
        <a:latin typeface="Tahoma" pitchFamily="34" charset="0"/>
        <a:ea typeface="+mn-ea"/>
        <a:cs typeface="Arial" pitchFamily="34" charset="0"/>
      </a:defRPr>
    </a:lvl2pPr>
    <a:lvl3pPr marL="914400" algn="l" rtl="0" fontAlgn="base">
      <a:spcBef>
        <a:spcPct val="0"/>
      </a:spcBef>
      <a:spcAft>
        <a:spcPct val="0"/>
      </a:spcAft>
      <a:defRPr sz="4400" kern="1200">
        <a:solidFill>
          <a:schemeClr val="tx2"/>
        </a:solidFill>
        <a:latin typeface="Tahoma" pitchFamily="34" charset="0"/>
        <a:ea typeface="+mn-ea"/>
        <a:cs typeface="Arial" pitchFamily="34" charset="0"/>
      </a:defRPr>
    </a:lvl3pPr>
    <a:lvl4pPr marL="1371600" algn="l" rtl="0" fontAlgn="base">
      <a:spcBef>
        <a:spcPct val="0"/>
      </a:spcBef>
      <a:spcAft>
        <a:spcPct val="0"/>
      </a:spcAft>
      <a:defRPr sz="4400" kern="1200">
        <a:solidFill>
          <a:schemeClr val="tx2"/>
        </a:solidFill>
        <a:latin typeface="Tahoma" pitchFamily="34" charset="0"/>
        <a:ea typeface="+mn-ea"/>
        <a:cs typeface="Arial" pitchFamily="34" charset="0"/>
      </a:defRPr>
    </a:lvl4pPr>
    <a:lvl5pPr marL="1828800" algn="l" rtl="0" fontAlgn="base">
      <a:spcBef>
        <a:spcPct val="0"/>
      </a:spcBef>
      <a:spcAft>
        <a:spcPct val="0"/>
      </a:spcAft>
      <a:defRPr sz="4400" kern="1200">
        <a:solidFill>
          <a:schemeClr val="tx2"/>
        </a:solidFill>
        <a:latin typeface="Tahoma" pitchFamily="34" charset="0"/>
        <a:ea typeface="+mn-ea"/>
        <a:cs typeface="Arial" pitchFamily="34" charset="0"/>
      </a:defRPr>
    </a:lvl5pPr>
    <a:lvl6pPr marL="2286000" algn="l" defTabSz="914400" rtl="0" eaLnBrk="1" latinLnBrk="0" hangingPunct="1">
      <a:defRPr sz="4400" kern="1200">
        <a:solidFill>
          <a:schemeClr val="tx2"/>
        </a:solidFill>
        <a:latin typeface="Tahoma" pitchFamily="34" charset="0"/>
        <a:ea typeface="+mn-ea"/>
        <a:cs typeface="Arial" pitchFamily="34" charset="0"/>
      </a:defRPr>
    </a:lvl6pPr>
    <a:lvl7pPr marL="2743200" algn="l" defTabSz="914400" rtl="0" eaLnBrk="1" latinLnBrk="0" hangingPunct="1">
      <a:defRPr sz="4400" kern="1200">
        <a:solidFill>
          <a:schemeClr val="tx2"/>
        </a:solidFill>
        <a:latin typeface="Tahoma" pitchFamily="34" charset="0"/>
        <a:ea typeface="+mn-ea"/>
        <a:cs typeface="Arial" pitchFamily="34" charset="0"/>
      </a:defRPr>
    </a:lvl7pPr>
    <a:lvl8pPr marL="3200400" algn="l" defTabSz="914400" rtl="0" eaLnBrk="1" latinLnBrk="0" hangingPunct="1">
      <a:defRPr sz="4400" kern="1200">
        <a:solidFill>
          <a:schemeClr val="tx2"/>
        </a:solidFill>
        <a:latin typeface="Tahoma" pitchFamily="34" charset="0"/>
        <a:ea typeface="+mn-ea"/>
        <a:cs typeface="Arial" pitchFamily="34" charset="0"/>
      </a:defRPr>
    </a:lvl8pPr>
    <a:lvl9pPr marL="3657600" algn="l" defTabSz="914400" rtl="0" eaLnBrk="1" latinLnBrk="0" hangingPunct="1">
      <a:defRPr sz="4400" kern="1200">
        <a:solidFill>
          <a:schemeClr val="tx2"/>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61A49-B524-485C-BA2C-8B444CD94A2D}" v="3" dt="2020-12-26T07:06:07.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3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an Tan  Phu" userId="S::phu.doantan@phuxuan.edu.vn::cd831800-e2ae-4fbe-8815-e2b62fc9160c" providerId="AD" clId="Web-{50661A49-B524-485C-BA2C-8B444CD94A2D}"/>
    <pc:docChg chg="modSld">
      <pc:chgData name="Doan Tan  Phu" userId="S::phu.doantan@phuxuan.edu.vn::cd831800-e2ae-4fbe-8815-e2b62fc9160c" providerId="AD" clId="Web-{50661A49-B524-485C-BA2C-8B444CD94A2D}" dt="2020-12-26T07:06:07.169" v="2" actId="1076"/>
      <pc:docMkLst>
        <pc:docMk/>
      </pc:docMkLst>
      <pc:sldChg chg="modSp">
        <pc:chgData name="Doan Tan  Phu" userId="S::phu.doantan@phuxuan.edu.vn::cd831800-e2ae-4fbe-8815-e2b62fc9160c" providerId="AD" clId="Web-{50661A49-B524-485C-BA2C-8B444CD94A2D}" dt="2020-12-26T07:06:07.169" v="2" actId="1076"/>
        <pc:sldMkLst>
          <pc:docMk/>
          <pc:sldMk cId="1421020202" sldId="689"/>
        </pc:sldMkLst>
        <pc:picChg chg="mod">
          <ac:chgData name="Doan Tan  Phu" userId="S::phu.doantan@phuxuan.edu.vn::cd831800-e2ae-4fbe-8815-e2b62fc9160c" providerId="AD" clId="Web-{50661A49-B524-485C-BA2C-8B444CD94A2D}" dt="2020-12-26T07:06:07.169" v="2" actId="1076"/>
          <ac:picMkLst>
            <pc:docMk/>
            <pc:sldMk cId="1421020202" sldId="689"/>
            <ac:picMk id="307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EE654F38-F61D-4302-B9D9-80FB51FB5C25}" type="datetimeFigureOut">
              <a:rPr lang="en-US"/>
              <a:pPr>
                <a:defRPr/>
              </a:pPr>
              <a:t>12/25/2020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5CCC9A50-D53C-45FE-AAF1-80EE970E1A9D}" type="slidenum">
              <a:rPr lang="en-US"/>
              <a:pPr>
                <a:defRPr/>
              </a:pPr>
              <a:t>‹#›</a:t>
            </a:fld>
            <a:endParaRPr lang="en-US"/>
          </a:p>
        </p:txBody>
      </p:sp>
    </p:spTree>
    <p:extLst>
      <p:ext uri="{BB962C8B-B14F-4D97-AF65-F5344CB8AC3E}">
        <p14:creationId xmlns:p14="http://schemas.microsoft.com/office/powerpoint/2010/main" val="3876499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015" y="1371600"/>
            <a:ext cx="1046613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endParaRPr lang="en-US"/>
          </a:p>
        </p:txBody>
      </p:sp>
      <p:sp>
        <p:nvSpPr>
          <p:cNvPr id="11" name="Footer Placeholder 18"/>
          <p:cNvSpPr>
            <a:spLocks noGrp="1"/>
          </p:cNvSpPr>
          <p:nvPr>
            <p:ph type="ftr" sz="quarter" idx="11"/>
          </p:nvPr>
        </p:nvSpPr>
        <p:spPr>
          <a:xfrm>
            <a:off x="3555075" y="6356354"/>
            <a:ext cx="4469236" cy="365125"/>
          </a:xfrm>
          <a:prstGeom prst="rect">
            <a:avLst/>
          </a:prstGeom>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F30E89D3-EE9A-491F-B240-9DDED2F81518}" type="slidenum">
              <a:rPr lang="en-US" smtClean="0"/>
              <a:pPr>
                <a:defRPr/>
              </a:pPr>
              <a:t>‹#›</a:t>
            </a:fld>
            <a:endParaRPr lang="en-US"/>
          </a:p>
        </p:txBody>
      </p:sp>
      <p:sp>
        <p:nvSpPr>
          <p:cNvPr id="13" name="Google Shape;38;p3"/>
          <p:cNvSpPr txBox="1"/>
          <p:nvPr userDrawn="1"/>
        </p:nvSpPr>
        <p:spPr>
          <a:xfrm>
            <a:off x="4037012" y="6356354"/>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err="1">
                <a:solidFill>
                  <a:srgbClr val="FFCC00"/>
                </a:solidFill>
                <a:latin typeface="Tahoma"/>
                <a:ea typeface="Tahoma"/>
                <a:cs typeface="Tahoma"/>
                <a:sym typeface="Symbol"/>
              </a:rPr>
              <a:t>Môn</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học</a:t>
            </a:r>
            <a:r>
              <a:rPr lang="en-US" sz="1200" b="1" i="1" u="none" strike="noStrike" cap="none" baseline="0">
                <a:solidFill>
                  <a:srgbClr val="FFCC00"/>
                </a:solidFill>
                <a:latin typeface="Tahoma"/>
                <a:ea typeface="Tahoma"/>
                <a:cs typeface="Tahoma"/>
                <a:sym typeface="Symbol"/>
              </a:rPr>
              <a:t> : Back-end: PHP </a:t>
            </a:r>
            <a:r>
              <a:rPr lang="en-US" sz="1200" b="1" i="1" u="none" strike="noStrike" cap="none" baseline="0" err="1">
                <a:solidFill>
                  <a:srgbClr val="FFCC00"/>
                </a:solidFill>
                <a:latin typeface="Tahoma"/>
                <a:ea typeface="Tahoma"/>
                <a:cs typeface="Tahoma"/>
                <a:sym typeface="Symbol"/>
              </a:rPr>
              <a:t>và</a:t>
            </a:r>
            <a:r>
              <a:rPr lang="en-US" sz="1200" b="1" i="1" u="none" strike="noStrike" cap="none" baseline="0">
                <a:solidFill>
                  <a:srgbClr val="FFCC00"/>
                </a:solidFill>
                <a:latin typeface="Tahoma"/>
                <a:ea typeface="Tahoma"/>
                <a:cs typeface="Tahoma"/>
                <a:sym typeface="Symbol"/>
              </a:rPr>
              <a:t> MVC(</a:t>
            </a:r>
            <a:r>
              <a:rPr lang="en-US" sz="1200" b="1" i="1" u="none" strike="noStrike" cap="none" baseline="0" err="1">
                <a:solidFill>
                  <a:srgbClr val="FFCC00"/>
                </a:solidFill>
                <a:latin typeface="Tahoma"/>
                <a:ea typeface="Tahoma"/>
                <a:cs typeface="Tahoma"/>
                <a:sym typeface="Symbol"/>
              </a:rPr>
              <a:t>Laravel</a:t>
            </a:r>
            <a:r>
              <a:rPr lang="en-US" sz="1200" b="1" i="1" u="none" strike="noStrike" cap="none" baseline="0">
                <a:solidFill>
                  <a:srgbClr val="FFCC00"/>
                </a:solidFill>
                <a:latin typeface="Tahoma"/>
                <a:ea typeface="Tahoma"/>
                <a:cs typeface="Tahoma"/>
                <a:sym typeface="Symbol"/>
              </a:rPr>
              <a:t>)                                   </a:t>
            </a: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914402"/>
            <a:ext cx="802431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441" y="1967231"/>
            <a:ext cx="10969943" cy="4389120"/>
          </a:xfrm>
        </p:spPr>
        <p:txBody>
          <a:bodyPr/>
          <a:lstStyle>
            <a:lvl1pPr algn="just">
              <a:buClr>
                <a:srgbClr val="002060"/>
              </a:buClr>
              <a:defRPr sz="3600">
                <a:latin typeface="Times New Roman" panose="02020603050405020304" pitchFamily="18" charset="0"/>
                <a:ea typeface="Tahoma" pitchFamily="34" charset="0"/>
                <a:cs typeface="Times New Roman" panose="02020603050405020304" pitchFamily="18" charset="0"/>
              </a:defRPr>
            </a:lvl1pPr>
            <a:lvl2pPr marL="639763" indent="-246063" algn="just">
              <a:buClr>
                <a:srgbClr val="002060"/>
              </a:buClr>
              <a:buFont typeface="Wingdings" panose="05000000000000000000" pitchFamily="2" charset="2"/>
              <a:buChar char="Ø"/>
              <a:defRPr sz="3200">
                <a:latin typeface="Times New Roman" panose="02020603050405020304" pitchFamily="18" charset="0"/>
                <a:ea typeface="Tahoma" pitchFamily="34" charset="0"/>
                <a:cs typeface="Times New Roman" panose="02020603050405020304" pitchFamily="18" charset="0"/>
              </a:defRPr>
            </a:lvl2pPr>
            <a:lvl3pPr marL="914400" indent="-246063" algn="just">
              <a:buClr>
                <a:srgbClr val="002060"/>
              </a:buClr>
              <a:buFont typeface="Wingdings" panose="05000000000000000000" pitchFamily="2" charset="2"/>
              <a:buChar char="v"/>
              <a:defRPr sz="2800">
                <a:latin typeface="Times New Roman" panose="02020603050405020304" pitchFamily="18" charset="0"/>
                <a:ea typeface="Tahoma" pitchFamily="34" charset="0"/>
                <a:cs typeface="Times New Roman" panose="02020603050405020304" pitchFamily="18" charset="0"/>
              </a:defRPr>
            </a:lvl3pPr>
            <a:lvl4pPr algn="just">
              <a:buClr>
                <a:srgbClr val="002060"/>
              </a:buClr>
              <a:defRPr sz="2400">
                <a:latin typeface="Times New Roman" panose="02020603050405020304" pitchFamily="18" charset="0"/>
                <a:ea typeface="Tahoma" pitchFamily="34" charset="0"/>
                <a:cs typeface="Times New Roman" panose="02020603050405020304" pitchFamily="18" charset="0"/>
              </a:defRPr>
            </a:lvl4pPr>
            <a:lvl5pPr algn="just">
              <a:buClr>
                <a:srgbClr val="002060"/>
              </a:buClr>
              <a:defRPr>
                <a:latin typeface="Times New Roman" panose="02020603050405020304" pitchFamily="18" charset="0"/>
                <a:ea typeface="Tahoma" pitchFamily="34"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0A2CCCF8-9ECF-4463-905F-6DDFF4237F28}" type="slidenum">
              <a:rPr lang="en-US" smtClean="0"/>
              <a:pPr>
                <a:defRPr/>
              </a:pPr>
              <a:t>‹#›</a:t>
            </a:fld>
            <a:endParaRPr lang="en-US"/>
          </a:p>
        </p:txBody>
      </p:sp>
      <p:sp>
        <p:nvSpPr>
          <p:cNvPr id="9"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0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p:cNvSpPr>
            <a:spLocks noGrp="1"/>
          </p:cNvSpPr>
          <p:nvPr>
            <p:ph type="body" idx="1"/>
          </p:nvPr>
        </p:nvSpPr>
        <p:spPr>
          <a:xfrm>
            <a:off x="706952" y="2704664"/>
            <a:ext cx="10360501"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lang="en-US"/>
              <a:t>Click to edit Master title style</a:t>
            </a:r>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855248"/>
            <a:ext cx="5385514"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443" y="2514600"/>
            <a:ext cx="5385514"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1757" y="1859762"/>
            <a:ext cx="5387630"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1757" y="2514600"/>
            <a:ext cx="538763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9" name="Slide Number Placeholder 8"/>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3" y="704088"/>
            <a:ext cx="11071516"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5" name="Slide Number Placeholder 4"/>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4" name="Slide Number Placeholder 3"/>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7" name="Slide Number Placeholder 6"/>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0065" y="1108075"/>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10669985" y="5359404"/>
            <a:ext cx="206321"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5840479" y="6219829"/>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588" y="1176999"/>
            <a:ext cx="2949696"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588" y="2828785"/>
            <a:ext cx="2945633"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11" name="Slide Number Placeholder 6"/>
          <p:cNvSpPr>
            <a:spLocks noGrp="1"/>
          </p:cNvSpPr>
          <p:nvPr>
            <p:ph type="sldNum" sz="quarter" idx="12"/>
          </p:nvPr>
        </p:nvSpPr>
        <p:spPr>
          <a:xfrm>
            <a:off x="10766796" y="6356354"/>
            <a:ext cx="812588" cy="365125"/>
          </a:xfrm>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67" y="-7938"/>
            <a:ext cx="12236438"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441" y="70485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441" y="1935166"/>
            <a:ext cx="1096994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441" y="6356354"/>
            <a:ext cx="2844059"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3649" y="6356354"/>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pPr>
              <a:defRPr/>
            </a:pPr>
            <a:fld id="{45C3B622-11CF-4D7C-AF85-AB8FE5C71B01}" type="slidenum">
              <a:rPr lang="en-US" smtClean="0"/>
              <a:pPr>
                <a:defRPr/>
              </a:pPr>
              <a:t>‹#›</a:t>
            </a:fld>
            <a:endParaRPr lang="en-US"/>
          </a:p>
        </p:txBody>
      </p:sp>
      <p:sp>
        <p:nvSpPr>
          <p:cNvPr id="15" name="Google Shape;38;p3"/>
          <p:cNvSpPr txBox="1"/>
          <p:nvPr userDrawn="1"/>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spd="slow">
    <p:randomBar dir="vert"/>
  </p:transition>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freetuts.net/php-function/mysqli_query.html" TargetMode="External"/><Relationship Id="rId2" Type="http://schemas.openxmlformats.org/officeDocument/2006/relationships/hyperlink" Target="https://freetuts.net/php-function/mysqli_real_connect.html" TargetMode="External"/><Relationship Id="rId1" Type="http://schemas.openxmlformats.org/officeDocument/2006/relationships/slideLayout" Target="../slideLayouts/slideLayout2.xml"/><Relationship Id="rId4" Type="http://schemas.openxmlformats.org/officeDocument/2006/relationships/hyperlink" Target="https://freetuts.net/php-function/mysqli_num_row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BAITH/CNTT.WEB1041_TH06.2.docx" TargetMode="External"/><Relationship Id="rId2" Type="http://schemas.openxmlformats.org/officeDocument/2006/relationships/hyperlink" Target="../BAITH/CNTT.WEB1041_TH06.1.docx" TargetMode="External"/><Relationship Id="rId1" Type="http://schemas.openxmlformats.org/officeDocument/2006/relationships/slideLayout" Target="../slideLayouts/slideLayout2.xml"/><Relationship Id="rId4" Type="http://schemas.openxmlformats.org/officeDocument/2006/relationships/hyperlink" Target="../BAITH/CNTT.WEB1041_TH06.3.docx"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1015" y="1905000"/>
            <a:ext cx="10466138" cy="1828800"/>
          </a:xfrm>
        </p:spPr>
        <p:txBody>
          <a:bodyPr>
            <a:normAutofit/>
          </a:bodyPr>
          <a:lstStyle/>
          <a:p>
            <a:pPr marL="0" indent="0" algn="ctr"/>
            <a:r>
              <a:rPr lang="en-US" sz="4000" err="1">
                <a:solidFill>
                  <a:srgbClr val="002060"/>
                </a:solidFill>
                <a:latin typeface="Tahoma" panose="020B0604030504040204" pitchFamily="34" charset="0"/>
                <a:ea typeface="Tahoma" panose="020B0604030504040204" pitchFamily="34" charset="0"/>
                <a:cs typeface="Tahoma" panose="020B0604030504040204" pitchFamily="34" charset="0"/>
              </a:rPr>
              <a:t>KẾT</a:t>
            </a:r>
            <a:r>
              <a:rPr lang="en-US" sz="400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4000" err="1">
                <a:solidFill>
                  <a:srgbClr val="002060"/>
                </a:solidFill>
                <a:latin typeface="Tahoma" panose="020B0604030504040204" pitchFamily="34" charset="0"/>
                <a:ea typeface="Tahoma" panose="020B0604030504040204" pitchFamily="34" charset="0"/>
                <a:cs typeface="Tahoma" panose="020B0604030504040204" pitchFamily="34" charset="0"/>
              </a:rPr>
              <a:t>NỐI</a:t>
            </a:r>
            <a:r>
              <a:rPr lang="en-US" sz="4000">
                <a:solidFill>
                  <a:srgbClr val="002060"/>
                </a:solidFill>
                <a:latin typeface="Tahoma" panose="020B0604030504040204" pitchFamily="34" charset="0"/>
                <a:ea typeface="Tahoma" panose="020B0604030504040204" pitchFamily="34" charset="0"/>
                <a:cs typeface="Tahoma" panose="020B0604030504040204" pitchFamily="34" charset="0"/>
              </a:rPr>
              <a:t> CƠ SỞ DỮ LIỆU MYSQL</a:t>
            </a:r>
          </a:p>
        </p:txBody>
      </p:sp>
      <p:sp>
        <p:nvSpPr>
          <p:cNvPr id="4099" name="Rectangle 3"/>
          <p:cNvSpPr>
            <a:spLocks noGrp="1" noChangeArrowheads="1"/>
          </p:cNvSpPr>
          <p:nvPr>
            <p:ph type="subTitle" idx="1"/>
          </p:nvPr>
        </p:nvSpPr>
        <p:spPr>
          <a:xfrm>
            <a:off x="711015" y="3962400"/>
            <a:ext cx="10470201" cy="561536"/>
          </a:xfrm>
        </p:spPr>
        <p:txBody>
          <a:bodyPr/>
          <a:lstStyle/>
          <a:p>
            <a:pPr eaLnBrk="1" hangingPunct="1"/>
            <a:r>
              <a:rPr lang="en-US" sz="2400" err="1">
                <a:latin typeface="Arial" panose="020B0604020202020204" pitchFamily="34" charset="0"/>
                <a:cs typeface="Arial" panose="020B0604020202020204" pitchFamily="34" charset="0"/>
              </a:rPr>
              <a:t>ThS</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Phan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Thị</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Hoàng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Anh</a:t>
            </a:r>
            <a:endParaRPr lang="en-US" sz="2400">
              <a:latin typeface="Arial" panose="020B0604020202020204" pitchFamily="34" charset="0"/>
              <a:cs typeface="Arial" panose="020B0604020202020204"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Lý</a:t>
            </a:r>
            <a:r>
              <a:rPr lang="en-US"/>
              <a:t> do </a:t>
            </a:r>
            <a:r>
              <a:rPr lang="en-US" err="1"/>
              <a:t>chọn</a:t>
            </a:r>
            <a:r>
              <a:rPr lang="en-US"/>
              <a:t> PDO</a:t>
            </a:r>
          </a:p>
        </p:txBody>
      </p:sp>
      <p:sp>
        <p:nvSpPr>
          <p:cNvPr id="3" name="Content Placeholder 2"/>
          <p:cNvSpPr>
            <a:spLocks noGrp="1"/>
          </p:cNvSpPr>
          <p:nvPr>
            <p:ph idx="1"/>
          </p:nvPr>
        </p:nvSpPr>
        <p:spPr/>
        <p:txBody>
          <a:bodyPr/>
          <a:lstStyle/>
          <a:p>
            <a:r>
              <a:rPr lang="en-US" err="1"/>
              <a:t>Hướng</a:t>
            </a:r>
            <a:r>
              <a:rPr lang="en-US"/>
              <a:t> </a:t>
            </a:r>
            <a:r>
              <a:rPr lang="en-US" err="1"/>
              <a:t>đối</a:t>
            </a:r>
            <a:r>
              <a:rPr lang="en-US"/>
              <a:t> </a:t>
            </a:r>
            <a:r>
              <a:rPr lang="en-US" err="1"/>
              <a:t>tượng</a:t>
            </a:r>
            <a:r>
              <a:rPr lang="en-US"/>
              <a:t>: </a:t>
            </a:r>
            <a:r>
              <a:rPr lang="en-US" err="1"/>
              <a:t>rất</a:t>
            </a:r>
            <a:r>
              <a:rPr lang="en-US"/>
              <a:t> </a:t>
            </a:r>
            <a:r>
              <a:rPr lang="en-US" err="1"/>
              <a:t>phù</a:t>
            </a:r>
            <a:r>
              <a:rPr lang="en-US"/>
              <a:t> </a:t>
            </a:r>
            <a:r>
              <a:rPr lang="en-US" err="1"/>
              <a:t>hợp</a:t>
            </a:r>
            <a:r>
              <a:rPr lang="en-US"/>
              <a:t> </a:t>
            </a:r>
            <a:r>
              <a:rPr lang="en-US" err="1"/>
              <a:t>để</a:t>
            </a:r>
            <a:r>
              <a:rPr lang="en-US"/>
              <a:t> </a:t>
            </a:r>
            <a:r>
              <a:rPr lang="en-US" err="1"/>
              <a:t>chúng</a:t>
            </a:r>
            <a:r>
              <a:rPr lang="en-US"/>
              <a:t> ta </a:t>
            </a:r>
            <a:r>
              <a:rPr lang="en-US" err="1"/>
              <a:t>tích</a:t>
            </a:r>
            <a:r>
              <a:rPr lang="en-US"/>
              <a:t> </a:t>
            </a:r>
            <a:r>
              <a:rPr lang="en-US" err="1"/>
              <a:t>hợp</a:t>
            </a:r>
            <a:r>
              <a:rPr lang="en-US"/>
              <a:t> </a:t>
            </a:r>
            <a:r>
              <a:rPr lang="en-US" err="1"/>
              <a:t>vào</a:t>
            </a:r>
            <a:r>
              <a:rPr lang="en-US"/>
              <a:t> </a:t>
            </a:r>
            <a:r>
              <a:rPr lang="en-US" err="1"/>
              <a:t>mô</a:t>
            </a:r>
            <a:r>
              <a:rPr lang="en-US"/>
              <a:t> </a:t>
            </a:r>
            <a:r>
              <a:rPr lang="en-US" err="1"/>
              <a:t>hình</a:t>
            </a:r>
            <a:r>
              <a:rPr lang="en-US"/>
              <a:t> MVC (</a:t>
            </a:r>
            <a:r>
              <a:rPr lang="en-US" err="1"/>
              <a:t>rất</a:t>
            </a:r>
            <a:r>
              <a:rPr lang="en-US"/>
              <a:t> </a:t>
            </a:r>
            <a:r>
              <a:rPr lang="en-US" err="1"/>
              <a:t>nhiều</a:t>
            </a:r>
            <a:r>
              <a:rPr lang="en-US"/>
              <a:t> framework </a:t>
            </a:r>
            <a:r>
              <a:rPr lang="en-US" err="1"/>
              <a:t>lớn</a:t>
            </a:r>
            <a:r>
              <a:rPr lang="en-US"/>
              <a:t> </a:t>
            </a:r>
            <a:r>
              <a:rPr lang="en-US" err="1"/>
              <a:t>hiện</a:t>
            </a:r>
            <a:r>
              <a:rPr lang="en-US"/>
              <a:t> nay </a:t>
            </a:r>
            <a:r>
              <a:rPr lang="en-US" err="1"/>
              <a:t>điều</a:t>
            </a:r>
            <a:r>
              <a:rPr lang="en-US"/>
              <a:t> </a:t>
            </a:r>
            <a:r>
              <a:rPr lang="en-US" err="1"/>
              <a:t>sử</a:t>
            </a:r>
            <a:r>
              <a:rPr lang="en-US"/>
              <a:t> </a:t>
            </a:r>
            <a:r>
              <a:rPr lang="en-US" err="1"/>
              <a:t>dụng</a:t>
            </a:r>
            <a:r>
              <a:rPr lang="en-US"/>
              <a:t> PDO)</a:t>
            </a:r>
          </a:p>
          <a:p>
            <a:r>
              <a:rPr lang="en-US" err="1"/>
              <a:t>Nhanh</a:t>
            </a:r>
            <a:r>
              <a:rPr lang="en-US"/>
              <a:t> </a:t>
            </a:r>
            <a:r>
              <a:rPr lang="en-US" err="1"/>
              <a:t>và</a:t>
            </a:r>
            <a:r>
              <a:rPr lang="en-US"/>
              <a:t> </a:t>
            </a:r>
            <a:r>
              <a:rPr lang="en-US" err="1"/>
              <a:t>đơn</a:t>
            </a:r>
            <a:r>
              <a:rPr lang="en-US"/>
              <a:t> </a:t>
            </a:r>
            <a:r>
              <a:rPr lang="en-US" err="1"/>
              <a:t>giản</a:t>
            </a:r>
            <a:r>
              <a:rPr lang="en-US"/>
              <a:t>: </a:t>
            </a:r>
            <a:r>
              <a:rPr lang="en-US" err="1"/>
              <a:t>việc</a:t>
            </a:r>
            <a:r>
              <a:rPr lang="en-US"/>
              <a:t> </a:t>
            </a:r>
            <a:r>
              <a:rPr lang="en-US" err="1"/>
              <a:t>thao</a:t>
            </a:r>
            <a:r>
              <a:rPr lang="en-US"/>
              <a:t> </a:t>
            </a:r>
            <a:r>
              <a:rPr lang="en-US" err="1"/>
              <a:t>tác</a:t>
            </a:r>
            <a:r>
              <a:rPr lang="en-US"/>
              <a:t> </a:t>
            </a:r>
            <a:r>
              <a:rPr lang="en-US" err="1"/>
              <a:t>với</a:t>
            </a:r>
            <a:r>
              <a:rPr lang="en-US"/>
              <a:t> </a:t>
            </a:r>
            <a:r>
              <a:rPr lang="en-US" err="1"/>
              <a:t>từng</a:t>
            </a:r>
            <a:r>
              <a:rPr lang="en-US"/>
              <a:t> </a:t>
            </a:r>
            <a:r>
              <a:rPr lang="en-US" err="1"/>
              <a:t>loại</a:t>
            </a:r>
            <a:r>
              <a:rPr lang="en-US"/>
              <a:t> CSDL </a:t>
            </a:r>
            <a:r>
              <a:rPr lang="en-US" err="1"/>
              <a:t>sẽ</a:t>
            </a:r>
            <a:r>
              <a:rPr lang="en-US"/>
              <a:t> do </a:t>
            </a:r>
            <a:r>
              <a:rPr lang="en-US" err="1"/>
              <a:t>từng</a:t>
            </a:r>
            <a:r>
              <a:rPr lang="en-US"/>
              <a:t> driver </a:t>
            </a:r>
            <a:r>
              <a:rPr lang="en-US" err="1"/>
              <a:t>tương</a:t>
            </a:r>
            <a:r>
              <a:rPr lang="en-US"/>
              <a:t> </a:t>
            </a:r>
            <a:r>
              <a:rPr lang="en-US" err="1"/>
              <a:t>ứng</a:t>
            </a:r>
            <a:r>
              <a:rPr lang="en-US"/>
              <a:t> </a:t>
            </a:r>
            <a:r>
              <a:rPr lang="en-US" err="1"/>
              <a:t>đảm</a:t>
            </a:r>
            <a:r>
              <a:rPr lang="en-US"/>
              <a:t> </a:t>
            </a:r>
            <a:r>
              <a:rPr lang="en-US" err="1"/>
              <a:t>nhiệm</a:t>
            </a:r>
            <a:endParaRPr lang="en-US"/>
          </a:p>
          <a:p>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10</a:t>
            </a:fld>
            <a:endParaRPr lang="en-US"/>
          </a:p>
        </p:txBody>
      </p:sp>
    </p:spTree>
    <p:extLst>
      <p:ext uri="{BB962C8B-B14F-4D97-AF65-F5344CB8AC3E}">
        <p14:creationId xmlns:p14="http://schemas.microsoft.com/office/powerpoint/2010/main" val="351245396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err="1"/>
              <a:t>Linh</a:t>
            </a:r>
            <a:r>
              <a:rPr lang="en-US"/>
              <a:t> </a:t>
            </a:r>
            <a:r>
              <a:rPr lang="en-US" err="1"/>
              <a:t>động</a:t>
            </a:r>
            <a:r>
              <a:rPr lang="en-US"/>
              <a:t>: </a:t>
            </a:r>
            <a:r>
              <a:rPr lang="en-US" err="1"/>
              <a:t>để</a:t>
            </a:r>
            <a:r>
              <a:rPr lang="en-US"/>
              <a:t> </a:t>
            </a:r>
            <a:r>
              <a:rPr lang="en-US" err="1"/>
              <a:t>chuyển</a:t>
            </a:r>
            <a:r>
              <a:rPr lang="en-US"/>
              <a:t> </a:t>
            </a:r>
            <a:r>
              <a:rPr lang="en-US" err="1"/>
              <a:t>đổi</a:t>
            </a:r>
            <a:r>
              <a:rPr lang="en-US"/>
              <a:t> sang CSDL </a:t>
            </a:r>
            <a:r>
              <a:rPr lang="en-US" err="1"/>
              <a:t>khác</a:t>
            </a:r>
            <a:r>
              <a:rPr lang="en-US"/>
              <a:t> ta </a:t>
            </a:r>
            <a:r>
              <a:rPr lang="en-US" err="1"/>
              <a:t>chỉ</a:t>
            </a:r>
            <a:r>
              <a:rPr lang="en-US"/>
              <a:t> </a:t>
            </a:r>
            <a:r>
              <a:rPr lang="en-US" err="1"/>
              <a:t>việc</a:t>
            </a:r>
            <a:r>
              <a:rPr lang="en-US"/>
              <a:t> </a:t>
            </a:r>
            <a:r>
              <a:rPr lang="en-US" err="1"/>
              <a:t>thay</a:t>
            </a:r>
            <a:r>
              <a:rPr lang="en-US"/>
              <a:t> </a:t>
            </a:r>
            <a:r>
              <a:rPr lang="en-US" err="1"/>
              <a:t>đổi</a:t>
            </a:r>
            <a:r>
              <a:rPr lang="en-US"/>
              <a:t> </a:t>
            </a:r>
            <a:r>
              <a:rPr lang="en-US" err="1"/>
              <a:t>tên</a:t>
            </a:r>
            <a:r>
              <a:rPr lang="en-US"/>
              <a:t> driver </a:t>
            </a:r>
            <a:r>
              <a:rPr lang="en-US" err="1"/>
              <a:t>tương</a:t>
            </a:r>
            <a:r>
              <a:rPr lang="en-US"/>
              <a:t> </a:t>
            </a:r>
            <a:r>
              <a:rPr lang="en-US" err="1"/>
              <a:t>ứng</a:t>
            </a:r>
            <a:endParaRPr lang="en-US"/>
          </a:p>
          <a:p>
            <a:r>
              <a:rPr lang="en-US"/>
              <a:t>An </a:t>
            </a:r>
            <a:r>
              <a:rPr lang="en-US" err="1"/>
              <a:t>toàn</a:t>
            </a:r>
            <a:r>
              <a:rPr lang="en-US"/>
              <a:t>: </a:t>
            </a:r>
            <a:r>
              <a:rPr lang="en-US" err="1"/>
              <a:t>với</a:t>
            </a:r>
            <a:r>
              <a:rPr lang="en-US"/>
              <a:t> </a:t>
            </a:r>
            <a:r>
              <a:rPr lang="en-US" err="1"/>
              <a:t>giải</a:t>
            </a:r>
            <a:r>
              <a:rPr lang="en-US"/>
              <a:t> </a:t>
            </a:r>
            <a:r>
              <a:rPr lang="en-US" err="1"/>
              <a:t>pháp</a:t>
            </a:r>
            <a:r>
              <a:rPr lang="en-US"/>
              <a:t> </a:t>
            </a:r>
            <a:r>
              <a:rPr lang="en-US" err="1"/>
              <a:t>PDOStatement</a:t>
            </a:r>
            <a:r>
              <a:rPr lang="en-US"/>
              <a:t> </a:t>
            </a:r>
            <a:r>
              <a:rPr lang="en-US" err="1"/>
              <a:t>chúng</a:t>
            </a:r>
            <a:r>
              <a:rPr lang="en-US"/>
              <a:t> ta </a:t>
            </a:r>
            <a:r>
              <a:rPr lang="en-US" err="1"/>
              <a:t>không</a:t>
            </a:r>
            <a:r>
              <a:rPr lang="en-US"/>
              <a:t> </a:t>
            </a:r>
            <a:r>
              <a:rPr lang="en-US" err="1"/>
              <a:t>còn</a:t>
            </a:r>
            <a:r>
              <a:rPr lang="en-US"/>
              <a:t> lo </a:t>
            </a:r>
            <a:r>
              <a:rPr lang="en-US" err="1"/>
              <a:t>sợ</a:t>
            </a:r>
            <a:r>
              <a:rPr lang="en-US"/>
              <a:t> SQL injection </a:t>
            </a:r>
            <a:r>
              <a:rPr lang="en-US" err="1"/>
              <a:t>nữa</a:t>
            </a:r>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11</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8961616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a:latin typeface="Tahoma" panose="020B0604030504040204" pitchFamily="34" charset="0"/>
              <a:cs typeface="Tahoma" panose="020B0604030504040204" pitchFamily="34" charset="0"/>
            </a:endParaRPr>
          </a:p>
          <a:p>
            <a:pPr marL="0" indent="0" algn="ctr">
              <a:buNone/>
            </a:pPr>
            <a:r>
              <a:rPr lang="en-US" b="1" err="1">
                <a:latin typeface="Tahoma" panose="020B0604030504040204" pitchFamily="34" charset="0"/>
                <a:cs typeface="Tahoma" panose="020B0604030504040204" pitchFamily="34" charset="0"/>
              </a:rPr>
              <a:t>KẾT</a:t>
            </a:r>
            <a:r>
              <a:rPr lang="en-US" b="1">
                <a:latin typeface="Tahoma" panose="020B0604030504040204" pitchFamily="34" charset="0"/>
                <a:cs typeface="Tahoma" panose="020B0604030504040204" pitchFamily="34" charset="0"/>
              </a:rPr>
              <a:t> </a:t>
            </a:r>
            <a:r>
              <a:rPr lang="en-US" b="1" err="1">
                <a:latin typeface="Tahoma" panose="020B0604030504040204" pitchFamily="34" charset="0"/>
                <a:cs typeface="Tahoma" panose="020B0604030504040204" pitchFamily="34" charset="0"/>
              </a:rPr>
              <a:t>NỐI</a:t>
            </a:r>
            <a:r>
              <a:rPr lang="en-US" b="1">
                <a:latin typeface="Tahoma" panose="020B0604030504040204" pitchFamily="34" charset="0"/>
                <a:cs typeface="Tahoma" panose="020B0604030504040204" pitchFamily="34" charset="0"/>
              </a:rPr>
              <a:t> MYSQL</a:t>
            </a:r>
            <a:endParaRPr lang="en-US" sz="3600" b="1">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12</a:t>
            </a:fld>
            <a:endParaRPr lang="en-US"/>
          </a:p>
        </p:txBody>
      </p:sp>
    </p:spTree>
    <p:extLst>
      <p:ext uri="{BB962C8B-B14F-4D97-AF65-F5344CB8AC3E}">
        <p14:creationId xmlns:p14="http://schemas.microsoft.com/office/powerpoint/2010/main" val="373051011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Kết</a:t>
            </a:r>
            <a:r>
              <a:rPr lang="en-US"/>
              <a:t> </a:t>
            </a:r>
            <a:r>
              <a:rPr lang="en-US" err="1"/>
              <a:t>nối</a:t>
            </a:r>
            <a:endParaRPr lang="en-US"/>
          </a:p>
        </p:txBody>
      </p:sp>
      <p:sp>
        <p:nvSpPr>
          <p:cNvPr id="3" name="Content Placeholder 2"/>
          <p:cNvSpPr>
            <a:spLocks noGrp="1"/>
          </p:cNvSpPr>
          <p:nvPr>
            <p:ph idx="1"/>
          </p:nvPr>
        </p:nvSpPr>
        <p:spPr/>
        <p:txBody>
          <a:bodyPr/>
          <a:lstStyle/>
          <a:p>
            <a:r>
              <a:rPr lang="en-US" err="1"/>
              <a:t>Kết</a:t>
            </a:r>
            <a:r>
              <a:rPr lang="en-US"/>
              <a:t> </a:t>
            </a:r>
            <a:r>
              <a:rPr lang="en-US" err="1"/>
              <a:t>nối</a:t>
            </a:r>
            <a:r>
              <a:rPr lang="en-US"/>
              <a:t> MySQL </a:t>
            </a:r>
            <a:r>
              <a:rPr lang="en-US" err="1"/>
              <a:t>bằng</a:t>
            </a:r>
            <a:r>
              <a:rPr lang="en-US"/>
              <a:t> </a:t>
            </a:r>
            <a:r>
              <a:rPr lang="en-US" err="1"/>
              <a:t>MySQLi</a:t>
            </a:r>
            <a:r>
              <a:rPr lang="en-US"/>
              <a:t> Object-Oriented</a:t>
            </a:r>
          </a:p>
          <a:p>
            <a:r>
              <a:rPr lang="en-US" err="1"/>
              <a:t>Kết</a:t>
            </a:r>
            <a:r>
              <a:rPr lang="en-US"/>
              <a:t> </a:t>
            </a:r>
            <a:r>
              <a:rPr lang="en-US" err="1"/>
              <a:t>nối</a:t>
            </a:r>
            <a:r>
              <a:rPr lang="en-US"/>
              <a:t> MySQL </a:t>
            </a:r>
            <a:r>
              <a:rPr lang="en-US" err="1"/>
              <a:t>bằng</a:t>
            </a:r>
            <a:r>
              <a:rPr lang="en-US"/>
              <a:t> </a:t>
            </a:r>
            <a:r>
              <a:rPr lang="en-US" err="1"/>
              <a:t>MySQLi</a:t>
            </a:r>
            <a:r>
              <a:rPr lang="en-US"/>
              <a:t> Procedural</a:t>
            </a:r>
          </a:p>
          <a:p>
            <a:r>
              <a:rPr lang="en-US" err="1"/>
              <a:t>Kết</a:t>
            </a:r>
            <a:r>
              <a:rPr lang="en-US"/>
              <a:t> </a:t>
            </a:r>
            <a:r>
              <a:rPr lang="en-US" err="1"/>
              <a:t>nối</a:t>
            </a:r>
            <a:r>
              <a:rPr lang="en-US"/>
              <a:t> MySQL </a:t>
            </a:r>
            <a:r>
              <a:rPr lang="en-US" err="1"/>
              <a:t>bằng</a:t>
            </a:r>
            <a:r>
              <a:rPr lang="en-US"/>
              <a:t>  </a:t>
            </a:r>
            <a:r>
              <a:rPr lang="en-US" err="1"/>
              <a:t>PDO</a:t>
            </a:r>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13</a:t>
            </a:fld>
            <a:endParaRPr lang="en-US"/>
          </a:p>
        </p:txBody>
      </p:sp>
    </p:spTree>
    <p:extLst>
      <p:ext uri="{BB962C8B-B14F-4D97-AF65-F5344CB8AC3E}">
        <p14:creationId xmlns:p14="http://schemas.microsoft.com/office/powerpoint/2010/main" val="766016451"/>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Kết</a:t>
            </a:r>
            <a:r>
              <a:rPr lang="en-US"/>
              <a:t> </a:t>
            </a:r>
            <a:r>
              <a:rPr lang="en-US" err="1"/>
              <a:t>nối</a:t>
            </a:r>
            <a:r>
              <a:rPr lang="en-US"/>
              <a:t> MySQL </a:t>
            </a:r>
            <a:r>
              <a:rPr lang="en-US" err="1"/>
              <a:t>bằng</a:t>
            </a:r>
            <a:r>
              <a:rPr lang="en-US"/>
              <a:t> </a:t>
            </a:r>
            <a:r>
              <a:rPr lang="en-US" err="1"/>
              <a:t>MySQLi</a:t>
            </a:r>
            <a:r>
              <a:rPr lang="en-US"/>
              <a:t> Object-Oriented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84" y="2120800"/>
            <a:ext cx="8153400" cy="358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020202"/>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Kết</a:t>
            </a:r>
            <a:r>
              <a:rPr lang="en-US"/>
              <a:t> </a:t>
            </a:r>
            <a:r>
              <a:rPr lang="en-US" err="1"/>
              <a:t>nối</a:t>
            </a:r>
            <a:r>
              <a:rPr lang="en-US"/>
              <a:t> MySQL </a:t>
            </a:r>
            <a:r>
              <a:rPr lang="en-US" err="1"/>
              <a:t>bằng</a:t>
            </a:r>
            <a:r>
              <a:rPr lang="en-US"/>
              <a:t> </a:t>
            </a:r>
            <a:r>
              <a:rPr lang="en-US" err="1"/>
              <a:t>MySQLi</a:t>
            </a:r>
            <a:r>
              <a:rPr lang="en-US"/>
              <a:t> Procedural</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1981199"/>
            <a:ext cx="8560870" cy="3873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438403"/>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Kết</a:t>
            </a:r>
            <a:r>
              <a:rPr lang="en-US"/>
              <a:t> </a:t>
            </a:r>
            <a:r>
              <a:rPr lang="en-US" err="1"/>
              <a:t>nối</a:t>
            </a:r>
            <a:r>
              <a:rPr lang="en-US"/>
              <a:t> MySQL </a:t>
            </a:r>
            <a:r>
              <a:rPr lang="en-US" err="1"/>
              <a:t>bằng</a:t>
            </a:r>
            <a:r>
              <a:rPr lang="en-US"/>
              <a:t>  </a:t>
            </a:r>
            <a:r>
              <a:rPr lang="en-US" err="1"/>
              <a:t>PDO</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16</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905000"/>
            <a:ext cx="7848600" cy="396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38443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err="1"/>
              <a:t>MySQLi</a:t>
            </a:r>
            <a:r>
              <a:rPr lang="en-US"/>
              <a:t> Object-Oriented</a:t>
            </a:r>
          </a:p>
          <a:p>
            <a:endParaRPr lang="en-US"/>
          </a:p>
          <a:p>
            <a:endParaRPr lang="en-US"/>
          </a:p>
          <a:p>
            <a:endParaRPr lang="en-US"/>
          </a:p>
          <a:p>
            <a:r>
              <a:rPr lang="en-US" err="1"/>
              <a:t>Đối</a:t>
            </a:r>
            <a:r>
              <a:rPr lang="en-US"/>
              <a:t> </a:t>
            </a:r>
            <a:r>
              <a:rPr lang="en-US" err="1"/>
              <a:t>với</a:t>
            </a:r>
            <a:r>
              <a:rPr lang="en-US"/>
              <a:t> </a:t>
            </a:r>
            <a:r>
              <a:rPr lang="en-US" err="1"/>
              <a:t>MySQLi</a:t>
            </a:r>
            <a:r>
              <a:rPr lang="en-US"/>
              <a:t> Procedural</a:t>
            </a:r>
          </a:p>
        </p:txBody>
      </p:sp>
      <p:sp>
        <p:nvSpPr>
          <p:cNvPr id="6" name="Content Placeholder 5"/>
          <p:cNvSpPr>
            <a:spLocks noGrp="1"/>
          </p:cNvSpPr>
          <p:nvPr>
            <p:ph sz="half" idx="2"/>
          </p:nvPr>
        </p:nvSpPr>
        <p:spPr/>
        <p:txBody>
          <a:bodyPr/>
          <a:lstStyle/>
          <a:p>
            <a:r>
              <a:rPr lang="en-US" err="1"/>
              <a:t>Đối</a:t>
            </a:r>
            <a:r>
              <a:rPr lang="en-US"/>
              <a:t> </a:t>
            </a:r>
            <a:r>
              <a:rPr lang="en-US" err="1"/>
              <a:t>với</a:t>
            </a:r>
            <a:r>
              <a:rPr lang="en-US"/>
              <a:t> </a:t>
            </a:r>
            <a:r>
              <a:rPr lang="en-US" err="1"/>
              <a:t>PDO</a:t>
            </a:r>
            <a:endParaRPr lang="en-US"/>
          </a:p>
          <a:p>
            <a:endParaRPr lang="en-US"/>
          </a:p>
        </p:txBody>
      </p:sp>
      <p:sp>
        <p:nvSpPr>
          <p:cNvPr id="4" name="Slide Number Placeholder 3"/>
          <p:cNvSpPr>
            <a:spLocks noGrp="1"/>
          </p:cNvSpPr>
          <p:nvPr>
            <p:ph type="sldNum" sz="quarter" idx="4294967295"/>
          </p:nvPr>
        </p:nvSpPr>
        <p:spPr>
          <a:xfrm>
            <a:off x="11172825" y="6356350"/>
            <a:ext cx="1016000" cy="365125"/>
          </a:xfrm>
        </p:spPr>
        <p:txBody>
          <a:bodyPr/>
          <a:lstStyle/>
          <a:p>
            <a:pPr>
              <a:defRPr/>
            </a:pPr>
            <a:fld id="{0A2CCCF8-9ECF-4463-905F-6DDFF4237F28}" type="slidenum">
              <a:rPr lang="en-US" smtClean="0"/>
              <a:pPr>
                <a:defRPr/>
              </a:pPr>
              <a:t>17</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2" y="2472612"/>
            <a:ext cx="2881312" cy="9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2" y="4495800"/>
            <a:ext cx="3200400" cy="94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212" y="2595671"/>
            <a:ext cx="2971800" cy="902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a:spLocks noGrp="1"/>
          </p:cNvSpPr>
          <p:nvPr>
            <p:ph type="title"/>
          </p:nvPr>
        </p:nvSpPr>
        <p:spPr>
          <a:xfrm>
            <a:off x="609441" y="704850"/>
            <a:ext cx="10969943" cy="1143000"/>
          </a:xfrm>
        </p:spPr>
        <p:txBody>
          <a:bodyPr/>
          <a:lstStyle/>
          <a:p>
            <a:pPr algn="r"/>
            <a:r>
              <a:rPr lang="en-US" sz="4400" b="1" err="1">
                <a:solidFill>
                  <a:srgbClr val="FFC000"/>
                </a:solidFill>
              </a:rPr>
              <a:t>Đóng</a:t>
            </a:r>
            <a:r>
              <a:rPr lang="en-US" sz="4400" b="1">
                <a:solidFill>
                  <a:srgbClr val="FFC000"/>
                </a:solidFill>
              </a:rPr>
              <a:t> </a:t>
            </a:r>
            <a:r>
              <a:rPr lang="en-US" sz="4400" b="1" err="1">
                <a:solidFill>
                  <a:srgbClr val="FFC000"/>
                </a:solidFill>
              </a:rPr>
              <a:t>kết</a:t>
            </a:r>
            <a:r>
              <a:rPr lang="en-US" sz="4400" b="1">
                <a:solidFill>
                  <a:srgbClr val="FFC000"/>
                </a:solidFill>
              </a:rPr>
              <a:t> </a:t>
            </a:r>
            <a:r>
              <a:rPr lang="en-US" sz="4400" b="1" err="1">
                <a:solidFill>
                  <a:srgbClr val="FFC000"/>
                </a:solidFill>
              </a:rPr>
              <a:t>nối</a:t>
            </a:r>
            <a:r>
              <a:rPr lang="en-US" sz="4400" b="1">
                <a:solidFill>
                  <a:srgbClr val="FFC000"/>
                </a:solidFill>
              </a:rPr>
              <a:t> MySQL </a:t>
            </a:r>
          </a:p>
        </p:txBody>
      </p:sp>
    </p:spTree>
    <p:extLst>
      <p:ext uri="{BB962C8B-B14F-4D97-AF65-F5344CB8AC3E}">
        <p14:creationId xmlns:p14="http://schemas.microsoft.com/office/powerpoint/2010/main" val="1709435813"/>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Một</a:t>
            </a:r>
            <a:r>
              <a:rPr lang="en-US"/>
              <a:t> </a:t>
            </a:r>
            <a:r>
              <a:rPr lang="en-US" err="1"/>
              <a:t>số</a:t>
            </a:r>
            <a:r>
              <a:rPr lang="en-US"/>
              <a:t> </a:t>
            </a:r>
            <a:r>
              <a:rPr lang="en-US" err="1"/>
              <a:t>hàm</a:t>
            </a:r>
            <a:r>
              <a:rPr lang="en-US"/>
              <a:t> </a:t>
            </a:r>
            <a:r>
              <a:rPr lang="en-US" err="1"/>
              <a:t>trong</a:t>
            </a:r>
            <a:r>
              <a:rPr lang="en-US"/>
              <a:t> </a:t>
            </a:r>
            <a:r>
              <a:rPr lang="en-US" err="1"/>
              <a:t>MySQLi</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18258902"/>
              </p:ext>
            </p:extLst>
          </p:nvPr>
        </p:nvGraphicFramePr>
        <p:xfrm>
          <a:off x="303212" y="1966913"/>
          <a:ext cx="11734800" cy="3054978"/>
        </p:xfrm>
        <a:graphic>
          <a:graphicData uri="http://schemas.openxmlformats.org/drawingml/2006/table">
            <a:tbl>
              <a:tblPr/>
              <a:tblGrid>
                <a:gridCol w="4156075">
                  <a:extLst>
                    <a:ext uri="{9D8B030D-6E8A-4147-A177-3AD203B41FA5}">
                      <a16:colId xmlns:a16="http://schemas.microsoft.com/office/drawing/2014/main" val="20000"/>
                    </a:ext>
                  </a:extLst>
                </a:gridCol>
                <a:gridCol w="7578725">
                  <a:extLst>
                    <a:ext uri="{9D8B030D-6E8A-4147-A177-3AD203B41FA5}">
                      <a16:colId xmlns:a16="http://schemas.microsoft.com/office/drawing/2014/main" val="20001"/>
                    </a:ext>
                  </a:extLst>
                </a:gridCol>
              </a:tblGrid>
              <a:tr h="414195">
                <a:tc>
                  <a:txBody>
                    <a:bodyPr/>
                    <a:lstStyle/>
                    <a:p>
                      <a:pPr algn="l"/>
                      <a:r>
                        <a:rPr lang="en-US" sz="3200" u="none" strike="noStrike" err="1">
                          <a:solidFill>
                            <a:srgbClr val="F09217"/>
                          </a:solidFill>
                          <a:effectLst/>
                          <a:latin typeface="Times New Roman" pitchFamily="18" charset="0"/>
                          <a:cs typeface="Times New Roman" pitchFamily="18" charset="0"/>
                          <a:hlinkClick r:id="rId2" tooltip="mysqli_real_connect()"/>
                        </a:rPr>
                        <a:t>mysqli_real_connect</a:t>
                      </a:r>
                      <a:r>
                        <a:rPr lang="en-US" sz="3200" u="none" strike="noStrike">
                          <a:solidFill>
                            <a:srgbClr val="F09217"/>
                          </a:solidFill>
                          <a:effectLst/>
                          <a:latin typeface="Times New Roman" pitchFamily="18" charset="0"/>
                          <a:cs typeface="Times New Roman" pitchFamily="18" charset="0"/>
                          <a:hlinkClick r:id="rId2" tooltip="mysqli_real_connect()"/>
                        </a:rPr>
                        <a:t>()</a:t>
                      </a:r>
                      <a:endParaRPr lang="en-US" sz="3200">
                        <a:effectLst/>
                        <a:latin typeface="Times New Roman" pitchFamily="18" charset="0"/>
                        <a:cs typeface="Times New Roman" pitchFamily="18" charset="0"/>
                      </a:endParaRP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3200">
                          <a:effectLst/>
                          <a:latin typeface="Times New Roman" pitchFamily="18" charset="0"/>
                          <a:cs typeface="Times New Roman" pitchFamily="18" charset="0"/>
                        </a:rPr>
                        <a:t>Hàm mysqli_real_connect() sẽ khởi tạo kết nối đến máy chủ MySQL.</a:t>
                      </a: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14195">
                <a:tc>
                  <a:txBody>
                    <a:bodyPr/>
                    <a:lstStyle/>
                    <a:p>
                      <a:pPr algn="l"/>
                      <a:r>
                        <a:rPr lang="en-US" sz="3200" u="none" strike="noStrike" err="1">
                          <a:solidFill>
                            <a:srgbClr val="F09217"/>
                          </a:solidFill>
                          <a:effectLst/>
                          <a:latin typeface="Times New Roman" pitchFamily="18" charset="0"/>
                          <a:cs typeface="Times New Roman" pitchFamily="18" charset="0"/>
                          <a:hlinkClick r:id="rId3" tooltip="mysqli_query()"/>
                        </a:rPr>
                        <a:t>mysqli_query</a:t>
                      </a:r>
                      <a:r>
                        <a:rPr lang="en-US" sz="3200" u="none" strike="noStrike">
                          <a:solidFill>
                            <a:srgbClr val="F09217"/>
                          </a:solidFill>
                          <a:effectLst/>
                          <a:latin typeface="Times New Roman" pitchFamily="18" charset="0"/>
                          <a:cs typeface="Times New Roman" pitchFamily="18" charset="0"/>
                          <a:hlinkClick r:id="rId3" tooltip="mysqli_query()"/>
                        </a:rPr>
                        <a:t>()</a:t>
                      </a:r>
                      <a:endParaRPr lang="en-US" sz="3200">
                        <a:effectLst/>
                        <a:latin typeface="Times New Roman" pitchFamily="18" charset="0"/>
                        <a:cs typeface="Times New Roman" pitchFamily="18" charset="0"/>
                      </a:endParaRP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3200">
                          <a:effectLst/>
                          <a:latin typeface="Times New Roman" pitchFamily="18" charset="0"/>
                          <a:cs typeface="Times New Roman" pitchFamily="18" charset="0"/>
                        </a:rPr>
                        <a:t>Hàm mysqli_query() sẽ thực hiện truy vấn đối với cơ sở dữ liệu.</a:t>
                      </a: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0452">
                <a:tc>
                  <a:txBody>
                    <a:bodyPr/>
                    <a:lstStyle/>
                    <a:p>
                      <a:pPr algn="l"/>
                      <a:r>
                        <a:rPr lang="en-US" sz="3200" u="none" strike="noStrike" err="1">
                          <a:solidFill>
                            <a:srgbClr val="F09217"/>
                          </a:solidFill>
                          <a:effectLst/>
                          <a:latin typeface="Times New Roman" pitchFamily="18" charset="0"/>
                          <a:cs typeface="Times New Roman" pitchFamily="18" charset="0"/>
                          <a:hlinkClick r:id="rId4" tooltip="mysqli_num_rows()"/>
                        </a:rPr>
                        <a:t>mysqli_num_rows</a:t>
                      </a:r>
                      <a:r>
                        <a:rPr lang="en-US" sz="3200" u="none" strike="noStrike">
                          <a:solidFill>
                            <a:srgbClr val="F09217"/>
                          </a:solidFill>
                          <a:effectLst/>
                          <a:latin typeface="Times New Roman" pitchFamily="18" charset="0"/>
                          <a:cs typeface="Times New Roman" pitchFamily="18" charset="0"/>
                          <a:hlinkClick r:id="rId4" tooltip="mysqli_num_rows()"/>
                        </a:rPr>
                        <a:t>()</a:t>
                      </a:r>
                      <a:endParaRPr lang="en-US" sz="3200">
                        <a:effectLst/>
                        <a:latin typeface="Times New Roman" pitchFamily="18" charset="0"/>
                        <a:cs typeface="Times New Roman" pitchFamily="18" charset="0"/>
                      </a:endParaRP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3200" err="1">
                          <a:effectLst/>
                          <a:latin typeface="Times New Roman" pitchFamily="18" charset="0"/>
                          <a:cs typeface="Times New Roman" pitchFamily="18" charset="0"/>
                        </a:rPr>
                        <a:t>Hàm</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mysqli_num_rows</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sẽ</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trả</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về</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số</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hàng</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trong</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tập</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hợp</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kết</a:t>
                      </a:r>
                      <a:r>
                        <a:rPr lang="en-US" sz="3200">
                          <a:effectLst/>
                          <a:latin typeface="Times New Roman" pitchFamily="18" charset="0"/>
                          <a:cs typeface="Times New Roman" pitchFamily="18" charset="0"/>
                        </a:rPr>
                        <a:t> </a:t>
                      </a:r>
                      <a:r>
                        <a:rPr lang="en-US" sz="3200" err="1">
                          <a:effectLst/>
                          <a:latin typeface="Times New Roman" pitchFamily="18" charset="0"/>
                          <a:cs typeface="Times New Roman" pitchFamily="18" charset="0"/>
                        </a:rPr>
                        <a:t>quả</a:t>
                      </a:r>
                      <a:endParaRPr lang="en-US" sz="3200">
                        <a:effectLst/>
                        <a:latin typeface="Times New Roman" pitchFamily="18" charset="0"/>
                        <a:cs typeface="Times New Roman" pitchFamily="18" charset="0"/>
                      </a:endParaRPr>
                    </a:p>
                  </a:txBody>
                  <a:tcPr marL="42966" marR="42966" marT="21483" marB="21483"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8" name="TextBox 7"/>
          <p:cNvSpPr txBox="1"/>
          <p:nvPr/>
        </p:nvSpPr>
        <p:spPr>
          <a:xfrm>
            <a:off x="989012" y="4965441"/>
            <a:ext cx="10439400" cy="1077218"/>
          </a:xfrm>
          <a:prstGeom prst="rect">
            <a:avLst/>
          </a:prstGeom>
          <a:noFill/>
          <a:ln>
            <a:solidFill>
              <a:schemeClr val="bg2"/>
            </a:solidFill>
          </a:ln>
        </p:spPr>
        <p:txBody>
          <a:bodyPr wrap="square" rtlCol="0">
            <a:spAutoFit/>
          </a:bodyPr>
          <a:lstStyle/>
          <a:p>
            <a:r>
              <a:rPr lang="en-US" sz="3200"/>
              <a:t>Link </a:t>
            </a:r>
            <a:r>
              <a:rPr lang="en-US" sz="3200" err="1"/>
              <a:t>tham</a:t>
            </a:r>
            <a:r>
              <a:rPr lang="en-US" sz="3200"/>
              <a:t> </a:t>
            </a:r>
            <a:r>
              <a:rPr lang="en-US" sz="3200" err="1"/>
              <a:t>khảo</a:t>
            </a:r>
            <a:r>
              <a:rPr lang="en-US" sz="3200"/>
              <a:t>: </a:t>
            </a:r>
          </a:p>
          <a:p>
            <a:r>
              <a:rPr lang="en-US" sz="3200"/>
              <a:t>https://freetuts.net/php-function/mysqli-function</a:t>
            </a:r>
          </a:p>
        </p:txBody>
      </p:sp>
    </p:spTree>
    <p:extLst>
      <p:ext uri="{BB962C8B-B14F-4D97-AF65-F5344CB8AC3E}">
        <p14:creationId xmlns:p14="http://schemas.microsoft.com/office/powerpoint/2010/main" val="3570200571"/>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a:latin typeface="Tahoma" panose="020B0604030504040204" pitchFamily="34" charset="0"/>
              <a:cs typeface="Tahoma" panose="020B0604030504040204" pitchFamily="34" charset="0"/>
            </a:endParaRPr>
          </a:p>
          <a:p>
            <a:pPr marL="0" indent="0" algn="ctr">
              <a:buNone/>
            </a:pPr>
            <a:r>
              <a:rPr lang="en-US" b="1">
                <a:latin typeface="Tahoma" panose="020B0604030504040204" pitchFamily="34" charset="0"/>
                <a:cs typeface="Tahoma" panose="020B0604030504040204" pitchFamily="34" charset="0"/>
              </a:rPr>
              <a:t>SELECT, INSERT </a:t>
            </a:r>
            <a:r>
              <a:rPr lang="en-US" b="1" err="1">
                <a:latin typeface="Tahoma" panose="020B0604030504040204" pitchFamily="34" charset="0"/>
                <a:cs typeface="Tahoma" panose="020B0604030504040204" pitchFamily="34" charset="0"/>
              </a:rPr>
              <a:t>TỪ</a:t>
            </a:r>
            <a:r>
              <a:rPr lang="en-US" b="1">
                <a:latin typeface="Tahoma" panose="020B0604030504040204" pitchFamily="34" charset="0"/>
                <a:cs typeface="Tahoma" panose="020B0604030504040204" pitchFamily="34" charset="0"/>
              </a:rPr>
              <a:t> </a:t>
            </a:r>
            <a:r>
              <a:rPr lang="en-US" b="1" err="1">
                <a:latin typeface="Tahoma" panose="020B0604030504040204" pitchFamily="34" charset="0"/>
                <a:cs typeface="Tahoma" panose="020B0604030504040204" pitchFamily="34" charset="0"/>
              </a:rPr>
              <a:t>CSDL</a:t>
            </a:r>
            <a:endParaRPr lang="en-US" b="1">
              <a:latin typeface="Tahoma" panose="020B0604030504040204" pitchFamily="34" charset="0"/>
              <a:cs typeface="Tahoma" panose="020B0604030504040204" pitchFamily="34" charset="0"/>
            </a:endParaRPr>
          </a:p>
          <a:p>
            <a:pPr marL="0" indent="0" algn="ctr">
              <a:buNone/>
            </a:pPr>
            <a:r>
              <a:rPr lang="en-US" b="1" err="1">
                <a:latin typeface="Tahoma" panose="020B0604030504040204" pitchFamily="34" charset="0"/>
                <a:cs typeface="Tahoma" panose="020B0604030504040204" pitchFamily="34" charset="0"/>
              </a:rPr>
              <a:t>TRONG</a:t>
            </a:r>
            <a:r>
              <a:rPr lang="en-US" b="1">
                <a:latin typeface="Tahoma" panose="020B0604030504040204" pitchFamily="34" charset="0"/>
                <a:cs typeface="Tahoma" panose="020B0604030504040204" pitchFamily="34" charset="0"/>
              </a:rPr>
              <a:t> </a:t>
            </a:r>
            <a:r>
              <a:rPr lang="en-US" b="1" err="1">
                <a:latin typeface="Tahoma" panose="020B0604030504040204" pitchFamily="34" charset="0"/>
                <a:cs typeface="Tahoma" panose="020B0604030504040204" pitchFamily="34" charset="0"/>
              </a:rPr>
              <a:t>PHP</a:t>
            </a:r>
            <a:endParaRPr lang="en-US" b="1">
              <a:latin typeface="Tahoma" panose="020B0604030504040204" pitchFamily="34" charset="0"/>
              <a:cs typeface="Tahoma" panose="020B0604030504040204" pitchFamily="34" charset="0"/>
            </a:endParaRPr>
          </a:p>
          <a:p>
            <a:pPr marL="0" indent="0" algn="ctr">
              <a:buNone/>
            </a:pPr>
            <a:endParaRPr lang="en-US" sz="3600" b="1">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19</a:t>
            </a:fld>
            <a:endParaRPr lang="en-US"/>
          </a:p>
        </p:txBody>
      </p:sp>
    </p:spTree>
    <p:extLst>
      <p:ext uri="{BB962C8B-B14F-4D97-AF65-F5344CB8AC3E}">
        <p14:creationId xmlns:p14="http://schemas.microsoft.com/office/powerpoint/2010/main" val="160148711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Nội</a:t>
            </a:r>
            <a:r>
              <a:rPr lang="en-US"/>
              <a:t> dung</a:t>
            </a:r>
          </a:p>
        </p:txBody>
      </p:sp>
      <p:sp>
        <p:nvSpPr>
          <p:cNvPr id="3" name="Content Placeholder 2"/>
          <p:cNvSpPr>
            <a:spLocks noGrp="1"/>
          </p:cNvSpPr>
          <p:nvPr>
            <p:ph idx="1"/>
          </p:nvPr>
        </p:nvSpPr>
        <p:spPr/>
        <p:txBody>
          <a:bodyPr/>
          <a:lstStyle/>
          <a:p>
            <a:r>
              <a:rPr lang="en-US" spc="-5" err="1">
                <a:latin typeface="Times New Roman"/>
                <a:cs typeface="Times New Roman"/>
              </a:rPr>
              <a:t>MySQLi</a:t>
            </a:r>
            <a:r>
              <a:rPr lang="en-US" spc="-5">
                <a:latin typeface="Times New Roman"/>
                <a:cs typeface="Times New Roman"/>
              </a:rPr>
              <a:t> hay </a:t>
            </a:r>
            <a:r>
              <a:rPr lang="en-US" spc="-5" err="1">
                <a:latin typeface="Times New Roman"/>
                <a:cs typeface="Times New Roman"/>
              </a:rPr>
              <a:t>PDO</a:t>
            </a:r>
            <a:endParaRPr lang="en-US" spc="-5">
              <a:latin typeface="Times New Roman"/>
              <a:cs typeface="Times New Roman"/>
            </a:endParaRPr>
          </a:p>
          <a:p>
            <a:r>
              <a:rPr lang="en-US" spc="-5" err="1">
                <a:latin typeface="Times New Roman"/>
                <a:cs typeface="Times New Roman"/>
              </a:rPr>
              <a:t>Kết</a:t>
            </a:r>
            <a:r>
              <a:rPr lang="en-US" spc="-5">
                <a:latin typeface="Times New Roman"/>
                <a:cs typeface="Times New Roman"/>
              </a:rPr>
              <a:t> </a:t>
            </a:r>
            <a:r>
              <a:rPr lang="en-US" spc="-5" err="1">
                <a:latin typeface="Times New Roman"/>
                <a:cs typeface="Times New Roman"/>
              </a:rPr>
              <a:t>nối</a:t>
            </a:r>
            <a:r>
              <a:rPr lang="en-US" spc="-5">
                <a:latin typeface="Times New Roman"/>
                <a:cs typeface="Times New Roman"/>
              </a:rPr>
              <a:t> MySQL</a:t>
            </a:r>
          </a:p>
          <a:p>
            <a:r>
              <a:rPr lang="en-US" spc="-5" err="1">
                <a:latin typeface="Times New Roman"/>
                <a:cs typeface="Times New Roman"/>
              </a:rPr>
              <a:t>Tạo</a:t>
            </a:r>
            <a:r>
              <a:rPr lang="en-US" spc="-5">
                <a:latin typeface="Times New Roman"/>
                <a:cs typeface="Times New Roman"/>
              </a:rPr>
              <a:t> DB, Table </a:t>
            </a:r>
            <a:r>
              <a:rPr lang="en-US" spc="-5" err="1">
                <a:latin typeface="Times New Roman"/>
                <a:cs typeface="Times New Roman"/>
              </a:rPr>
              <a:t>bằng</a:t>
            </a:r>
            <a:r>
              <a:rPr lang="en-US" spc="-5">
                <a:latin typeface="Times New Roman"/>
                <a:cs typeface="Times New Roman"/>
              </a:rPr>
              <a:t> code </a:t>
            </a:r>
            <a:r>
              <a:rPr lang="en-US" spc="-5" err="1">
                <a:latin typeface="Times New Roman"/>
                <a:cs typeface="Times New Roman"/>
              </a:rPr>
              <a:t>PHP</a:t>
            </a:r>
            <a:endParaRPr lang="vi-VN">
              <a:latin typeface="Times New Roman"/>
              <a:cs typeface="Times New Roman"/>
            </a:endParaRP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a:t>
            </a:fld>
            <a:endParaRPr lang="en-US"/>
          </a:p>
        </p:txBody>
      </p:sp>
    </p:spTree>
    <p:extLst>
      <p:ext uri="{BB962C8B-B14F-4D97-AF65-F5344CB8AC3E}">
        <p14:creationId xmlns:p14="http://schemas.microsoft.com/office/powerpoint/2010/main" val="480395443"/>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SELECT</a:t>
            </a:r>
          </a:p>
        </p:txBody>
      </p:sp>
      <p:sp>
        <p:nvSpPr>
          <p:cNvPr id="3" name="Content Placeholder 2"/>
          <p:cNvSpPr>
            <a:spLocks noGrp="1"/>
          </p:cNvSpPr>
          <p:nvPr>
            <p:ph idx="1"/>
          </p:nvPr>
        </p:nvSpPr>
        <p:spPr/>
        <p:txBody>
          <a:bodyPr/>
          <a:lstStyle/>
          <a:p>
            <a:r>
              <a:rPr lang="en-US" err="1"/>
              <a:t>Cú</a:t>
            </a:r>
            <a:r>
              <a:rPr lang="en-US"/>
              <a:t> </a:t>
            </a:r>
            <a:r>
              <a:rPr lang="en-US" err="1"/>
              <a:t>pháp</a:t>
            </a:r>
            <a:r>
              <a:rPr lang="en-US"/>
              <a:t>:</a:t>
            </a:r>
          </a:p>
          <a:p>
            <a:endParaRPr lang="en-US"/>
          </a:p>
          <a:p>
            <a:endParaRPr lang="en-US"/>
          </a:p>
          <a:p>
            <a:r>
              <a:rPr lang="en-US" err="1"/>
              <a:t>Ví</a:t>
            </a:r>
            <a:r>
              <a:rPr lang="en-US"/>
              <a:t> </a:t>
            </a:r>
            <a:r>
              <a:rPr lang="en-US" err="1"/>
              <a:t>dụ</a:t>
            </a:r>
            <a:r>
              <a:rPr lang="en-US"/>
              <a:t>:</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20</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612" y="2438399"/>
            <a:ext cx="5791200" cy="174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4102" y="4495800"/>
            <a:ext cx="66541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231878"/>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308" y="262034"/>
            <a:ext cx="9895302" cy="583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215316"/>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a:t>
            </a:r>
          </a:p>
        </p:txBody>
      </p:sp>
      <p:sp>
        <p:nvSpPr>
          <p:cNvPr id="3" name="Content Placeholder 2"/>
          <p:cNvSpPr>
            <a:spLocks noGrp="1"/>
          </p:cNvSpPr>
          <p:nvPr>
            <p:ph idx="1"/>
          </p:nvPr>
        </p:nvSpPr>
        <p:spPr/>
        <p:txBody>
          <a:bodyPr/>
          <a:lstStyle/>
          <a:p>
            <a:r>
              <a:rPr lang="en-US" err="1"/>
              <a:t>Cú</a:t>
            </a:r>
            <a:r>
              <a:rPr lang="en-US"/>
              <a:t> </a:t>
            </a:r>
            <a:r>
              <a:rPr lang="en-US" err="1"/>
              <a:t>pháp</a:t>
            </a:r>
            <a:r>
              <a:rPr lang="en-US"/>
              <a:t>:</a:t>
            </a:r>
          </a:p>
          <a:p>
            <a:endParaRPr lang="en-US"/>
          </a:p>
          <a:p>
            <a:endParaRPr lang="en-US"/>
          </a:p>
          <a:p>
            <a:r>
              <a:rPr lang="en-US" err="1"/>
              <a:t>Ví</a:t>
            </a:r>
            <a:r>
              <a:rPr lang="en-US"/>
              <a:t> </a:t>
            </a:r>
            <a:r>
              <a:rPr lang="en-US" err="1"/>
              <a:t>dụ</a:t>
            </a:r>
            <a:r>
              <a:rPr lang="en-US"/>
              <a:t>:</a:t>
            </a:r>
          </a:p>
          <a:p>
            <a:endParaRPr lang="en-US"/>
          </a:p>
          <a:p>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22</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836" y="2133600"/>
            <a:ext cx="6781801" cy="156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86047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51" y="2150512"/>
            <a:ext cx="11563074" cy="242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0920339"/>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914400"/>
            <a:ext cx="8686800" cy="51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107738"/>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Tóm</a:t>
            </a:r>
            <a:r>
              <a:rPr lang="en-US"/>
              <a:t> </a:t>
            </a:r>
            <a:r>
              <a:rPr lang="en-US" err="1"/>
              <a:t>tắt</a:t>
            </a:r>
            <a:endParaRPr lang="en-US"/>
          </a:p>
        </p:txBody>
      </p:sp>
      <p:sp>
        <p:nvSpPr>
          <p:cNvPr id="3" name="Content Placeholder 2"/>
          <p:cNvSpPr>
            <a:spLocks noGrp="1"/>
          </p:cNvSpPr>
          <p:nvPr>
            <p:ph idx="1"/>
          </p:nvPr>
        </p:nvSpPr>
        <p:spPr/>
        <p:txBody>
          <a:bodyPr/>
          <a:lstStyle/>
          <a:p>
            <a:r>
              <a:rPr lang="en-US" spc="-5" err="1">
                <a:latin typeface="Times New Roman"/>
                <a:cs typeface="Times New Roman"/>
              </a:rPr>
              <a:t>Thực</a:t>
            </a:r>
            <a:r>
              <a:rPr lang="en-US" spc="-5">
                <a:latin typeface="Times New Roman"/>
                <a:cs typeface="Times New Roman"/>
              </a:rPr>
              <a:t> </a:t>
            </a:r>
            <a:r>
              <a:rPr lang="en-US" spc="-5" err="1">
                <a:latin typeface="Times New Roman"/>
                <a:cs typeface="Times New Roman"/>
              </a:rPr>
              <a:t>hiện</a:t>
            </a:r>
            <a:r>
              <a:rPr lang="en-US" spc="-5">
                <a:latin typeface="Times New Roman"/>
                <a:cs typeface="Times New Roman"/>
              </a:rPr>
              <a:t> </a:t>
            </a:r>
            <a:r>
              <a:rPr lang="en-US" spc="-5" err="1">
                <a:latin typeface="Times New Roman"/>
                <a:cs typeface="Times New Roman"/>
              </a:rPr>
              <a:t>kết</a:t>
            </a:r>
            <a:r>
              <a:rPr lang="en-US" spc="-5">
                <a:latin typeface="Times New Roman"/>
                <a:cs typeface="Times New Roman"/>
              </a:rPr>
              <a:t> </a:t>
            </a:r>
            <a:r>
              <a:rPr lang="en-US" spc="-5" err="1">
                <a:latin typeface="Times New Roman"/>
                <a:cs typeface="Times New Roman"/>
              </a:rPr>
              <a:t>nối</a:t>
            </a:r>
            <a:r>
              <a:rPr lang="en-US" spc="-5">
                <a:latin typeface="Times New Roman"/>
                <a:cs typeface="Times New Roman"/>
              </a:rPr>
              <a:t> </a:t>
            </a:r>
            <a:r>
              <a:rPr lang="en-US" spc="-5" err="1">
                <a:latin typeface="Times New Roman"/>
                <a:cs typeface="Times New Roman"/>
              </a:rPr>
              <a:t>CSDL</a:t>
            </a:r>
            <a:r>
              <a:rPr lang="en-US" spc="-5">
                <a:latin typeface="Times New Roman"/>
                <a:cs typeface="Times New Roman"/>
              </a:rPr>
              <a:t> </a:t>
            </a:r>
            <a:r>
              <a:rPr lang="en-US" spc="-5" err="1">
                <a:latin typeface="Times New Roman"/>
                <a:cs typeface="Times New Roman"/>
              </a:rPr>
              <a:t>theo</a:t>
            </a:r>
            <a:r>
              <a:rPr lang="en-US" spc="-5">
                <a:latin typeface="Times New Roman"/>
                <a:cs typeface="Times New Roman"/>
              </a:rPr>
              <a:t> 3 </a:t>
            </a:r>
            <a:r>
              <a:rPr lang="en-US" spc="-5" err="1">
                <a:latin typeface="Times New Roman"/>
                <a:cs typeface="Times New Roman"/>
              </a:rPr>
              <a:t>cách</a:t>
            </a:r>
            <a:endParaRPr lang="en-US" spc="-5">
              <a:latin typeface="Times New Roman"/>
              <a:cs typeface="Times New Roman"/>
            </a:endParaRPr>
          </a:p>
          <a:p>
            <a:r>
              <a:rPr lang="en-US" spc="-5">
                <a:latin typeface="Times New Roman"/>
                <a:cs typeface="Times New Roman"/>
              </a:rPr>
              <a:t>Select </a:t>
            </a:r>
          </a:p>
          <a:p>
            <a:pPr marL="0" indent="0">
              <a:buNone/>
            </a:pPr>
            <a:endParaRPr lang="en-US" spc="-5">
              <a:latin typeface="Times New Roman"/>
              <a:cs typeface="Times New Roman"/>
            </a:endParaRPr>
          </a:p>
          <a:p>
            <a:endParaRPr lang="en-US" spc="-5">
              <a:latin typeface="Times New Roman"/>
              <a:cs typeface="Times New Roman"/>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25</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Tree>
    <p:extLst>
      <p:ext uri="{BB962C8B-B14F-4D97-AF65-F5344CB8AC3E}">
        <p14:creationId xmlns:p14="http://schemas.microsoft.com/office/powerpoint/2010/main" val="2676662152"/>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Câu</a:t>
            </a:r>
            <a:r>
              <a:rPr lang="en-US"/>
              <a:t> </a:t>
            </a:r>
            <a:r>
              <a:rPr lang="en-US" err="1"/>
              <a:t>hỏi</a:t>
            </a:r>
            <a:r>
              <a:rPr lang="en-US"/>
              <a:t> </a:t>
            </a:r>
            <a:r>
              <a:rPr lang="en-US" err="1"/>
              <a:t>ôn</a:t>
            </a:r>
            <a:r>
              <a:rPr lang="en-US"/>
              <a:t> </a:t>
            </a:r>
            <a:r>
              <a:rPr lang="en-US" err="1"/>
              <a:t>tập</a:t>
            </a:r>
            <a:endParaRPr lang="en-US"/>
          </a:p>
        </p:txBody>
      </p:sp>
      <p:sp>
        <p:nvSpPr>
          <p:cNvPr id="3" name="Content Placeholder 2"/>
          <p:cNvSpPr>
            <a:spLocks noGrp="1"/>
          </p:cNvSpPr>
          <p:nvPr>
            <p:ph idx="1"/>
          </p:nvPr>
        </p:nvSpPr>
        <p:spPr/>
        <p:txBody>
          <a:bodyPr/>
          <a:lstStyle/>
          <a:p>
            <a:pPr algn="just"/>
            <a:r>
              <a:rPr lang="en-US" err="1"/>
              <a:t>Trình</a:t>
            </a:r>
            <a:r>
              <a:rPr lang="en-US"/>
              <a:t> </a:t>
            </a:r>
            <a:r>
              <a:rPr lang="en-US" err="1"/>
              <a:t>bày</a:t>
            </a:r>
            <a:r>
              <a:rPr lang="en-US"/>
              <a:t> MySQL </a:t>
            </a:r>
            <a:r>
              <a:rPr lang="en-US" err="1"/>
              <a:t>và</a:t>
            </a:r>
            <a:r>
              <a:rPr lang="en-US"/>
              <a:t> </a:t>
            </a:r>
            <a:r>
              <a:rPr lang="en-US" err="1"/>
              <a:t>các</a:t>
            </a:r>
            <a:r>
              <a:rPr lang="en-US"/>
              <a:t> </a:t>
            </a:r>
            <a:r>
              <a:rPr lang="en-US" err="1"/>
              <a:t>kiểu</a:t>
            </a:r>
            <a:r>
              <a:rPr lang="en-US"/>
              <a:t> </a:t>
            </a:r>
            <a:r>
              <a:rPr lang="en-US" err="1"/>
              <a:t>dữ</a:t>
            </a:r>
            <a:r>
              <a:rPr lang="en-US"/>
              <a:t> </a:t>
            </a:r>
            <a:r>
              <a:rPr lang="en-US" err="1"/>
              <a:t>liệu</a:t>
            </a:r>
            <a:endParaRPr lang="en-US"/>
          </a:p>
          <a:p>
            <a:pPr algn="just"/>
            <a:r>
              <a:rPr lang="en-US" err="1"/>
              <a:t>Nêu</a:t>
            </a:r>
            <a:r>
              <a:rPr lang="en-US"/>
              <a:t> </a:t>
            </a:r>
            <a:r>
              <a:rPr lang="en-US" err="1"/>
              <a:t>các</a:t>
            </a:r>
            <a:r>
              <a:rPr lang="en-US"/>
              <a:t> </a:t>
            </a:r>
            <a:r>
              <a:rPr lang="en-US" err="1"/>
              <a:t>thao</a:t>
            </a:r>
            <a:r>
              <a:rPr lang="en-US"/>
              <a:t> </a:t>
            </a:r>
            <a:r>
              <a:rPr lang="en-US" err="1"/>
              <a:t>tác</a:t>
            </a:r>
            <a:r>
              <a:rPr lang="en-US"/>
              <a:t> </a:t>
            </a:r>
            <a:r>
              <a:rPr lang="en-US" err="1"/>
              <a:t>cơ</a:t>
            </a:r>
            <a:r>
              <a:rPr lang="en-US"/>
              <a:t> </a:t>
            </a:r>
            <a:r>
              <a:rPr lang="en-US" err="1"/>
              <a:t>bản</a:t>
            </a:r>
            <a:r>
              <a:rPr lang="en-US"/>
              <a:t> </a:t>
            </a:r>
            <a:r>
              <a:rPr lang="en-US" err="1"/>
              <a:t>trong</a:t>
            </a:r>
            <a:r>
              <a:rPr lang="en-US"/>
              <a:t> MySQL</a:t>
            </a:r>
          </a:p>
          <a:p>
            <a:pPr algn="just"/>
            <a:r>
              <a:rPr lang="en-US" err="1"/>
              <a:t>Xác</a:t>
            </a:r>
            <a:r>
              <a:rPr lang="en-US"/>
              <a:t> </a:t>
            </a:r>
            <a:r>
              <a:rPr lang="en-US" err="1"/>
              <a:t>định</a:t>
            </a:r>
            <a:r>
              <a:rPr lang="en-US"/>
              <a:t> </a:t>
            </a:r>
            <a:r>
              <a:rPr lang="en-US" err="1"/>
              <a:t>cú</a:t>
            </a:r>
            <a:r>
              <a:rPr lang="en-US"/>
              <a:t> </a:t>
            </a:r>
            <a:r>
              <a:rPr lang="en-US" err="1"/>
              <a:t>pháp</a:t>
            </a:r>
            <a:r>
              <a:rPr lang="en-US"/>
              <a:t> </a:t>
            </a:r>
            <a:r>
              <a:rPr lang="en-US" err="1"/>
              <a:t>kết</a:t>
            </a:r>
            <a:r>
              <a:rPr lang="en-US"/>
              <a:t> </a:t>
            </a:r>
            <a:r>
              <a:rPr lang="en-US" err="1"/>
              <a:t>nối</a:t>
            </a:r>
            <a:r>
              <a:rPr lang="en-US"/>
              <a:t>, </a:t>
            </a:r>
            <a:r>
              <a:rPr lang="en-US" err="1"/>
              <a:t>hủy</a:t>
            </a:r>
            <a:r>
              <a:rPr lang="en-US"/>
              <a:t> </a:t>
            </a:r>
            <a:r>
              <a:rPr lang="en-US" err="1"/>
              <a:t>kết</a:t>
            </a:r>
            <a:r>
              <a:rPr lang="en-US"/>
              <a:t> </a:t>
            </a:r>
            <a:r>
              <a:rPr lang="en-US" err="1"/>
              <a:t>nối</a:t>
            </a:r>
            <a:r>
              <a:rPr lang="en-US"/>
              <a:t> PHP </a:t>
            </a:r>
            <a:r>
              <a:rPr lang="en-US" err="1"/>
              <a:t>và</a:t>
            </a:r>
            <a:r>
              <a:rPr lang="en-US"/>
              <a:t> MySQL</a:t>
            </a:r>
          </a:p>
          <a:p>
            <a:pPr algn="just"/>
            <a:r>
              <a:rPr lang="en-US"/>
              <a:t>Transaction </a:t>
            </a:r>
            <a:r>
              <a:rPr lang="en-US" err="1"/>
              <a:t>là</a:t>
            </a:r>
            <a:r>
              <a:rPr lang="en-US"/>
              <a:t> </a:t>
            </a:r>
            <a:r>
              <a:rPr lang="en-US" err="1"/>
              <a:t>gì</a:t>
            </a:r>
            <a:r>
              <a:rPr lang="en-US"/>
              <a:t>? Cho </a:t>
            </a:r>
            <a:r>
              <a:rPr lang="en-US" err="1"/>
              <a:t>ví</a:t>
            </a:r>
            <a:r>
              <a:rPr lang="en-US"/>
              <a:t> </a:t>
            </a:r>
            <a:r>
              <a:rPr lang="en-US" err="1"/>
              <a:t>dụ</a:t>
            </a:r>
            <a:endParaRPr lang="en-US"/>
          </a:p>
          <a:p>
            <a:pPr algn="just"/>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26</a:t>
            </a:fld>
            <a:endParaRPr lang="en-US"/>
          </a:p>
        </p:txBody>
      </p:sp>
    </p:spTree>
    <p:extLst>
      <p:ext uri="{BB962C8B-B14F-4D97-AF65-F5344CB8AC3E}">
        <p14:creationId xmlns:p14="http://schemas.microsoft.com/office/powerpoint/2010/main" val="203386195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Bài</a:t>
            </a:r>
            <a:r>
              <a:rPr lang="en-US"/>
              <a:t> </a:t>
            </a:r>
            <a:r>
              <a:rPr lang="en-US" err="1"/>
              <a:t>tập</a:t>
            </a:r>
            <a:r>
              <a:rPr lang="en-US"/>
              <a:t> </a:t>
            </a:r>
            <a:r>
              <a:rPr lang="en-US" err="1"/>
              <a:t>thực</a:t>
            </a:r>
            <a:r>
              <a:rPr lang="en-US"/>
              <a:t> </a:t>
            </a:r>
            <a:r>
              <a:rPr lang="en-US" err="1"/>
              <a:t>hành</a:t>
            </a:r>
            <a:endParaRPr lang="en-US"/>
          </a:p>
        </p:txBody>
      </p:sp>
      <p:sp>
        <p:nvSpPr>
          <p:cNvPr id="3" name="Content Placeholder 2"/>
          <p:cNvSpPr>
            <a:spLocks noGrp="1"/>
          </p:cNvSpPr>
          <p:nvPr>
            <p:ph idx="1"/>
          </p:nvPr>
        </p:nvSpPr>
        <p:spPr/>
        <p:txBody>
          <a:bodyPr/>
          <a:lstStyle/>
          <a:p>
            <a:r>
              <a:rPr lang="en-US" sz="3600" err="1">
                <a:hlinkClick r:id="rId2" action="ppaction://hlinkfile"/>
              </a:rPr>
              <a:t>Bài</a:t>
            </a:r>
            <a:r>
              <a:rPr lang="en-US" sz="3600">
                <a:hlinkClick r:id="rId2" action="ppaction://hlinkfile"/>
              </a:rPr>
              <a:t> </a:t>
            </a:r>
            <a:r>
              <a:rPr lang="en-US" sz="3600" err="1">
                <a:hlinkClick r:id="rId2" action="ppaction://hlinkfile"/>
              </a:rPr>
              <a:t>thực</a:t>
            </a:r>
            <a:r>
              <a:rPr lang="en-US" sz="3600">
                <a:hlinkClick r:id="rId2" action="ppaction://hlinkfile"/>
              </a:rPr>
              <a:t> </a:t>
            </a:r>
            <a:r>
              <a:rPr lang="en-US" sz="3600" err="1">
                <a:hlinkClick r:id="rId2" action="ppaction://hlinkfile"/>
              </a:rPr>
              <a:t>hành</a:t>
            </a:r>
            <a:r>
              <a:rPr lang="en-US" sz="3600">
                <a:hlinkClick r:id="rId2" action="ppaction://hlinkfile"/>
              </a:rPr>
              <a:t> 6.1</a:t>
            </a:r>
            <a:endParaRPr lang="en-US" sz="3600"/>
          </a:p>
          <a:p>
            <a:r>
              <a:rPr lang="en-US" sz="3600" err="1">
                <a:hlinkClick r:id="rId3" action="ppaction://hlinkfile"/>
              </a:rPr>
              <a:t>Bài</a:t>
            </a:r>
            <a:r>
              <a:rPr lang="en-US" sz="3600">
                <a:hlinkClick r:id="rId3" action="ppaction://hlinkfile"/>
              </a:rPr>
              <a:t> </a:t>
            </a:r>
            <a:r>
              <a:rPr lang="en-US" sz="3600" err="1">
                <a:hlinkClick r:id="rId3" action="ppaction://hlinkfile"/>
              </a:rPr>
              <a:t>thực</a:t>
            </a:r>
            <a:r>
              <a:rPr lang="en-US" sz="3600">
                <a:hlinkClick r:id="rId3" action="ppaction://hlinkfile"/>
              </a:rPr>
              <a:t> </a:t>
            </a:r>
            <a:r>
              <a:rPr lang="en-US" sz="3600" err="1">
                <a:hlinkClick r:id="rId3" action="ppaction://hlinkfile"/>
              </a:rPr>
              <a:t>hành</a:t>
            </a:r>
            <a:r>
              <a:rPr lang="en-US" sz="3600">
                <a:hlinkClick r:id="rId3" action="ppaction://hlinkfile"/>
              </a:rPr>
              <a:t> 6.2</a:t>
            </a:r>
            <a:endParaRPr lang="en-US" sz="3600"/>
          </a:p>
          <a:p>
            <a:r>
              <a:rPr lang="en-US" sz="3600" err="1">
                <a:hlinkClick r:id="rId4" action="ppaction://hlinkfile"/>
              </a:rPr>
              <a:t>Bài</a:t>
            </a:r>
            <a:r>
              <a:rPr lang="en-US" sz="3600">
                <a:hlinkClick r:id="rId4" action="ppaction://hlinkfile"/>
              </a:rPr>
              <a:t> </a:t>
            </a:r>
            <a:r>
              <a:rPr lang="en-US" sz="3600" err="1">
                <a:hlinkClick r:id="rId4" action="ppaction://hlinkfile"/>
              </a:rPr>
              <a:t>thực</a:t>
            </a:r>
            <a:r>
              <a:rPr lang="en-US" sz="3600">
                <a:hlinkClick r:id="rId4" action="ppaction://hlinkfile"/>
              </a:rPr>
              <a:t> </a:t>
            </a:r>
            <a:r>
              <a:rPr lang="en-US" sz="3600" err="1">
                <a:hlinkClick r:id="rId4" action="ppaction://hlinkfile"/>
              </a:rPr>
              <a:t>hành</a:t>
            </a:r>
            <a:r>
              <a:rPr lang="en-US" sz="3600">
                <a:hlinkClick r:id="rId4" action="ppaction://hlinkfile"/>
              </a:rPr>
              <a:t> 6.3</a:t>
            </a:r>
            <a:endParaRPr lang="en-US" sz="360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27</a:t>
            </a:fld>
            <a:endParaRPr lang="en-US"/>
          </a:p>
        </p:txBody>
      </p:sp>
    </p:spTree>
    <p:extLst>
      <p:ext uri="{BB962C8B-B14F-4D97-AF65-F5344CB8AC3E}">
        <p14:creationId xmlns:p14="http://schemas.microsoft.com/office/powerpoint/2010/main" val="2560909973"/>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140" y="439615"/>
            <a:ext cx="9495692" cy="11430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93886" y="2110154"/>
            <a:ext cx="5070017" cy="378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97772D7D-497D-4F5E-AA25-F2E6FA818EC1}" type="slidenum">
              <a:rPr lang="en-US" smtClean="0"/>
              <a:t>28</a:t>
            </a:fld>
            <a:endParaRPr lang="en-US"/>
          </a:p>
        </p:txBody>
      </p:sp>
    </p:spTree>
    <p:extLst>
      <p:ext uri="{BB962C8B-B14F-4D97-AF65-F5344CB8AC3E}">
        <p14:creationId xmlns:p14="http://schemas.microsoft.com/office/powerpoint/2010/main" val="42666219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Mục</a:t>
            </a:r>
            <a:r>
              <a:rPr lang="en-US"/>
              <a:t> </a:t>
            </a:r>
            <a:r>
              <a:rPr lang="en-US" err="1"/>
              <a:t>tiêu</a:t>
            </a:r>
            <a:endParaRPr lang="en-US"/>
          </a:p>
        </p:txBody>
      </p:sp>
      <p:sp>
        <p:nvSpPr>
          <p:cNvPr id="3" name="Content Placeholder 2"/>
          <p:cNvSpPr>
            <a:spLocks noGrp="1"/>
          </p:cNvSpPr>
          <p:nvPr>
            <p:ph idx="1"/>
          </p:nvPr>
        </p:nvSpPr>
        <p:spPr/>
        <p:txBody>
          <a:bodyPr/>
          <a:lstStyle/>
          <a:p>
            <a:pPr marL="350838" indent="-338138">
              <a:tabLst>
                <a:tab pos="288925" algn="l"/>
              </a:tabLst>
            </a:pPr>
            <a:endParaRPr lang="en-US" spc="-5">
              <a:latin typeface="Times New Roman"/>
              <a:cs typeface="Times New Roman"/>
            </a:endParaRPr>
          </a:p>
          <a:p>
            <a:pPr marL="350838" indent="-338138">
              <a:tabLst>
                <a:tab pos="288925" algn="l"/>
              </a:tabLst>
            </a:pPr>
            <a:r>
              <a:rPr lang="en-US" spc="-5" err="1">
                <a:latin typeface="Times New Roman"/>
                <a:cs typeface="Times New Roman"/>
              </a:rPr>
              <a:t>Thực</a:t>
            </a:r>
            <a:r>
              <a:rPr lang="en-US" spc="-5">
                <a:latin typeface="Times New Roman"/>
                <a:cs typeface="Times New Roman"/>
              </a:rPr>
              <a:t> </a:t>
            </a:r>
            <a:r>
              <a:rPr lang="en-US" spc="-5" err="1">
                <a:latin typeface="Times New Roman"/>
                <a:cs typeface="Times New Roman"/>
              </a:rPr>
              <a:t>hiện</a:t>
            </a:r>
            <a:r>
              <a:rPr lang="en-US" spc="-5">
                <a:latin typeface="Times New Roman"/>
                <a:cs typeface="Times New Roman"/>
              </a:rPr>
              <a:t> </a:t>
            </a:r>
            <a:r>
              <a:rPr lang="en-US" spc="-5" err="1">
                <a:latin typeface="Times New Roman"/>
                <a:cs typeface="Times New Roman"/>
              </a:rPr>
              <a:t>kết</a:t>
            </a:r>
            <a:r>
              <a:rPr lang="en-US" spc="-5">
                <a:latin typeface="Times New Roman"/>
                <a:cs typeface="Times New Roman"/>
              </a:rPr>
              <a:t> </a:t>
            </a:r>
            <a:r>
              <a:rPr lang="en-US" spc="-5" err="1">
                <a:latin typeface="Times New Roman"/>
                <a:cs typeface="Times New Roman"/>
              </a:rPr>
              <a:t>nối</a:t>
            </a:r>
            <a:r>
              <a:rPr lang="en-US" spc="-5">
                <a:latin typeface="Times New Roman"/>
                <a:cs typeface="Times New Roman"/>
              </a:rPr>
              <a:t> </a:t>
            </a:r>
            <a:r>
              <a:rPr lang="en-US" err="1">
                <a:latin typeface="Times New Roman"/>
                <a:cs typeface="Times New Roman"/>
              </a:rPr>
              <a:t>PHP</a:t>
            </a:r>
            <a:r>
              <a:rPr lang="en-US">
                <a:latin typeface="Times New Roman"/>
                <a:cs typeface="Times New Roman"/>
              </a:rPr>
              <a:t> </a:t>
            </a:r>
            <a:r>
              <a:rPr lang="en-US" err="1">
                <a:latin typeface="Times New Roman"/>
                <a:cs typeface="Times New Roman"/>
              </a:rPr>
              <a:t>và</a:t>
            </a:r>
            <a:r>
              <a:rPr lang="vi-VN">
                <a:latin typeface="Times New Roman"/>
                <a:cs typeface="Times New Roman"/>
              </a:rPr>
              <a:t> </a:t>
            </a:r>
            <a:r>
              <a:rPr lang="vi-VN" spc="-5">
                <a:latin typeface="Times New Roman"/>
                <a:cs typeface="Times New Roman"/>
              </a:rPr>
              <a:t>MySQL</a:t>
            </a:r>
            <a:endParaRPr lang="vi-VN">
              <a:latin typeface="Times New Roman"/>
              <a:cs typeface="Times New Roman"/>
            </a:endParaRPr>
          </a:p>
          <a:p>
            <a:pPr algn="just"/>
            <a:endParaRPr lang="en-US" sz="3600"/>
          </a:p>
          <a:p>
            <a:pPr algn="just"/>
            <a:endParaRPr lang="en-US" sz="3600"/>
          </a:p>
          <a:p>
            <a:pPr algn="just"/>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a:t>
            </a:fld>
            <a:endParaRPr lang="en-US"/>
          </a:p>
        </p:txBody>
      </p:sp>
    </p:spTree>
    <p:extLst>
      <p:ext uri="{BB962C8B-B14F-4D97-AF65-F5344CB8AC3E}">
        <p14:creationId xmlns:p14="http://schemas.microsoft.com/office/powerpoint/2010/main" val="344941377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a:latin typeface="Tahoma" panose="020B0604030504040204" pitchFamily="34" charset="0"/>
              <a:cs typeface="Tahoma" panose="020B0604030504040204" pitchFamily="34" charset="0"/>
            </a:endParaRPr>
          </a:p>
          <a:p>
            <a:pPr marL="0" indent="0" algn="ctr">
              <a:buNone/>
            </a:pPr>
            <a:r>
              <a:rPr lang="en-US" b="1">
                <a:latin typeface="Tahoma" panose="020B0604030504040204" pitchFamily="34" charset="0"/>
                <a:cs typeface="Tahoma" panose="020B0604030504040204" pitchFamily="34" charset="0"/>
              </a:rPr>
              <a:t> </a:t>
            </a:r>
            <a:r>
              <a:rPr lang="en-US" b="1" err="1">
                <a:latin typeface="Tahoma" panose="020B0604030504040204" pitchFamily="34" charset="0"/>
                <a:cs typeface="Tahoma" panose="020B0604030504040204" pitchFamily="34" charset="0"/>
              </a:rPr>
              <a:t>MYSQLi</a:t>
            </a:r>
            <a:r>
              <a:rPr lang="en-US" b="1">
                <a:latin typeface="Tahoma" panose="020B0604030504040204" pitchFamily="34" charset="0"/>
                <a:cs typeface="Tahoma" panose="020B0604030504040204" pitchFamily="34" charset="0"/>
              </a:rPr>
              <a:t> HAY </a:t>
            </a:r>
            <a:r>
              <a:rPr lang="en-US" b="1" err="1">
                <a:latin typeface="Tahoma" panose="020B0604030504040204" pitchFamily="34" charset="0"/>
                <a:cs typeface="Tahoma" panose="020B0604030504040204" pitchFamily="34" charset="0"/>
              </a:rPr>
              <a:t>PDO</a:t>
            </a:r>
            <a:endParaRPr lang="en-US" sz="3600" b="1">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a:t>
            </a:fld>
            <a:endParaRPr lang="en-US"/>
          </a:p>
        </p:txBody>
      </p:sp>
    </p:spTree>
    <p:extLst>
      <p:ext uri="{BB962C8B-B14F-4D97-AF65-F5344CB8AC3E}">
        <p14:creationId xmlns:p14="http://schemas.microsoft.com/office/powerpoint/2010/main" val="301133405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Kết</a:t>
            </a:r>
            <a:r>
              <a:rPr lang="en-US"/>
              <a:t> </a:t>
            </a:r>
            <a:r>
              <a:rPr lang="en-US" err="1"/>
              <a:t>nối</a:t>
            </a:r>
            <a:r>
              <a:rPr lang="en-US"/>
              <a:t> PHP </a:t>
            </a:r>
            <a:r>
              <a:rPr lang="en-US" err="1"/>
              <a:t>và</a:t>
            </a:r>
            <a:r>
              <a:rPr lang="en-US"/>
              <a:t> MySQL</a:t>
            </a:r>
          </a:p>
        </p:txBody>
      </p:sp>
      <p:sp>
        <p:nvSpPr>
          <p:cNvPr id="3" name="Content Placeholder 2"/>
          <p:cNvSpPr>
            <a:spLocks noGrp="1"/>
          </p:cNvSpPr>
          <p:nvPr>
            <p:ph idx="1"/>
          </p:nvPr>
        </p:nvSpPr>
        <p:spPr/>
        <p:txBody>
          <a:bodyPr/>
          <a:lstStyle/>
          <a:p>
            <a:r>
              <a:rPr lang="en-US" err="1"/>
              <a:t>Từ</a:t>
            </a:r>
            <a:r>
              <a:rPr lang="en-US"/>
              <a:t> PHP5 </a:t>
            </a:r>
            <a:r>
              <a:rPr lang="en-US" err="1"/>
              <a:t>trở</a:t>
            </a:r>
            <a:r>
              <a:rPr lang="en-US"/>
              <a:t> </a:t>
            </a:r>
            <a:r>
              <a:rPr lang="en-US" err="1"/>
              <a:t>đi</a:t>
            </a:r>
            <a:r>
              <a:rPr lang="en-US"/>
              <a:t> </a:t>
            </a:r>
            <a:r>
              <a:rPr lang="en-US" err="1"/>
              <a:t>chúng</a:t>
            </a:r>
            <a:r>
              <a:rPr lang="en-US"/>
              <a:t> ta </a:t>
            </a:r>
            <a:r>
              <a:rPr lang="en-US" err="1"/>
              <a:t>có</a:t>
            </a:r>
            <a:r>
              <a:rPr lang="en-US"/>
              <a:t> </a:t>
            </a:r>
            <a:r>
              <a:rPr lang="en-US" err="1"/>
              <a:t>thể</a:t>
            </a:r>
            <a:r>
              <a:rPr lang="en-US"/>
              <a:t> </a:t>
            </a:r>
            <a:r>
              <a:rPr lang="en-US" err="1"/>
              <a:t>kết</a:t>
            </a:r>
            <a:r>
              <a:rPr lang="en-US"/>
              <a:t> </a:t>
            </a:r>
            <a:r>
              <a:rPr lang="en-US" err="1"/>
              <a:t>nối</a:t>
            </a:r>
            <a:r>
              <a:rPr lang="en-US"/>
              <a:t> </a:t>
            </a:r>
            <a:r>
              <a:rPr lang="en-US" err="1"/>
              <a:t>với</a:t>
            </a:r>
            <a:r>
              <a:rPr lang="en-US"/>
              <a:t> MySQL </a:t>
            </a:r>
            <a:r>
              <a:rPr lang="en-US" err="1"/>
              <a:t>bằng</a:t>
            </a:r>
            <a:r>
              <a:rPr lang="en-US"/>
              <a:t> </a:t>
            </a:r>
            <a:r>
              <a:rPr lang="en-US" err="1"/>
              <a:t>cách</a:t>
            </a:r>
            <a:r>
              <a:rPr lang="en-US"/>
              <a:t> </a:t>
            </a:r>
            <a:r>
              <a:rPr lang="en-US" err="1"/>
              <a:t>sử</a:t>
            </a:r>
            <a:r>
              <a:rPr lang="en-US"/>
              <a:t> </a:t>
            </a:r>
            <a:r>
              <a:rPr lang="en-US" err="1"/>
              <a:t>dụng</a:t>
            </a:r>
            <a:r>
              <a:rPr lang="en-US"/>
              <a:t> </a:t>
            </a:r>
            <a:r>
              <a:rPr lang="en-US" err="1"/>
              <a:t>hai</a:t>
            </a:r>
            <a:r>
              <a:rPr lang="en-US"/>
              <a:t> </a:t>
            </a:r>
            <a:r>
              <a:rPr lang="en-US" err="1"/>
              <a:t>thư</a:t>
            </a:r>
            <a:r>
              <a:rPr lang="en-US"/>
              <a:t> </a:t>
            </a:r>
            <a:r>
              <a:rPr lang="en-US" err="1"/>
              <a:t>viện</a:t>
            </a:r>
            <a:r>
              <a:rPr lang="en-US"/>
              <a:t> </a:t>
            </a:r>
            <a:r>
              <a:rPr lang="en-US" err="1"/>
              <a:t>chính</a:t>
            </a:r>
            <a:r>
              <a:rPr lang="en-US"/>
              <a:t>:</a:t>
            </a:r>
          </a:p>
          <a:p>
            <a:pPr lvl="1"/>
            <a:r>
              <a:rPr lang="en-US" err="1"/>
              <a:t>MySQLi</a:t>
            </a:r>
            <a:r>
              <a:rPr lang="en-US"/>
              <a:t> (i </a:t>
            </a:r>
            <a:r>
              <a:rPr lang="en-US" err="1"/>
              <a:t>là</a:t>
            </a:r>
            <a:r>
              <a:rPr lang="en-US"/>
              <a:t> </a:t>
            </a:r>
            <a:r>
              <a:rPr lang="en-US" err="1"/>
              <a:t>chữ</a:t>
            </a:r>
            <a:r>
              <a:rPr lang="en-US"/>
              <a:t> </a:t>
            </a:r>
            <a:r>
              <a:rPr lang="en-US" err="1"/>
              <a:t>viết</a:t>
            </a:r>
            <a:r>
              <a:rPr lang="en-US"/>
              <a:t> </a:t>
            </a:r>
            <a:r>
              <a:rPr lang="en-US" err="1"/>
              <a:t>tắt</a:t>
            </a:r>
            <a:r>
              <a:rPr lang="en-US"/>
              <a:t> </a:t>
            </a:r>
            <a:r>
              <a:rPr lang="en-US" err="1"/>
              <a:t>của</a:t>
            </a:r>
            <a:r>
              <a:rPr lang="en-US"/>
              <a:t> improved)</a:t>
            </a:r>
          </a:p>
          <a:p>
            <a:pPr lvl="1"/>
            <a:r>
              <a:rPr lang="en-US"/>
              <a:t>PDO (PHP Data Objects)</a:t>
            </a:r>
          </a:p>
          <a:p>
            <a:r>
              <a:rPr lang="en-US" err="1"/>
              <a:t>MySQLi</a:t>
            </a:r>
            <a:r>
              <a:rPr lang="en-US"/>
              <a:t> hay </a:t>
            </a:r>
            <a:r>
              <a:rPr lang="en-US" err="1"/>
              <a:t>PDO</a:t>
            </a:r>
            <a:endParaRPr lang="en-US"/>
          </a:p>
          <a:p>
            <a:pPr marL="393700" lvl="1" indent="0">
              <a:buNone/>
            </a:pP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812" y="3733800"/>
            <a:ext cx="4857750" cy="248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33759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1600200"/>
            <a:ext cx="11430000" cy="4451351"/>
          </a:xfrm>
        </p:spPr>
        <p:txBody>
          <a:bodyPr/>
          <a:lstStyle/>
          <a:p>
            <a:r>
              <a:rPr lang="vi-VN" sz="3200" b="1"/>
              <a:t>Thứ nhất</a:t>
            </a:r>
            <a:r>
              <a:rPr lang="vi-VN" sz="3200"/>
              <a:t>: Với MySQLi thì chỉ có thể kết nối và xử lý với MySQL, còn PDO có thể kết nối với 12 hệ quản trị CSDL khác nhau. Như vậy nếu ứng dụng của bạn có kết nối với nhiều hệ quản trị CSDL thì bạn nên sử dụng PDO, còn chỉ một mình MySQL thôi thì có thể chọn MySQLi.</a:t>
            </a:r>
          </a:p>
          <a:p>
            <a:r>
              <a:rPr lang="vi-VN" sz="3200" b="1"/>
              <a:t>Thứ hai</a:t>
            </a:r>
            <a:r>
              <a:rPr lang="vi-VN" sz="3200"/>
              <a:t>: Giả sử nếu dự án của bạn đang viết ở MySQL, nhưng một ngày nào đó bạn chuyển toàn bộ data sang SQL Server thì lúc này PDO lại có lợi thế hơn bởi vì bạn chỉ cần thay chuỗi kết nối là được. Nhưng với MySQLi thì ban sẽ phải viết lại toàn bộ dự án.</a:t>
            </a:r>
          </a:p>
          <a:p>
            <a:endParaRPr lang="en-US" sz="320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6</a:t>
            </a:fld>
            <a:endParaRPr lang="en-US"/>
          </a:p>
        </p:txBody>
      </p:sp>
    </p:spTree>
    <p:extLst>
      <p:ext uri="{BB962C8B-B14F-4D97-AF65-F5344CB8AC3E}">
        <p14:creationId xmlns:p14="http://schemas.microsoft.com/office/powerpoint/2010/main" val="197854047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Thứ ba</a:t>
            </a:r>
            <a:r>
              <a:rPr lang="vi-VN"/>
              <a:t>: Cả hai thư viện đều hỗ trợ Prepared Statements, đây là vấn đề quan trọng để tránh lỗi SQL Injection.</a:t>
            </a:r>
          </a:p>
          <a:p>
            <a:r>
              <a:rPr lang="vi-VN" b="1"/>
              <a:t>Thứ tư</a:t>
            </a:r>
            <a:r>
              <a:rPr lang="vi-VN"/>
              <a:t>:</a:t>
            </a:r>
            <a:r>
              <a:rPr lang="en-US"/>
              <a:t> </a:t>
            </a:r>
            <a:r>
              <a:rPr lang="vi-VN"/>
              <a:t>Cả hai thư viện đều hỗ trợ object-oriented (hướng đối tượng), nhưng đối với MySQLi thì hỗ trợ thêm các hàm thủ tục (Procedural).</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7</a:t>
            </a:fld>
            <a:endParaRPr lang="en-US"/>
          </a:p>
        </p:txBody>
      </p:sp>
    </p:spTree>
    <p:extLst>
      <p:ext uri="{BB962C8B-B14F-4D97-AF65-F5344CB8AC3E}">
        <p14:creationId xmlns:p14="http://schemas.microsoft.com/office/powerpoint/2010/main" val="19364410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Thư</a:t>
            </a:r>
            <a:r>
              <a:rPr lang="en-US"/>
              <a:t> </a:t>
            </a:r>
            <a:r>
              <a:rPr lang="en-US" err="1"/>
              <a:t>viện</a:t>
            </a:r>
            <a:r>
              <a:rPr lang="en-US"/>
              <a:t> PDO</a:t>
            </a:r>
          </a:p>
        </p:txBody>
      </p:sp>
      <p:sp>
        <p:nvSpPr>
          <p:cNvPr id="3" name="Content Placeholder 2"/>
          <p:cNvSpPr>
            <a:spLocks noGrp="1"/>
          </p:cNvSpPr>
          <p:nvPr>
            <p:ph idx="1"/>
          </p:nvPr>
        </p:nvSpPr>
        <p:spPr/>
        <p:txBody>
          <a:bodyPr/>
          <a:lstStyle/>
          <a:p>
            <a:r>
              <a:rPr lang="en-US"/>
              <a:t>PDO-PHP Data Objects – </a:t>
            </a:r>
            <a:r>
              <a:rPr lang="en-US" err="1"/>
              <a:t>là</a:t>
            </a:r>
            <a:r>
              <a:rPr lang="en-US"/>
              <a:t> </a:t>
            </a:r>
            <a:r>
              <a:rPr lang="en-US" err="1"/>
              <a:t>một</a:t>
            </a:r>
            <a:r>
              <a:rPr lang="en-US"/>
              <a:t> </a:t>
            </a:r>
            <a:r>
              <a:rPr lang="en-US" err="1"/>
              <a:t>lớp</a:t>
            </a:r>
            <a:r>
              <a:rPr lang="en-US"/>
              <a:t> </a:t>
            </a:r>
            <a:r>
              <a:rPr lang="en-US" err="1"/>
              <a:t>truy</a:t>
            </a:r>
            <a:r>
              <a:rPr lang="en-US"/>
              <a:t> </a:t>
            </a:r>
            <a:r>
              <a:rPr lang="en-US" err="1"/>
              <a:t>cập</a:t>
            </a:r>
            <a:r>
              <a:rPr lang="en-US"/>
              <a:t> </a:t>
            </a:r>
            <a:r>
              <a:rPr lang="en-US" err="1"/>
              <a:t>dữ</a:t>
            </a:r>
            <a:r>
              <a:rPr lang="en-US"/>
              <a:t> </a:t>
            </a:r>
            <a:r>
              <a:rPr lang="en-US" err="1"/>
              <a:t>liệu</a:t>
            </a:r>
            <a:r>
              <a:rPr lang="en-US"/>
              <a:t> </a:t>
            </a:r>
            <a:r>
              <a:rPr lang="en-US" err="1"/>
              <a:t>cung</a:t>
            </a:r>
            <a:r>
              <a:rPr lang="en-US"/>
              <a:t> </a:t>
            </a:r>
            <a:r>
              <a:rPr lang="en-US" err="1"/>
              <a:t>cấp</a:t>
            </a:r>
            <a:r>
              <a:rPr lang="en-US"/>
              <a:t> </a:t>
            </a:r>
            <a:r>
              <a:rPr lang="en-US" err="1"/>
              <a:t>phương</a:t>
            </a:r>
            <a:r>
              <a:rPr lang="en-US"/>
              <a:t> </a:t>
            </a:r>
            <a:r>
              <a:rPr lang="en-US" err="1"/>
              <a:t>thức</a:t>
            </a:r>
            <a:r>
              <a:rPr lang="en-US"/>
              <a:t> </a:t>
            </a:r>
            <a:r>
              <a:rPr lang="en-US" err="1"/>
              <a:t>chuẩn</a:t>
            </a:r>
            <a:r>
              <a:rPr lang="en-US"/>
              <a:t> </a:t>
            </a:r>
            <a:r>
              <a:rPr lang="en-US" err="1"/>
              <a:t>để</a:t>
            </a:r>
            <a:r>
              <a:rPr lang="en-US"/>
              <a:t> </a:t>
            </a:r>
            <a:r>
              <a:rPr lang="en-US" err="1"/>
              <a:t>truy</a:t>
            </a:r>
            <a:r>
              <a:rPr lang="en-US"/>
              <a:t> </a:t>
            </a:r>
            <a:r>
              <a:rPr lang="en-US" err="1"/>
              <a:t>cập</a:t>
            </a:r>
            <a:r>
              <a:rPr lang="en-US"/>
              <a:t> </a:t>
            </a:r>
            <a:r>
              <a:rPr lang="en-US" err="1"/>
              <a:t>vào</a:t>
            </a:r>
            <a:r>
              <a:rPr lang="en-US"/>
              <a:t> </a:t>
            </a:r>
            <a:r>
              <a:rPr lang="en-US" err="1"/>
              <a:t>nhiều</a:t>
            </a:r>
            <a:r>
              <a:rPr lang="en-US"/>
              <a:t> </a:t>
            </a:r>
            <a:r>
              <a:rPr lang="en-US" err="1"/>
              <a:t>loại</a:t>
            </a:r>
            <a:r>
              <a:rPr lang="en-US"/>
              <a:t> CSDL </a:t>
            </a:r>
            <a:r>
              <a:rPr lang="en-US" err="1"/>
              <a:t>khác</a:t>
            </a:r>
            <a:r>
              <a:rPr lang="en-US"/>
              <a:t> </a:t>
            </a:r>
            <a:r>
              <a:rPr lang="en-US" err="1"/>
              <a:t>nhau</a:t>
            </a:r>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3657600"/>
            <a:ext cx="5972969" cy="219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72080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PDO </a:t>
            </a:r>
            <a:r>
              <a:rPr lang="en-US" err="1"/>
              <a:t>cung</a:t>
            </a:r>
            <a:r>
              <a:rPr lang="en-US"/>
              <a:t> </a:t>
            </a:r>
            <a:r>
              <a:rPr lang="en-US" err="1"/>
              <a:t>cấp</a:t>
            </a:r>
            <a:r>
              <a:rPr lang="en-US"/>
              <a:t> </a:t>
            </a:r>
            <a:r>
              <a:rPr lang="en-US" err="1"/>
              <a:t>một</a:t>
            </a:r>
            <a:r>
              <a:rPr lang="en-US"/>
              <a:t> </a:t>
            </a:r>
            <a:r>
              <a:rPr lang="en-US" err="1"/>
              <a:t>lớp</a:t>
            </a:r>
            <a:r>
              <a:rPr lang="en-US"/>
              <a:t> </a:t>
            </a:r>
            <a:r>
              <a:rPr lang="en-US" err="1"/>
              <a:t>truy</a:t>
            </a:r>
            <a:r>
              <a:rPr lang="en-US"/>
              <a:t> </a:t>
            </a:r>
            <a:r>
              <a:rPr lang="en-US" err="1"/>
              <a:t>cập</a:t>
            </a:r>
            <a:r>
              <a:rPr lang="en-US"/>
              <a:t> </a:t>
            </a:r>
            <a:r>
              <a:rPr lang="en-US" err="1"/>
              <a:t>dữ</a:t>
            </a:r>
            <a:r>
              <a:rPr lang="en-US"/>
              <a:t> </a:t>
            </a:r>
            <a:r>
              <a:rPr lang="en-US" err="1"/>
              <a:t>liệu</a:t>
            </a:r>
            <a:r>
              <a:rPr lang="en-US"/>
              <a:t> </a:t>
            </a:r>
            <a:r>
              <a:rPr lang="en-US" err="1"/>
              <a:t>trừu</a:t>
            </a:r>
            <a:r>
              <a:rPr lang="en-US"/>
              <a:t> </a:t>
            </a:r>
            <a:r>
              <a:rPr lang="en-US" err="1"/>
              <a:t>tượng</a:t>
            </a:r>
            <a:r>
              <a:rPr lang="en-US"/>
              <a:t> </a:t>
            </a:r>
            <a:r>
              <a:rPr lang="en-US" err="1"/>
              <a:t>nghĩa</a:t>
            </a:r>
            <a:r>
              <a:rPr lang="en-US"/>
              <a:t> </a:t>
            </a:r>
            <a:r>
              <a:rPr lang="en-US" err="1"/>
              <a:t>là</a:t>
            </a:r>
            <a:r>
              <a:rPr lang="en-US"/>
              <a:t> </a:t>
            </a:r>
            <a:r>
              <a:rPr lang="en-US" err="1"/>
              <a:t>dù</a:t>
            </a:r>
            <a:r>
              <a:rPr lang="en-US"/>
              <a:t> </a:t>
            </a:r>
            <a:r>
              <a:rPr lang="en-US" err="1"/>
              <a:t>chúng</a:t>
            </a:r>
            <a:r>
              <a:rPr lang="en-US"/>
              <a:t> ta </a:t>
            </a:r>
            <a:r>
              <a:rPr lang="en-US" err="1"/>
              <a:t>đang</a:t>
            </a:r>
            <a:r>
              <a:rPr lang="en-US"/>
              <a:t> </a:t>
            </a:r>
            <a:r>
              <a:rPr lang="en-US" err="1"/>
              <a:t>sử</a:t>
            </a:r>
            <a:r>
              <a:rPr lang="en-US"/>
              <a:t> </a:t>
            </a:r>
            <a:r>
              <a:rPr lang="en-US" err="1"/>
              <a:t>dụng</a:t>
            </a:r>
            <a:r>
              <a:rPr lang="en-US"/>
              <a:t> CSDL </a:t>
            </a:r>
            <a:r>
              <a:rPr lang="en-US" err="1"/>
              <a:t>nào</a:t>
            </a:r>
            <a:r>
              <a:rPr lang="en-US"/>
              <a:t>, </a:t>
            </a:r>
            <a:r>
              <a:rPr lang="en-US" err="1"/>
              <a:t>chúng</a:t>
            </a:r>
            <a:r>
              <a:rPr lang="en-US"/>
              <a:t> ta </a:t>
            </a:r>
            <a:r>
              <a:rPr lang="en-US" err="1"/>
              <a:t>đều</a:t>
            </a:r>
            <a:r>
              <a:rPr lang="en-US"/>
              <a:t> </a:t>
            </a:r>
            <a:r>
              <a:rPr lang="en-US" err="1"/>
              <a:t>có</a:t>
            </a:r>
            <a:r>
              <a:rPr lang="en-US"/>
              <a:t> </a:t>
            </a:r>
            <a:r>
              <a:rPr lang="en-US" err="1"/>
              <a:t>thể</a:t>
            </a:r>
            <a:r>
              <a:rPr lang="en-US"/>
              <a:t> </a:t>
            </a:r>
            <a:r>
              <a:rPr lang="en-US" err="1"/>
              <a:t>sử</a:t>
            </a:r>
            <a:r>
              <a:rPr lang="en-US"/>
              <a:t> </a:t>
            </a:r>
            <a:r>
              <a:rPr lang="en-US" err="1"/>
              <a:t>dụng</a:t>
            </a:r>
            <a:r>
              <a:rPr lang="en-US"/>
              <a:t> </a:t>
            </a:r>
            <a:r>
              <a:rPr lang="en-US" err="1"/>
              <a:t>các</a:t>
            </a:r>
            <a:r>
              <a:rPr lang="en-US"/>
              <a:t> </a:t>
            </a:r>
            <a:r>
              <a:rPr lang="en-US" err="1"/>
              <a:t>phương</a:t>
            </a:r>
            <a:r>
              <a:rPr lang="en-US"/>
              <a:t> </a:t>
            </a:r>
            <a:r>
              <a:rPr lang="en-US" err="1"/>
              <a:t>thức</a:t>
            </a:r>
            <a:r>
              <a:rPr lang="en-US"/>
              <a:t> </a:t>
            </a:r>
            <a:r>
              <a:rPr lang="en-US" err="1"/>
              <a:t>như</a:t>
            </a:r>
            <a:r>
              <a:rPr lang="en-US"/>
              <a:t> </a:t>
            </a:r>
            <a:r>
              <a:rPr lang="en-US" err="1"/>
              <a:t>nhau</a:t>
            </a:r>
            <a:r>
              <a:rPr lang="en-US"/>
              <a:t> </a:t>
            </a:r>
            <a:r>
              <a:rPr lang="en-US" err="1"/>
              <a:t>để</a:t>
            </a:r>
            <a:r>
              <a:rPr lang="en-US"/>
              <a:t> </a:t>
            </a:r>
            <a:r>
              <a:rPr lang="en-US" err="1"/>
              <a:t>truy</a:t>
            </a:r>
            <a:r>
              <a:rPr lang="en-US"/>
              <a:t> </a:t>
            </a:r>
            <a:r>
              <a:rPr lang="en-US" err="1"/>
              <a:t>vấn</a:t>
            </a:r>
            <a:r>
              <a:rPr lang="en-US"/>
              <a:t> </a:t>
            </a:r>
            <a:r>
              <a:rPr lang="en-US" err="1"/>
              <a:t>và</a:t>
            </a:r>
            <a:r>
              <a:rPr lang="en-US"/>
              <a:t> </a:t>
            </a:r>
            <a:r>
              <a:rPr lang="en-US" err="1"/>
              <a:t>lấy</a:t>
            </a:r>
            <a:r>
              <a:rPr lang="en-US"/>
              <a:t> </a:t>
            </a:r>
            <a:r>
              <a:rPr lang="en-US" err="1"/>
              <a:t>dữ</a:t>
            </a:r>
            <a:r>
              <a:rPr lang="en-US"/>
              <a:t> </a:t>
            </a:r>
            <a:r>
              <a:rPr lang="en-US" err="1"/>
              <a:t>liệu</a:t>
            </a:r>
            <a:endParaRPr lang="en-US"/>
          </a:p>
          <a:p>
            <a:r>
              <a:rPr lang="en-US"/>
              <a:t>PDO </a:t>
            </a:r>
            <a:r>
              <a:rPr lang="en-US" err="1"/>
              <a:t>không</a:t>
            </a:r>
            <a:r>
              <a:rPr lang="en-US"/>
              <a:t> </a:t>
            </a:r>
            <a:r>
              <a:rPr lang="en-US" err="1"/>
              <a:t>cung</a:t>
            </a:r>
            <a:r>
              <a:rPr lang="en-US"/>
              <a:t> </a:t>
            </a:r>
            <a:r>
              <a:rPr lang="en-US" err="1"/>
              <a:t>cấp</a:t>
            </a:r>
            <a:r>
              <a:rPr lang="en-US"/>
              <a:t> </a:t>
            </a:r>
            <a:r>
              <a:rPr lang="en-US" err="1"/>
              <a:t>một</a:t>
            </a:r>
            <a:r>
              <a:rPr lang="en-US"/>
              <a:t> CSDL </a:t>
            </a:r>
            <a:r>
              <a:rPr lang="en-US" err="1"/>
              <a:t>trừu</a:t>
            </a:r>
            <a:r>
              <a:rPr lang="en-US"/>
              <a:t> </a:t>
            </a:r>
            <a:r>
              <a:rPr lang="en-US" err="1"/>
              <a:t>tượng</a:t>
            </a:r>
            <a:r>
              <a:rPr lang="en-US"/>
              <a:t>, </a:t>
            </a:r>
            <a:r>
              <a:rPr lang="en-US" err="1"/>
              <a:t>vì</a:t>
            </a:r>
            <a:r>
              <a:rPr lang="en-US"/>
              <a:t> </a:t>
            </a:r>
            <a:r>
              <a:rPr lang="en-US" err="1"/>
              <a:t>vậy</a:t>
            </a:r>
            <a:r>
              <a:rPr lang="en-US"/>
              <a:t> </a:t>
            </a:r>
            <a:r>
              <a:rPr lang="en-US" err="1"/>
              <a:t>chúng</a:t>
            </a:r>
            <a:r>
              <a:rPr lang="en-US"/>
              <a:t> ta </a:t>
            </a:r>
            <a:r>
              <a:rPr lang="en-US" err="1"/>
              <a:t>cần</a:t>
            </a:r>
            <a:r>
              <a:rPr lang="en-US"/>
              <a:t> </a:t>
            </a:r>
            <a:r>
              <a:rPr lang="en-US" err="1"/>
              <a:t>phải</a:t>
            </a:r>
            <a:r>
              <a:rPr lang="en-US"/>
              <a:t> </a:t>
            </a:r>
            <a:r>
              <a:rPr lang="en-US" err="1"/>
              <a:t>sử</a:t>
            </a:r>
            <a:r>
              <a:rPr lang="en-US"/>
              <a:t> </a:t>
            </a:r>
            <a:r>
              <a:rPr lang="en-US" err="1"/>
              <a:t>dụng</a:t>
            </a:r>
            <a:r>
              <a:rPr lang="en-US"/>
              <a:t> </a:t>
            </a:r>
            <a:r>
              <a:rPr lang="en-US" err="1"/>
              <a:t>một</a:t>
            </a:r>
            <a:r>
              <a:rPr lang="en-US"/>
              <a:t> </a:t>
            </a:r>
            <a:r>
              <a:rPr lang="en-US" err="1"/>
              <a:t>lớp</a:t>
            </a:r>
            <a:r>
              <a:rPr lang="en-US"/>
              <a:t> </a:t>
            </a:r>
            <a:r>
              <a:rPr lang="en-US" err="1"/>
              <a:t>trừu</a:t>
            </a:r>
            <a:r>
              <a:rPr lang="en-US"/>
              <a:t> </a:t>
            </a:r>
            <a:r>
              <a:rPr lang="en-US" err="1"/>
              <a:t>tượng</a:t>
            </a:r>
            <a:r>
              <a:rPr lang="en-US"/>
              <a:t> </a:t>
            </a:r>
            <a:r>
              <a:rPr lang="en-US" err="1"/>
              <a:t>nếu</a:t>
            </a:r>
            <a:r>
              <a:rPr lang="en-US"/>
              <a:t> </a:t>
            </a:r>
            <a:r>
              <a:rPr lang="en-US" err="1"/>
              <a:t>chúng</a:t>
            </a:r>
            <a:r>
              <a:rPr lang="en-US"/>
              <a:t> ta </a:t>
            </a:r>
            <a:r>
              <a:rPr lang="en-US" err="1"/>
              <a:t>cần</a:t>
            </a:r>
            <a:r>
              <a:rPr lang="en-US"/>
              <a:t> CSDL </a:t>
            </a:r>
            <a:r>
              <a:rPr lang="en-US" err="1"/>
              <a:t>đó</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9</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822023134"/>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B2FA2E98E38140B43C60DB40DB560B" ma:contentTypeVersion="2" ma:contentTypeDescription="Create a new document." ma:contentTypeScope="" ma:versionID="ec5e0169dd24840da7c9f66efcedeeb4">
  <xsd:schema xmlns:xsd="http://www.w3.org/2001/XMLSchema" xmlns:xs="http://www.w3.org/2001/XMLSchema" xmlns:p="http://schemas.microsoft.com/office/2006/metadata/properties" xmlns:ns2="2eaab1d4-e241-48b0-b980-33f2ab873fa2" targetNamespace="http://schemas.microsoft.com/office/2006/metadata/properties" ma:root="true" ma:fieldsID="8cdc85cd9046ae31a5da2bf1e6dee27d"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CC6968-3356-4AAE-9AA6-C3F4568AA2A3}">
  <ds:schemaRefs>
    <ds:schemaRef ds:uri="2eaab1d4-e241-48b0-b980-33f2ab873f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B2FC0A0-741C-4159-A6BC-A4DECA8DAB54}">
  <ds:schemaRefs>
    <ds:schemaRef ds:uri="http://schemas.microsoft.com/sharepoint/v3/contenttype/forms"/>
  </ds:schemaRefs>
</ds:datastoreItem>
</file>

<file path=customXml/itemProps3.xml><?xml version="1.0" encoding="utf-8"?>
<ds:datastoreItem xmlns:ds="http://schemas.openxmlformats.org/officeDocument/2006/customXml" ds:itemID="{C156A20D-F83C-42E3-A49D-5690A8D0D9D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slidemau</Template>
  <Application>Microsoft Office PowerPoint</Application>
  <PresentationFormat>Custom</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Presentation on brainstorming</vt:lpstr>
      <vt:lpstr>KẾT NỐI CƠ SỞ DỮ LIỆU MYSQL</vt:lpstr>
      <vt:lpstr>Nội dung</vt:lpstr>
      <vt:lpstr>Mục tiêu</vt:lpstr>
      <vt:lpstr>PowerPoint Presentation</vt:lpstr>
      <vt:lpstr>Kết nối PHP và MySQL</vt:lpstr>
      <vt:lpstr>PowerPoint Presentation</vt:lpstr>
      <vt:lpstr>PowerPoint Presentation</vt:lpstr>
      <vt:lpstr>Thư viện PDO</vt:lpstr>
      <vt:lpstr>PowerPoint Presentation</vt:lpstr>
      <vt:lpstr>Lý do chọn PDO</vt:lpstr>
      <vt:lpstr>PowerPoint Presentation</vt:lpstr>
      <vt:lpstr>PowerPoint Presentation</vt:lpstr>
      <vt:lpstr>Kết nối</vt:lpstr>
      <vt:lpstr>Kết nối MySQL bằng MySQLi Object-Oriented</vt:lpstr>
      <vt:lpstr>Kết nối MySQL bằng MySQLi Procedural</vt:lpstr>
      <vt:lpstr>Kết nối MySQL bằng  PDO</vt:lpstr>
      <vt:lpstr>Đóng kết nối MySQL </vt:lpstr>
      <vt:lpstr>Một số hàm trong MySQLi</vt:lpstr>
      <vt:lpstr>PowerPoint Presentation</vt:lpstr>
      <vt:lpstr>SELECT</vt:lpstr>
      <vt:lpstr>PowerPoint Presentation</vt:lpstr>
      <vt:lpstr>INSERT</vt:lpstr>
      <vt:lpstr>Ví dụ</vt:lpstr>
      <vt:lpstr>Ví dụ</vt:lpstr>
      <vt:lpstr>Tóm tắt</vt:lpstr>
      <vt:lpstr>Câu hỏi ôn tập</vt:lpstr>
      <vt:lpstr>Bài tập thực hành</vt:lpstr>
      <vt:lpstr>Câu hỏi và thảo luận</vt:lpstr>
    </vt:vector>
  </TitlesOfParts>
  <Company>FSS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Java</dc:title>
  <dc:creator>MINHNQ</dc:creator>
  <cp:revision>1</cp:revision>
  <dcterms:created xsi:type="dcterms:W3CDTF">2006-09-11T03:31:34Z</dcterms:created>
  <dcterms:modified xsi:type="dcterms:W3CDTF">2020-12-26T07:06:23Z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