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3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1.xml" ContentType="application/vnd.openxmlformats-officedocument.presentationml.slide+xml"/>
  <Override PartName="/ppt/slides/slide30.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diagrams/layout1.xml" ContentType="application/vnd.openxmlformats-officedocument.drawingml.diagramLayout+xml"/>
  <Override PartName="/ppt/notesMasters/notesMaster1.xml" ContentType="application/vnd.openxmlformats-officedocument.presentationml.notesMaster+xml"/>
  <Override PartName="/ppt/theme/theme3.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theme/theme2.xml" ContentType="application/vnd.openxmlformats-officedocument.theme+xml"/>
  <Override PartName="/ppt/diagrams/drawing1.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05" r:id="rId2"/>
  </p:sldMasterIdLst>
  <p:notesMasterIdLst>
    <p:notesMasterId r:id="rId45"/>
  </p:notesMasterIdLst>
  <p:sldIdLst>
    <p:sldId id="365" r:id="rId3"/>
    <p:sldId id="430" r:id="rId4"/>
    <p:sldId id="431" r:id="rId5"/>
    <p:sldId id="432" r:id="rId6"/>
    <p:sldId id="433" r:id="rId7"/>
    <p:sldId id="515" r:id="rId8"/>
    <p:sldId id="516" r:id="rId9"/>
    <p:sldId id="517" r:id="rId10"/>
    <p:sldId id="518" r:id="rId11"/>
    <p:sldId id="519" r:id="rId12"/>
    <p:sldId id="475" r:id="rId13"/>
    <p:sldId id="474" r:id="rId14"/>
    <p:sldId id="473" r:id="rId15"/>
    <p:sldId id="478" r:id="rId16"/>
    <p:sldId id="476" r:id="rId17"/>
    <p:sldId id="472" r:id="rId18"/>
    <p:sldId id="471" r:id="rId19"/>
    <p:sldId id="498" r:id="rId20"/>
    <p:sldId id="479" r:id="rId21"/>
    <p:sldId id="493" r:id="rId22"/>
    <p:sldId id="494" r:id="rId23"/>
    <p:sldId id="520" r:id="rId24"/>
    <p:sldId id="495" r:id="rId25"/>
    <p:sldId id="496" r:id="rId26"/>
    <p:sldId id="497" r:id="rId27"/>
    <p:sldId id="482" r:id="rId28"/>
    <p:sldId id="502" r:id="rId29"/>
    <p:sldId id="503" r:id="rId30"/>
    <p:sldId id="504" r:id="rId31"/>
    <p:sldId id="514" r:id="rId32"/>
    <p:sldId id="505" r:id="rId33"/>
    <p:sldId id="506" r:id="rId34"/>
    <p:sldId id="507" r:id="rId35"/>
    <p:sldId id="508" r:id="rId36"/>
    <p:sldId id="510" r:id="rId37"/>
    <p:sldId id="511" r:id="rId38"/>
    <p:sldId id="513" r:id="rId39"/>
    <p:sldId id="490" r:id="rId40"/>
    <p:sldId id="491" r:id="rId41"/>
    <p:sldId id="444" r:id="rId42"/>
    <p:sldId id="445" r:id="rId43"/>
    <p:sldId id="447"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4671" autoAdjust="0"/>
  </p:normalViewPr>
  <p:slideViewPr>
    <p:cSldViewPr snapToGrid="0">
      <p:cViewPr>
        <p:scale>
          <a:sx n="50" d="100"/>
          <a:sy n="50" d="100"/>
        </p:scale>
        <p:origin x="-1416" y="-4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C41DB-A256-4DD6-9087-BEEDD9D36424}" type="doc">
      <dgm:prSet loTypeId="urn:microsoft.com/office/officeart/2008/layout/VerticalCurvedList" loCatId="list" qsTypeId="urn:microsoft.com/office/officeart/2005/8/quickstyle/simple1#3" qsCatId="simple" csTypeId="urn:microsoft.com/office/officeart/2005/8/colors/accent0_2" csCatId="mainScheme" phldr="1"/>
      <dgm:spPr/>
      <dgm:t>
        <a:bodyPr/>
        <a:lstStyle/>
        <a:p>
          <a:endParaRPr lang="en-US"/>
        </a:p>
      </dgm:t>
    </dgm:pt>
    <dgm:pt modelId="{78C0DCE5-717D-499A-A13D-8E657BBC839D}">
      <dgm:prSet phldrT="[Text]" custT="1"/>
      <dgm:spPr>
        <a:noFill/>
        <a:ln>
          <a:solidFill>
            <a:srgbClr val="002060"/>
          </a:solidFill>
        </a:ln>
      </dgm:spPr>
      <dgm:t>
        <a:bodyPr/>
        <a:lstStyle/>
        <a:p>
          <a:r>
            <a:rPr lang="en-US" sz="3600" dirty="0" err="1" smtClean="0">
              <a:latin typeface="Times New Roman" pitchFamily="18" charset="0"/>
              <a:cs typeface="Times New Roman" pitchFamily="18" charset="0"/>
            </a:rPr>
            <a:t>Giới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thiệu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trị</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nội</a:t>
          </a:r>
          <a:r>
            <a:rPr lang="en-US" sz="3600" dirty="0" smtClean="0">
              <a:latin typeface="Times New Roman" pitchFamily="18" charset="0"/>
              <a:cs typeface="Times New Roman" pitchFamily="18" charset="0"/>
            </a:rPr>
            <a:t> dung CMS</a:t>
          </a:r>
          <a:endParaRPr lang="en-US" sz="3600" dirty="0">
            <a:latin typeface="Times New Roman" pitchFamily="18" charset="0"/>
            <a:cs typeface="Times New Roman" pitchFamily="18" charset="0"/>
          </a:endParaRPr>
        </a:p>
      </dgm:t>
    </dgm:pt>
    <dgm:pt modelId="{96A2A012-59C2-4D4C-84AE-474AFC27D9BA}" type="parTrans" cxnId="{DB5F4132-8623-436B-AA91-31CA668058FE}">
      <dgm:prSet/>
      <dgm:spPr/>
      <dgm:t>
        <a:bodyPr/>
        <a:lstStyle/>
        <a:p>
          <a:endParaRPr lang="en-US" sz="3600"/>
        </a:p>
      </dgm:t>
    </dgm:pt>
    <dgm:pt modelId="{A9C4D01E-77C3-454D-8E32-004D1C7D4EEC}" type="sibTrans" cxnId="{DB5F4132-8623-436B-AA91-31CA668058FE}">
      <dgm:prSet/>
      <dgm:spPr/>
      <dgm:t>
        <a:bodyPr/>
        <a:lstStyle/>
        <a:p>
          <a:endParaRPr lang="en-US" sz="3600"/>
        </a:p>
      </dgm:t>
    </dgm:pt>
    <dgm:pt modelId="{02329B26-3993-480D-ACBC-570B525BEA8D}">
      <dgm:prSet custT="1"/>
      <dgm:spPr/>
      <dgm:t>
        <a:bodyPr/>
        <a:lstStyle/>
        <a:p>
          <a:r>
            <a:rPr lang="en-US" sz="3600" smtClean="0">
              <a:latin typeface="Times New Roman" pitchFamily="18" charset="0"/>
              <a:cs typeface="Times New Roman" pitchFamily="18" charset="0"/>
            </a:rPr>
            <a:t>Giới thiệu </a:t>
          </a:r>
          <a:r>
            <a:rPr lang="en-US" sz="3600" dirty="0" err="1" smtClean="0">
              <a:latin typeface="Times New Roman" pitchFamily="18" charset="0"/>
              <a:cs typeface="Times New Roman" pitchFamily="18" charset="0"/>
            </a:rPr>
            <a:t>WordPress</a:t>
          </a:r>
          <a:r>
            <a:rPr lang="en-US" sz="3600" dirty="0" smtClean="0">
              <a:latin typeface="Times New Roman" pitchFamily="18" charset="0"/>
              <a:cs typeface="Times New Roman" pitchFamily="18" charset="0"/>
            </a:rPr>
            <a:t> CMS</a:t>
          </a:r>
          <a:endParaRPr lang="en-US" sz="3600" dirty="0">
            <a:latin typeface="Times New Roman" pitchFamily="18" charset="0"/>
            <a:cs typeface="Times New Roman" pitchFamily="18" charset="0"/>
          </a:endParaRPr>
        </a:p>
      </dgm:t>
    </dgm:pt>
    <dgm:pt modelId="{11FA4535-43F3-412F-B2F4-E4E58DD278E7}" type="parTrans" cxnId="{81D5AC91-C3B1-4720-B198-9447E79B2885}">
      <dgm:prSet/>
      <dgm:spPr/>
      <dgm:t>
        <a:bodyPr/>
        <a:lstStyle/>
        <a:p>
          <a:endParaRPr lang="en-US" sz="3600"/>
        </a:p>
      </dgm:t>
    </dgm:pt>
    <dgm:pt modelId="{4E035C98-3699-41B9-99FB-4862325E6F50}" type="sibTrans" cxnId="{81D5AC91-C3B1-4720-B198-9447E79B2885}">
      <dgm:prSet/>
      <dgm:spPr/>
      <dgm:t>
        <a:bodyPr/>
        <a:lstStyle/>
        <a:p>
          <a:endParaRPr lang="en-US" sz="3600"/>
        </a:p>
      </dgm:t>
    </dgm:pt>
    <dgm:pt modelId="{67739267-5F08-4752-B32B-FE55857A3755}">
      <dgm:prSet custT="1"/>
      <dgm:spPr/>
      <dgm:t>
        <a:bodyPr/>
        <a:lstStyle/>
        <a:p>
          <a:r>
            <a:rPr lang="en-US" sz="3600" dirty="0" err="1" smtClean="0">
              <a:latin typeface="Times New Roman" pitchFamily="18" charset="0"/>
              <a:cs typeface="Times New Roman" pitchFamily="18" charset="0"/>
            </a:rPr>
            <a:t>Dự</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án</a:t>
          </a:r>
          <a:r>
            <a:rPr lang="en-US" sz="3600" dirty="0" smtClean="0">
              <a:latin typeface="Times New Roman" pitchFamily="18" charset="0"/>
              <a:cs typeface="Times New Roman" pitchFamily="18" charset="0"/>
            </a:rPr>
            <a:t> Website</a:t>
          </a:r>
          <a:endParaRPr lang="en-US" sz="3600" dirty="0">
            <a:latin typeface="Times New Roman" pitchFamily="18" charset="0"/>
            <a:cs typeface="Times New Roman" pitchFamily="18" charset="0"/>
          </a:endParaRPr>
        </a:p>
      </dgm:t>
    </dgm:pt>
    <dgm:pt modelId="{7688771C-EDF3-41DC-B92F-2A53A3832E1B}" type="parTrans" cxnId="{612056FE-4485-43B7-BE67-449E2DB6B139}">
      <dgm:prSet/>
      <dgm:spPr/>
      <dgm:t>
        <a:bodyPr/>
        <a:lstStyle/>
        <a:p>
          <a:endParaRPr lang="en-US" sz="3600"/>
        </a:p>
      </dgm:t>
    </dgm:pt>
    <dgm:pt modelId="{C3B72972-3533-4639-AB07-3C7153E1A88C}" type="sibTrans" cxnId="{612056FE-4485-43B7-BE67-449E2DB6B139}">
      <dgm:prSet/>
      <dgm:spPr/>
      <dgm:t>
        <a:bodyPr/>
        <a:lstStyle/>
        <a:p>
          <a:endParaRPr lang="en-US" sz="3600"/>
        </a:p>
      </dgm:t>
    </dgm:pt>
    <dgm:pt modelId="{2964575C-279B-4705-9496-1BE33297233E}">
      <dgm:prSet custT="1"/>
      <dgm:spPr/>
      <dgm:t>
        <a:bodyPr/>
        <a:lstStyle/>
        <a:p>
          <a:r>
            <a:rPr lang="en-US" sz="3600" dirty="0" err="1" smtClean="0">
              <a:latin typeface="Times New Roman" pitchFamily="18" charset="0"/>
              <a:cs typeface="Times New Roman" pitchFamily="18" charset="0"/>
            </a:rPr>
            <a:t>Cài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WordPress</a:t>
          </a:r>
          <a:r>
            <a:rPr lang="en-US" sz="3600" dirty="0" smtClean="0">
              <a:latin typeface="Times New Roman" pitchFamily="18" charset="0"/>
              <a:cs typeface="Times New Roman" pitchFamily="18" charset="0"/>
            </a:rPr>
            <a:t> CMS</a:t>
          </a:r>
          <a:endParaRPr lang="en-US" sz="3600" dirty="0">
            <a:latin typeface="Times New Roman" pitchFamily="18" charset="0"/>
            <a:cs typeface="Times New Roman" pitchFamily="18" charset="0"/>
          </a:endParaRPr>
        </a:p>
      </dgm:t>
    </dgm:pt>
    <dgm:pt modelId="{8ADE76EA-68D0-4F7A-AD8F-0119170B9B9E}" type="parTrans" cxnId="{73EB2B99-4195-4397-B41E-6B0394D2688F}">
      <dgm:prSet/>
      <dgm:spPr/>
      <dgm:t>
        <a:bodyPr/>
        <a:lstStyle/>
        <a:p>
          <a:endParaRPr lang="en-US" sz="3600"/>
        </a:p>
      </dgm:t>
    </dgm:pt>
    <dgm:pt modelId="{82C98CCF-70D0-4CBC-96B5-D83287724276}" type="sibTrans" cxnId="{73EB2B99-4195-4397-B41E-6B0394D2688F}">
      <dgm:prSet/>
      <dgm:spPr/>
      <dgm:t>
        <a:bodyPr/>
        <a:lstStyle/>
        <a:p>
          <a:endParaRPr lang="en-US" sz="3600"/>
        </a:p>
      </dgm:t>
    </dgm:pt>
    <dgm:pt modelId="{79318394-5224-4893-AF5C-6FFBE511F8C3}" type="pres">
      <dgm:prSet presAssocID="{C98C41DB-A256-4DD6-9087-BEEDD9D36424}" presName="Name0" presStyleCnt="0">
        <dgm:presLayoutVars>
          <dgm:chMax val="7"/>
          <dgm:chPref val="7"/>
          <dgm:dir/>
        </dgm:presLayoutVars>
      </dgm:prSet>
      <dgm:spPr/>
      <dgm:t>
        <a:bodyPr/>
        <a:lstStyle/>
        <a:p>
          <a:endParaRPr lang="en-US"/>
        </a:p>
      </dgm:t>
    </dgm:pt>
    <dgm:pt modelId="{4F76F852-A85A-4F9F-8C5D-1DA65793965C}" type="pres">
      <dgm:prSet presAssocID="{C98C41DB-A256-4DD6-9087-BEEDD9D36424}" presName="Name1" presStyleCnt="0"/>
      <dgm:spPr/>
    </dgm:pt>
    <dgm:pt modelId="{F6026DCC-AF97-482C-A922-1EBA1A6F26C7}" type="pres">
      <dgm:prSet presAssocID="{C98C41DB-A256-4DD6-9087-BEEDD9D36424}" presName="cycle" presStyleCnt="0"/>
      <dgm:spPr/>
    </dgm:pt>
    <dgm:pt modelId="{528CF905-E8B3-4A8C-B401-7965387F7C73}" type="pres">
      <dgm:prSet presAssocID="{C98C41DB-A256-4DD6-9087-BEEDD9D36424}" presName="srcNode" presStyleLbl="node1" presStyleIdx="0" presStyleCnt="4"/>
      <dgm:spPr/>
    </dgm:pt>
    <dgm:pt modelId="{E3AF4CFE-EFD8-4FF0-8409-D027A37D0B12}" type="pres">
      <dgm:prSet presAssocID="{C98C41DB-A256-4DD6-9087-BEEDD9D36424}" presName="conn" presStyleLbl="parChTrans1D2" presStyleIdx="0" presStyleCnt="1"/>
      <dgm:spPr/>
      <dgm:t>
        <a:bodyPr/>
        <a:lstStyle/>
        <a:p>
          <a:endParaRPr lang="en-US"/>
        </a:p>
      </dgm:t>
    </dgm:pt>
    <dgm:pt modelId="{5EDE7D33-F6BC-4D84-8A2C-78525067C1B5}" type="pres">
      <dgm:prSet presAssocID="{C98C41DB-A256-4DD6-9087-BEEDD9D36424}" presName="extraNode" presStyleLbl="node1" presStyleIdx="0" presStyleCnt="4"/>
      <dgm:spPr/>
    </dgm:pt>
    <dgm:pt modelId="{8F9BCFB6-4E51-43CA-BE15-9AFB8F2DBBB1}" type="pres">
      <dgm:prSet presAssocID="{C98C41DB-A256-4DD6-9087-BEEDD9D36424}" presName="dstNode" presStyleLbl="node1" presStyleIdx="0" presStyleCnt="4"/>
      <dgm:spPr/>
    </dgm:pt>
    <dgm:pt modelId="{F35A9806-AA1A-4329-8FF5-478B21036177}" type="pres">
      <dgm:prSet presAssocID="{78C0DCE5-717D-499A-A13D-8E657BBC839D}" presName="text_1" presStyleLbl="node1" presStyleIdx="0" presStyleCnt="4">
        <dgm:presLayoutVars>
          <dgm:bulletEnabled val="1"/>
        </dgm:presLayoutVars>
      </dgm:prSet>
      <dgm:spPr/>
      <dgm:t>
        <a:bodyPr/>
        <a:lstStyle/>
        <a:p>
          <a:endParaRPr lang="en-US"/>
        </a:p>
      </dgm:t>
    </dgm:pt>
    <dgm:pt modelId="{F38D4581-84B6-4659-9515-8198019A45C3}" type="pres">
      <dgm:prSet presAssocID="{78C0DCE5-717D-499A-A13D-8E657BBC839D}" presName="accent_1" presStyleCnt="0"/>
      <dgm:spPr/>
    </dgm:pt>
    <dgm:pt modelId="{DC2FD81A-6741-4990-AAD5-568A6C2E1FB9}" type="pres">
      <dgm:prSet presAssocID="{78C0DCE5-717D-499A-A13D-8E657BBC839D}" presName="accentRepeatNode" presStyleLbl="solidFgAcc1" presStyleIdx="0" presStyleCnt="4"/>
      <dgm:spPr/>
    </dgm:pt>
    <dgm:pt modelId="{88DBCE48-2C60-4FE1-845A-B36F0EC22A57}" type="pres">
      <dgm:prSet presAssocID="{02329B26-3993-480D-ACBC-570B525BEA8D}" presName="text_2" presStyleLbl="node1" presStyleIdx="1" presStyleCnt="4">
        <dgm:presLayoutVars>
          <dgm:bulletEnabled val="1"/>
        </dgm:presLayoutVars>
      </dgm:prSet>
      <dgm:spPr/>
      <dgm:t>
        <a:bodyPr/>
        <a:lstStyle/>
        <a:p>
          <a:endParaRPr lang="en-US"/>
        </a:p>
      </dgm:t>
    </dgm:pt>
    <dgm:pt modelId="{12F7F951-9BFD-4D6E-8637-E1B4E2015527}" type="pres">
      <dgm:prSet presAssocID="{02329B26-3993-480D-ACBC-570B525BEA8D}" presName="accent_2" presStyleCnt="0"/>
      <dgm:spPr/>
    </dgm:pt>
    <dgm:pt modelId="{8421FFF0-9B68-47C1-9670-0A65D1152867}" type="pres">
      <dgm:prSet presAssocID="{02329B26-3993-480D-ACBC-570B525BEA8D}" presName="accentRepeatNode" presStyleLbl="solidFgAcc1" presStyleIdx="1" presStyleCnt="4"/>
      <dgm:spPr/>
    </dgm:pt>
    <dgm:pt modelId="{1AD8E8FA-488D-4F6D-89C5-F51D9468D6DC}" type="pres">
      <dgm:prSet presAssocID="{2964575C-279B-4705-9496-1BE33297233E}" presName="text_3" presStyleLbl="node1" presStyleIdx="2" presStyleCnt="4">
        <dgm:presLayoutVars>
          <dgm:bulletEnabled val="1"/>
        </dgm:presLayoutVars>
      </dgm:prSet>
      <dgm:spPr/>
      <dgm:t>
        <a:bodyPr/>
        <a:lstStyle/>
        <a:p>
          <a:endParaRPr lang="en-US"/>
        </a:p>
      </dgm:t>
    </dgm:pt>
    <dgm:pt modelId="{D5D220B3-DF31-40BA-843C-0AB1EFE6A6B9}" type="pres">
      <dgm:prSet presAssocID="{2964575C-279B-4705-9496-1BE33297233E}" presName="accent_3" presStyleCnt="0"/>
      <dgm:spPr/>
    </dgm:pt>
    <dgm:pt modelId="{C8DE0EC3-BDF1-4B05-B2B9-5D8F59927BAE}" type="pres">
      <dgm:prSet presAssocID="{2964575C-279B-4705-9496-1BE33297233E}" presName="accentRepeatNode" presStyleLbl="solidFgAcc1" presStyleIdx="2" presStyleCnt="4"/>
      <dgm:spPr/>
    </dgm:pt>
    <dgm:pt modelId="{11A62800-EE6A-4E7E-A29D-460B9A39F71A}" type="pres">
      <dgm:prSet presAssocID="{67739267-5F08-4752-B32B-FE55857A3755}" presName="text_4" presStyleLbl="node1" presStyleIdx="3" presStyleCnt="4">
        <dgm:presLayoutVars>
          <dgm:bulletEnabled val="1"/>
        </dgm:presLayoutVars>
      </dgm:prSet>
      <dgm:spPr/>
      <dgm:t>
        <a:bodyPr/>
        <a:lstStyle/>
        <a:p>
          <a:endParaRPr lang="en-US"/>
        </a:p>
      </dgm:t>
    </dgm:pt>
    <dgm:pt modelId="{A84C86EC-73B7-4ED3-A8C0-FF607659B83C}" type="pres">
      <dgm:prSet presAssocID="{67739267-5F08-4752-B32B-FE55857A3755}" presName="accent_4" presStyleCnt="0"/>
      <dgm:spPr/>
    </dgm:pt>
    <dgm:pt modelId="{54726500-0A1B-4CE3-AE33-6896C4AE91A5}" type="pres">
      <dgm:prSet presAssocID="{67739267-5F08-4752-B32B-FE55857A3755}" presName="accentRepeatNode" presStyleLbl="solidFgAcc1" presStyleIdx="3" presStyleCnt="4"/>
      <dgm:spPr/>
    </dgm:pt>
  </dgm:ptLst>
  <dgm:cxnLst>
    <dgm:cxn modelId="{73EB2B99-4195-4397-B41E-6B0394D2688F}" srcId="{C98C41DB-A256-4DD6-9087-BEEDD9D36424}" destId="{2964575C-279B-4705-9496-1BE33297233E}" srcOrd="2" destOrd="0" parTransId="{8ADE76EA-68D0-4F7A-AD8F-0119170B9B9E}" sibTransId="{82C98CCF-70D0-4CBC-96B5-D83287724276}"/>
    <dgm:cxn modelId="{81D5AC91-C3B1-4720-B198-9447E79B2885}" srcId="{C98C41DB-A256-4DD6-9087-BEEDD9D36424}" destId="{02329B26-3993-480D-ACBC-570B525BEA8D}" srcOrd="1" destOrd="0" parTransId="{11FA4535-43F3-412F-B2F4-E4E58DD278E7}" sibTransId="{4E035C98-3699-41B9-99FB-4862325E6F50}"/>
    <dgm:cxn modelId="{DB5F4132-8623-436B-AA91-31CA668058FE}" srcId="{C98C41DB-A256-4DD6-9087-BEEDD9D36424}" destId="{78C0DCE5-717D-499A-A13D-8E657BBC839D}" srcOrd="0" destOrd="0" parTransId="{96A2A012-59C2-4D4C-84AE-474AFC27D9BA}" sibTransId="{A9C4D01E-77C3-454D-8E32-004D1C7D4EEC}"/>
    <dgm:cxn modelId="{0638F64E-7772-41FB-9724-FFAC58749E8C}" type="presOf" srcId="{67739267-5F08-4752-B32B-FE55857A3755}" destId="{11A62800-EE6A-4E7E-A29D-460B9A39F71A}" srcOrd="0" destOrd="0" presId="urn:microsoft.com/office/officeart/2008/layout/VerticalCurvedList"/>
    <dgm:cxn modelId="{7C1F251C-08AB-4751-A06E-62FA0828B880}" type="presOf" srcId="{C98C41DB-A256-4DD6-9087-BEEDD9D36424}" destId="{79318394-5224-4893-AF5C-6FFBE511F8C3}" srcOrd="0" destOrd="0" presId="urn:microsoft.com/office/officeart/2008/layout/VerticalCurvedList"/>
    <dgm:cxn modelId="{98C0AA30-BC9C-4062-BFDD-11A256EA3045}" type="presOf" srcId="{A9C4D01E-77C3-454D-8E32-004D1C7D4EEC}" destId="{E3AF4CFE-EFD8-4FF0-8409-D027A37D0B12}" srcOrd="0" destOrd="0" presId="urn:microsoft.com/office/officeart/2008/layout/VerticalCurvedList"/>
    <dgm:cxn modelId="{AAE76673-5ABF-4F76-B41B-E1CC5434C03D}" type="presOf" srcId="{2964575C-279B-4705-9496-1BE33297233E}" destId="{1AD8E8FA-488D-4F6D-89C5-F51D9468D6DC}" srcOrd="0" destOrd="0" presId="urn:microsoft.com/office/officeart/2008/layout/VerticalCurvedList"/>
    <dgm:cxn modelId="{A5F96B0E-B987-49CD-A7DF-98BD7DABD3E1}" type="presOf" srcId="{02329B26-3993-480D-ACBC-570B525BEA8D}" destId="{88DBCE48-2C60-4FE1-845A-B36F0EC22A57}" srcOrd="0" destOrd="0" presId="urn:microsoft.com/office/officeart/2008/layout/VerticalCurvedList"/>
    <dgm:cxn modelId="{612056FE-4485-43B7-BE67-449E2DB6B139}" srcId="{C98C41DB-A256-4DD6-9087-BEEDD9D36424}" destId="{67739267-5F08-4752-B32B-FE55857A3755}" srcOrd="3" destOrd="0" parTransId="{7688771C-EDF3-41DC-B92F-2A53A3832E1B}" sibTransId="{C3B72972-3533-4639-AB07-3C7153E1A88C}"/>
    <dgm:cxn modelId="{F9544E83-6A68-41F6-968A-E1F2296B5470}" type="presOf" srcId="{78C0DCE5-717D-499A-A13D-8E657BBC839D}" destId="{F35A9806-AA1A-4329-8FF5-478B21036177}" srcOrd="0" destOrd="0" presId="urn:microsoft.com/office/officeart/2008/layout/VerticalCurvedList"/>
    <dgm:cxn modelId="{3E2420DA-6F9F-4683-A0E8-44A44FA3AEB2}" type="presParOf" srcId="{79318394-5224-4893-AF5C-6FFBE511F8C3}" destId="{4F76F852-A85A-4F9F-8C5D-1DA65793965C}" srcOrd="0" destOrd="0" presId="urn:microsoft.com/office/officeart/2008/layout/VerticalCurvedList"/>
    <dgm:cxn modelId="{24481C31-CD3D-4E04-813F-A1C9997CE216}" type="presParOf" srcId="{4F76F852-A85A-4F9F-8C5D-1DA65793965C}" destId="{F6026DCC-AF97-482C-A922-1EBA1A6F26C7}" srcOrd="0" destOrd="0" presId="urn:microsoft.com/office/officeart/2008/layout/VerticalCurvedList"/>
    <dgm:cxn modelId="{ECE6C255-18D5-4FFB-BDC9-0AB7917E4863}" type="presParOf" srcId="{F6026DCC-AF97-482C-A922-1EBA1A6F26C7}" destId="{528CF905-E8B3-4A8C-B401-7965387F7C73}" srcOrd="0" destOrd="0" presId="urn:microsoft.com/office/officeart/2008/layout/VerticalCurvedList"/>
    <dgm:cxn modelId="{1552B5EF-1A55-42B8-B331-6ED78B112BB7}" type="presParOf" srcId="{F6026DCC-AF97-482C-A922-1EBA1A6F26C7}" destId="{E3AF4CFE-EFD8-4FF0-8409-D027A37D0B12}" srcOrd="1" destOrd="0" presId="urn:microsoft.com/office/officeart/2008/layout/VerticalCurvedList"/>
    <dgm:cxn modelId="{C80DAA4D-18AC-4E50-8B49-94CE863D15EC}" type="presParOf" srcId="{F6026DCC-AF97-482C-A922-1EBA1A6F26C7}" destId="{5EDE7D33-F6BC-4D84-8A2C-78525067C1B5}" srcOrd="2" destOrd="0" presId="urn:microsoft.com/office/officeart/2008/layout/VerticalCurvedList"/>
    <dgm:cxn modelId="{2DBED6FA-E8C6-41DB-BD37-E912E8DC1552}" type="presParOf" srcId="{F6026DCC-AF97-482C-A922-1EBA1A6F26C7}" destId="{8F9BCFB6-4E51-43CA-BE15-9AFB8F2DBBB1}" srcOrd="3" destOrd="0" presId="urn:microsoft.com/office/officeart/2008/layout/VerticalCurvedList"/>
    <dgm:cxn modelId="{39B58C03-F1AC-47AB-9BB2-2B3FDB297363}" type="presParOf" srcId="{4F76F852-A85A-4F9F-8C5D-1DA65793965C}" destId="{F35A9806-AA1A-4329-8FF5-478B21036177}" srcOrd="1" destOrd="0" presId="urn:microsoft.com/office/officeart/2008/layout/VerticalCurvedList"/>
    <dgm:cxn modelId="{A8CFDD0D-89E2-4D04-9C8C-DA9EA78BC94E}" type="presParOf" srcId="{4F76F852-A85A-4F9F-8C5D-1DA65793965C}" destId="{F38D4581-84B6-4659-9515-8198019A45C3}" srcOrd="2" destOrd="0" presId="urn:microsoft.com/office/officeart/2008/layout/VerticalCurvedList"/>
    <dgm:cxn modelId="{AF353DF1-96D5-4E1B-A5BC-8D409E9EEA0B}" type="presParOf" srcId="{F38D4581-84B6-4659-9515-8198019A45C3}" destId="{DC2FD81A-6741-4990-AAD5-568A6C2E1FB9}" srcOrd="0" destOrd="0" presId="urn:microsoft.com/office/officeart/2008/layout/VerticalCurvedList"/>
    <dgm:cxn modelId="{3A569E24-A7A1-4EAE-804F-C0D26D4DAF82}" type="presParOf" srcId="{4F76F852-A85A-4F9F-8C5D-1DA65793965C}" destId="{88DBCE48-2C60-4FE1-845A-B36F0EC22A57}" srcOrd="3" destOrd="0" presId="urn:microsoft.com/office/officeart/2008/layout/VerticalCurvedList"/>
    <dgm:cxn modelId="{DDD7EBAA-82F8-4E9D-9F22-2088F51B0C7F}" type="presParOf" srcId="{4F76F852-A85A-4F9F-8C5D-1DA65793965C}" destId="{12F7F951-9BFD-4D6E-8637-E1B4E2015527}" srcOrd="4" destOrd="0" presId="urn:microsoft.com/office/officeart/2008/layout/VerticalCurvedList"/>
    <dgm:cxn modelId="{EF8A4649-7431-4AC3-BBCE-9BC5BF9E6A91}" type="presParOf" srcId="{12F7F951-9BFD-4D6E-8637-E1B4E2015527}" destId="{8421FFF0-9B68-47C1-9670-0A65D1152867}" srcOrd="0" destOrd="0" presId="urn:microsoft.com/office/officeart/2008/layout/VerticalCurvedList"/>
    <dgm:cxn modelId="{7D7F0863-FAB4-4574-8CAA-6688918B5AB4}" type="presParOf" srcId="{4F76F852-A85A-4F9F-8C5D-1DA65793965C}" destId="{1AD8E8FA-488D-4F6D-89C5-F51D9468D6DC}" srcOrd="5" destOrd="0" presId="urn:microsoft.com/office/officeart/2008/layout/VerticalCurvedList"/>
    <dgm:cxn modelId="{8C52F10B-E6F9-4485-9FA5-731B8E47CCC5}" type="presParOf" srcId="{4F76F852-A85A-4F9F-8C5D-1DA65793965C}" destId="{D5D220B3-DF31-40BA-843C-0AB1EFE6A6B9}" srcOrd="6" destOrd="0" presId="urn:microsoft.com/office/officeart/2008/layout/VerticalCurvedList"/>
    <dgm:cxn modelId="{A39EE277-5618-40D4-9239-1A604A19AF0B}" type="presParOf" srcId="{D5D220B3-DF31-40BA-843C-0AB1EFE6A6B9}" destId="{C8DE0EC3-BDF1-4B05-B2B9-5D8F59927BAE}" srcOrd="0" destOrd="0" presId="urn:microsoft.com/office/officeart/2008/layout/VerticalCurvedList"/>
    <dgm:cxn modelId="{F8221B39-851A-4134-92AB-8713062987C4}" type="presParOf" srcId="{4F76F852-A85A-4F9F-8C5D-1DA65793965C}" destId="{11A62800-EE6A-4E7E-A29D-460B9A39F71A}" srcOrd="7" destOrd="0" presId="urn:microsoft.com/office/officeart/2008/layout/VerticalCurvedList"/>
    <dgm:cxn modelId="{6CC8BA5E-4FA5-4E22-8056-91FD3EDD8E2A}" type="presParOf" srcId="{4F76F852-A85A-4F9F-8C5D-1DA65793965C}" destId="{A84C86EC-73B7-4ED3-A8C0-FF607659B83C}" srcOrd="8" destOrd="0" presId="urn:microsoft.com/office/officeart/2008/layout/VerticalCurvedList"/>
    <dgm:cxn modelId="{807C67C5-4B45-4D16-85C3-DDC0C3D2A5D8}" type="presParOf" srcId="{A84C86EC-73B7-4ED3-A8C0-FF607659B83C}" destId="{54726500-0A1B-4CE3-AE33-6896C4AE91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F4CFE-EFD8-4FF0-8409-D027A37D0B12}">
      <dsp:nvSpPr>
        <dsp:cNvPr id="0" name=""/>
        <dsp:cNvSpPr/>
      </dsp:nvSpPr>
      <dsp:spPr>
        <a:xfrm>
          <a:off x="-4615278" y="-707591"/>
          <a:ext cx="5497694" cy="5497694"/>
        </a:xfrm>
        <a:prstGeom prst="blockArc">
          <a:avLst>
            <a:gd name="adj1" fmla="val 18900000"/>
            <a:gd name="adj2" fmla="val 2700000"/>
            <a:gd name="adj3" fmla="val 393"/>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A9806-AA1A-4329-8FF5-478B21036177}">
      <dsp:nvSpPr>
        <dsp:cNvPr id="0" name=""/>
        <dsp:cNvSpPr/>
      </dsp:nvSpPr>
      <dsp:spPr>
        <a:xfrm>
          <a:off x="462183" y="313863"/>
          <a:ext cx="9247561" cy="628053"/>
        </a:xfrm>
        <a:prstGeom prst="rect">
          <a:avLst/>
        </a:prstGeom>
        <a:no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8517" tIns="91440" rIns="91440" bIns="91440" numCol="1" spcCol="1270" anchor="ctr" anchorCtr="0">
          <a:noAutofit/>
        </a:bodyPr>
        <a:lstStyle/>
        <a:p>
          <a:pPr lvl="0" algn="l" defTabSz="1600200">
            <a:lnSpc>
              <a:spcPct val="90000"/>
            </a:lnSpc>
            <a:spcBef>
              <a:spcPct val="0"/>
            </a:spcBef>
            <a:spcAft>
              <a:spcPct val="35000"/>
            </a:spcAft>
          </a:pPr>
          <a:r>
            <a:rPr lang="en-US" sz="3600" kern="1200" dirty="0" err="1" smtClean="0">
              <a:latin typeface="Times New Roman" pitchFamily="18" charset="0"/>
              <a:cs typeface="Times New Roman" pitchFamily="18" charset="0"/>
            </a:rPr>
            <a:t>Giới</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thiệu</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hệ</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quản</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trị</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nội</a:t>
          </a:r>
          <a:r>
            <a:rPr lang="en-US" sz="3600" kern="1200" dirty="0" smtClean="0">
              <a:latin typeface="Times New Roman" pitchFamily="18" charset="0"/>
              <a:cs typeface="Times New Roman" pitchFamily="18" charset="0"/>
            </a:rPr>
            <a:t> dung CMS</a:t>
          </a:r>
          <a:endParaRPr lang="en-US" sz="3600" kern="1200" dirty="0">
            <a:latin typeface="Times New Roman" pitchFamily="18" charset="0"/>
            <a:cs typeface="Times New Roman" pitchFamily="18" charset="0"/>
          </a:endParaRPr>
        </a:p>
      </dsp:txBody>
      <dsp:txXfrm>
        <a:off x="462183" y="313863"/>
        <a:ext cx="9247561" cy="628053"/>
      </dsp:txXfrm>
    </dsp:sp>
    <dsp:sp modelId="{DC2FD81A-6741-4990-AAD5-568A6C2E1FB9}">
      <dsp:nvSpPr>
        <dsp:cNvPr id="0" name=""/>
        <dsp:cNvSpPr/>
      </dsp:nvSpPr>
      <dsp:spPr>
        <a:xfrm>
          <a:off x="69650" y="235356"/>
          <a:ext cx="785066" cy="7850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DBCE48-2C60-4FE1-845A-B36F0EC22A57}">
      <dsp:nvSpPr>
        <dsp:cNvPr id="0" name=""/>
        <dsp:cNvSpPr/>
      </dsp:nvSpPr>
      <dsp:spPr>
        <a:xfrm>
          <a:off x="822260" y="1256106"/>
          <a:ext cx="8887484" cy="62805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8517" tIns="91440" rIns="91440" bIns="91440" numCol="1" spcCol="1270" anchor="ctr" anchorCtr="0">
          <a:noAutofit/>
        </a:bodyPr>
        <a:lstStyle/>
        <a:p>
          <a:pPr lvl="0" algn="l" defTabSz="1600200">
            <a:lnSpc>
              <a:spcPct val="90000"/>
            </a:lnSpc>
            <a:spcBef>
              <a:spcPct val="0"/>
            </a:spcBef>
            <a:spcAft>
              <a:spcPct val="35000"/>
            </a:spcAft>
          </a:pPr>
          <a:r>
            <a:rPr lang="en-US" sz="3600" kern="1200" smtClean="0">
              <a:latin typeface="Times New Roman" pitchFamily="18" charset="0"/>
              <a:cs typeface="Times New Roman" pitchFamily="18" charset="0"/>
            </a:rPr>
            <a:t>Giới thiệu </a:t>
          </a:r>
          <a:r>
            <a:rPr lang="en-US" sz="3600" kern="1200" dirty="0" err="1" smtClean="0">
              <a:latin typeface="Times New Roman" pitchFamily="18" charset="0"/>
              <a:cs typeface="Times New Roman" pitchFamily="18" charset="0"/>
            </a:rPr>
            <a:t>WordPress</a:t>
          </a:r>
          <a:r>
            <a:rPr lang="en-US" sz="3600" kern="1200" dirty="0" smtClean="0">
              <a:latin typeface="Times New Roman" pitchFamily="18" charset="0"/>
              <a:cs typeface="Times New Roman" pitchFamily="18" charset="0"/>
            </a:rPr>
            <a:t> CMS</a:t>
          </a:r>
          <a:endParaRPr lang="en-US" sz="3600" kern="1200" dirty="0">
            <a:latin typeface="Times New Roman" pitchFamily="18" charset="0"/>
            <a:cs typeface="Times New Roman" pitchFamily="18" charset="0"/>
          </a:endParaRPr>
        </a:p>
      </dsp:txBody>
      <dsp:txXfrm>
        <a:off x="822260" y="1256106"/>
        <a:ext cx="8887484" cy="628053"/>
      </dsp:txXfrm>
    </dsp:sp>
    <dsp:sp modelId="{8421FFF0-9B68-47C1-9670-0A65D1152867}">
      <dsp:nvSpPr>
        <dsp:cNvPr id="0" name=""/>
        <dsp:cNvSpPr/>
      </dsp:nvSpPr>
      <dsp:spPr>
        <a:xfrm>
          <a:off x="429727" y="1177600"/>
          <a:ext cx="785066" cy="7850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D8E8FA-488D-4F6D-89C5-F51D9468D6DC}">
      <dsp:nvSpPr>
        <dsp:cNvPr id="0" name=""/>
        <dsp:cNvSpPr/>
      </dsp:nvSpPr>
      <dsp:spPr>
        <a:xfrm>
          <a:off x="822260" y="2198350"/>
          <a:ext cx="8887484" cy="62805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8517" tIns="91440" rIns="91440" bIns="91440" numCol="1" spcCol="1270" anchor="ctr" anchorCtr="0">
          <a:noAutofit/>
        </a:bodyPr>
        <a:lstStyle/>
        <a:p>
          <a:pPr lvl="0" algn="l" defTabSz="1600200">
            <a:lnSpc>
              <a:spcPct val="90000"/>
            </a:lnSpc>
            <a:spcBef>
              <a:spcPct val="0"/>
            </a:spcBef>
            <a:spcAft>
              <a:spcPct val="35000"/>
            </a:spcAft>
          </a:pPr>
          <a:r>
            <a:rPr lang="en-US" sz="3600" kern="1200" dirty="0" err="1" smtClean="0">
              <a:latin typeface="Times New Roman" pitchFamily="18" charset="0"/>
              <a:cs typeface="Times New Roman" pitchFamily="18" charset="0"/>
            </a:rPr>
            <a:t>Cài</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đặt</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WordPress</a:t>
          </a:r>
          <a:r>
            <a:rPr lang="en-US" sz="3600" kern="1200" dirty="0" smtClean="0">
              <a:latin typeface="Times New Roman" pitchFamily="18" charset="0"/>
              <a:cs typeface="Times New Roman" pitchFamily="18" charset="0"/>
            </a:rPr>
            <a:t> CMS</a:t>
          </a:r>
          <a:endParaRPr lang="en-US" sz="3600" kern="1200" dirty="0">
            <a:latin typeface="Times New Roman" pitchFamily="18" charset="0"/>
            <a:cs typeface="Times New Roman" pitchFamily="18" charset="0"/>
          </a:endParaRPr>
        </a:p>
      </dsp:txBody>
      <dsp:txXfrm>
        <a:off x="822260" y="2198350"/>
        <a:ext cx="8887484" cy="628053"/>
      </dsp:txXfrm>
    </dsp:sp>
    <dsp:sp modelId="{C8DE0EC3-BDF1-4B05-B2B9-5D8F59927BAE}">
      <dsp:nvSpPr>
        <dsp:cNvPr id="0" name=""/>
        <dsp:cNvSpPr/>
      </dsp:nvSpPr>
      <dsp:spPr>
        <a:xfrm>
          <a:off x="429727" y="2119843"/>
          <a:ext cx="785066" cy="7850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A62800-EE6A-4E7E-A29D-460B9A39F71A}">
      <dsp:nvSpPr>
        <dsp:cNvPr id="0" name=""/>
        <dsp:cNvSpPr/>
      </dsp:nvSpPr>
      <dsp:spPr>
        <a:xfrm>
          <a:off x="462183" y="3140594"/>
          <a:ext cx="9247561" cy="62805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8517" tIns="91440" rIns="91440" bIns="91440" numCol="1" spcCol="1270" anchor="ctr" anchorCtr="0">
          <a:noAutofit/>
        </a:bodyPr>
        <a:lstStyle/>
        <a:p>
          <a:pPr lvl="0" algn="l" defTabSz="1600200">
            <a:lnSpc>
              <a:spcPct val="90000"/>
            </a:lnSpc>
            <a:spcBef>
              <a:spcPct val="0"/>
            </a:spcBef>
            <a:spcAft>
              <a:spcPct val="35000"/>
            </a:spcAft>
          </a:pPr>
          <a:r>
            <a:rPr lang="en-US" sz="3600" kern="1200" dirty="0" err="1" smtClean="0">
              <a:latin typeface="Times New Roman" pitchFamily="18" charset="0"/>
              <a:cs typeface="Times New Roman" pitchFamily="18" charset="0"/>
            </a:rPr>
            <a:t>Dự</a:t>
          </a:r>
          <a:r>
            <a:rPr lang="en-US" sz="3600" kern="1200" dirty="0" smtClean="0">
              <a:latin typeface="Times New Roman" pitchFamily="18" charset="0"/>
              <a:cs typeface="Times New Roman" pitchFamily="18" charset="0"/>
            </a:rPr>
            <a:t> </a:t>
          </a:r>
          <a:r>
            <a:rPr lang="en-US" sz="3600" kern="1200" dirty="0" err="1" smtClean="0">
              <a:latin typeface="Times New Roman" pitchFamily="18" charset="0"/>
              <a:cs typeface="Times New Roman" pitchFamily="18" charset="0"/>
            </a:rPr>
            <a:t>án</a:t>
          </a:r>
          <a:r>
            <a:rPr lang="en-US" sz="3600" kern="1200" dirty="0" smtClean="0">
              <a:latin typeface="Times New Roman" pitchFamily="18" charset="0"/>
              <a:cs typeface="Times New Roman" pitchFamily="18" charset="0"/>
            </a:rPr>
            <a:t> Website</a:t>
          </a:r>
          <a:endParaRPr lang="en-US" sz="3600" kern="1200" dirty="0">
            <a:latin typeface="Times New Roman" pitchFamily="18" charset="0"/>
            <a:cs typeface="Times New Roman" pitchFamily="18" charset="0"/>
          </a:endParaRPr>
        </a:p>
      </dsp:txBody>
      <dsp:txXfrm>
        <a:off x="462183" y="3140594"/>
        <a:ext cx="9247561" cy="628053"/>
      </dsp:txXfrm>
    </dsp:sp>
    <dsp:sp modelId="{54726500-0A1B-4CE3-AE33-6896C4AE91A5}">
      <dsp:nvSpPr>
        <dsp:cNvPr id="0" name=""/>
        <dsp:cNvSpPr/>
      </dsp:nvSpPr>
      <dsp:spPr>
        <a:xfrm>
          <a:off x="69650" y="3062087"/>
          <a:ext cx="785066" cy="7850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815A83-21D4-4526-9CE6-2D86A6D2862D}" type="datetimeFigureOut">
              <a:rPr lang="en-US"/>
              <a:pPr>
                <a:defRPr/>
              </a:pPr>
              <a:t>24/02/2021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4B52D9B-B8BF-4BE9-8674-916B43F40AC8}" type="slidenum">
              <a:rPr lang="en-US"/>
              <a:pPr>
                <a:defRPr/>
              </a:pPr>
              <a:t>‹#›</a:t>
            </a:fld>
            <a:endParaRPr lang="en-US"/>
          </a:p>
        </p:txBody>
      </p:sp>
    </p:spTree>
    <p:extLst>
      <p:ext uri="{BB962C8B-B14F-4D97-AF65-F5344CB8AC3E}">
        <p14:creationId xmlns:p14="http://schemas.microsoft.com/office/powerpoint/2010/main" val="1174246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1</a:t>
            </a:fld>
            <a:endParaRPr lang="en-US"/>
          </a:p>
        </p:txBody>
      </p:sp>
    </p:spTree>
    <p:extLst>
      <p:ext uri="{BB962C8B-B14F-4D97-AF65-F5344CB8AC3E}">
        <p14:creationId xmlns:p14="http://schemas.microsoft.com/office/powerpoint/2010/main" val="2544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7</a:t>
            </a:fld>
            <a:endParaRPr lang="en-US"/>
          </a:p>
        </p:txBody>
      </p:sp>
    </p:spTree>
    <p:extLst>
      <p:ext uri="{BB962C8B-B14F-4D97-AF65-F5344CB8AC3E}">
        <p14:creationId xmlns:p14="http://schemas.microsoft.com/office/powerpoint/2010/main" val="3145920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8</a:t>
            </a:fld>
            <a:endParaRPr lang="en-US"/>
          </a:p>
        </p:txBody>
      </p:sp>
    </p:spTree>
    <p:extLst>
      <p:ext uri="{BB962C8B-B14F-4D97-AF65-F5344CB8AC3E}">
        <p14:creationId xmlns:p14="http://schemas.microsoft.com/office/powerpoint/2010/main" val="314592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21</a:t>
            </a:fld>
            <a:endParaRPr lang="en-US"/>
          </a:p>
        </p:txBody>
      </p:sp>
    </p:spTree>
    <p:extLst>
      <p:ext uri="{BB962C8B-B14F-4D97-AF65-F5344CB8AC3E}">
        <p14:creationId xmlns:p14="http://schemas.microsoft.com/office/powerpoint/2010/main" val="4186977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22</a:t>
            </a:fld>
            <a:endParaRPr lang="en-US"/>
          </a:p>
        </p:txBody>
      </p:sp>
    </p:spTree>
    <p:extLst>
      <p:ext uri="{BB962C8B-B14F-4D97-AF65-F5344CB8AC3E}">
        <p14:creationId xmlns:p14="http://schemas.microsoft.com/office/powerpoint/2010/main" val="391643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endParaRPr lang="en-US" dirty="0"/>
          </a:p>
        </p:txBody>
      </p:sp>
      <p:sp>
        <p:nvSpPr>
          <p:cNvPr id="4" name="Slide Number Placeholder 3"/>
          <p:cNvSpPr>
            <a:spLocks noGrp="1"/>
          </p:cNvSpPr>
          <p:nvPr>
            <p:ph type="sldNum" sz="quarter" idx="10"/>
          </p:nvPr>
        </p:nvSpPr>
        <p:spPr/>
        <p:txBody>
          <a:bodyPr/>
          <a:lstStyle/>
          <a:p>
            <a:pPr>
              <a:defRPr/>
            </a:pPr>
            <a:fld id="{E4B52D9B-B8BF-4BE9-8674-916B43F40AC8}" type="slidenum">
              <a:rPr lang="en-US" smtClean="0"/>
              <a:pPr>
                <a:defRPr/>
              </a:pPr>
              <a:t>40</a:t>
            </a:fld>
            <a:endParaRPr lang="en-US"/>
          </a:p>
        </p:txBody>
      </p:sp>
    </p:spTree>
    <p:extLst>
      <p:ext uri="{BB962C8B-B14F-4D97-AF65-F5344CB8AC3E}">
        <p14:creationId xmlns:p14="http://schemas.microsoft.com/office/powerpoint/2010/main" val="391019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0D8D4F2B-A6C6-42A9-A80C-2D9AB18E5E70}" type="datetime1">
              <a:rPr lang="en-US" smtClean="0"/>
              <a:t>24/02/2021</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smtClean="0"/>
            </a:lvl1pPr>
          </a:lstStyle>
          <a:p>
            <a:pPr>
              <a:defRPr/>
            </a:pPr>
            <a:fld id="{BE740503-E42D-4267-812F-3E78873EA9CA}" type="slidenum">
              <a:rPr lang="en-US"/>
              <a:pPr>
                <a:defRPr/>
              </a:pPr>
              <a:t>‹#›</a:t>
            </a:fld>
            <a:endParaRPr lang="en-US"/>
          </a:p>
        </p:txBody>
      </p:sp>
      <p:sp>
        <p:nvSpPr>
          <p:cNvPr id="13" name="Google Shape;38;p3"/>
          <p:cNvSpPr txBox="1"/>
          <p:nvPr userDrawn="1"/>
        </p:nvSpPr>
        <p:spPr>
          <a:xfrm>
            <a:off x="4563897" y="6368142"/>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smtClean="0">
                <a:solidFill>
                  <a:srgbClr val="FFCC00"/>
                </a:solidFill>
                <a:latin typeface="Tahoma"/>
                <a:ea typeface="Tahoma"/>
                <a:cs typeface="Tahoma"/>
                <a:sym typeface="Symbol"/>
              </a:rPr>
              <a:t>Môn</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học</a:t>
            </a:r>
            <a:r>
              <a:rPr lang="en-US" sz="1200" b="1" i="1" u="none" strike="noStrike" cap="none" baseline="0" dirty="0" smtClean="0">
                <a:solidFill>
                  <a:srgbClr val="FFCC00"/>
                </a:solidFill>
                <a:latin typeface="Tahoma"/>
                <a:ea typeface="Tahoma"/>
                <a:cs typeface="Tahoma"/>
                <a:sym typeface="Symbol"/>
              </a:rPr>
              <a:t> : </a:t>
            </a:r>
            <a:r>
              <a:rPr lang="en-US" sz="1200" b="1" i="1" u="none" strike="noStrike" cap="none" baseline="0" dirty="0" err="1" smtClean="0">
                <a:solidFill>
                  <a:srgbClr val="FFCC00"/>
                </a:solidFill>
                <a:latin typeface="Tahoma"/>
                <a:ea typeface="Tahoma"/>
                <a:cs typeface="Tahoma"/>
                <a:sym typeface="Symbol"/>
              </a:rPr>
              <a:t>Phát</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triển</a:t>
            </a:r>
            <a:r>
              <a:rPr lang="en-US" sz="1200" b="1" i="1" u="none" strike="noStrike" cap="none" baseline="0" dirty="0" smtClean="0">
                <a:solidFill>
                  <a:srgbClr val="FFCC00"/>
                </a:solidFill>
                <a:latin typeface="Tahoma"/>
                <a:ea typeface="Tahoma"/>
                <a:cs typeface="Tahoma"/>
                <a:sym typeface="Symbol"/>
              </a:rPr>
              <a:t> Web </a:t>
            </a:r>
            <a:r>
              <a:rPr lang="en-US" sz="1200" b="1" i="1" u="none" strike="noStrike" cap="none" baseline="0" dirty="0" err="1" smtClean="0">
                <a:solidFill>
                  <a:srgbClr val="FFCC00"/>
                </a:solidFill>
                <a:latin typeface="Tahoma"/>
                <a:ea typeface="Tahoma"/>
                <a:cs typeface="Tahoma"/>
                <a:sym typeface="Symbol"/>
              </a:rPr>
              <a:t>với</a:t>
            </a:r>
            <a:r>
              <a:rPr lang="en-US" sz="1200" b="1" i="1" u="none" strike="noStrike" cap="none" baseline="0" dirty="0" smtClean="0">
                <a:solidFill>
                  <a:srgbClr val="FFCC00"/>
                </a:solidFill>
                <a:latin typeface="Tahoma"/>
                <a:ea typeface="Tahoma"/>
                <a:cs typeface="Tahoma"/>
                <a:sym typeface="Symbol"/>
              </a:rPr>
              <a:t> </a:t>
            </a:r>
            <a:r>
              <a:rPr lang="en-US" sz="1200" b="1" i="1" u="none" strike="noStrike" cap="none" baseline="0" dirty="0" err="1" smtClean="0">
                <a:solidFill>
                  <a:srgbClr val="FFCC00"/>
                </a:solidFill>
                <a:latin typeface="Tahoma"/>
                <a:ea typeface="Tahoma"/>
                <a:cs typeface="Tahoma"/>
                <a:sym typeface="Symbol"/>
              </a:rPr>
              <a:t>WordPress</a:t>
            </a:r>
            <a:r>
              <a:rPr lang="en-US" sz="1200" b="1" i="1" u="none" strike="noStrike" cap="none" baseline="0" dirty="0" smtClean="0">
                <a:solidFill>
                  <a:srgbClr val="FFCC00"/>
                </a:solidFill>
                <a:latin typeface="Tahoma"/>
                <a:ea typeface="Tahoma"/>
                <a:cs typeface="Tahoma"/>
                <a:sym typeface="Symbol"/>
              </a:rPr>
              <a:t>                                </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smtClean="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50344626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1DC2C2-70B1-451B-B1FC-CE9BE6D234A6}" type="datetime1">
              <a:rPr lang="en-US" smtClean="0"/>
              <a:t>24/02/2021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1EE0798-DDDA-46B4-8D13-9AA881D97D7D}" type="slidenum">
              <a:rPr lang="en-US"/>
              <a:pPr>
                <a:defRPr/>
              </a:pPr>
              <a:t>‹#›</a:t>
            </a:fld>
            <a:endParaRPr lang="en-US"/>
          </a:p>
        </p:txBody>
      </p:sp>
    </p:spTree>
    <p:extLst>
      <p:ext uri="{BB962C8B-B14F-4D97-AF65-F5344CB8AC3E}">
        <p14:creationId xmlns:p14="http://schemas.microsoft.com/office/powerpoint/2010/main" val="156412230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6FA3F5-1854-4DC6-8718-ECE87052341B}" type="datetime1">
              <a:rPr lang="en-US" smtClean="0"/>
              <a:t>24/02/2021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E33B703B-2EA5-417E-A0C3-536B6028FDDC}" type="slidenum">
              <a:rPr lang="en-US"/>
              <a:pPr>
                <a:defRPr/>
              </a:pPr>
              <a:t>‹#›</a:t>
            </a:fld>
            <a:endParaRPr lang="en-US"/>
          </a:p>
        </p:txBody>
      </p:sp>
    </p:spTree>
    <p:extLst>
      <p:ext uri="{BB962C8B-B14F-4D97-AF65-F5344CB8AC3E}">
        <p14:creationId xmlns:p14="http://schemas.microsoft.com/office/powerpoint/2010/main" val="6188763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0" y="6208713"/>
            <a:ext cx="12192000" cy="649287"/>
            <a:chOff x="0" y="6208894"/>
            <a:chExt cx="12192000" cy="649106"/>
          </a:xfrm>
        </p:grpSpPr>
        <p:sp>
          <p:nvSpPr>
            <p:cNvPr id="5"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6"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4"/>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userDrawn="1"/>
        </p:nvCxnSpPr>
        <p:spPr>
          <a:xfrm flipV="1">
            <a:off x="3175" y="5937250"/>
            <a:ext cx="7938"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smtClean="0"/>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lvl1pPr>
          </a:lstStyle>
          <a:p>
            <a:pPr>
              <a:defRPr/>
            </a:pPr>
            <a:fld id="{97C8B1E0-E786-4ABE-AFB9-FAB73ACB9B9E}" type="datetime1">
              <a:rPr lang="en-US" smtClean="0"/>
              <a:t>24/02/2021</a:t>
            </a:fld>
            <a:endParaRPr lang="en-US"/>
          </a:p>
        </p:txBody>
      </p:sp>
      <p:sp>
        <p:nvSpPr>
          <p:cNvPr id="11" name="Footer Placeholder 18"/>
          <p:cNvSpPr>
            <a:spLocks noGrp="1"/>
          </p:cNvSpPr>
          <p:nvPr>
            <p:ph type="ftr" sz="quarter" idx="11"/>
          </p:nvPr>
        </p:nvSpPr>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386F6D38-1BE7-40D6-95EC-01D92E544B08}" type="slidenum">
              <a:rPr lang="en-US"/>
              <a:pPr>
                <a:defRPr/>
              </a:pPr>
              <a:t>‹#›</a:t>
            </a:fld>
            <a:endParaRPr lang="en-US"/>
          </a:p>
        </p:txBody>
      </p:sp>
    </p:spTree>
    <p:extLst>
      <p:ext uri="{BB962C8B-B14F-4D97-AF65-F5344CB8AC3E}">
        <p14:creationId xmlns:p14="http://schemas.microsoft.com/office/powerpoint/2010/main" val="427438624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5E576E1-DE0A-4802-B911-868B3029648C}" type="datetime1">
              <a:rPr lang="en-US" smtClean="0"/>
              <a:t>24/02/2021</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58DFAC62-5A9B-4256-A05E-9850F6793E86}" type="slidenum">
              <a:rPr lang="en-US"/>
              <a:pPr>
                <a:defRPr/>
              </a:pPr>
              <a:t>‹#›</a:t>
            </a:fld>
            <a:endParaRPr lang="en-US"/>
          </a:p>
        </p:txBody>
      </p:sp>
    </p:spTree>
    <p:extLst>
      <p:ext uri="{BB962C8B-B14F-4D97-AF65-F5344CB8AC3E}">
        <p14:creationId xmlns:p14="http://schemas.microsoft.com/office/powerpoint/2010/main" val="149442105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5B3D4A-71B5-4F11-91FE-B0AD6D1F8BA3}" type="datetime1">
              <a:rPr lang="en-US" smtClean="0"/>
              <a:t>24/02/2021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92A26-6D5A-4BBD-A1FF-4AF95735F562}" type="slidenum">
              <a:rPr lang="en-US"/>
              <a:pPr>
                <a:defRPr/>
              </a:pPr>
              <a:t>‹#›</a:t>
            </a:fld>
            <a:endParaRPr lang="en-US"/>
          </a:p>
        </p:txBody>
      </p:sp>
    </p:spTree>
    <p:extLst>
      <p:ext uri="{BB962C8B-B14F-4D97-AF65-F5344CB8AC3E}">
        <p14:creationId xmlns:p14="http://schemas.microsoft.com/office/powerpoint/2010/main" val="89163578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3C9474B-1979-4C75-9E39-56C96D218036}" type="datetime1">
              <a:rPr lang="en-US" smtClean="0"/>
              <a:t>24/02/2021</a:t>
            </a:fld>
            <a:endParaRPr lang="en-US"/>
          </a:p>
        </p:txBody>
      </p:sp>
    </p:spTree>
    <p:extLst>
      <p:ext uri="{BB962C8B-B14F-4D97-AF65-F5344CB8AC3E}">
        <p14:creationId xmlns:p14="http://schemas.microsoft.com/office/powerpoint/2010/main" val="44167739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F9032CF-4025-4142-97FF-C53866737212}" type="datetime1">
              <a:rPr lang="en-US" smtClean="0"/>
              <a:t>24/02/2021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9C2F291-6C46-4715-96D9-E87DE87E7A3A}" type="slidenum">
              <a:rPr lang="en-US"/>
              <a:pPr>
                <a:defRPr/>
              </a:pPr>
              <a:t>‹#›</a:t>
            </a:fld>
            <a:endParaRPr lang="en-US"/>
          </a:p>
        </p:txBody>
      </p:sp>
    </p:spTree>
    <p:extLst>
      <p:ext uri="{BB962C8B-B14F-4D97-AF65-F5344CB8AC3E}">
        <p14:creationId xmlns:p14="http://schemas.microsoft.com/office/powerpoint/2010/main" val="237911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C105B4E5-C4EE-4EA3-8148-7D9573D46D46}" type="datetime1">
              <a:rPr lang="en-US" smtClean="0"/>
              <a:t>24/02/2021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2A2DBAE-F7E1-480D-AF35-29189A18BE8C}" type="slidenum">
              <a:rPr lang="en-US"/>
              <a:pPr>
                <a:defRPr/>
              </a:pPr>
              <a:t>‹#›</a:t>
            </a:fld>
            <a:endParaRPr lang="en-US"/>
          </a:p>
        </p:txBody>
      </p:sp>
    </p:spTree>
    <p:extLst>
      <p:ext uri="{BB962C8B-B14F-4D97-AF65-F5344CB8AC3E}">
        <p14:creationId xmlns:p14="http://schemas.microsoft.com/office/powerpoint/2010/main" val="51265164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721D1A1-9EA5-4210-A760-B11A889B819F}" type="datetime1">
              <a:rPr lang="en-US" smtClean="0"/>
              <a:t>24/02/2021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98CE293-DD88-4BF3-B1CC-D512B6070F0A}" type="slidenum">
              <a:rPr lang="en-US"/>
              <a:pPr>
                <a:defRPr/>
              </a:pPr>
              <a:t>‹#›</a:t>
            </a:fld>
            <a:endParaRPr lang="en-US"/>
          </a:p>
        </p:txBody>
      </p:sp>
    </p:spTree>
    <p:extLst>
      <p:ext uri="{BB962C8B-B14F-4D97-AF65-F5344CB8AC3E}">
        <p14:creationId xmlns:p14="http://schemas.microsoft.com/office/powerpoint/2010/main" val="382664190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4C1D84A-87FF-43B4-B07A-6E303858F004}" type="datetime1">
              <a:rPr lang="en-US" smtClean="0"/>
              <a:t>24/02/2021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D707198-BE29-46E6-B0D7-311405F274A6}" type="slidenum">
              <a:rPr lang="en-US"/>
              <a:pPr>
                <a:defRPr/>
              </a:pPr>
              <a:t>‹#›</a:t>
            </a:fld>
            <a:endParaRPr lang="en-US"/>
          </a:p>
        </p:txBody>
      </p:sp>
    </p:spTree>
    <p:extLst>
      <p:ext uri="{BB962C8B-B14F-4D97-AF65-F5344CB8AC3E}">
        <p14:creationId xmlns:p14="http://schemas.microsoft.com/office/powerpoint/2010/main" val="1386038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967231"/>
            <a:ext cx="10972800" cy="4389120"/>
          </a:xfrm>
        </p:spPr>
        <p:txBody>
          <a:bodyPr/>
          <a:lstStyle>
            <a:lvl1pPr marL="273050" indent="-273050">
              <a:buClr>
                <a:srgbClr val="002060"/>
              </a:buClr>
              <a:buFont typeface="Symbol" pitchFamily="18" charset="2"/>
              <a:buChar char="·"/>
              <a:defRPr sz="3600">
                <a:latin typeface="Times New Roman" pitchFamily="18" charset="0"/>
                <a:cs typeface="Times New Roman" pitchFamily="18" charset="0"/>
              </a:defRPr>
            </a:lvl1pPr>
            <a:lvl2pPr marL="639763" indent="-246063">
              <a:buClr>
                <a:srgbClr val="002060"/>
              </a:buClr>
              <a:buFont typeface="Wingdings" pitchFamily="2" charset="2"/>
              <a:buChar char="Ø"/>
              <a:defRPr sz="3600">
                <a:latin typeface="Times New Roman" pitchFamily="18" charset="0"/>
                <a:cs typeface="Times New Roman" pitchFamily="18" charset="0"/>
              </a:defRPr>
            </a:lvl2pPr>
            <a:lvl3pPr marL="914400" indent="-246063">
              <a:buClr>
                <a:srgbClr val="002060"/>
              </a:buClr>
              <a:buFont typeface="Wingdings" pitchFamily="2" charset="2"/>
              <a:buChar char="v"/>
              <a:defRPr sz="3600">
                <a:latin typeface="Times New Roman" pitchFamily="18" charset="0"/>
                <a:cs typeface="Times New Roman" pitchFamily="18" charset="0"/>
              </a:defRPr>
            </a:lvl3pPr>
            <a:lvl4pPr marL="1187450" indent="-209550">
              <a:buClr>
                <a:srgbClr val="002060"/>
              </a:buClr>
              <a:buFont typeface="Wingdings" pitchFamily="2" charset="2"/>
              <a:buChar char="§"/>
              <a:defRPr sz="3600">
                <a:latin typeface="Times New Roman" pitchFamily="18" charset="0"/>
                <a:cs typeface="Times New Roman" pitchFamily="18" charset="0"/>
              </a:defRPr>
            </a:lvl4pPr>
            <a:lvl5pPr marL="1462088" indent="-209550">
              <a:buClr>
                <a:srgbClr val="002060"/>
              </a:buClr>
              <a:buFont typeface="Wingdings" pitchFamily="2" charset="2"/>
              <a:buChar char="Ø"/>
              <a:defRPr sz="36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54AA6DB-D9C9-4AD3-9024-7B58E4ABD092}" type="datetime1">
              <a:rPr lang="en-US" smtClean="0"/>
              <a:t>24/02/2021</a:t>
            </a:fld>
            <a:endParaRPr lang="en-US"/>
          </a:p>
        </p:txBody>
      </p:sp>
      <p:sp>
        <p:nvSpPr>
          <p:cNvPr id="5" name="Slide Number Placeholder 5"/>
          <p:cNvSpPr>
            <a:spLocks noGrp="1"/>
          </p:cNvSpPr>
          <p:nvPr>
            <p:ph type="sldNum" sz="quarter" idx="11"/>
          </p:nvPr>
        </p:nvSpPr>
        <p:spPr/>
        <p:txBody>
          <a:bodyPr/>
          <a:lstStyle>
            <a:lvl1pPr>
              <a:defRPr sz="1800" smtClean="0">
                <a:solidFill>
                  <a:srgbClr val="FFC000"/>
                </a:solidFill>
              </a:defRPr>
            </a:lvl1pPr>
          </a:lstStyle>
          <a:p>
            <a:pPr>
              <a:defRPr/>
            </a:pPr>
            <a:fld id="{A303D800-2B31-4B5C-8617-870AB2EE8D48}" type="slidenum">
              <a:rPr lang="en-US"/>
              <a:pPr>
                <a:defRPr/>
              </a:pPr>
              <a:t>‹#›</a:t>
            </a:fld>
            <a:endParaRPr lang="en-US"/>
          </a:p>
        </p:txBody>
      </p:sp>
      <p:sp>
        <p:nvSpPr>
          <p:cNvPr id="6"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323362146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EAECEAA6-952A-41D1-BAA2-CD969B377223}" type="datetime1">
              <a:rPr lang="en-US" smtClean="0"/>
              <a:t>24/02/2021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a:lvl1pPr>
          </a:lstStyle>
          <a:p>
            <a:pPr>
              <a:defRPr/>
            </a:pPr>
            <a:fld id="{F4C04A5C-5E45-4DAC-ACAA-04AC410889C0}" type="slidenum">
              <a:rPr lang="en-US"/>
              <a:pPr>
                <a:defRPr/>
              </a:pPr>
              <a:t>‹#›</a:t>
            </a:fld>
            <a:endParaRPr lang="en-US"/>
          </a:p>
        </p:txBody>
      </p:sp>
    </p:spTree>
    <p:extLst>
      <p:ext uri="{BB962C8B-B14F-4D97-AF65-F5344CB8AC3E}">
        <p14:creationId xmlns:p14="http://schemas.microsoft.com/office/powerpoint/2010/main" val="4157456551"/>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06D01C-7146-4C9B-AFCD-A45D8F516823}" type="datetime1">
              <a:rPr lang="en-US" smtClean="0"/>
              <a:t>24/02/2021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6B2F68-0D77-416C-8015-2853C80F64F4}" type="slidenum">
              <a:rPr lang="en-US"/>
              <a:pPr>
                <a:defRPr/>
              </a:pPr>
              <a:t>‹#›</a:t>
            </a:fld>
            <a:endParaRPr lang="en-US"/>
          </a:p>
        </p:txBody>
      </p:sp>
    </p:spTree>
    <p:extLst>
      <p:ext uri="{BB962C8B-B14F-4D97-AF65-F5344CB8AC3E}">
        <p14:creationId xmlns:p14="http://schemas.microsoft.com/office/powerpoint/2010/main" val="347635160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D8F065-3EB1-4FBF-B87A-9DED40213C26}" type="datetime1">
              <a:rPr lang="en-US" smtClean="0"/>
              <a:t>24/02/2021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6F8D4-8918-4ADE-A4F7-9367B7498987}" type="slidenum">
              <a:rPr lang="en-US"/>
              <a:pPr>
                <a:defRPr/>
              </a:pPr>
              <a:t>‹#›</a:t>
            </a:fld>
            <a:endParaRPr lang="en-US"/>
          </a:p>
        </p:txBody>
      </p:sp>
    </p:spTree>
    <p:extLst>
      <p:ext uri="{BB962C8B-B14F-4D97-AF65-F5344CB8AC3E}">
        <p14:creationId xmlns:p14="http://schemas.microsoft.com/office/powerpoint/2010/main" val="42406401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6E3079-50A9-4499-8D32-796AD5655359}" type="datetime1">
              <a:rPr lang="en-US" smtClean="0"/>
              <a:t>24/02/2021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7D8D12F-C683-46E6-B8B3-78CA5223228A}" type="slidenum">
              <a:rPr lang="en-US"/>
              <a:pPr>
                <a:defRPr/>
              </a:pPr>
              <a:t>‹#›</a:t>
            </a:fld>
            <a:endParaRPr lang="en-US"/>
          </a:p>
        </p:txBody>
      </p:sp>
    </p:spTree>
    <p:extLst>
      <p:ext uri="{BB962C8B-B14F-4D97-AF65-F5344CB8AC3E}">
        <p14:creationId xmlns:p14="http://schemas.microsoft.com/office/powerpoint/2010/main" val="146842719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D8DA3BD4-9CD4-4109-9512-4446866CDFA7}" type="datetime1">
              <a:rPr lang="en-US" smtClean="0"/>
              <a:t>24/02/2021</a:t>
            </a:fld>
            <a:endParaRPr lang="en-US"/>
          </a:p>
        </p:txBody>
      </p:sp>
    </p:spTree>
    <p:extLst>
      <p:ext uri="{BB962C8B-B14F-4D97-AF65-F5344CB8AC3E}">
        <p14:creationId xmlns:p14="http://schemas.microsoft.com/office/powerpoint/2010/main" val="2614262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6C521B0-EA12-4872-B3F2-F84C7D778E71}" type="datetime1">
              <a:rPr lang="en-US" smtClean="0"/>
              <a:t>24/02/2021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A36D280C-2919-4084-BCD0-D68FF2C4B936}" type="slidenum">
              <a:rPr lang="en-US"/>
              <a:pPr>
                <a:defRPr/>
              </a:pPr>
              <a:t>‹#›</a:t>
            </a:fld>
            <a:endParaRPr lang="en-US"/>
          </a:p>
        </p:txBody>
      </p:sp>
    </p:spTree>
    <p:extLst>
      <p:ext uri="{BB962C8B-B14F-4D97-AF65-F5344CB8AC3E}">
        <p14:creationId xmlns:p14="http://schemas.microsoft.com/office/powerpoint/2010/main" val="410987279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359C3EE3-3443-45D0-9F37-69F0EB975598}" type="datetime1">
              <a:rPr lang="en-US" smtClean="0"/>
              <a:t>24/02/2021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AD223B15-86E7-44E5-B27E-9623E70EE69C}" type="slidenum">
              <a:rPr lang="en-US"/>
              <a:pPr>
                <a:defRPr/>
              </a:pPr>
              <a:t>‹#›</a:t>
            </a:fld>
            <a:endParaRPr lang="en-US"/>
          </a:p>
        </p:txBody>
      </p:sp>
    </p:spTree>
    <p:extLst>
      <p:ext uri="{BB962C8B-B14F-4D97-AF65-F5344CB8AC3E}">
        <p14:creationId xmlns:p14="http://schemas.microsoft.com/office/powerpoint/2010/main" val="165240505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2C5EE19-9636-4264-AE5E-2BFB937FBDC8}" type="datetime1">
              <a:rPr lang="en-US" smtClean="0"/>
              <a:t>24/02/2021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8E9FD257-A79B-4EDE-9DE9-C9555A2E51D4}" type="slidenum">
              <a:rPr lang="en-US"/>
              <a:pPr>
                <a:defRPr/>
              </a:pPr>
              <a:t>‹#›</a:t>
            </a:fld>
            <a:endParaRPr lang="en-US"/>
          </a:p>
        </p:txBody>
      </p:sp>
    </p:spTree>
    <p:extLst>
      <p:ext uri="{BB962C8B-B14F-4D97-AF65-F5344CB8AC3E}">
        <p14:creationId xmlns:p14="http://schemas.microsoft.com/office/powerpoint/2010/main" val="363433278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FB86648-D273-48BE-AD5A-035724278150}" type="datetime1">
              <a:rPr lang="en-US" smtClean="0"/>
              <a:t>24/02/2021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33C9A04A-1A0D-45BF-BFDC-CD98F97357A8}" type="slidenum">
              <a:rPr lang="en-US"/>
              <a:pPr>
                <a:defRPr/>
              </a:pPr>
              <a:t>‹#›</a:t>
            </a:fld>
            <a:endParaRPr lang="en-US"/>
          </a:p>
        </p:txBody>
      </p:sp>
    </p:spTree>
    <p:extLst>
      <p:ext uri="{BB962C8B-B14F-4D97-AF65-F5344CB8AC3E}">
        <p14:creationId xmlns:p14="http://schemas.microsoft.com/office/powerpoint/2010/main" val="324288011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11"/>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10"/>
          <p:cNvSpPr>
            <a:spLocks/>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864709A7-BCD9-4396-896F-410FAC4FD555}" type="datetime1">
              <a:rPr lang="en-US" smtClean="0"/>
              <a:t>24/02/2021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10769600" y="6356350"/>
            <a:ext cx="812800" cy="365125"/>
          </a:xfrm>
        </p:spPr>
        <p:txBody>
          <a:bodyPr/>
          <a:lstStyle>
            <a:lvl1pPr>
              <a:defRPr smtClean="0"/>
            </a:lvl1pPr>
          </a:lstStyle>
          <a:p>
            <a:pPr>
              <a:defRPr/>
            </a:pPr>
            <a:fld id="{D0DA9C9D-001E-48C9-B14F-37C4E81616FC}" type="slidenum">
              <a:rPr lang="en-US"/>
              <a:pPr>
                <a:defRPr/>
              </a:pPr>
              <a:t>‹#›</a:t>
            </a:fld>
            <a:endParaRPr lang="en-US"/>
          </a:p>
        </p:txBody>
      </p:sp>
    </p:spTree>
    <p:extLst>
      <p:ext uri="{BB962C8B-B14F-4D97-AF65-F5344CB8AC3E}">
        <p14:creationId xmlns:p14="http://schemas.microsoft.com/office/powerpoint/2010/main" val="280565996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11114E49-02D2-40EE-AAD0-34B642800552}" type="datetime1">
              <a:rPr lang="en-US" smtClean="0"/>
              <a:t>24/02/2021</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smtClean="0">
                <a:latin typeface="Palatino Linotype" pitchFamily="18" charset="0"/>
              </a:defRPr>
            </a:lvl1pPr>
          </a:lstStyle>
          <a:p>
            <a:pPr>
              <a:defRPr/>
            </a:pPr>
            <a:fld id="{6BEDDAA5-8D89-49EB-9F89-33594B26FEE0}" type="slidenum">
              <a:rPr lang="en-US"/>
              <a:pPr>
                <a:defRPr/>
              </a:pPr>
              <a:t>‹#›</a:t>
            </a:fld>
            <a:endParaRPr lang="en-US"/>
          </a:p>
        </p:txBody>
      </p:sp>
      <p:sp>
        <p:nvSpPr>
          <p:cNvPr id="15" name="Google Shape;38;p3"/>
          <p:cNvSpPr txBox="1"/>
          <p:nvPr/>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smtClean="0">
                <a:solidFill>
                  <a:srgbClr val="FFCC00"/>
                </a:solidFill>
                <a:latin typeface="Tahoma"/>
                <a:ea typeface="Tahoma"/>
                <a:cs typeface="Tahoma"/>
                <a:sym typeface="Symbol"/>
              </a:rPr>
              <a:t>,2018 </a:t>
            </a:r>
            <a:r>
              <a:rPr lang="en-US" sz="1200" b="0" i="0" u="none" strike="noStrike" cap="none" dirty="0" err="1" smtClean="0">
                <a:solidFill>
                  <a:srgbClr val="FFCC00"/>
                </a:solidFill>
                <a:latin typeface="Tahoma"/>
                <a:ea typeface="Tahoma"/>
                <a:cs typeface="Tahoma"/>
                <a:sym typeface="Symbol"/>
              </a:rPr>
              <a:t>PhuXuan</a:t>
            </a:r>
            <a:r>
              <a:rPr lang="en-US" sz="1200" b="0" i="0" u="none" strike="noStrike" cap="none" baseline="0" dirty="0" smtClean="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anose="020B0502020202020204" pitchFamily="34" charset="0"/>
        </a:defRPr>
      </a:lvl2pPr>
      <a:lvl3pPr algn="l" rtl="0" eaLnBrk="0" fontAlgn="base" hangingPunct="0">
        <a:spcBef>
          <a:spcPct val="0"/>
        </a:spcBef>
        <a:spcAft>
          <a:spcPct val="0"/>
        </a:spcAft>
        <a:defRPr sz="5000">
          <a:solidFill>
            <a:schemeClr val="tx2"/>
          </a:solidFill>
          <a:latin typeface="Century Gothic" panose="020B0502020202020204" pitchFamily="34" charset="0"/>
        </a:defRPr>
      </a:lvl3pPr>
      <a:lvl4pPr algn="l" rtl="0" eaLnBrk="0" fontAlgn="base" hangingPunct="0">
        <a:spcBef>
          <a:spcPct val="0"/>
        </a:spcBef>
        <a:spcAft>
          <a:spcPct val="0"/>
        </a:spcAft>
        <a:defRPr sz="5000">
          <a:solidFill>
            <a:schemeClr val="tx2"/>
          </a:solidFill>
          <a:latin typeface="Century Gothic" panose="020B0502020202020204" pitchFamily="34" charset="0"/>
        </a:defRPr>
      </a:lvl4pPr>
      <a:lvl5pPr algn="l" rtl="0" eaLnBrk="0" fontAlgn="base" hangingPunct="0">
        <a:spcBef>
          <a:spcPct val="0"/>
        </a:spcBef>
        <a:spcAft>
          <a:spcPct val="0"/>
        </a:spcAft>
        <a:defRPr sz="5000">
          <a:solidFill>
            <a:schemeClr val="tx2"/>
          </a:solidFill>
          <a:latin typeface="Century Gothic" panose="020B0502020202020204" pitchFamily="34" charset="0"/>
        </a:defRPr>
      </a:lvl5pPr>
      <a:lvl6pPr marL="457200" algn="l" rtl="0" fontAlgn="base">
        <a:spcBef>
          <a:spcPct val="0"/>
        </a:spcBef>
        <a:spcAft>
          <a:spcPct val="0"/>
        </a:spcAft>
        <a:defRPr sz="5000">
          <a:solidFill>
            <a:schemeClr val="tx2"/>
          </a:solidFill>
          <a:latin typeface="Century Gothic" panose="020B0502020202020204" pitchFamily="34" charset="0"/>
        </a:defRPr>
      </a:lvl6pPr>
      <a:lvl7pPr marL="914400" algn="l" rtl="0" fontAlgn="base">
        <a:spcBef>
          <a:spcPct val="0"/>
        </a:spcBef>
        <a:spcAft>
          <a:spcPct val="0"/>
        </a:spcAft>
        <a:defRPr sz="5000">
          <a:solidFill>
            <a:schemeClr val="tx2"/>
          </a:solidFill>
          <a:latin typeface="Century Gothic" panose="020B0502020202020204" pitchFamily="34" charset="0"/>
        </a:defRPr>
      </a:lvl7pPr>
      <a:lvl8pPr marL="1371600" algn="l" rtl="0" fontAlgn="base">
        <a:spcBef>
          <a:spcPct val="0"/>
        </a:spcBef>
        <a:spcAft>
          <a:spcPct val="0"/>
        </a:spcAft>
        <a:defRPr sz="5000">
          <a:solidFill>
            <a:schemeClr val="tx2"/>
          </a:solidFill>
          <a:latin typeface="Century Gothic" panose="020B0502020202020204" pitchFamily="34" charset="0"/>
        </a:defRPr>
      </a:lvl8pPr>
      <a:lvl9pPr marL="1828800" algn="l" rtl="0" fontAlgn="base">
        <a:spcBef>
          <a:spcPct val="0"/>
        </a:spcBef>
        <a:spcAft>
          <a:spcPct val="0"/>
        </a:spcAft>
        <a:defRPr sz="5000">
          <a:solidFill>
            <a:schemeClr val="tx2"/>
          </a:solidFill>
          <a:latin typeface="Century Gothic" panose="020B0502020202020204"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75" y="-7938"/>
            <a:ext cx="12239625"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8"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0"/>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fld id="{07AE38E9-9148-45A7-9BC6-05AE858612A1}" type="datetime1">
              <a:rPr lang="en-US" smtClean="0"/>
              <a:t>24/02/2021</a:t>
            </a:fld>
            <a:endParaRPr lang="en-US" dirty="0"/>
          </a:p>
        </p:txBody>
      </p:sp>
      <p:sp>
        <p:nvSpPr>
          <p:cNvPr id="22" name="Footer Placeholder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latin typeface="Palatino Linotype" panose="02040502050505030304" pitchFamily="18" charset="0"/>
              </a:defRPr>
            </a:lvl1pPr>
          </a:lstStyle>
          <a:p>
            <a:pPr>
              <a:defRPr/>
            </a:pPr>
            <a:fld id="{8085288E-0695-4CB7-997F-4D79050D7E12}" type="slidenum">
              <a:rPr lang="en-US"/>
              <a:pPr>
                <a:defRPr/>
              </a:pPr>
              <a:t>‹#›</a:t>
            </a:fld>
            <a:endParaRPr lang="en-US"/>
          </a:p>
        </p:txBody>
      </p:sp>
    </p:spTree>
    <p:extLst>
      <p:ext uri="{BB962C8B-B14F-4D97-AF65-F5344CB8AC3E}">
        <p14:creationId xmlns:p14="http://schemas.microsoft.com/office/powerpoint/2010/main" val="228650477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entury Gothic" pitchFamily="34" charset="0"/>
        </a:defRPr>
      </a:lvl2pPr>
      <a:lvl3pPr algn="l" rtl="0" eaLnBrk="0" fontAlgn="base" hangingPunct="0">
        <a:spcBef>
          <a:spcPct val="0"/>
        </a:spcBef>
        <a:spcAft>
          <a:spcPct val="0"/>
        </a:spcAft>
        <a:defRPr sz="5000">
          <a:solidFill>
            <a:schemeClr val="tx2"/>
          </a:solidFill>
          <a:latin typeface="Century Gothic" pitchFamily="34" charset="0"/>
        </a:defRPr>
      </a:lvl3pPr>
      <a:lvl4pPr algn="l" rtl="0" eaLnBrk="0" fontAlgn="base" hangingPunct="0">
        <a:spcBef>
          <a:spcPct val="0"/>
        </a:spcBef>
        <a:spcAft>
          <a:spcPct val="0"/>
        </a:spcAft>
        <a:defRPr sz="5000">
          <a:solidFill>
            <a:schemeClr val="tx2"/>
          </a:solidFill>
          <a:latin typeface="Century Gothic" pitchFamily="34" charset="0"/>
        </a:defRPr>
      </a:lvl4pPr>
      <a:lvl5pPr algn="l" rtl="0" eaLnBrk="0" fontAlgn="base" hangingPunct="0">
        <a:spcBef>
          <a:spcPct val="0"/>
        </a:spcBef>
        <a:spcAft>
          <a:spcPct val="0"/>
        </a:spcAft>
        <a:defRPr sz="5000">
          <a:solidFill>
            <a:schemeClr val="tx2"/>
          </a:solidFill>
          <a:latin typeface="Century Gothic" pitchFamily="34" charset="0"/>
        </a:defRPr>
      </a:lvl5pPr>
      <a:lvl6pPr marL="457200" algn="l" rtl="0" fontAlgn="base">
        <a:spcBef>
          <a:spcPct val="0"/>
        </a:spcBef>
        <a:spcAft>
          <a:spcPct val="0"/>
        </a:spcAft>
        <a:defRPr sz="5000">
          <a:solidFill>
            <a:schemeClr val="tx2"/>
          </a:solidFill>
          <a:latin typeface="Century Gothic" pitchFamily="34" charset="0"/>
        </a:defRPr>
      </a:lvl6pPr>
      <a:lvl7pPr marL="914400" algn="l" rtl="0" fontAlgn="base">
        <a:spcBef>
          <a:spcPct val="0"/>
        </a:spcBef>
        <a:spcAft>
          <a:spcPct val="0"/>
        </a:spcAft>
        <a:defRPr sz="5000">
          <a:solidFill>
            <a:schemeClr val="tx2"/>
          </a:solidFill>
          <a:latin typeface="Century Gothic" pitchFamily="34" charset="0"/>
        </a:defRPr>
      </a:lvl7pPr>
      <a:lvl8pPr marL="1371600" algn="l" rtl="0" fontAlgn="base">
        <a:spcBef>
          <a:spcPct val="0"/>
        </a:spcBef>
        <a:spcAft>
          <a:spcPct val="0"/>
        </a:spcAft>
        <a:defRPr sz="5000">
          <a:solidFill>
            <a:schemeClr val="tx2"/>
          </a:solidFill>
          <a:latin typeface="Century Gothic" pitchFamily="34" charset="0"/>
        </a:defRPr>
      </a:lvl8pPr>
      <a:lvl9pPr marL="1828800" algn="l" rtl="0" fontAlgn="base">
        <a:spcBef>
          <a:spcPct val="0"/>
        </a:spcBef>
        <a:spcAft>
          <a:spcPct val="0"/>
        </a:spcAft>
        <a:defRPr sz="5000">
          <a:solidFill>
            <a:schemeClr val="tx2"/>
          </a:solidFill>
          <a:latin typeface="Century Gothic" pitchFamily="34" charset="0"/>
        </a:defRPr>
      </a:lvl9pPr>
    </p:titleStyle>
    <p:bodyStyle>
      <a:lvl1pPr marL="273050" indent="-273050" algn="l" rtl="0" eaLnBrk="0" fontAlgn="base" hangingPunct="0">
        <a:spcBef>
          <a:spcPct val="20000"/>
        </a:spcBef>
        <a:spcAft>
          <a:spcPct val="0"/>
        </a:spcAft>
        <a:buClr>
          <a:srgbClr val="626B1A"/>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mssale.com/" TargetMode="External"/><Relationship Id="rId2" Type="http://schemas.openxmlformats.org/officeDocument/2006/relationships/hyperlink" Target="http://spip.n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oodle.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ordpress.org/latest.zi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thietkeweb9999.com/mau-thiet-ke-we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83932" y="1828800"/>
            <a:ext cx="10468864" cy="1524000"/>
          </a:xfrm>
        </p:spPr>
        <p:txBody>
          <a:bodyPr>
            <a:normAutofit/>
          </a:bodyPr>
          <a:lstStyle/>
          <a:p>
            <a:pPr marL="0" indent="0" algn="ct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TỔNG</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QUAN</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VỀ</a:t>
            </a:r>
            <a:r>
              <a:rPr lang="en-US" sz="4000" dirty="0" smtClean="0">
                <a:solidFill>
                  <a:srgbClr val="002060"/>
                </a:solidFill>
                <a:latin typeface="Tahoma" pitchFamily="34" charset="0"/>
                <a:ea typeface="Tahoma" pitchFamily="34" charset="0"/>
                <a:cs typeface="Tahoma" pitchFamily="34" charset="0"/>
              </a:rPr>
              <a:t> </a:t>
            </a:r>
            <a:r>
              <a:rPr lang="en-US" sz="4000" dirty="0" err="1" smtClean="0">
                <a:solidFill>
                  <a:srgbClr val="002060"/>
                </a:solidFill>
                <a:latin typeface="Tahoma" pitchFamily="34" charset="0"/>
                <a:ea typeface="Tahoma" pitchFamily="34" charset="0"/>
                <a:cs typeface="Tahoma" pitchFamily="34" charset="0"/>
              </a:rPr>
              <a:t>WORDPRESS</a:t>
            </a:r>
            <a:r>
              <a:rPr lang="en-US" sz="4000" dirty="0" smtClean="0">
                <a:solidFill>
                  <a:srgbClr val="002060"/>
                </a:solidFill>
                <a:latin typeface="Tahoma" pitchFamily="34" charset="0"/>
                <a:ea typeface="Tahoma" pitchFamily="34" charset="0"/>
                <a:cs typeface="Tahoma" pitchFamily="34" charset="0"/>
              </a:rPr>
              <a:t> CMS</a:t>
            </a:r>
            <a:endParaRPr lang="en-US" sz="4000" dirty="0">
              <a:solidFill>
                <a:srgbClr val="002060"/>
              </a:solidFill>
              <a:latin typeface="Tahoma" pitchFamily="34" charset="0"/>
              <a:ea typeface="Tahoma" pitchFamily="34" charset="0"/>
              <a:cs typeface="Tahoma" pitchFamily="34" charset="0"/>
            </a:endParaRPr>
          </a:p>
        </p:txBody>
      </p:sp>
      <p:pic>
        <p:nvPicPr>
          <p:cNvPr id="8"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898526"/>
            <a:ext cx="3691466"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746927" y="4128283"/>
            <a:ext cx="4432516" cy="461665"/>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r"/>
            <a:r>
              <a:rPr lang="en-US" sz="2400" dirty="0" err="1" smtClean="0">
                <a:solidFill>
                  <a:srgbClr val="002060"/>
                </a:solidFill>
                <a:ea typeface="Tahoma" pitchFamily="34" charset="0"/>
              </a:rPr>
              <a:t>ThS</a:t>
            </a:r>
            <a:r>
              <a:rPr lang="en-US" sz="2400" dirty="0" smtClean="0">
                <a:solidFill>
                  <a:srgbClr val="002060"/>
                </a:solidFill>
                <a:ea typeface="Tahoma" pitchFamily="34" charset="0"/>
              </a:rPr>
              <a:t>. </a:t>
            </a:r>
            <a:r>
              <a:rPr lang="en-US" sz="2400" dirty="0" err="1" smtClean="0">
                <a:solidFill>
                  <a:srgbClr val="002060"/>
                </a:solidFill>
                <a:ea typeface="Tahoma" pitchFamily="34" charset="0"/>
              </a:rPr>
              <a:t>Trần</a:t>
            </a:r>
            <a:r>
              <a:rPr lang="en-US" sz="2400" dirty="0" smtClean="0">
                <a:solidFill>
                  <a:srgbClr val="002060"/>
                </a:solidFill>
                <a:ea typeface="Tahoma" pitchFamily="34" charset="0"/>
              </a:rPr>
              <a:t> </a:t>
            </a:r>
            <a:r>
              <a:rPr lang="en-US" sz="2400" dirty="0" err="1" smtClean="0">
                <a:solidFill>
                  <a:srgbClr val="002060"/>
                </a:solidFill>
                <a:ea typeface="Tahoma" pitchFamily="34" charset="0"/>
              </a:rPr>
              <a:t>Thị</a:t>
            </a:r>
            <a:r>
              <a:rPr lang="en-US" sz="2400" dirty="0" smtClean="0">
                <a:solidFill>
                  <a:srgbClr val="002060"/>
                </a:solidFill>
                <a:ea typeface="Tahoma" pitchFamily="34" charset="0"/>
              </a:rPr>
              <a:t> Minh </a:t>
            </a:r>
            <a:r>
              <a:rPr lang="en-US" sz="2400" dirty="0" err="1" smtClean="0">
                <a:solidFill>
                  <a:srgbClr val="002060"/>
                </a:solidFill>
                <a:ea typeface="Tahoma" pitchFamily="34" charset="0"/>
              </a:rPr>
              <a:t>Thảo</a:t>
            </a:r>
            <a:endParaRPr lang="en-US" sz="2400" dirty="0" smtClean="0">
              <a:solidFill>
                <a:srgbClr val="002060"/>
              </a:solidFill>
              <a:ea typeface="Tahoma" pitchFamily="34" charset="0"/>
            </a:endParaRPr>
          </a:p>
        </p:txBody>
      </p:sp>
    </p:spTree>
    <p:extLst>
      <p:ext uri="{BB962C8B-B14F-4D97-AF65-F5344CB8AC3E}">
        <p14:creationId xmlns:p14="http://schemas.microsoft.com/office/powerpoint/2010/main" val="324921141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CMS hoạt động như thế nào</a:t>
            </a:r>
            <a:r>
              <a:rPr lang="vi-VN" dirty="0" smtClean="0"/>
              <a:t>?</a:t>
            </a:r>
            <a:endParaRPr lang="en-US" dirty="0"/>
          </a:p>
        </p:txBody>
      </p:sp>
      <p:sp>
        <p:nvSpPr>
          <p:cNvPr id="3" name="Content Placeholder 2"/>
          <p:cNvSpPr>
            <a:spLocks noGrp="1"/>
          </p:cNvSpPr>
          <p:nvPr>
            <p:ph idx="1"/>
          </p:nvPr>
        </p:nvSpPr>
        <p:spPr/>
        <p:txBody>
          <a:bodyPr/>
          <a:lstStyle/>
          <a:p>
            <a:pPr algn="just"/>
            <a:r>
              <a:rPr lang="vi-VN" dirty="0" smtClean="0"/>
              <a:t>Với </a:t>
            </a:r>
            <a:r>
              <a:rPr lang="vi-VN" dirty="0"/>
              <a:t>CMS, quy trình này sẽ được giản lược hơn. Bằng cách xây dựng hệ thống quản lý với giao diện chạy trực tiếp trên trình duyệt, người dùng sẽ sử dụng content editor để tạo bài viết, trang web, xuất bản thông tin,… thay vì viết code như trước đó. Ngoài ra, với hệ thống này, để chèn nội dung, người dùng không cần phải trực tiếp truy cập vào </a:t>
            </a:r>
            <a:r>
              <a:rPr lang="vi-VN" b="1" i="1" dirty="0"/>
              <a:t>server</a:t>
            </a:r>
            <a:r>
              <a:rPr lang="vi-VN" dirty="0"/>
              <a:t>. Họ chỉ cần chỉnh sửa qua giao diện quản lý được cài đặt sẵn.</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10</a:t>
            </a:fld>
            <a:endParaRPr lang="en-US"/>
          </a:p>
        </p:txBody>
      </p:sp>
    </p:spTree>
    <p:extLst>
      <p:ext uri="{BB962C8B-B14F-4D97-AF65-F5344CB8AC3E}">
        <p14:creationId xmlns:p14="http://schemas.microsoft.com/office/powerpoint/2010/main" val="363478199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chính</a:t>
            </a:r>
            <a:r>
              <a:rPr lang="en-US" dirty="0" smtClean="0"/>
              <a:t> </a:t>
            </a:r>
            <a:r>
              <a:rPr lang="en-US" dirty="0" err="1" smtClean="0"/>
              <a:t>của</a:t>
            </a:r>
            <a:r>
              <a:rPr lang="en-US" dirty="0" smtClean="0"/>
              <a:t> Web CMS </a:t>
            </a:r>
            <a:endParaRPr lang="en-US" dirty="0"/>
          </a:p>
        </p:txBody>
      </p:sp>
      <p:sp>
        <p:nvSpPr>
          <p:cNvPr id="3" name="Content Placeholder 2"/>
          <p:cNvSpPr>
            <a:spLocks noGrp="1"/>
          </p:cNvSpPr>
          <p:nvPr>
            <p:ph idx="1"/>
          </p:nvPr>
        </p:nvSpPr>
        <p:spPr/>
        <p:txBody>
          <a:bodyPr/>
          <a:lstStyle/>
          <a:p>
            <a:pPr algn="just"/>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việc</a:t>
            </a:r>
            <a:r>
              <a:rPr lang="en-US" dirty="0" smtClean="0"/>
              <a:t> </a:t>
            </a:r>
            <a:r>
              <a:rPr lang="en-US" dirty="0" err="1" smtClean="0"/>
              <a:t>xuất</a:t>
            </a:r>
            <a:r>
              <a:rPr lang="en-US" dirty="0" smtClean="0"/>
              <a:t> </a:t>
            </a:r>
            <a:r>
              <a:rPr lang="en-US" dirty="0" err="1" smtClean="0"/>
              <a:t>bản</a:t>
            </a:r>
            <a:r>
              <a:rPr lang="en-US" dirty="0" smtClean="0"/>
              <a:t> </a:t>
            </a:r>
            <a:r>
              <a:rPr lang="en-US" dirty="0" err="1" smtClean="0"/>
              <a:t>nội</a:t>
            </a:r>
            <a:r>
              <a:rPr lang="en-US" dirty="0" smtClean="0"/>
              <a:t> dung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a:t>
            </a:r>
            <a:r>
              <a:rPr lang="en-US" dirty="0"/>
              <a:t>W</a:t>
            </a:r>
            <a:r>
              <a:rPr lang="en-US" dirty="0" smtClean="0"/>
              <a:t>eb </a:t>
            </a:r>
            <a:r>
              <a:rPr lang="en-US" dirty="0" err="1" smtClean="0"/>
              <a:t>và</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di </a:t>
            </a:r>
            <a:r>
              <a:rPr lang="en-US" dirty="0" err="1" smtClean="0"/>
              <a:t>động</a:t>
            </a:r>
            <a:endParaRPr lang="en-US" dirty="0" smtClean="0"/>
          </a:p>
          <a:p>
            <a:pPr algn="just"/>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hữu</a:t>
            </a:r>
            <a:r>
              <a:rPr lang="en-US" dirty="0" smtClean="0"/>
              <a:t> </a:t>
            </a:r>
            <a:r>
              <a:rPr lang="en-US" dirty="0" err="1" smtClean="0"/>
              <a:t>hiệu</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a:t>W</a:t>
            </a:r>
            <a:r>
              <a:rPr lang="en-US" dirty="0" smtClean="0"/>
              <a:t>ebsite </a:t>
            </a:r>
            <a:r>
              <a:rPr lang="en-US" dirty="0" err="1" smtClean="0"/>
              <a:t>mạnh</a:t>
            </a:r>
            <a:r>
              <a:rPr lang="en-US" dirty="0" smtClean="0"/>
              <a:t>, </a:t>
            </a:r>
            <a:r>
              <a:rPr lang="en-US" dirty="0" err="1" smtClean="0"/>
              <a:t>tối</a:t>
            </a:r>
            <a:r>
              <a:rPr lang="en-US" dirty="0" smtClean="0"/>
              <a:t> </a:t>
            </a:r>
            <a:r>
              <a:rPr lang="en-US" dirty="0" err="1" smtClean="0"/>
              <a:t>ưu</a:t>
            </a:r>
            <a:r>
              <a:rPr lang="en-US" dirty="0" smtClean="0"/>
              <a:t> </a:t>
            </a:r>
            <a:r>
              <a:rPr lang="en-US" dirty="0" err="1" smtClean="0"/>
              <a:t>trên</a:t>
            </a:r>
            <a:r>
              <a:rPr lang="en-US" dirty="0" smtClean="0"/>
              <a:t> </a:t>
            </a:r>
            <a:r>
              <a:rPr lang="en-US" dirty="0" err="1" smtClean="0"/>
              <a:t>nhiều</a:t>
            </a:r>
            <a:r>
              <a:rPr lang="en-US" dirty="0" smtClean="0"/>
              <a:t> </a:t>
            </a:r>
            <a:r>
              <a:rPr lang="en-US" dirty="0" err="1" smtClean="0"/>
              <a:t>phương</a:t>
            </a:r>
            <a:r>
              <a:rPr lang="en-US" dirty="0" smtClean="0"/>
              <a:t> </a:t>
            </a:r>
            <a:r>
              <a:rPr lang="en-US" dirty="0" err="1" smtClean="0"/>
              <a:t>diện</a:t>
            </a:r>
            <a:r>
              <a:rPr lang="en-US" dirty="0" smtClean="0"/>
              <a:t>, </a:t>
            </a:r>
            <a:r>
              <a:rPr lang="en-US" dirty="0" err="1" smtClean="0"/>
              <a:t>hỗ</a:t>
            </a:r>
            <a:r>
              <a:rPr lang="en-US" dirty="0" smtClean="0"/>
              <a:t> </a:t>
            </a:r>
            <a:r>
              <a:rPr lang="en-US" dirty="0" err="1" smtClean="0"/>
              <a:t>trợ</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đẹp</a:t>
            </a:r>
            <a:r>
              <a:rPr lang="en-US" dirty="0" smtClean="0"/>
              <a:t> </a:t>
            </a:r>
            <a:r>
              <a:rPr lang="en-US" dirty="0" err="1" smtClean="0"/>
              <a:t>mắt</a:t>
            </a:r>
            <a:endParaRPr lang="en-US" dirty="0" smtClean="0"/>
          </a:p>
          <a:p>
            <a:pPr algn="just"/>
            <a:r>
              <a:rPr lang="en-US" dirty="0" err="1" smtClean="0"/>
              <a:t>Dễ</a:t>
            </a:r>
            <a:r>
              <a:rPr lang="en-US" dirty="0" smtClean="0"/>
              <a:t> </a:t>
            </a:r>
            <a:r>
              <a:rPr lang="en-US" dirty="0" err="1" smtClean="0"/>
              <a:t>dàng</a:t>
            </a:r>
            <a:r>
              <a:rPr lang="en-US" dirty="0" smtClean="0"/>
              <a:t> </a:t>
            </a:r>
            <a:r>
              <a:rPr lang="en-US" dirty="0" err="1" smtClean="0"/>
              <a:t>xây</a:t>
            </a:r>
            <a:r>
              <a:rPr lang="en-US" dirty="0" smtClean="0"/>
              <a:t> </a:t>
            </a:r>
            <a:r>
              <a:rPr lang="en-US" dirty="0" err="1" smtClean="0"/>
              <a:t>dựng</a:t>
            </a:r>
            <a:r>
              <a:rPr lang="en-US" dirty="0" smtClean="0"/>
              <a:t> web </a:t>
            </a:r>
            <a:r>
              <a:rPr lang="en-US" dirty="0" err="1" smtClean="0"/>
              <a:t>mà</a:t>
            </a:r>
            <a:r>
              <a:rPr lang="en-US" dirty="0" smtClean="0"/>
              <a:t> </a:t>
            </a:r>
            <a:r>
              <a:rPr lang="en-US" dirty="0" err="1" smtClean="0"/>
              <a:t>không</a:t>
            </a:r>
            <a:r>
              <a:rPr lang="en-US" dirty="0" smtClean="0"/>
              <a:t> </a:t>
            </a:r>
            <a:r>
              <a:rPr lang="en-US" dirty="0" err="1" smtClean="0"/>
              <a:t>nhất</a:t>
            </a:r>
            <a:r>
              <a:rPr lang="en-US" dirty="0" smtClean="0"/>
              <a:t> </a:t>
            </a:r>
            <a:r>
              <a:rPr lang="en-US" dirty="0" err="1" smtClean="0"/>
              <a:t>thiết</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hay </a:t>
            </a:r>
            <a:r>
              <a:rPr lang="en-US" dirty="0" err="1" smtClean="0"/>
              <a:t>có</a:t>
            </a:r>
            <a:r>
              <a:rPr lang="en-US" dirty="0" smtClean="0"/>
              <a:t> </a:t>
            </a:r>
            <a:r>
              <a:rPr lang="en-US" dirty="0" err="1" smtClean="0"/>
              <a:t>trình</a:t>
            </a:r>
            <a:r>
              <a:rPr lang="en-US" dirty="0" smtClean="0"/>
              <a:t> </a:t>
            </a:r>
            <a:r>
              <a:rPr lang="en-US" dirty="0" err="1" smtClean="0"/>
              <a:t>độ</a:t>
            </a:r>
            <a:r>
              <a:rPr lang="en-US" dirty="0" smtClean="0"/>
              <a:t> </a:t>
            </a:r>
            <a:r>
              <a:rPr lang="en-US" dirty="0" err="1" smtClean="0"/>
              <a:t>chuyên</a:t>
            </a:r>
            <a:r>
              <a:rPr lang="en-US" dirty="0" smtClean="0"/>
              <a:t> </a:t>
            </a:r>
            <a:r>
              <a:rPr lang="en-US" dirty="0" err="1" smtClean="0"/>
              <a:t>sâu</a:t>
            </a:r>
            <a:r>
              <a:rPr lang="en-US" dirty="0" smtClean="0"/>
              <a:t> </a:t>
            </a:r>
            <a:r>
              <a:rPr lang="en-US" dirty="0" err="1" smtClean="0"/>
              <a:t>về</a:t>
            </a:r>
            <a:r>
              <a:rPr lang="en-US" dirty="0" smtClean="0"/>
              <a:t> HTML, </a:t>
            </a:r>
            <a:r>
              <a:rPr lang="en-US" dirty="0" err="1" smtClean="0"/>
              <a:t>CSS</a:t>
            </a:r>
            <a:r>
              <a:rPr lang="en-US" dirty="0" smtClean="0"/>
              <a:t> </a:t>
            </a:r>
            <a:r>
              <a:rPr lang="en-US" dirty="0" err="1" smtClean="0"/>
              <a:t>hoặc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đồ</a:t>
            </a:r>
            <a:r>
              <a:rPr lang="en-US" dirty="0" smtClean="0"/>
              <a:t> </a:t>
            </a:r>
            <a:r>
              <a:rPr lang="en-US" dirty="0" err="1" smtClean="0"/>
              <a:t>họa</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11</a:t>
            </a:fld>
            <a:endParaRPr lang="en-US"/>
          </a:p>
        </p:txBody>
      </p:sp>
    </p:spTree>
    <p:extLst>
      <p:ext uri="{BB962C8B-B14F-4D97-AF65-F5344CB8AC3E}">
        <p14:creationId xmlns:p14="http://schemas.microsoft.com/office/powerpoint/2010/main" val="320043443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CMS</a:t>
            </a:r>
            <a:endParaRPr lang="en-US" dirty="0"/>
          </a:p>
        </p:txBody>
      </p:sp>
      <p:sp>
        <p:nvSpPr>
          <p:cNvPr id="3" name="Content Placeholder 2"/>
          <p:cNvSpPr>
            <a:spLocks noGrp="1"/>
          </p:cNvSpPr>
          <p:nvPr>
            <p:ph idx="1"/>
          </p:nvPr>
        </p:nvSpPr>
        <p:spPr/>
        <p:txBody>
          <a:bodyPr/>
          <a:lstStyle/>
          <a:p>
            <a:pPr algn="just"/>
            <a:r>
              <a:rPr lang="en-US" dirty="0" smtClean="0"/>
              <a:t>Web CMS (</a:t>
            </a: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nội</a:t>
            </a:r>
            <a:r>
              <a:rPr lang="en-US" dirty="0" smtClean="0"/>
              <a:t> dung website): </a:t>
            </a:r>
            <a:r>
              <a:rPr lang="en-US" dirty="0" err="1" smtClean="0"/>
              <a:t>WordPress</a:t>
            </a:r>
            <a:r>
              <a:rPr lang="en-US" dirty="0" smtClean="0"/>
              <a:t>, </a:t>
            </a:r>
            <a:r>
              <a:rPr lang="en-US" dirty="0" err="1" smtClean="0"/>
              <a:t>Joomla</a:t>
            </a:r>
            <a:r>
              <a:rPr lang="en-US" dirty="0" smtClean="0"/>
              <a:t>, </a:t>
            </a:r>
            <a:r>
              <a:rPr lang="en-US" dirty="0" err="1" smtClean="0"/>
              <a:t>NukeViet</a:t>
            </a:r>
            <a:r>
              <a:rPr lang="en-US" dirty="0" smtClean="0"/>
              <a:t>, </a:t>
            </a:r>
            <a:r>
              <a:rPr lang="en-US" dirty="0" err="1" smtClean="0"/>
              <a:t>phpBB</a:t>
            </a:r>
            <a:r>
              <a:rPr lang="en-US" dirty="0" smtClean="0"/>
              <a:t>…</a:t>
            </a:r>
          </a:p>
          <a:p>
            <a:pPr algn="just"/>
            <a:r>
              <a:rPr lang="en-US" dirty="0" smtClean="0"/>
              <a:t>Publication CMS (</a:t>
            </a: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và</a:t>
            </a:r>
            <a:r>
              <a:rPr lang="en-US" dirty="0" smtClean="0"/>
              <a:t> </a:t>
            </a:r>
            <a:r>
              <a:rPr lang="en-US" dirty="0" err="1" smtClean="0"/>
              <a:t>xuất</a:t>
            </a:r>
            <a:r>
              <a:rPr lang="en-US" dirty="0" smtClean="0"/>
              <a:t> </a:t>
            </a:r>
            <a:r>
              <a:rPr lang="en-US" dirty="0" err="1" smtClean="0"/>
              <a:t>bản</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ấn</a:t>
            </a:r>
            <a:r>
              <a:rPr lang="en-US" dirty="0" smtClean="0"/>
              <a:t> </a:t>
            </a:r>
            <a:r>
              <a:rPr lang="en-US" dirty="0" err="1" smtClean="0"/>
              <a:t>phẩm</a:t>
            </a:r>
            <a:r>
              <a:rPr lang="en-US" dirty="0" smtClean="0"/>
              <a:t> </a:t>
            </a:r>
            <a:r>
              <a:rPr lang="en-US" dirty="0" err="1" smtClean="0"/>
              <a:t>trực</a:t>
            </a:r>
            <a:r>
              <a:rPr lang="en-US" dirty="0" smtClean="0"/>
              <a:t> </a:t>
            </a:r>
            <a:r>
              <a:rPr lang="en-US" dirty="0" err="1" smtClean="0"/>
              <a:t>tuyến</a:t>
            </a:r>
            <a:r>
              <a:rPr lang="en-US" dirty="0" smtClean="0"/>
              <a:t>): </a:t>
            </a:r>
            <a:r>
              <a:rPr lang="en-US" dirty="0" err="1" smtClean="0"/>
              <a:t>SPIP</a:t>
            </a:r>
            <a:r>
              <a:rPr lang="en-US" dirty="0" smtClean="0"/>
              <a:t> </a:t>
            </a:r>
            <a:r>
              <a:rPr lang="en-US" dirty="0" err="1" smtClean="0"/>
              <a:t>tại</a:t>
            </a:r>
            <a:r>
              <a:rPr lang="en-US" dirty="0" smtClean="0"/>
              <a:t> </a:t>
            </a:r>
            <a:r>
              <a:rPr lang="en-US" dirty="0" err="1" smtClean="0"/>
              <a:t>địa</a:t>
            </a:r>
            <a:r>
              <a:rPr lang="en-US" dirty="0" smtClean="0"/>
              <a:t> </a:t>
            </a:r>
            <a:r>
              <a:rPr lang="en-US" dirty="0" err="1" smtClean="0"/>
              <a:t>chỉ</a:t>
            </a:r>
            <a:r>
              <a:rPr lang="en-US" dirty="0" smtClean="0"/>
              <a:t> </a:t>
            </a:r>
            <a:r>
              <a:rPr lang="en-US" dirty="0" smtClean="0">
                <a:hlinkClick r:id="rId2"/>
              </a:rPr>
              <a:t>http://spip.net</a:t>
            </a:r>
            <a:endParaRPr lang="en-US" dirty="0" smtClean="0"/>
          </a:p>
          <a:p>
            <a:pPr algn="just"/>
            <a:r>
              <a:rPr lang="en-US" dirty="0" smtClean="0"/>
              <a:t>Billing CMS (</a:t>
            </a:r>
            <a:r>
              <a:rPr lang="en-US" dirty="0" err="1"/>
              <a:t>chương</a:t>
            </a:r>
            <a:r>
              <a:rPr lang="en-US" dirty="0"/>
              <a:t> </a:t>
            </a:r>
            <a:r>
              <a:rPr lang="en-US" dirty="0" err="1"/>
              <a:t>trình</a:t>
            </a:r>
            <a:r>
              <a:rPr lang="en-US" dirty="0"/>
              <a:t> </a:t>
            </a:r>
            <a:r>
              <a:rPr lang="en-US" dirty="0" err="1"/>
              <a:t>quản</a:t>
            </a:r>
            <a:r>
              <a:rPr lang="en-US" dirty="0"/>
              <a:t> </a:t>
            </a:r>
            <a:r>
              <a:rPr lang="en-US" dirty="0" err="1" smtClean="0"/>
              <a:t>lý</a:t>
            </a:r>
            <a:r>
              <a:rPr lang="en-US" dirty="0" smtClean="0"/>
              <a:t> </a:t>
            </a:r>
            <a:r>
              <a:rPr lang="en-US" dirty="0" err="1" smtClean="0"/>
              <a:t>thu</a:t>
            </a:r>
            <a:r>
              <a:rPr lang="en-US" dirty="0" smtClean="0"/>
              <a:t> chi </a:t>
            </a:r>
            <a:r>
              <a:rPr lang="en-US" dirty="0" err="1" smtClean="0"/>
              <a:t>ngân</a:t>
            </a:r>
            <a:r>
              <a:rPr lang="en-US" dirty="0" smtClean="0"/>
              <a:t> </a:t>
            </a:r>
            <a:r>
              <a:rPr lang="en-US" dirty="0" err="1" smtClean="0"/>
              <a:t>sách</a:t>
            </a:r>
            <a:r>
              <a:rPr lang="en-US" dirty="0" smtClean="0"/>
              <a:t>) </a:t>
            </a:r>
            <a:r>
              <a:rPr lang="en-US" dirty="0" err="1" smtClean="0"/>
              <a:t>tại</a:t>
            </a:r>
            <a:r>
              <a:rPr lang="en-US" dirty="0" smtClean="0"/>
              <a:t> </a:t>
            </a:r>
            <a:r>
              <a:rPr lang="en-US" dirty="0" err="1" smtClean="0"/>
              <a:t>địa</a:t>
            </a:r>
            <a:r>
              <a:rPr lang="en-US" dirty="0" smtClean="0"/>
              <a:t> </a:t>
            </a:r>
            <a:r>
              <a:rPr lang="en-US" dirty="0" err="1" smtClean="0"/>
              <a:t>chỉ</a:t>
            </a:r>
            <a:r>
              <a:rPr lang="en-US" dirty="0" smtClean="0"/>
              <a:t> </a:t>
            </a:r>
            <a:r>
              <a:rPr lang="en-US" dirty="0" smtClean="0">
                <a:hlinkClick r:id="rId3"/>
              </a:rPr>
              <a:t>http://www.cmssale.com</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12</a:t>
            </a:fld>
            <a:endParaRPr lang="en-US"/>
          </a:p>
        </p:txBody>
      </p:sp>
    </p:spTree>
    <p:extLst>
      <p:ext uri="{BB962C8B-B14F-4D97-AF65-F5344CB8AC3E}">
        <p14:creationId xmlns:p14="http://schemas.microsoft.com/office/powerpoint/2010/main" val="31238570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Learning CMS (</a:t>
            </a: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trực</a:t>
            </a:r>
            <a:r>
              <a:rPr lang="en-US" dirty="0" smtClean="0"/>
              <a:t> </a:t>
            </a:r>
            <a:r>
              <a:rPr lang="en-US" dirty="0" err="1" smtClean="0"/>
              <a:t>tuyến</a:t>
            </a:r>
            <a:r>
              <a:rPr lang="en-US" dirty="0" smtClean="0"/>
              <a:t>): Moodle </a:t>
            </a:r>
            <a:r>
              <a:rPr lang="en-US" dirty="0" err="1" smtClean="0"/>
              <a:t>tại</a:t>
            </a:r>
            <a:r>
              <a:rPr lang="en-US" dirty="0" smtClean="0"/>
              <a:t> </a:t>
            </a:r>
            <a:r>
              <a:rPr lang="en-US" dirty="0" err="1" smtClean="0"/>
              <a:t>địa</a:t>
            </a:r>
            <a:r>
              <a:rPr lang="en-US" dirty="0" smtClean="0"/>
              <a:t> </a:t>
            </a:r>
            <a:r>
              <a:rPr lang="en-US" dirty="0" err="1" smtClean="0"/>
              <a:t>chỉ</a:t>
            </a:r>
            <a:r>
              <a:rPr lang="en-US" dirty="0" smtClean="0"/>
              <a:t> </a:t>
            </a:r>
            <a:r>
              <a:rPr lang="en-US" dirty="0" smtClean="0">
                <a:hlinkClick r:id="rId2"/>
              </a:rPr>
              <a:t>http://moodle.org</a:t>
            </a:r>
            <a:endParaRPr lang="en-US" dirty="0" smtClean="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13</a:t>
            </a:fld>
            <a:endParaRPr lang="en-US"/>
          </a:p>
        </p:txBody>
      </p:sp>
      <p:sp>
        <p:nvSpPr>
          <p:cNvPr id="5" name="Rectangle 4"/>
          <p:cNvSpPr/>
          <p:nvPr/>
        </p:nvSpPr>
        <p:spPr>
          <a:xfrm>
            <a:off x="1336431" y="3798277"/>
            <a:ext cx="9478107" cy="9847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err="1" smtClean="0">
                <a:solidFill>
                  <a:srgbClr val="FF0000"/>
                </a:solidFill>
                <a:latin typeface="Times New Roman" pitchFamily="18" charset="0"/>
                <a:cs typeface="Times New Roman" pitchFamily="18" charset="0"/>
              </a:rPr>
              <a:t>Hãy</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cho</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biết</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loại</a:t>
            </a:r>
            <a:r>
              <a:rPr lang="en-US" sz="3600" dirty="0" smtClean="0">
                <a:solidFill>
                  <a:srgbClr val="FF0000"/>
                </a:solidFill>
                <a:latin typeface="Times New Roman" pitchFamily="18" charset="0"/>
                <a:cs typeface="Times New Roman" pitchFamily="18" charset="0"/>
              </a:rPr>
              <a:t> CMS </a:t>
            </a:r>
            <a:r>
              <a:rPr lang="en-US" sz="3600" dirty="0" err="1" smtClean="0">
                <a:solidFill>
                  <a:srgbClr val="FF0000"/>
                </a:solidFill>
                <a:latin typeface="Times New Roman" pitchFamily="18" charset="0"/>
                <a:cs typeface="Times New Roman" pitchFamily="18" charset="0"/>
              </a:rPr>
              <a:t>nào</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phổ</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biến</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nhất</a:t>
            </a:r>
            <a:r>
              <a:rPr lang="en-US" sz="3600" dirty="0" smtClean="0">
                <a:solidFill>
                  <a:srgbClr val="FF0000"/>
                </a:solidFill>
                <a:latin typeface="Times New Roman" pitchFamily="18" charset="0"/>
                <a:cs typeface="Times New Roman" pitchFamily="18" charset="0"/>
              </a:rPr>
              <a:t>????</a:t>
            </a:r>
            <a:endParaRPr lang="en-US" sz="3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8751337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Web CMS </a:t>
            </a:r>
            <a:r>
              <a:rPr lang="en-US" dirty="0" err="1" smtClean="0"/>
              <a:t>phổ</a:t>
            </a:r>
            <a:r>
              <a:rPr lang="en-US" dirty="0" smtClean="0"/>
              <a:t> </a:t>
            </a:r>
            <a:r>
              <a:rPr lang="en-US" dirty="0" err="1" smtClean="0"/>
              <a:t>biến</a:t>
            </a:r>
            <a:endParaRPr lang="en-US" dirty="0"/>
          </a:p>
        </p:txBody>
      </p:sp>
      <p:sp>
        <p:nvSpPr>
          <p:cNvPr id="3" name="Content Placeholder 2"/>
          <p:cNvSpPr>
            <a:spLocks noGrp="1"/>
          </p:cNvSpPr>
          <p:nvPr>
            <p:ph idx="1"/>
          </p:nvPr>
        </p:nvSpPr>
        <p:spPr>
          <a:xfrm>
            <a:off x="1389184" y="1808966"/>
            <a:ext cx="10193215" cy="4389120"/>
          </a:xfrm>
        </p:spPr>
        <p:txBody>
          <a:bodyPr/>
          <a:lstStyle/>
          <a:p>
            <a:r>
              <a:rPr lang="en-US" dirty="0" err="1" smtClean="0"/>
              <a:t>WordPress</a:t>
            </a:r>
            <a:endParaRPr lang="en-US" dirty="0" smtClean="0"/>
          </a:p>
          <a:p>
            <a:r>
              <a:rPr lang="en-US" dirty="0" err="1" smtClean="0"/>
              <a:t>Joomla</a:t>
            </a:r>
            <a:endParaRPr lang="en-US" dirty="0" smtClean="0"/>
          </a:p>
          <a:p>
            <a:r>
              <a:rPr lang="en-US" dirty="0" smtClean="0"/>
              <a:t>Drupal</a:t>
            </a:r>
          </a:p>
          <a:p>
            <a:r>
              <a:rPr lang="en-US" dirty="0" err="1" smtClean="0"/>
              <a:t>NukeViet</a:t>
            </a:r>
            <a:r>
              <a:rPr lang="en-US" dirty="0" smtClean="0"/>
              <a:t>,….</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14</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742" y="2145691"/>
            <a:ext cx="3204543" cy="219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8892" y="4589583"/>
            <a:ext cx="10902463" cy="144193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800" b="1" dirty="0" err="1" smtClean="0">
                <a:solidFill>
                  <a:srgbClr val="FF0000"/>
                </a:solidFill>
                <a:latin typeface="Times New Roman" pitchFamily="18" charset="0"/>
                <a:cs typeface="Times New Roman" pitchFamily="18" charset="0"/>
              </a:rPr>
              <a:t>Trong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số</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những</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W</a:t>
            </a:r>
            <a:r>
              <a:rPr lang="en-US" sz="2800" b="1" dirty="0" smtClean="0">
                <a:solidFill>
                  <a:srgbClr val="FF0000"/>
                </a:solidFill>
                <a:latin typeface="Times New Roman" pitchFamily="18" charset="0"/>
                <a:cs typeface="Times New Roman" pitchFamily="18" charset="0"/>
              </a:rPr>
              <a:t>eb CMS </a:t>
            </a:r>
            <a:r>
              <a:rPr lang="en-US" sz="2800" b="1" dirty="0" err="1" smtClean="0">
                <a:solidFill>
                  <a:srgbClr val="FF0000"/>
                </a:solidFill>
                <a:latin typeface="Times New Roman" pitchFamily="18" charset="0"/>
                <a:cs typeface="Times New Roman" pitchFamily="18" charset="0"/>
              </a:rPr>
              <a:t>trên</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thì</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WordPress</a:t>
            </a:r>
            <a:r>
              <a:rPr lang="en-US" sz="2800" b="1" dirty="0" smtClean="0">
                <a:solidFill>
                  <a:srgbClr val="FF0000"/>
                </a:solidFill>
                <a:latin typeface="Times New Roman" pitchFamily="18" charset="0"/>
                <a:cs typeface="Times New Roman" pitchFamily="18" charset="0"/>
              </a:rPr>
              <a:t> CMS </a:t>
            </a:r>
            <a:r>
              <a:rPr lang="en-US" sz="2800" b="1" dirty="0" err="1" smtClean="0">
                <a:solidFill>
                  <a:srgbClr val="FF0000"/>
                </a:solidFill>
                <a:latin typeface="Times New Roman" pitchFamily="18" charset="0"/>
                <a:cs typeface="Times New Roman" pitchFamily="18" charset="0"/>
              </a:rPr>
              <a:t>được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coi</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là</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một</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W</a:t>
            </a:r>
            <a:r>
              <a:rPr lang="en-US" sz="2800" b="1" dirty="0" smtClean="0">
                <a:solidFill>
                  <a:srgbClr val="FF0000"/>
                </a:solidFill>
                <a:latin typeface="Times New Roman" pitchFamily="18" charset="0"/>
                <a:cs typeface="Times New Roman" pitchFamily="18" charset="0"/>
              </a:rPr>
              <a:t>eb CMS </a:t>
            </a:r>
            <a:r>
              <a:rPr lang="en-US" sz="2800" b="1" dirty="0" err="1" smtClean="0">
                <a:solidFill>
                  <a:srgbClr val="FF0000"/>
                </a:solidFill>
                <a:latin typeface="Times New Roman" pitchFamily="18" charset="0"/>
                <a:cs typeface="Times New Roman" pitchFamily="18" charset="0"/>
              </a:rPr>
              <a:t>mạnh</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và</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linh</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hoạt</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là</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công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cụ</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hữu</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hiệu</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để</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xây</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dựng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và</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quản</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lý</a:t>
            </a:r>
            <a:r>
              <a:rPr lang="en-US" sz="2800" b="1" dirty="0" smtClean="0">
                <a:solidFill>
                  <a:srgbClr val="FF0000"/>
                </a:solidFill>
                <a:latin typeface="Times New Roman" pitchFamily="18" charset="0"/>
                <a:cs typeface="Times New Roman" pitchFamily="18" charset="0"/>
              </a:rPr>
              <a:t> Web, </a:t>
            </a:r>
            <a:r>
              <a:rPr lang="en-US" sz="2800" b="1" dirty="0" err="1" smtClean="0">
                <a:solidFill>
                  <a:srgbClr val="FF0000"/>
                </a:solidFill>
                <a:latin typeface="Times New Roman" pitchFamily="18" charset="0"/>
                <a:cs typeface="Times New Roman" pitchFamily="18" charset="0"/>
              </a:rPr>
              <a:t>được</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đông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đảo</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người</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dùng</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trên</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thế</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giới</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sử</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dụng</a:t>
            </a: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1192817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58533249"/>
              </p:ext>
            </p:extLst>
          </p:nvPr>
        </p:nvGraphicFramePr>
        <p:xfrm>
          <a:off x="715111" y="753568"/>
          <a:ext cx="10972800" cy="5303520"/>
        </p:xfrm>
        <a:graphic>
          <a:graphicData uri="http://schemas.openxmlformats.org/drawingml/2006/table">
            <a:tbl>
              <a:tblPr firstRow="1" bandRow="1">
                <a:tableStyleId>{9DCAF9ED-07DC-4A11-8D7F-57B35C25682E}</a:tableStyleId>
              </a:tblPr>
              <a:tblGrid>
                <a:gridCol w="4929551"/>
                <a:gridCol w="6043249"/>
              </a:tblGrid>
              <a:tr h="370840">
                <a:tc>
                  <a:txBody>
                    <a:bodyPr/>
                    <a:lstStyle/>
                    <a:p>
                      <a:pPr algn="ctr"/>
                      <a:r>
                        <a:rPr lang="en-US" sz="3600" dirty="0" smtClean="0">
                          <a:latin typeface="Times New Roman" pitchFamily="18" charset="0"/>
                          <a:cs typeface="Times New Roman" pitchFamily="18" charset="0"/>
                        </a:rPr>
                        <a:t>WEB</a:t>
                      </a:r>
                      <a:r>
                        <a:rPr lang="en-US" sz="3600" baseline="0" dirty="0" smtClean="0">
                          <a:latin typeface="Times New Roman" pitchFamily="18" charset="0"/>
                          <a:cs typeface="Times New Roman" pitchFamily="18" charset="0"/>
                        </a:rPr>
                        <a:t> </a:t>
                      </a:r>
                      <a:r>
                        <a:rPr lang="en-US" sz="3600" baseline="0" dirty="0" err="1" smtClean="0">
                          <a:latin typeface="Times New Roman" pitchFamily="18" charset="0"/>
                          <a:cs typeface="Times New Roman" pitchFamily="18" charset="0"/>
                        </a:rPr>
                        <a:t>TĨNH</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smtClean="0">
                          <a:latin typeface="Times New Roman" pitchFamily="18" charset="0"/>
                          <a:cs typeface="Times New Roman" pitchFamily="18" charset="0"/>
                        </a:rPr>
                        <a:t>WEB</a:t>
                      </a:r>
                      <a:r>
                        <a:rPr lang="en-US" sz="3600" baseline="0" dirty="0" smtClean="0">
                          <a:latin typeface="Times New Roman" pitchFamily="18" charset="0"/>
                          <a:cs typeface="Times New Roman" pitchFamily="18" charset="0"/>
                        </a:rPr>
                        <a:t> CMS</a:t>
                      </a:r>
                      <a:endParaRPr lang="en-US" sz="3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just"/>
                      <a:r>
                        <a:rPr lang="en-US" sz="2400" dirty="0" err="1" smtClean="0">
                          <a:latin typeface="Times New Roman" pitchFamily="18" charset="0"/>
                          <a:cs typeface="Times New Roman" pitchFamily="18" charset="0"/>
                        </a:rPr>
                        <a:t>Dễ</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dàng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xây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dựng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trang</a:t>
                      </a:r>
                      <a:r>
                        <a:rPr lang="en-US" sz="2400" baseline="0" dirty="0" smtClean="0">
                          <a:latin typeface="Times New Roman" pitchFamily="18" charset="0"/>
                          <a:cs typeface="Times New Roman" pitchFamily="18" charset="0"/>
                        </a:rPr>
                        <a:t> Web ban </a:t>
                      </a:r>
                      <a:r>
                        <a:rPr lang="en-US" sz="2400" baseline="0" dirty="0" err="1" smtClean="0">
                          <a:latin typeface="Times New Roman" pitchFamily="18" charset="0"/>
                          <a:cs typeface="Times New Roman" pitchFamily="18" charset="0"/>
                        </a:rPr>
                        <a:t>đầu</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err="1" smtClean="0">
                          <a:latin typeface="Times New Roman" pitchFamily="18" charset="0"/>
                          <a:cs typeface="Times New Roman" pitchFamily="18" charset="0"/>
                        </a:rPr>
                        <a:t>Tạo</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trang</a:t>
                      </a:r>
                      <a:r>
                        <a:rPr lang="en-US" sz="2400" baseline="0" dirty="0" smtClean="0">
                          <a:latin typeface="Times New Roman" pitchFamily="18" charset="0"/>
                          <a:cs typeface="Times New Roman" pitchFamily="18" charset="0"/>
                        </a:rPr>
                        <a:t> Web ban </a:t>
                      </a:r>
                      <a:r>
                        <a:rPr lang="en-US" sz="2400" baseline="0" dirty="0" err="1" smtClean="0">
                          <a:latin typeface="Times New Roman" pitchFamily="18" charset="0"/>
                          <a:cs typeface="Times New Roman" pitchFamily="18" charset="0"/>
                        </a:rPr>
                        <a:t>đầu</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mất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khá</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nhiều</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thời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gian</a:t>
                      </a:r>
                      <a:r>
                        <a:rPr lang="en-US" sz="2400" baseline="0" dirty="0" smtClean="0">
                          <a:latin typeface="Times New Roman" pitchFamily="18" charset="0"/>
                          <a:cs typeface="Times New Roman" pitchFamily="18" charset="0"/>
                        </a:rPr>
                        <a:t> do </a:t>
                      </a:r>
                      <a:r>
                        <a:rPr lang="en-US" sz="2400" baseline="0" dirty="0" err="1" smtClean="0">
                          <a:latin typeface="Times New Roman" pitchFamily="18" charset="0"/>
                          <a:cs typeface="Times New Roman" pitchFamily="18" charset="0"/>
                        </a:rPr>
                        <a:t>phải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xây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dựng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hạ</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tầng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hệ</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thống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cài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đặt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tương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đối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lớn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Ngoài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ra</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người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dùng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phải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thiết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lập</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CSDL</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và</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khởi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tạo</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giao</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diện</a:t>
                      </a:r>
                      <a:r>
                        <a:rPr lang="en-US" sz="2400" baseline="0" dirty="0" smtClean="0">
                          <a:latin typeface="Times New Roman" pitchFamily="18" charset="0"/>
                          <a:cs typeface="Times New Roman" pitchFamily="18" charset="0"/>
                        </a:rPr>
                        <a:t> (template) </a:t>
                      </a:r>
                      <a:r>
                        <a:rPr lang="en-US" sz="2400" baseline="0" dirty="0" err="1" smtClean="0">
                          <a:latin typeface="Times New Roman" pitchFamily="18" charset="0"/>
                          <a:cs typeface="Times New Roman" pitchFamily="18" charset="0"/>
                        </a:rPr>
                        <a:t>trước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xây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dựng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trang</a:t>
                      </a:r>
                      <a:r>
                        <a:rPr lang="en-US" sz="2400" baseline="0" dirty="0" smtClean="0">
                          <a:latin typeface="Times New Roman" pitchFamily="18" charset="0"/>
                          <a:cs typeface="Times New Roman" pitchFamily="18" charset="0"/>
                        </a:rPr>
                        <a:t> Web</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just"/>
                      <a:r>
                        <a:rPr lang="en-US" sz="2400" dirty="0" err="1" smtClean="0">
                          <a:latin typeface="Times New Roman" pitchFamily="18" charset="0"/>
                          <a:cs typeface="Times New Roman" pitchFamily="18" charset="0"/>
                        </a:rPr>
                        <a:t>Nội</a:t>
                      </a:r>
                      <a:r>
                        <a:rPr lang="en-US" sz="2400" baseline="0" dirty="0" smtClean="0">
                          <a:latin typeface="Times New Roman" pitchFamily="18" charset="0"/>
                          <a:cs typeface="Times New Roman" pitchFamily="18" charset="0"/>
                        </a:rPr>
                        <a:t> dung </a:t>
                      </a:r>
                      <a:r>
                        <a:rPr lang="en-US" sz="2400" baseline="0" dirty="0" err="1" smtClean="0">
                          <a:latin typeface="Times New Roman" pitchFamily="18" charset="0"/>
                          <a:cs typeface="Times New Roman" pitchFamily="18" charset="0"/>
                        </a:rPr>
                        <a:t>tĩnh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người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dùng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kiến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thức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chuyên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môn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để</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thể</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thay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đổi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nội</a:t>
                      </a:r>
                      <a:r>
                        <a:rPr lang="en-US" sz="2400" baseline="0" dirty="0" smtClean="0">
                          <a:latin typeface="Times New Roman" pitchFamily="18" charset="0"/>
                          <a:cs typeface="Times New Roman" pitchFamily="18" charset="0"/>
                        </a:rPr>
                        <a:t> dung;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phải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thay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đổi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riêng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lẻ</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nhiều</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nội</a:t>
                      </a:r>
                      <a:r>
                        <a:rPr lang="en-US" sz="2400" baseline="0" dirty="0" smtClean="0">
                          <a:latin typeface="Times New Roman" pitchFamily="18" charset="0"/>
                          <a:cs typeface="Times New Roman" pitchFamily="18" charset="0"/>
                        </a:rPr>
                        <a:t> dung </a:t>
                      </a:r>
                      <a:r>
                        <a:rPr lang="en-US" sz="2400" baseline="0" dirty="0" err="1" smtClean="0">
                          <a:latin typeface="Times New Roman" pitchFamily="18" charset="0"/>
                          <a:cs typeface="Times New Roman" pitchFamily="18" charset="0"/>
                        </a:rPr>
                        <a:t>trên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từng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trang</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err="1" smtClean="0">
                          <a:latin typeface="Times New Roman" pitchFamily="18" charset="0"/>
                          <a:cs typeface="Times New Roman" pitchFamily="18" charset="0"/>
                        </a:rPr>
                        <a:t>Nội</a:t>
                      </a:r>
                      <a:r>
                        <a:rPr lang="en-US" sz="2400" baseline="0" dirty="0" smtClean="0">
                          <a:latin typeface="Times New Roman" pitchFamily="18" charset="0"/>
                          <a:cs typeface="Times New Roman" pitchFamily="18" charset="0"/>
                        </a:rPr>
                        <a:t> dung </a:t>
                      </a:r>
                      <a:r>
                        <a:rPr lang="en-US" sz="2400" baseline="0" dirty="0" err="1" smtClean="0">
                          <a:latin typeface="Times New Roman" pitchFamily="18" charset="0"/>
                          <a:cs typeface="Times New Roman" pitchFamily="18" charset="0"/>
                        </a:rPr>
                        <a:t>linh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động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thể</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chỉnh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sửa</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thay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đổi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mà</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không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tới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kiến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thức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chuyên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môn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thể</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thay</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đổi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đơn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lẻ</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thể</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áp</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dụng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cho</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toàn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bộ</a:t>
                      </a:r>
                      <a:r>
                        <a:rPr lang="en-US" sz="2400" baseline="0" dirty="0" smtClean="0">
                          <a:latin typeface="Times New Roman" pitchFamily="18" charset="0"/>
                          <a:cs typeface="Times New Roman" pitchFamily="18" charset="0"/>
                        </a:rPr>
                        <a:t> Website</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just"/>
                      <a:r>
                        <a:rPr lang="en-US" sz="2400" dirty="0" err="1" smtClean="0">
                          <a:latin typeface="Times New Roman" pitchFamily="18" charset="0"/>
                          <a:cs typeface="Times New Roman" pitchFamily="18" charset="0"/>
                        </a:rPr>
                        <a:t>Thêm</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tính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năng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mới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rất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khăn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và</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tới</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a:t>
                      </a:r>
                      <a:r>
                        <a:rPr lang="en-US" sz="2400" baseline="0" dirty="0" smtClean="0">
                          <a:latin typeface="Times New Roman" pitchFamily="18" charset="0"/>
                          <a:cs typeface="Times New Roman" pitchFamily="18" charset="0"/>
                        </a:rPr>
                        <a:t> custom code</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err="1" smtClean="0">
                          <a:latin typeface="Times New Roman" pitchFamily="18" charset="0"/>
                          <a:cs typeface="Times New Roman" pitchFamily="18" charset="0"/>
                        </a:rPr>
                        <a:t>Hầu</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hết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a:t>
                      </a:r>
                      <a:r>
                        <a:rPr lang="en-US" sz="2400" baseline="0" dirty="0" smtClean="0">
                          <a:latin typeface="Times New Roman" pitchFamily="18" charset="0"/>
                          <a:cs typeface="Times New Roman" pitchFamily="18" charset="0"/>
                        </a:rPr>
                        <a:t> CMS </a:t>
                      </a:r>
                      <a:r>
                        <a:rPr lang="en-US" sz="2400" baseline="0" dirty="0" err="1" smtClean="0">
                          <a:latin typeface="Times New Roman" pitchFamily="18" charset="0"/>
                          <a:cs typeface="Times New Roman" pitchFamily="18" charset="0"/>
                        </a:rPr>
                        <a:t>đều</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có</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những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thành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phần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mở</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rộng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và</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được</a:t>
                      </a:r>
                      <a:r>
                        <a:rPr lang="en-US" sz="2400" baseline="0" dirty="0" smtClean="0">
                          <a:latin typeface="Times New Roman" pitchFamily="18" charset="0"/>
                          <a:cs typeface="Times New Roman" pitchFamily="18" charset="0"/>
                        </a:rPr>
                        <a:t> plug-in </a:t>
                      </a:r>
                      <a:r>
                        <a:rPr lang="en-US" sz="2400" baseline="0" dirty="0" err="1" smtClean="0">
                          <a:latin typeface="Times New Roman" pitchFamily="18" charset="0"/>
                          <a:cs typeface="Times New Roman" pitchFamily="18" charset="0"/>
                        </a:rPr>
                        <a:t>vào</a:t>
                      </a:r>
                      <a:r>
                        <a:rPr lang="en-US" sz="2400" baseline="0" dirty="0" smtClean="0">
                          <a:latin typeface="Times New Roman" pitchFamily="18" charset="0"/>
                          <a:cs typeface="Times New Roman" pitchFamily="18" charset="0"/>
                        </a:rPr>
                        <a:t> website </a:t>
                      </a:r>
                      <a:r>
                        <a:rPr lang="en-US" sz="2400" baseline="0" dirty="0" err="1" smtClean="0">
                          <a:latin typeface="Times New Roman" pitchFamily="18" charset="0"/>
                          <a:cs typeface="Times New Roman" pitchFamily="18" charset="0"/>
                        </a:rPr>
                        <a:t>một</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cách</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dễ</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dàng</a:t>
                      </a:r>
                      <a:endParaRPr lang="en-US" sz="2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15</a:t>
            </a:fld>
            <a:endParaRPr lang="en-US"/>
          </a:p>
        </p:txBody>
      </p:sp>
    </p:spTree>
    <p:extLst>
      <p:ext uri="{BB962C8B-B14F-4D97-AF65-F5344CB8AC3E}">
        <p14:creationId xmlns:p14="http://schemas.microsoft.com/office/powerpoint/2010/main" val="295347386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16</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sz="3600" b="1" dirty="0" err="1" smtClean="0">
                <a:latin typeface="Tahoma" pitchFamily="34" charset="0"/>
                <a:ea typeface="Tahoma" pitchFamily="34" charset="0"/>
                <a:cs typeface="Tahoma" pitchFamily="34" charset="0"/>
              </a:rPr>
              <a:t>GIỚI</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THIỆU</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WORDPRESS</a:t>
            </a:r>
            <a:r>
              <a:rPr lang="en-US" sz="3600" b="1" dirty="0" smtClean="0">
                <a:latin typeface="Tahoma" pitchFamily="34" charset="0"/>
                <a:ea typeface="Tahoma" pitchFamily="34" charset="0"/>
                <a:cs typeface="Tahoma" pitchFamily="34" charset="0"/>
              </a:rPr>
              <a:t> CMS</a:t>
            </a:r>
            <a:endParaRPr lang="en-US" sz="3600" b="1" dirty="0">
              <a:latin typeface="Tahoma" pitchFamily="34" charset="0"/>
              <a:ea typeface="Tahoma" pitchFamily="34" charset="0"/>
              <a:cs typeface="Tahoma"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113" y="3686175"/>
            <a:ext cx="20097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57411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CMS</a:t>
            </a:r>
            <a:endParaRPr lang="en-US" dirty="0"/>
          </a:p>
        </p:txBody>
      </p:sp>
      <p:sp>
        <p:nvSpPr>
          <p:cNvPr id="3" name="Content Placeholder 2"/>
          <p:cNvSpPr>
            <a:spLocks noGrp="1"/>
          </p:cNvSpPr>
          <p:nvPr>
            <p:ph idx="1"/>
          </p:nvPr>
        </p:nvSpPr>
        <p:spPr/>
        <p:txBody>
          <a:bodyPr/>
          <a:lstStyle/>
          <a:p>
            <a:pPr algn="just"/>
            <a:r>
              <a:rPr lang="vi-VN" sz="3600" dirty="0" smtClean="0">
                <a:latin typeface="Times New Roman" pitchFamily="18" charset="0"/>
                <a:cs typeface="Times New Roman" pitchFamily="18" charset="0"/>
              </a:rPr>
              <a:t>WordPress </a:t>
            </a:r>
            <a:r>
              <a:rPr lang="vi-VN" sz="3600" dirty="0">
                <a:latin typeface="Times New Roman" pitchFamily="18" charset="0"/>
                <a:cs typeface="Times New Roman" pitchFamily="18" charset="0"/>
              </a:rPr>
              <a:t>là một hệ quản trị nội dung mã nguồn </a:t>
            </a:r>
            <a:r>
              <a:rPr lang="en-US" sz="3600" dirty="0">
                <a:latin typeface="Times New Roman" pitchFamily="18" charset="0"/>
                <a:cs typeface="Times New Roman" pitchFamily="18" charset="0"/>
              </a:rPr>
              <a:t>m</a:t>
            </a:r>
            <a:r>
              <a:rPr lang="vi-VN" sz="3600" dirty="0" smtClean="0">
                <a:latin typeface="Times New Roman" pitchFamily="18" charset="0"/>
                <a:cs typeface="Times New Roman" pitchFamily="18" charset="0"/>
              </a:rPr>
              <a:t>ở.</a:t>
            </a:r>
            <a:r>
              <a:rPr lang="en-US" sz="3600" dirty="0">
                <a:latin typeface="Times New Roman" pitchFamily="18" charset="0"/>
                <a:cs typeface="Times New Roman" pitchFamily="18" charset="0"/>
              </a:rPr>
              <a:t> </a:t>
            </a:r>
            <a:r>
              <a:rPr lang="vi-VN" sz="3600" dirty="0" smtClean="0">
                <a:latin typeface="Times New Roman" pitchFamily="18" charset="0"/>
                <a:cs typeface="Times New Roman" pitchFamily="18" charset="0"/>
              </a:rPr>
              <a:t>WordPress </a:t>
            </a:r>
            <a:r>
              <a:rPr lang="vi-VN" sz="3600" dirty="0">
                <a:latin typeface="Times New Roman" pitchFamily="18" charset="0"/>
                <a:cs typeface="Times New Roman" pitchFamily="18" charset="0"/>
              </a:rPr>
              <a:t>được viết bằng ngôn ngữ PHP và kết nối tới cơ sở dữ liệu MySQL, cho phép người sử dụng có thể dễ dàng xuất bản các nội dung của họ lên </a:t>
            </a:r>
            <a:r>
              <a:rPr lang="vi-VN" sz="3600" dirty="0" smtClean="0">
                <a:latin typeface="Times New Roman" pitchFamily="18" charset="0"/>
                <a:cs typeface="Times New Roman" pitchFamily="18" charset="0"/>
              </a:rPr>
              <a:t>Internet</a:t>
            </a:r>
            <a:endParaRPr lang="en-US" sz="3600" dirty="0">
              <a:latin typeface="Times New Roman" pitchFamily="18" charset="0"/>
              <a:cs typeface="Times New Roman" pitchFamily="18" charset="0"/>
            </a:endParaRPr>
          </a:p>
          <a:p>
            <a:pPr algn="just"/>
            <a:r>
              <a:rPr lang="vi-VN" sz="3600" dirty="0">
                <a:latin typeface="Times New Roman" pitchFamily="18" charset="0"/>
                <a:cs typeface="Times New Roman" pitchFamily="18" charset="0"/>
              </a:rPr>
              <a:t>Dễ sử dụng với khả năng mở rộng và tùy biến cao là một trong những ưu điểm đưa </a:t>
            </a:r>
            <a:r>
              <a:rPr lang="vi-VN" sz="3600" dirty="0" smtClean="0">
                <a:latin typeface="Times New Roman" pitchFamily="18" charset="0"/>
                <a:cs typeface="Times New Roman" pitchFamily="18" charset="0"/>
              </a:rPr>
              <a:t>WordPress </a:t>
            </a:r>
            <a:r>
              <a:rPr lang="vi-VN" sz="3600" dirty="0">
                <a:latin typeface="Times New Roman" pitchFamily="18" charset="0"/>
                <a:cs typeface="Times New Roman" pitchFamily="18" charset="0"/>
              </a:rPr>
              <a:t>trở thành một trong những phần mềm làm website phổ biến nhất thế </a:t>
            </a:r>
            <a:r>
              <a:rPr lang="vi-VN" sz="3600" dirty="0" smtClean="0">
                <a:latin typeface="Times New Roman" pitchFamily="18" charset="0"/>
                <a:cs typeface="Times New Roman" pitchFamily="18" charset="0"/>
              </a:rPr>
              <a:t>giới</a:t>
            </a:r>
            <a:endParaRPr lang="vi-VN" sz="3600" dirty="0">
              <a:latin typeface="Times New Roman" pitchFamily="18" charset="0"/>
              <a:cs typeface="Times New Roman" pitchFamily="18" charset="0"/>
            </a:endParaRPr>
          </a:p>
          <a:p>
            <a:pPr algn="just"/>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17</a:t>
            </a:fld>
            <a:endParaRPr lang="en-US"/>
          </a:p>
        </p:txBody>
      </p:sp>
    </p:spTree>
    <p:extLst>
      <p:ext uri="{BB962C8B-B14F-4D97-AF65-F5344CB8AC3E}">
        <p14:creationId xmlns:p14="http://schemas.microsoft.com/office/powerpoint/2010/main" val="7176032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010650" y="1492249"/>
            <a:ext cx="2838450" cy="2851151"/>
          </a:xfrm>
        </p:spPr>
        <p:txBody>
          <a:bodyPr/>
          <a:lstStyle/>
          <a:p>
            <a:endParaRPr lang="en-US" dirty="0" smtClean="0"/>
          </a:p>
          <a:p>
            <a:pPr marL="0" indent="0" algn="ctr">
              <a:buNone/>
            </a:pPr>
            <a:r>
              <a:rPr lang="vi-VN" sz="3200" b="1" i="1" dirty="0" smtClean="0">
                <a:solidFill>
                  <a:srgbClr val="FF0000"/>
                </a:solidFill>
              </a:rPr>
              <a:t>WordPress </a:t>
            </a:r>
            <a:r>
              <a:rPr lang="vi-VN" sz="3200" b="1" i="1" dirty="0">
                <a:solidFill>
                  <a:srgbClr val="FF0000"/>
                </a:solidFill>
              </a:rPr>
              <a:t>đã chiếm hơn </a:t>
            </a:r>
            <a:r>
              <a:rPr lang="en-US" sz="3200" b="1" i="1" dirty="0" smtClean="0">
                <a:solidFill>
                  <a:srgbClr val="FF0000"/>
                </a:solidFill>
              </a:rPr>
              <a:t>4</a:t>
            </a:r>
            <a:r>
              <a:rPr lang="vi-VN" sz="3200" b="1" i="1" dirty="0" smtClean="0">
                <a:solidFill>
                  <a:srgbClr val="FF0000"/>
                </a:solidFill>
              </a:rPr>
              <a:t>0</a:t>
            </a:r>
            <a:r>
              <a:rPr lang="vi-VN" sz="3200" b="1" i="1" dirty="0">
                <a:solidFill>
                  <a:srgbClr val="FF0000"/>
                </a:solidFill>
              </a:rPr>
              <a:t>% số lượng </a:t>
            </a:r>
            <a:r>
              <a:rPr lang="vi-VN" sz="3200" b="1" i="1" dirty="0" smtClean="0">
                <a:solidFill>
                  <a:srgbClr val="FF0000"/>
                </a:solidFill>
              </a:rPr>
              <a:t>Websites</a:t>
            </a:r>
            <a:endParaRPr lang="en-US" sz="3200" b="1" i="1" dirty="0" smtClean="0">
              <a:solidFill>
                <a:srgbClr val="FF0000"/>
              </a:solidFill>
            </a:endParaRPr>
          </a:p>
          <a:p>
            <a:pPr marL="0" indent="0" algn="ctr">
              <a:buNone/>
            </a:pPr>
            <a:r>
              <a:rPr lang="vi-VN" sz="3200" b="1" i="1" dirty="0" smtClean="0">
                <a:solidFill>
                  <a:srgbClr val="FF0000"/>
                </a:solidFill>
              </a:rPr>
              <a:t>trên </a:t>
            </a:r>
            <a:r>
              <a:rPr lang="vi-VN" sz="3200" b="1" i="1" dirty="0">
                <a:solidFill>
                  <a:srgbClr val="FF0000"/>
                </a:solidFill>
              </a:rPr>
              <a:t>toàn cầu </a:t>
            </a:r>
            <a:endParaRPr lang="en-US" sz="3200" b="1" i="1" dirty="0">
              <a:solidFill>
                <a:srgbClr val="FF0000"/>
              </a:solidFill>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04900"/>
            <a:ext cx="86868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96861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noAutofit/>
          </a:bodyPr>
          <a:lstStyle/>
          <a:p>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qua </a:t>
            </a:r>
            <a:r>
              <a:rPr lang="en-US" dirty="0" err="1" smtClean="0"/>
              <a:t>các</a:t>
            </a:r>
            <a:r>
              <a:rPr lang="en-US" dirty="0" smtClean="0"/>
              <a:t> </a:t>
            </a:r>
            <a:r>
              <a:rPr lang="en-US" dirty="0" err="1" smtClean="0"/>
              <a:t>phiên</a:t>
            </a:r>
            <a:r>
              <a:rPr lang="en-US" dirty="0" smtClean="0"/>
              <a:t> </a:t>
            </a:r>
            <a:r>
              <a:rPr lang="en-US" dirty="0" err="1" smtClean="0"/>
              <a:t>bản</a:t>
            </a:r>
            <a:endParaRPr lang="en-US" dirty="0"/>
          </a:p>
        </p:txBody>
      </p:sp>
      <p:sp>
        <p:nvSpPr>
          <p:cNvPr id="3" name="Content Placeholder 2"/>
          <p:cNvSpPr>
            <a:spLocks noGrp="1"/>
          </p:cNvSpPr>
          <p:nvPr>
            <p:ph idx="1"/>
          </p:nvPr>
        </p:nvSpPr>
        <p:spPr>
          <a:xfrm>
            <a:off x="609600" y="1833881"/>
            <a:ext cx="11163300" cy="4389120"/>
          </a:xfrm>
        </p:spPr>
        <p:txBody>
          <a:bodyPr/>
          <a:lstStyle/>
          <a:p>
            <a:r>
              <a:rPr lang="vi-VN" b="1" dirty="0" smtClean="0"/>
              <a:t>WordPress </a:t>
            </a:r>
            <a:r>
              <a:rPr lang="vi-VN" b="1" dirty="0"/>
              <a:t>1.0</a:t>
            </a:r>
            <a:r>
              <a:rPr lang="vi-VN" dirty="0"/>
              <a:t> “Miles Davis” bắt đầu hỗ trợ SEO tốt hơn với các đường dẫn thân </a:t>
            </a:r>
            <a:r>
              <a:rPr lang="vi-VN" dirty="0" smtClean="0"/>
              <a:t>thiện</a:t>
            </a:r>
            <a:endParaRPr lang="en-US" dirty="0" smtClean="0"/>
          </a:p>
          <a:p>
            <a:r>
              <a:rPr lang="vi-VN" b="1" dirty="0" smtClean="0"/>
              <a:t>WordPress </a:t>
            </a:r>
            <a:r>
              <a:rPr lang="vi-VN" b="1" dirty="0"/>
              <a:t>1.5</a:t>
            </a:r>
            <a:r>
              <a:rPr lang="vi-VN" dirty="0"/>
              <a:t> “Billy Strayhorn” cho phép tạo các </a:t>
            </a:r>
            <a:r>
              <a:rPr lang="vi-VN" dirty="0" smtClean="0"/>
              <a:t>Pages</a:t>
            </a:r>
            <a:r>
              <a:rPr lang="en-US" dirty="0" smtClean="0"/>
              <a:t>, c</a:t>
            </a:r>
            <a:r>
              <a:rPr lang="vi-VN" dirty="0" smtClean="0"/>
              <a:t>hức </a:t>
            </a:r>
            <a:r>
              <a:rPr lang="vi-VN" dirty="0"/>
              <a:t>năng </a:t>
            </a:r>
            <a:r>
              <a:rPr lang="vi-VN" dirty="0" smtClean="0"/>
              <a:t>này </a:t>
            </a:r>
            <a:r>
              <a:rPr lang="vi-VN" dirty="0"/>
              <a:t>được sử dụng </a:t>
            </a:r>
            <a:r>
              <a:rPr lang="en-US" dirty="0" smtClean="0"/>
              <a:t>t</a:t>
            </a:r>
            <a:r>
              <a:rPr lang="vi-VN" dirty="0" smtClean="0"/>
              <a:t>ạo </a:t>
            </a:r>
            <a:r>
              <a:rPr lang="vi-VN" dirty="0"/>
              <a:t>các trang </a:t>
            </a:r>
            <a:r>
              <a:rPr lang="vi-VN" dirty="0" smtClean="0"/>
              <a:t>như </a:t>
            </a:r>
            <a:r>
              <a:rPr lang="vi-VN" dirty="0"/>
              <a:t>“Giới thiệu” hay “Liên hệ</a:t>
            </a:r>
            <a:r>
              <a:rPr lang="vi-VN" dirty="0" smtClean="0"/>
              <a:t>”</a:t>
            </a:r>
            <a:endParaRPr lang="en-US" dirty="0" smtClean="0"/>
          </a:p>
          <a:p>
            <a:r>
              <a:rPr lang="vi-VN" b="1" dirty="0" smtClean="0"/>
              <a:t>WordPress </a:t>
            </a:r>
            <a:r>
              <a:rPr lang="vi-VN" b="1" dirty="0"/>
              <a:t>2.0</a:t>
            </a:r>
            <a:r>
              <a:rPr lang="vi-VN" dirty="0"/>
              <a:t> “Duke Ellington” bổ sung WYSIWYG Editing sử dụng thư viện TinyMCE nổi tiếng</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19</a:t>
            </a:fld>
            <a:endParaRPr lang="en-US"/>
          </a:p>
        </p:txBody>
      </p:sp>
    </p:spTree>
    <p:extLst>
      <p:ext uri="{BB962C8B-B14F-4D97-AF65-F5344CB8AC3E}">
        <p14:creationId xmlns:p14="http://schemas.microsoft.com/office/powerpoint/2010/main" val="22414397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Nội</a:t>
            </a:r>
            <a:r>
              <a:rPr lang="en-US" dirty="0">
                <a:latin typeface="Arial" pitchFamily="34" charset="0"/>
                <a:cs typeface="Arial" pitchFamily="34" charset="0"/>
              </a:rPr>
              <a:t> dung</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a:t>
            </a:fld>
            <a:endParaRPr lang="en-US"/>
          </a:p>
        </p:txBody>
      </p:sp>
      <p:graphicFrame>
        <p:nvGraphicFramePr>
          <p:cNvPr id="6" name="Content Placeholder 7"/>
          <p:cNvGraphicFramePr>
            <a:graphicFrameLocks noGrp="1"/>
          </p:cNvGraphicFramePr>
          <p:nvPr>
            <p:ph idx="1"/>
            <p:extLst>
              <p:ext uri="{D42A27DB-BD31-4B8C-83A1-F6EECF244321}">
                <p14:modId xmlns:p14="http://schemas.microsoft.com/office/powerpoint/2010/main" val="3608282216"/>
              </p:ext>
            </p:extLst>
          </p:nvPr>
        </p:nvGraphicFramePr>
        <p:xfrm>
          <a:off x="1905000" y="1937289"/>
          <a:ext cx="9765224" cy="408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63908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b="1" dirty="0" smtClean="0"/>
              <a:t>WordPress </a:t>
            </a:r>
            <a:r>
              <a:rPr lang="vi-VN" b="1" dirty="0"/>
              <a:t>2.3</a:t>
            </a:r>
            <a:r>
              <a:rPr lang="vi-VN" dirty="0"/>
              <a:t> “Dexter Gordon” lần đầu xuất hiện chức năng rất được yêu thích là “Tags</a:t>
            </a:r>
            <a:r>
              <a:rPr lang="vi-VN" dirty="0" smtClean="0"/>
              <a:t>”</a:t>
            </a:r>
            <a:endParaRPr lang="vi-VN" dirty="0"/>
          </a:p>
          <a:p>
            <a:pPr algn="just"/>
            <a:r>
              <a:rPr lang="vi-VN" b="1" dirty="0" smtClean="0"/>
              <a:t>WordPress </a:t>
            </a:r>
            <a:r>
              <a:rPr lang="vi-VN" b="1" dirty="0"/>
              <a:t>2.7</a:t>
            </a:r>
            <a:r>
              <a:rPr lang="vi-VN" dirty="0"/>
              <a:t> “John Coltrane” có sự thay đổi lớn ở giao diện back-end. Phần admin menu được chuyển từ dạng ngang - bên trên sang dạng dọc - phía bên </a:t>
            </a:r>
            <a:r>
              <a:rPr lang="vi-VN" dirty="0" smtClean="0"/>
              <a:t>trái</a:t>
            </a:r>
            <a:endParaRPr lang="vi-VN" dirty="0"/>
          </a:p>
          <a:p>
            <a:pPr algn="just"/>
            <a:r>
              <a:rPr lang="en-US" b="1" dirty="0" err="1" smtClean="0"/>
              <a:t>WordPress</a:t>
            </a:r>
            <a:r>
              <a:rPr lang="en-US" b="1" dirty="0" smtClean="0"/>
              <a:t> </a:t>
            </a:r>
            <a:r>
              <a:rPr lang="en-US" b="1" dirty="0"/>
              <a:t>3.0</a:t>
            </a:r>
            <a:r>
              <a:rPr lang="en-US" dirty="0"/>
              <a:t> “</a:t>
            </a:r>
            <a:r>
              <a:rPr lang="en-US" dirty="0" err="1"/>
              <a:t>Thelonious</a:t>
            </a:r>
            <a:r>
              <a:rPr lang="en-US" dirty="0"/>
              <a:t>” </a:t>
            </a:r>
            <a:r>
              <a:rPr lang="en-US" dirty="0" err="1"/>
              <a:t>tích</a:t>
            </a:r>
            <a:r>
              <a:rPr lang="en-US" dirty="0"/>
              <a:t> </a:t>
            </a:r>
            <a:r>
              <a:rPr lang="en-US" dirty="0" err="1"/>
              <a:t>hợp</a:t>
            </a:r>
            <a:r>
              <a:rPr lang="en-US" dirty="0"/>
              <a:t> </a:t>
            </a:r>
            <a:r>
              <a:rPr lang="en-US" dirty="0" err="1"/>
              <a:t>sẵn</a:t>
            </a:r>
            <a:r>
              <a:rPr lang="en-US" dirty="0"/>
              <a:t> </a:t>
            </a:r>
            <a:r>
              <a:rPr lang="en-US" dirty="0" err="1" smtClean="0"/>
              <a:t>WordPress</a:t>
            </a:r>
            <a:r>
              <a:rPr lang="en-US" dirty="0" smtClean="0"/>
              <a:t> </a:t>
            </a:r>
            <a:r>
              <a:rPr lang="en-US" dirty="0"/>
              <a:t>MU </a:t>
            </a:r>
            <a:r>
              <a:rPr lang="en-US" dirty="0" err="1"/>
              <a:t>vào</a:t>
            </a:r>
            <a:r>
              <a:rPr lang="en-US" dirty="0"/>
              <a:t> </a:t>
            </a:r>
            <a:r>
              <a:rPr lang="en-US" dirty="0" smtClean="0"/>
              <a:t>core</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20</a:t>
            </a:fld>
            <a:endParaRPr lang="en-US"/>
          </a:p>
        </p:txBody>
      </p:sp>
    </p:spTree>
    <p:extLst>
      <p:ext uri="{BB962C8B-B14F-4D97-AF65-F5344CB8AC3E}">
        <p14:creationId xmlns:p14="http://schemas.microsoft.com/office/powerpoint/2010/main" val="119678303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1357631"/>
            <a:ext cx="10972800" cy="4389120"/>
          </a:xfrm>
        </p:spPr>
        <p:txBody>
          <a:bodyPr/>
          <a:lstStyle/>
          <a:p>
            <a:pPr algn="just"/>
            <a:r>
              <a:rPr lang="vi-VN" b="1" dirty="0" smtClean="0"/>
              <a:t>WordPress </a:t>
            </a:r>
            <a:r>
              <a:rPr lang="vi-VN" b="1" dirty="0"/>
              <a:t>3.5</a:t>
            </a:r>
            <a:r>
              <a:rPr lang="vi-VN" dirty="0"/>
              <a:t> “Elvin Jones” được tích hợp thêm các class mới là WP_Comment_Query, WP_User_Query giúp cho việc truy vấn đơn giản </a:t>
            </a:r>
            <a:r>
              <a:rPr lang="vi-VN" dirty="0" smtClean="0"/>
              <a:t>hơn</a:t>
            </a:r>
            <a:endParaRPr lang="en-US" dirty="0" smtClean="0"/>
          </a:p>
          <a:p>
            <a:pPr algn="just"/>
            <a:r>
              <a:rPr lang="en-US" b="1" dirty="0" err="1" smtClean="0"/>
              <a:t>WordPress</a:t>
            </a:r>
            <a:r>
              <a:rPr lang="en-US" b="1" dirty="0" smtClean="0"/>
              <a:t> </a:t>
            </a:r>
            <a:r>
              <a:rPr lang="en-US" b="1" dirty="0"/>
              <a:t>3.8</a:t>
            </a:r>
            <a:r>
              <a:rPr lang="en-US" dirty="0"/>
              <a:t> “Parker” </a:t>
            </a:r>
            <a:r>
              <a:rPr lang="en-US" dirty="0" err="1"/>
              <a:t>là</a:t>
            </a:r>
            <a:r>
              <a:rPr lang="en-US" dirty="0"/>
              <a:t> </a:t>
            </a:r>
            <a:r>
              <a:rPr lang="en-US" dirty="0" err="1"/>
              <a:t>một</a:t>
            </a:r>
            <a:r>
              <a:rPr lang="en-US" dirty="0"/>
              <a:t> </a:t>
            </a:r>
            <a:r>
              <a:rPr lang="en-US" dirty="0" err="1"/>
              <a:t>bản</a:t>
            </a:r>
            <a:r>
              <a:rPr lang="en-US" dirty="0"/>
              <a:t> </a:t>
            </a:r>
            <a:r>
              <a:rPr lang="en-US" dirty="0" err="1"/>
              <a:t>cập</a:t>
            </a:r>
            <a:r>
              <a:rPr lang="en-US" dirty="0"/>
              <a:t> </a:t>
            </a:r>
            <a:r>
              <a:rPr lang="en-US" dirty="0" err="1"/>
              <a:t>nhật</a:t>
            </a:r>
            <a:r>
              <a:rPr lang="en-US" dirty="0"/>
              <a:t> </a:t>
            </a:r>
            <a:r>
              <a:rPr lang="en-US" dirty="0" err="1"/>
              <a:t>lớn</a:t>
            </a:r>
            <a:r>
              <a:rPr lang="en-US" dirty="0"/>
              <a:t> </a:t>
            </a:r>
            <a:r>
              <a:rPr lang="en-US" dirty="0" err="1"/>
              <a:t>cho</a:t>
            </a:r>
            <a:r>
              <a:rPr lang="en-US" dirty="0"/>
              <a:t> </a:t>
            </a:r>
            <a:r>
              <a:rPr lang="en-US" dirty="0" err="1"/>
              <a:t>giao</a:t>
            </a:r>
            <a:r>
              <a:rPr lang="en-US" dirty="0"/>
              <a:t> </a:t>
            </a:r>
            <a:r>
              <a:rPr lang="en-US" dirty="0" err="1"/>
              <a:t>diện</a:t>
            </a:r>
            <a:r>
              <a:rPr lang="en-US" dirty="0"/>
              <a:t> </a:t>
            </a:r>
            <a:r>
              <a:rPr lang="en-US" dirty="0" err="1"/>
              <a:t>quản</a:t>
            </a:r>
            <a:r>
              <a:rPr lang="en-US" dirty="0"/>
              <a:t> </a:t>
            </a:r>
            <a:r>
              <a:rPr lang="en-US" dirty="0" err="1"/>
              <a:t>trị</a:t>
            </a:r>
            <a:r>
              <a:rPr lang="en-US" dirty="0"/>
              <a:t> </a:t>
            </a:r>
            <a:r>
              <a:rPr lang="en-US" dirty="0" smtClean="0"/>
              <a:t>back-end</a:t>
            </a:r>
          </a:p>
          <a:p>
            <a:pPr algn="just"/>
            <a:r>
              <a:rPr lang="en-US" b="1" dirty="0" err="1" smtClean="0"/>
              <a:t>WordPress</a:t>
            </a:r>
            <a:r>
              <a:rPr lang="en-US" b="1" dirty="0" smtClean="0"/>
              <a:t> </a:t>
            </a:r>
            <a:r>
              <a:rPr lang="en-US" b="1" dirty="0"/>
              <a:t>4.0</a:t>
            </a:r>
            <a:r>
              <a:rPr lang="en-US" dirty="0"/>
              <a:t> “Benny” </a:t>
            </a:r>
            <a:r>
              <a:rPr lang="en-US" dirty="0" err="1"/>
              <a:t>tối</a:t>
            </a:r>
            <a:r>
              <a:rPr lang="en-US" dirty="0"/>
              <a:t> </a:t>
            </a:r>
            <a:r>
              <a:rPr lang="en-US" dirty="0" err="1"/>
              <a:t>ưu</a:t>
            </a:r>
            <a:r>
              <a:rPr lang="en-US" dirty="0"/>
              <a:t> </a:t>
            </a:r>
            <a:r>
              <a:rPr lang="en-US" dirty="0" err="1"/>
              <a:t>trải</a:t>
            </a:r>
            <a:r>
              <a:rPr lang="en-US" dirty="0"/>
              <a:t> </a:t>
            </a:r>
            <a:r>
              <a:rPr lang="en-US" dirty="0" err="1"/>
              <a:t>nghiệm</a:t>
            </a:r>
            <a:r>
              <a:rPr lang="en-US" dirty="0"/>
              <a:t> </a:t>
            </a:r>
            <a:r>
              <a:rPr lang="en-US" dirty="0" err="1"/>
              <a:t>cho</a:t>
            </a:r>
            <a:r>
              <a:rPr lang="en-US" dirty="0"/>
              <a:t> </a:t>
            </a:r>
            <a:r>
              <a:rPr lang="en-US" dirty="0" smtClean="0"/>
              <a:t>Editor</a:t>
            </a:r>
          </a:p>
          <a:p>
            <a:pPr algn="just"/>
            <a:r>
              <a:rPr lang="en-US" b="1" dirty="0" err="1" smtClean="0"/>
              <a:t>WordPress</a:t>
            </a:r>
            <a:r>
              <a:rPr lang="en-US" b="1" dirty="0" smtClean="0"/>
              <a:t> </a:t>
            </a:r>
            <a:r>
              <a:rPr lang="en-US" b="1" dirty="0"/>
              <a:t>4.4</a:t>
            </a:r>
            <a:r>
              <a:rPr lang="en-US" dirty="0"/>
              <a:t> “Clifford” </a:t>
            </a:r>
            <a:r>
              <a:rPr lang="en-US" dirty="0" err="1"/>
              <a:t>hỗ</a:t>
            </a:r>
            <a:r>
              <a:rPr lang="en-US" dirty="0"/>
              <a:t> </a:t>
            </a:r>
            <a:r>
              <a:rPr lang="en-US" dirty="0" err="1"/>
              <a:t>trợ</a:t>
            </a:r>
            <a:r>
              <a:rPr lang="en-US" dirty="0"/>
              <a:t> </a:t>
            </a:r>
            <a:r>
              <a:rPr lang="en-US" dirty="0" err="1"/>
              <a:t>nền</a:t>
            </a:r>
            <a:r>
              <a:rPr lang="en-US" dirty="0"/>
              <a:t> </a:t>
            </a:r>
            <a:r>
              <a:rPr lang="en-US" dirty="0" err="1"/>
              <a:t>tảng</a:t>
            </a:r>
            <a:r>
              <a:rPr lang="en-US" dirty="0"/>
              <a:t> REST API, Term Metadata </a:t>
            </a:r>
            <a:r>
              <a:rPr lang="en-US" dirty="0" err="1"/>
              <a:t>và</a:t>
            </a:r>
            <a:r>
              <a:rPr lang="en-US" dirty="0"/>
              <a:t> Responsive Images</a:t>
            </a: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21</a:t>
            </a:fld>
            <a:endParaRPr lang="en-US"/>
          </a:p>
        </p:txBody>
      </p:sp>
    </p:spTree>
    <p:extLst>
      <p:ext uri="{BB962C8B-B14F-4D97-AF65-F5344CB8AC3E}">
        <p14:creationId xmlns:p14="http://schemas.microsoft.com/office/powerpoint/2010/main" val="344243115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485900"/>
            <a:ext cx="10972800" cy="4870451"/>
          </a:xfrm>
        </p:spPr>
        <p:txBody>
          <a:bodyPr/>
          <a:lstStyle/>
          <a:p>
            <a:r>
              <a:rPr lang="en-US" dirty="0" err="1" smtClean="0"/>
              <a:t>Hiện</a:t>
            </a:r>
            <a:r>
              <a:rPr lang="en-US" dirty="0" smtClean="0"/>
              <a:t> nay, </a:t>
            </a:r>
            <a:r>
              <a:rPr lang="en-US" dirty="0" err="1" smtClean="0"/>
              <a:t>phiên</a:t>
            </a:r>
            <a:r>
              <a:rPr lang="en-US" dirty="0" smtClean="0"/>
              <a:t> </a:t>
            </a:r>
            <a:r>
              <a:rPr lang="en-US" dirty="0" err="1" smtClean="0"/>
              <a:t>bản</a:t>
            </a:r>
            <a:r>
              <a:rPr lang="en-US" dirty="0" smtClean="0"/>
              <a:t> </a:t>
            </a:r>
            <a:r>
              <a:rPr lang="en-US" dirty="0" err="1" smtClean="0"/>
              <a:t>mới</a:t>
            </a:r>
            <a:r>
              <a:rPr lang="en-US" dirty="0" smtClean="0"/>
              <a:t> </a:t>
            </a:r>
            <a:r>
              <a:rPr lang="en-US" dirty="0" err="1" smtClean="0"/>
              <a:t>nhất</a:t>
            </a:r>
            <a:r>
              <a:rPr lang="en-US" dirty="0" smtClean="0"/>
              <a:t> </a:t>
            </a:r>
            <a:r>
              <a:rPr lang="en-US" dirty="0" err="1" smtClean="0"/>
              <a:t>là</a:t>
            </a:r>
            <a:r>
              <a:rPr lang="en-US" dirty="0" smtClean="0"/>
              <a:t> 5.6</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22</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62162"/>
            <a:ext cx="9315450" cy="390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815882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933450"/>
          </a:xfrm>
        </p:spPr>
        <p:txBody>
          <a:bodyPr/>
          <a:lstStyle/>
          <a:p>
            <a:r>
              <a:rPr lang="en-US" dirty="0" err="1" smtClean="0"/>
              <a:t>Những</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nổi</a:t>
            </a:r>
            <a:r>
              <a:rPr lang="en-US" dirty="0" smtClean="0"/>
              <a:t> </a:t>
            </a:r>
            <a:r>
              <a:rPr lang="en-US" dirty="0" err="1" smtClean="0"/>
              <a:t>bật</a:t>
            </a:r>
            <a:endParaRPr lang="en-US" dirty="0"/>
          </a:p>
        </p:txBody>
      </p:sp>
      <p:sp>
        <p:nvSpPr>
          <p:cNvPr id="3" name="Content Placeholder 2"/>
          <p:cNvSpPr>
            <a:spLocks noGrp="1"/>
          </p:cNvSpPr>
          <p:nvPr>
            <p:ph idx="1"/>
          </p:nvPr>
        </p:nvSpPr>
        <p:spPr>
          <a:xfrm>
            <a:off x="609600" y="1871981"/>
            <a:ext cx="10972800" cy="4389120"/>
          </a:xfrm>
        </p:spPr>
        <p:txBody>
          <a:bodyPr/>
          <a:lstStyle/>
          <a:p>
            <a:pPr algn="just"/>
            <a:r>
              <a:rPr lang="vi-VN" dirty="0"/>
              <a:t>Plugin phong </a:t>
            </a:r>
            <a:r>
              <a:rPr lang="vi-VN" dirty="0" smtClean="0"/>
              <a:t>phú</a:t>
            </a:r>
            <a:r>
              <a:rPr lang="en-US" dirty="0" smtClean="0"/>
              <a:t> </a:t>
            </a:r>
            <a:r>
              <a:rPr lang="vi-VN" dirty="0" smtClean="0"/>
              <a:t>và </a:t>
            </a:r>
            <a:r>
              <a:rPr lang="vi-VN" dirty="0"/>
              <a:t>không ngừng cập nhật, ngoài ra người dùng có thể tự viết Plugin hoặc thay đổi mã nguồn </a:t>
            </a:r>
            <a:r>
              <a:rPr lang="vi-VN" dirty="0" smtClean="0"/>
              <a:t>WordPress</a:t>
            </a:r>
            <a:endParaRPr lang="vi-VN" dirty="0"/>
          </a:p>
          <a:p>
            <a:pPr algn="just"/>
            <a:r>
              <a:rPr lang="vi-VN" dirty="0"/>
              <a:t>Được phát triển trên nhiều ngôn ngữ (có hỗ trợ </a:t>
            </a:r>
            <a:r>
              <a:rPr lang="en-US" dirty="0" smtClean="0"/>
              <a:t>TV</a:t>
            </a:r>
            <a:r>
              <a:rPr lang="vi-VN" dirty="0" smtClean="0"/>
              <a:t>)</a:t>
            </a:r>
            <a:endParaRPr lang="vi-VN" dirty="0"/>
          </a:p>
          <a:p>
            <a:pPr algn="just"/>
            <a:r>
              <a:rPr lang="vi-VN" dirty="0"/>
              <a:t>Cập nhật phiên bản liên tục, cộng đồng hỗ trợ </a:t>
            </a:r>
            <a:r>
              <a:rPr lang="vi-VN" dirty="0" smtClean="0"/>
              <a:t>lớn</a:t>
            </a:r>
            <a:endParaRPr lang="vi-VN" dirty="0"/>
          </a:p>
          <a:p>
            <a:pPr algn="just"/>
            <a:r>
              <a:rPr lang="vi-VN" dirty="0"/>
              <a:t>Có hệ thống Theme phong phú, nhiều </a:t>
            </a:r>
            <a:r>
              <a:rPr lang="en-US" dirty="0" smtClean="0"/>
              <a:t>T</a:t>
            </a:r>
            <a:r>
              <a:rPr lang="vi-VN" dirty="0" smtClean="0"/>
              <a:t>heme </a:t>
            </a:r>
            <a:r>
              <a:rPr lang="vi-VN" dirty="0"/>
              <a:t>chuyên nghiệp có khả năng SEO </a:t>
            </a:r>
            <a:r>
              <a:rPr lang="vi-VN" dirty="0" smtClean="0"/>
              <a:t>tốt</a:t>
            </a:r>
            <a:endParaRPr lang="vi-VN"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23</a:t>
            </a:fld>
            <a:endParaRPr lang="en-US"/>
          </a:p>
        </p:txBody>
      </p:sp>
    </p:spTree>
    <p:extLst>
      <p:ext uri="{BB962C8B-B14F-4D97-AF65-F5344CB8AC3E}">
        <p14:creationId xmlns:p14="http://schemas.microsoft.com/office/powerpoint/2010/main" val="263744656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dirty="0"/>
              <a:t>Việc quản lý blog, quản lý các bài viết rất thuận tiện giống như các phần mềm thiết kế website chuyên </a:t>
            </a:r>
            <a:r>
              <a:rPr lang="vi-VN" dirty="0" smtClean="0"/>
              <a:t>nghiệp</a:t>
            </a:r>
            <a:endParaRPr lang="vi-VN" dirty="0"/>
          </a:p>
          <a:p>
            <a:pPr algn="just"/>
            <a:r>
              <a:rPr lang="vi-VN" dirty="0"/>
              <a:t>Thể hiện các tệp PDF, DOC, Powerpoint ngay trên nội dung bài viết. Đặc biệt tích hợp sẵn Latex – công cụ soạn thảo công thức toán học, giúp người sử dụng có thể viết công thức toán học ngay trên </a:t>
            </a:r>
            <a:r>
              <a:rPr lang="vi-VN" dirty="0" smtClean="0"/>
              <a:t>blog</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24</a:t>
            </a:fld>
            <a:endParaRPr lang="en-US"/>
          </a:p>
        </p:txBody>
      </p:sp>
    </p:spTree>
    <p:extLst>
      <p:ext uri="{BB962C8B-B14F-4D97-AF65-F5344CB8AC3E}">
        <p14:creationId xmlns:p14="http://schemas.microsoft.com/office/powerpoint/2010/main" val="58620217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00050" y="1967231"/>
            <a:ext cx="11182350" cy="4389120"/>
          </a:xfrm>
        </p:spPr>
        <p:txBody>
          <a:bodyPr/>
          <a:lstStyle/>
          <a:p>
            <a:r>
              <a:rPr lang="vi-VN" dirty="0" smtClean="0"/>
              <a:t>WordPress </a:t>
            </a:r>
            <a:r>
              <a:rPr lang="vi-VN" dirty="0"/>
              <a:t>có những Widget (ứng dụng tạo thêm) như </a:t>
            </a:r>
            <a:r>
              <a:rPr lang="vi-VN" dirty="0" smtClean="0"/>
              <a:t>:</a:t>
            </a:r>
            <a:endParaRPr lang="en-US" dirty="0" smtClean="0"/>
          </a:p>
          <a:p>
            <a:pPr lvl="1"/>
            <a:r>
              <a:rPr lang="vi-VN" sz="3200" dirty="0" smtClean="0"/>
              <a:t>Thống </a:t>
            </a:r>
            <a:r>
              <a:rPr lang="vi-VN" sz="3200" dirty="0"/>
              <a:t>kê số lượt truy cập blog</a:t>
            </a:r>
          </a:p>
          <a:p>
            <a:pPr lvl="1"/>
            <a:r>
              <a:rPr lang="vi-VN" sz="3200" dirty="0"/>
              <a:t>Các bài mới nhất</a:t>
            </a:r>
          </a:p>
          <a:p>
            <a:pPr lvl="1"/>
            <a:r>
              <a:rPr lang="vi-VN" sz="3200" dirty="0"/>
              <a:t>Các bài viết nổi bật nhất</a:t>
            </a:r>
          </a:p>
          <a:p>
            <a:pPr lvl="1"/>
            <a:r>
              <a:rPr lang="vi-VN" sz="3200" dirty="0"/>
              <a:t>Các comment mới </a:t>
            </a:r>
            <a:r>
              <a:rPr lang="vi-VN" sz="3200" dirty="0" smtClean="0"/>
              <a:t>nhất</a:t>
            </a:r>
            <a:endParaRPr lang="vi-VN" sz="3200"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25</a:t>
            </a:fld>
            <a:endParaRPr lang="en-US"/>
          </a:p>
        </p:txBody>
      </p:sp>
      <p:sp>
        <p:nvSpPr>
          <p:cNvPr id="5" name="Content Placeholder 2"/>
          <p:cNvSpPr txBox="1">
            <a:spLocks/>
          </p:cNvSpPr>
          <p:nvPr/>
        </p:nvSpPr>
        <p:spPr bwMode="auto">
          <a:xfrm>
            <a:off x="6305550" y="2594610"/>
            <a:ext cx="5353050" cy="321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02060"/>
              </a:buClr>
              <a:buSzPct val="95000"/>
              <a:buFont typeface="Symbol" pitchFamily="18" charset="2"/>
              <a:buChar char="·"/>
              <a:defRPr sz="3600" kern="1200">
                <a:solidFill>
                  <a:schemeClr val="tx1"/>
                </a:solidFill>
                <a:latin typeface="Times New Roman" pitchFamily="18" charset="0"/>
                <a:ea typeface="+mn-ea"/>
                <a:cs typeface="Times New Roman" pitchFamily="18" charset="0"/>
              </a:defRPr>
            </a:lvl1pPr>
            <a:lvl2pPr marL="639763" indent="-246063" algn="l" rtl="0" eaLnBrk="0" fontAlgn="base" hangingPunct="0">
              <a:spcBef>
                <a:spcPct val="20000"/>
              </a:spcBef>
              <a:spcAft>
                <a:spcPct val="0"/>
              </a:spcAft>
              <a:buClr>
                <a:srgbClr val="002060"/>
              </a:buClr>
              <a:buSzPct val="85000"/>
              <a:buFont typeface="Wingdings" pitchFamily="2" charset="2"/>
              <a:buChar char="Ø"/>
              <a:defRPr sz="3600" kern="1200">
                <a:solidFill>
                  <a:schemeClr val="tx1"/>
                </a:solidFill>
                <a:latin typeface="Times New Roman" pitchFamily="18" charset="0"/>
                <a:ea typeface="+mn-ea"/>
                <a:cs typeface="Times New Roman" pitchFamily="18" charset="0"/>
              </a:defRPr>
            </a:lvl2pPr>
            <a:lvl3pPr marL="914400" indent="-246063" algn="l" rtl="0" eaLnBrk="0" fontAlgn="base" hangingPunct="0">
              <a:spcBef>
                <a:spcPct val="20000"/>
              </a:spcBef>
              <a:spcAft>
                <a:spcPct val="0"/>
              </a:spcAft>
              <a:buClr>
                <a:srgbClr val="002060"/>
              </a:buClr>
              <a:buSzPct val="70000"/>
              <a:buFont typeface="Wingdings" pitchFamily="2" charset="2"/>
              <a:buChar char="v"/>
              <a:defRPr sz="3600" kern="1200">
                <a:solidFill>
                  <a:schemeClr val="tx1"/>
                </a:solidFill>
                <a:latin typeface="Times New Roman" pitchFamily="18" charset="0"/>
                <a:ea typeface="+mn-ea"/>
                <a:cs typeface="Times New Roman" pitchFamily="18" charset="0"/>
              </a:defRPr>
            </a:lvl3pPr>
            <a:lvl4pPr marL="1187450" indent="-209550" algn="l" rtl="0" eaLnBrk="0" fontAlgn="base" hangingPunct="0">
              <a:spcBef>
                <a:spcPct val="20000"/>
              </a:spcBef>
              <a:spcAft>
                <a:spcPct val="0"/>
              </a:spcAft>
              <a:buClr>
                <a:srgbClr val="002060"/>
              </a:buClr>
              <a:buSzPct val="65000"/>
              <a:buFont typeface="Wingdings" pitchFamily="2" charset="2"/>
              <a:buChar char="§"/>
              <a:defRPr sz="3600" kern="1200">
                <a:solidFill>
                  <a:schemeClr val="tx1"/>
                </a:solidFill>
                <a:latin typeface="Times New Roman" pitchFamily="18" charset="0"/>
                <a:ea typeface="+mn-ea"/>
                <a:cs typeface="Times New Roman" pitchFamily="18" charset="0"/>
              </a:defRPr>
            </a:lvl4pPr>
            <a:lvl5pPr marL="1462088" indent="-209550" algn="l" rtl="0" eaLnBrk="0" fontAlgn="base" hangingPunct="0">
              <a:spcBef>
                <a:spcPct val="20000"/>
              </a:spcBef>
              <a:spcAft>
                <a:spcPct val="0"/>
              </a:spcAft>
              <a:buClr>
                <a:srgbClr val="002060"/>
              </a:buClr>
              <a:buSzPct val="65000"/>
              <a:buFont typeface="Wingdings" pitchFamily="2" charset="2"/>
              <a:buChar char="Ø"/>
              <a:defRPr sz="3600" kern="1200">
                <a:solidFill>
                  <a:schemeClr val="tx1"/>
                </a:solidFill>
                <a:latin typeface="Times New Roman" pitchFamily="18" charset="0"/>
                <a:ea typeface="+mn-ea"/>
                <a:cs typeface="Times New Roman" pitchFamily="18" charset="0"/>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lvl="1"/>
            <a:r>
              <a:rPr lang="vi-VN" sz="3200" dirty="0"/>
              <a:t>Liệt kê các chuyên mục</a:t>
            </a:r>
          </a:p>
          <a:p>
            <a:pPr lvl="1"/>
            <a:r>
              <a:rPr lang="vi-VN" sz="3200" dirty="0"/>
              <a:t>Liệt kê các Trang</a:t>
            </a:r>
          </a:p>
          <a:p>
            <a:pPr lvl="1"/>
            <a:r>
              <a:rPr lang="vi-VN" sz="3200" dirty="0"/>
              <a:t>Danh sách các liên kết</a:t>
            </a:r>
          </a:p>
          <a:p>
            <a:pPr lvl="1"/>
            <a:r>
              <a:rPr lang="vi-VN" sz="3200" dirty="0"/>
              <a:t>Liệt kê số bài viết trong từng tháng…</a:t>
            </a:r>
          </a:p>
          <a:p>
            <a:endParaRPr lang="en-US" dirty="0"/>
          </a:p>
        </p:txBody>
      </p:sp>
    </p:spTree>
    <p:extLst>
      <p:ext uri="{BB962C8B-B14F-4D97-AF65-F5344CB8AC3E}">
        <p14:creationId xmlns:p14="http://schemas.microsoft.com/office/powerpoint/2010/main" val="2240731804"/>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8283"/>
            <a:ext cx="10972800" cy="892417"/>
          </a:xfrm>
        </p:spPr>
        <p:txBody>
          <a:bodyPr>
            <a:noAutofit/>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WordPress</a:t>
            </a:r>
            <a:endParaRPr lang="en-US" dirty="0"/>
          </a:p>
        </p:txBody>
      </p:sp>
      <p:sp>
        <p:nvSpPr>
          <p:cNvPr id="3" name="Content Placeholder 2"/>
          <p:cNvSpPr>
            <a:spLocks noGrp="1"/>
          </p:cNvSpPr>
          <p:nvPr>
            <p:ph idx="1"/>
          </p:nvPr>
        </p:nvSpPr>
        <p:spPr/>
        <p:txBody>
          <a:bodyPr/>
          <a:lstStyle/>
          <a:p>
            <a:pPr algn="just"/>
            <a:r>
              <a:rPr lang="en-US" dirty="0"/>
              <a:t>Themes </a:t>
            </a:r>
            <a:r>
              <a:rPr lang="en-US" dirty="0" err="1" smtClean="0"/>
              <a:t>WordPress</a:t>
            </a:r>
            <a:r>
              <a:rPr lang="en-US" dirty="0" smtClean="0"/>
              <a:t> </a:t>
            </a:r>
          </a:p>
          <a:p>
            <a:pPr algn="just"/>
            <a:r>
              <a:rPr lang="vi-VN" dirty="0" smtClean="0"/>
              <a:t>WordPress Plugin</a:t>
            </a:r>
            <a:endParaRPr lang="en-US" dirty="0"/>
          </a:p>
          <a:p>
            <a:pPr algn="just"/>
            <a:r>
              <a:rPr lang="vi-VN" dirty="0"/>
              <a:t>Widget</a:t>
            </a:r>
            <a:endParaRPr lang="en-US" dirty="0"/>
          </a:p>
          <a:p>
            <a:pPr algn="just"/>
            <a:r>
              <a:rPr lang="vi-VN" dirty="0"/>
              <a:t>Tag</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024062"/>
            <a:ext cx="5810250" cy="401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72608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800100"/>
          </a:xfrm>
        </p:spPr>
        <p:txBody>
          <a:bodyPr/>
          <a:lstStyle/>
          <a:p>
            <a:r>
              <a:rPr lang="vi-VN" dirty="0" smtClean="0"/>
              <a:t>WordPress.com</a:t>
            </a:r>
            <a:endParaRPr lang="en-US" dirty="0"/>
          </a:p>
        </p:txBody>
      </p:sp>
      <p:sp>
        <p:nvSpPr>
          <p:cNvPr id="3" name="Content Placeholder 2"/>
          <p:cNvSpPr>
            <a:spLocks noGrp="1"/>
          </p:cNvSpPr>
          <p:nvPr>
            <p:ph idx="1"/>
          </p:nvPr>
        </p:nvSpPr>
        <p:spPr>
          <a:xfrm>
            <a:off x="609600" y="1567181"/>
            <a:ext cx="10972800" cy="4389120"/>
          </a:xfrm>
        </p:spPr>
        <p:txBody>
          <a:bodyPr/>
          <a:lstStyle/>
          <a:p>
            <a:pPr algn="just"/>
            <a:r>
              <a:rPr lang="vi-VN" dirty="0" smtClean="0"/>
              <a:t>WordPress.com </a:t>
            </a:r>
            <a:r>
              <a:rPr lang="vi-VN" dirty="0"/>
              <a:t>là dịch vụ viết blog miễn phí sử dụng mã nguồn </a:t>
            </a:r>
            <a:r>
              <a:rPr lang="vi-VN" dirty="0" smtClean="0"/>
              <a:t>WordPress, </a:t>
            </a:r>
            <a:r>
              <a:rPr lang="vi-VN" dirty="0"/>
              <a:t>khi đăng ký tài khoản tại </a:t>
            </a:r>
            <a:r>
              <a:rPr lang="vi-VN" dirty="0" smtClean="0"/>
              <a:t>WordPress.com </a:t>
            </a:r>
            <a:r>
              <a:rPr lang="vi-VN" dirty="0"/>
              <a:t>sẽ có một tên miền dạng </a:t>
            </a:r>
            <a:r>
              <a:rPr lang="vi-VN" dirty="0" smtClean="0"/>
              <a:t>example.WordPress.com</a:t>
            </a:r>
            <a:endParaRPr lang="en-US" dirty="0" smtClean="0"/>
          </a:p>
          <a:p>
            <a:pPr algn="just"/>
            <a:r>
              <a:rPr lang="vi-VN" dirty="0" smtClean="0"/>
              <a:t>Khi </a:t>
            </a:r>
            <a:r>
              <a:rPr lang="vi-VN" dirty="0"/>
              <a:t>sử dụng blog tại </a:t>
            </a:r>
            <a:r>
              <a:rPr lang="vi-VN" dirty="0" smtClean="0"/>
              <a:t>WordPress.com</a:t>
            </a:r>
            <a:r>
              <a:rPr lang="vi-VN" dirty="0"/>
              <a:t>, ta </a:t>
            </a:r>
            <a:r>
              <a:rPr lang="vi-VN" dirty="0" smtClean="0"/>
              <a:t>không </a:t>
            </a:r>
            <a:r>
              <a:rPr lang="vi-VN" dirty="0"/>
              <a:t>sử dụng được những tính năng quan </a:t>
            </a:r>
            <a:r>
              <a:rPr lang="vi-VN" dirty="0" smtClean="0"/>
              <a:t>trọng</a:t>
            </a:r>
            <a:r>
              <a:rPr lang="en-US" dirty="0" smtClean="0"/>
              <a:t> </a:t>
            </a:r>
            <a:r>
              <a:rPr lang="vi-VN" dirty="0" smtClean="0"/>
              <a:t>của WordPress </a:t>
            </a:r>
            <a:r>
              <a:rPr lang="vi-VN" dirty="0"/>
              <a:t>như không cài được Plugin, không tùy chỉnh được code của giao diện, Settings rất hạn </a:t>
            </a:r>
            <a:r>
              <a:rPr lang="vi-VN" dirty="0" smtClean="0"/>
              <a:t>chế</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27</a:t>
            </a:fld>
            <a:endParaRPr lang="en-US"/>
          </a:p>
        </p:txBody>
      </p:sp>
    </p:spTree>
    <p:extLst>
      <p:ext uri="{BB962C8B-B14F-4D97-AF65-F5344CB8AC3E}">
        <p14:creationId xmlns:p14="http://schemas.microsoft.com/office/powerpoint/2010/main" val="273082690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857250"/>
          </a:xfrm>
        </p:spPr>
        <p:txBody>
          <a:bodyPr/>
          <a:lstStyle/>
          <a:p>
            <a:r>
              <a:rPr lang="vi-VN" dirty="0" smtClean="0"/>
              <a:t>WordPress.org</a:t>
            </a:r>
            <a:endParaRPr lang="en-US" dirty="0"/>
          </a:p>
        </p:txBody>
      </p:sp>
      <p:sp>
        <p:nvSpPr>
          <p:cNvPr id="3" name="Content Placeholder 2"/>
          <p:cNvSpPr>
            <a:spLocks noGrp="1"/>
          </p:cNvSpPr>
          <p:nvPr>
            <p:ph idx="1"/>
          </p:nvPr>
        </p:nvSpPr>
        <p:spPr>
          <a:xfrm>
            <a:off x="704850" y="1776731"/>
            <a:ext cx="10972800" cy="4389120"/>
          </a:xfrm>
        </p:spPr>
        <p:txBody>
          <a:bodyPr/>
          <a:lstStyle/>
          <a:p>
            <a:pPr algn="just"/>
            <a:r>
              <a:rPr lang="vi-VN" dirty="0" smtClean="0"/>
              <a:t>WordPress.org </a:t>
            </a:r>
            <a:r>
              <a:rPr lang="vi-VN" dirty="0"/>
              <a:t>là trang chủ chính thức của mã nguồn </a:t>
            </a:r>
            <a:r>
              <a:rPr lang="vi-VN" dirty="0" smtClean="0"/>
              <a:t>WordPress, </a:t>
            </a:r>
            <a:r>
              <a:rPr lang="vi-VN" dirty="0"/>
              <a:t>cho phép người dùng tải xuống và tự cài đặt mã nguồn </a:t>
            </a:r>
            <a:r>
              <a:rPr lang="vi-VN" dirty="0" smtClean="0"/>
              <a:t>WordPress </a:t>
            </a:r>
            <a:r>
              <a:rPr lang="vi-VN" dirty="0"/>
              <a:t>lên host của mình </a:t>
            </a:r>
            <a:r>
              <a:rPr lang="vi-VN" dirty="0" smtClean="0"/>
              <a:t>(Self-Hosted)</a:t>
            </a:r>
            <a:endParaRPr lang="en-US" dirty="0" smtClean="0"/>
          </a:p>
          <a:p>
            <a:pPr algn="just"/>
            <a:r>
              <a:rPr lang="vi-VN" dirty="0" smtClean="0"/>
              <a:t>WordPress </a:t>
            </a:r>
            <a:r>
              <a:rPr lang="vi-VN" dirty="0"/>
              <a:t>Self-Hosted cho phép người dụng có quyền cài đặt thêm các thành phần mở rộng (plugins) và các chủ đề, hay còn gọi là giao diện (themes) từ bên ngoài, điều mà ở </a:t>
            </a:r>
            <a:r>
              <a:rPr lang="vi-VN" dirty="0" smtClean="0"/>
              <a:t>WordPress.com </a:t>
            </a:r>
            <a:r>
              <a:rPr lang="vi-VN" dirty="0"/>
              <a:t>không thể làm </a:t>
            </a:r>
            <a:r>
              <a:rPr lang="vi-VN" dirty="0" smtClean="0"/>
              <a:t>được</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28</a:t>
            </a:fld>
            <a:endParaRPr lang="en-US"/>
          </a:p>
        </p:txBody>
      </p:sp>
    </p:spTree>
    <p:extLst>
      <p:ext uri="{BB962C8B-B14F-4D97-AF65-F5344CB8AC3E}">
        <p14:creationId xmlns:p14="http://schemas.microsoft.com/office/powerpoint/2010/main" val="416850183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29</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sz="3600" b="1" dirty="0" err="1" smtClean="0">
                <a:latin typeface="Tahoma" pitchFamily="34" charset="0"/>
                <a:ea typeface="Tahoma" pitchFamily="34" charset="0"/>
                <a:cs typeface="Tahoma" pitchFamily="34" charset="0"/>
              </a:rPr>
              <a:t>CÀI</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ĐẶT</a:t>
            </a:r>
            <a:r>
              <a:rPr lang="en-US" sz="3600" b="1" dirty="0" smtClean="0">
                <a:latin typeface="Tahoma" pitchFamily="34" charset="0"/>
                <a:ea typeface="Tahoma" pitchFamily="34" charset="0"/>
                <a:cs typeface="Tahoma" pitchFamily="34" charset="0"/>
              </a:rPr>
              <a:t> </a:t>
            </a:r>
            <a:r>
              <a:rPr lang="en-US" b="1" dirty="0" err="1" smtClean="0">
                <a:latin typeface="Tahoma" pitchFamily="34" charset="0"/>
                <a:ea typeface="Tahoma" pitchFamily="34" charset="0"/>
                <a:cs typeface="Tahoma" pitchFamily="34" charset="0"/>
              </a:rPr>
              <a:t>WORDPRESS</a:t>
            </a:r>
            <a:r>
              <a:rPr lang="en-US" b="1" dirty="0" smtClean="0">
                <a:latin typeface="Tahoma" pitchFamily="34" charset="0"/>
                <a:ea typeface="Tahoma" pitchFamily="34" charset="0"/>
                <a:cs typeface="Tahoma" pitchFamily="34" charset="0"/>
              </a:rPr>
              <a:t> CMS</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446050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endParaRPr lang="en-US"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C8B7C8DB-B033-4BA1-81E7-6232851DDF50}" type="slidenum">
              <a:rPr lang="en-US" smtClean="0"/>
              <a:pPr>
                <a:defRPr/>
              </a:pPr>
              <a:t>3</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6663"/>
            <a:ext cx="2238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18136" y="5114925"/>
            <a:ext cx="169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2847976" y="2135188"/>
            <a:ext cx="876243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eaLnBrk="1" hangingPunct="1">
              <a:buClr>
                <a:srgbClr val="002060"/>
              </a:buClr>
              <a:buFont typeface="Symbol" pitchFamily="18" charset="2"/>
              <a:buChar char="·"/>
            </a:pPr>
            <a:r>
              <a:rPr lang="en-US" sz="3600" dirty="0" err="1" smtClean="0">
                <a:latin typeface="Times New Roman" pitchFamily="18" charset="0"/>
                <a:cs typeface="Times New Roman" pitchFamily="18" charset="0"/>
              </a:rPr>
              <a:t>Nắm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được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tổng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quan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về</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trị</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nội</a:t>
            </a:r>
            <a:r>
              <a:rPr lang="en-US" sz="3600" dirty="0" smtClean="0">
                <a:latin typeface="Times New Roman" pitchFamily="18" charset="0"/>
                <a:cs typeface="Times New Roman" pitchFamily="18" charset="0"/>
              </a:rPr>
              <a:t> dung CMS, </a:t>
            </a:r>
            <a:r>
              <a:rPr lang="en-US" sz="3600" dirty="0" err="1" smtClean="0">
                <a:latin typeface="Times New Roman" pitchFamily="18" charset="0"/>
                <a:cs typeface="Times New Roman" pitchFamily="18" charset="0"/>
              </a:rPr>
              <a:t>WordPress</a:t>
            </a:r>
            <a:r>
              <a:rPr lang="en-US" sz="3600" dirty="0" smtClean="0">
                <a:latin typeface="Times New Roman" pitchFamily="18" charset="0"/>
                <a:cs typeface="Times New Roman" pitchFamily="18" charset="0"/>
              </a:rPr>
              <a:t> CMS</a:t>
            </a:r>
          </a:p>
          <a:p>
            <a:pPr algn="just" eaLnBrk="1" hangingPunct="1">
              <a:buClr>
                <a:srgbClr val="002060"/>
              </a:buClr>
              <a:buFont typeface="Symbol" pitchFamily="18" charset="2"/>
              <a:buChar char="·"/>
            </a:pPr>
            <a:r>
              <a:rPr lang="en-US" sz="3600" dirty="0" err="1" smtClean="0">
                <a:latin typeface="Times New Roman" pitchFamily="18" charset="0"/>
                <a:cs typeface="Times New Roman" pitchFamily="18" charset="0"/>
              </a:rPr>
              <a:t>Nắm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vững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vận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dụng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thành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thạo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WordPress</a:t>
            </a:r>
            <a:r>
              <a:rPr lang="en-US" sz="3600" dirty="0" smtClean="0">
                <a:latin typeface="Times New Roman" pitchFamily="18" charset="0"/>
                <a:cs typeface="Times New Roman" pitchFamily="18" charset="0"/>
              </a:rPr>
              <a:t> CMS</a:t>
            </a:r>
          </a:p>
          <a:p>
            <a:pPr algn="just" eaLnBrk="1" hangingPunct="1">
              <a:buClr>
                <a:srgbClr val="002060"/>
              </a:buClr>
              <a:buFont typeface="Symbol" pitchFamily="18" charset="2"/>
              <a:buChar char="·"/>
            </a:pPr>
            <a:r>
              <a:rPr lang="en-US" sz="3600" dirty="0" err="1" smtClean="0">
                <a:latin typeface="Times New Roman" pitchFamily="18" charset="0"/>
                <a:cs typeface="Times New Roman" pitchFamily="18" charset="0"/>
              </a:rPr>
              <a:t>Dự</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án</a:t>
            </a:r>
            <a:r>
              <a:rPr lang="en-US" sz="3600" dirty="0" smtClean="0">
                <a:latin typeface="Times New Roman" pitchFamily="18" charset="0"/>
                <a:cs typeface="Times New Roman" pitchFamily="18" charset="0"/>
              </a:rPr>
              <a:t> website</a:t>
            </a:r>
          </a:p>
          <a:p>
            <a:pPr eaLnBrk="1" hangingPunct="1">
              <a:buClr>
                <a:srgbClr val="002060"/>
              </a:buClr>
              <a:buFont typeface="Symbol" pitchFamily="18" charset="2"/>
              <a:buChar char="·"/>
            </a:pPr>
            <a:endParaRPr lang="en-US" sz="3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2589808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cài</a:t>
            </a:r>
            <a:r>
              <a:rPr lang="en-US" dirty="0" smtClean="0"/>
              <a:t> </a:t>
            </a:r>
            <a:r>
              <a:rPr lang="en-US" dirty="0" err="1" smtClean="0"/>
              <a:t>đặt</a:t>
            </a:r>
            <a:r>
              <a:rPr lang="en-US" dirty="0" smtClean="0"/>
              <a:t> </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Bước</a:t>
            </a:r>
            <a:r>
              <a:rPr lang="en-US" dirty="0" smtClean="0"/>
              <a:t> 1: </a:t>
            </a:r>
            <a:r>
              <a:rPr lang="en-US" dirty="0" err="1" smtClean="0"/>
              <a:t>Cài</a:t>
            </a:r>
            <a:r>
              <a:rPr lang="en-US" dirty="0" smtClean="0"/>
              <a:t> </a:t>
            </a:r>
            <a:r>
              <a:rPr lang="en-US" dirty="0" err="1" smtClean="0"/>
              <a:t>đặt</a:t>
            </a:r>
            <a:r>
              <a:rPr lang="en-US" dirty="0" smtClean="0"/>
              <a:t> </a:t>
            </a:r>
            <a:r>
              <a:rPr lang="en-US" dirty="0" err="1" smtClean="0"/>
              <a:t>localhost</a:t>
            </a:r>
            <a:r>
              <a:rPr lang="en-US" dirty="0" smtClean="0"/>
              <a:t> </a:t>
            </a:r>
            <a:r>
              <a:rPr lang="en-US" dirty="0" err="1" smtClean="0"/>
              <a:t>với</a:t>
            </a:r>
            <a:r>
              <a:rPr lang="en-US" dirty="0" smtClean="0"/>
              <a:t> </a:t>
            </a:r>
            <a:r>
              <a:rPr lang="en-US" dirty="0" err="1" smtClean="0"/>
              <a:t>XAMPP</a:t>
            </a:r>
            <a:endParaRPr lang="en-US" dirty="0" smtClean="0"/>
          </a:p>
          <a:p>
            <a:r>
              <a:rPr lang="en-US" dirty="0" err="1"/>
              <a:t>Bước</a:t>
            </a:r>
            <a:r>
              <a:rPr lang="en-US" dirty="0"/>
              <a:t> </a:t>
            </a:r>
            <a:r>
              <a:rPr lang="en-US" dirty="0" smtClean="0"/>
              <a:t>2: </a:t>
            </a:r>
            <a:r>
              <a:rPr lang="en-US" dirty="0" err="1" smtClean="0"/>
              <a:t>Các</a:t>
            </a:r>
            <a:r>
              <a:rPr lang="en-US" dirty="0" smtClean="0"/>
              <a:t> </a:t>
            </a:r>
            <a:r>
              <a:rPr lang="en-US" dirty="0" err="1" smtClean="0"/>
              <a:t>bước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WordPress</a:t>
            </a:r>
            <a:r>
              <a:rPr lang="en-US" dirty="0" smtClean="0"/>
              <a:t> CMS</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30</a:t>
            </a:fld>
            <a:endParaRPr lang="en-US"/>
          </a:p>
        </p:txBody>
      </p:sp>
    </p:spTree>
    <p:extLst>
      <p:ext uri="{BB962C8B-B14F-4D97-AF65-F5344CB8AC3E}">
        <p14:creationId xmlns:p14="http://schemas.microsoft.com/office/powerpoint/2010/main" val="349185450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Localhost</a:t>
            </a:r>
            <a:endParaRPr lang="en-US" dirty="0"/>
          </a:p>
        </p:txBody>
      </p:sp>
      <p:sp>
        <p:nvSpPr>
          <p:cNvPr id="3" name="Content Placeholder 2"/>
          <p:cNvSpPr>
            <a:spLocks noGrp="1"/>
          </p:cNvSpPr>
          <p:nvPr>
            <p:ph idx="1"/>
          </p:nvPr>
        </p:nvSpPr>
        <p:spPr>
          <a:xfrm>
            <a:off x="438150" y="1967231"/>
            <a:ext cx="11258550" cy="4389120"/>
          </a:xfrm>
        </p:spPr>
        <p:txBody>
          <a:bodyPr/>
          <a:lstStyle/>
          <a:p>
            <a:pPr algn="just"/>
            <a:r>
              <a:rPr lang="vi-VN" dirty="0"/>
              <a:t>Localhost là từ ghép của hai chữ “</a:t>
            </a:r>
            <a:r>
              <a:rPr lang="vi-VN" b="1" dirty="0"/>
              <a:t>local</a:t>
            </a:r>
            <a:r>
              <a:rPr lang="vi-VN" dirty="0"/>
              <a:t>” và “</a:t>
            </a:r>
            <a:r>
              <a:rPr lang="vi-VN" b="1" dirty="0"/>
              <a:t>host</a:t>
            </a:r>
            <a:r>
              <a:rPr lang="vi-VN" dirty="0"/>
              <a:t>“. Local dịch theo nghĩa IT là máy tính của bạn, Host theo nghĩa IT là máy chủ. Vậy localhost nghĩa là một máy chủ được vận hành trên máy tính của </a:t>
            </a:r>
            <a:r>
              <a:rPr lang="vi-VN" dirty="0" smtClean="0"/>
              <a:t>bạn</a:t>
            </a:r>
            <a:endParaRPr lang="en-US" dirty="0" smtClean="0"/>
          </a:p>
          <a:p>
            <a:pPr algn="just"/>
            <a:r>
              <a:rPr lang="vi-VN" dirty="0"/>
              <a:t>Localhost bao gồm nhiều ứng dụng đi kèm với nhau và tất cả các ứng dụng đó sẽ kết hợp với nhau để tạo ra một môi trường có thể chạy mã nguồn </a:t>
            </a:r>
            <a:r>
              <a:rPr lang="vi-VN" dirty="0" smtClean="0"/>
              <a:t>WordPress </a:t>
            </a:r>
            <a:r>
              <a:rPr lang="vi-VN" dirty="0"/>
              <a:t>trên máy tính</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31</a:t>
            </a:fld>
            <a:endParaRPr lang="en-US"/>
          </a:p>
        </p:txBody>
      </p:sp>
    </p:spTree>
    <p:extLst>
      <p:ext uri="{BB962C8B-B14F-4D97-AF65-F5344CB8AC3E}">
        <p14:creationId xmlns:p14="http://schemas.microsoft.com/office/powerpoint/2010/main" val="418336160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Localhost</a:t>
            </a:r>
            <a:r>
              <a:rPr lang="en-US" dirty="0" smtClean="0"/>
              <a:t> </a:t>
            </a:r>
            <a:r>
              <a:rPr lang="en-US" dirty="0" err="1" smtClean="0"/>
              <a:t>bao</a:t>
            </a:r>
            <a:r>
              <a:rPr lang="en-US" dirty="0" smtClean="0"/>
              <a:t> </a:t>
            </a:r>
            <a:r>
              <a:rPr lang="en-US" dirty="0" err="1" smtClean="0"/>
              <a:t>gồm</a:t>
            </a:r>
            <a:r>
              <a:rPr lang="en-US" dirty="0" smtClean="0"/>
              <a:t>:</a:t>
            </a:r>
          </a:p>
          <a:p>
            <a:pPr lvl="1"/>
            <a:r>
              <a:rPr lang="vi-VN" sz="3200" dirty="0"/>
              <a:t>Phần mềm Webserver tên </a:t>
            </a:r>
            <a:r>
              <a:rPr lang="vi-VN" sz="3200" dirty="0" smtClean="0"/>
              <a:t>Apache</a:t>
            </a:r>
            <a:endParaRPr lang="en-US" sz="3200" dirty="0" smtClean="0"/>
          </a:p>
          <a:p>
            <a:pPr lvl="1"/>
            <a:r>
              <a:rPr lang="vi-VN" sz="3200" dirty="0" smtClean="0"/>
              <a:t>Phần </a:t>
            </a:r>
            <a:r>
              <a:rPr lang="vi-VN" sz="3200" dirty="0"/>
              <a:t>mềm PHP để xử lý mã </a:t>
            </a:r>
            <a:r>
              <a:rPr lang="vi-VN" sz="3200" dirty="0" smtClean="0"/>
              <a:t>PHP</a:t>
            </a:r>
            <a:endParaRPr lang="vi-VN" sz="3200" dirty="0"/>
          </a:p>
          <a:p>
            <a:pPr lvl="1"/>
            <a:r>
              <a:rPr lang="vi-VN" sz="3200" dirty="0"/>
              <a:t>Phần mềm MySQL Server </a:t>
            </a:r>
            <a:endParaRPr lang="en-US" sz="3200" dirty="0" smtClean="0"/>
          </a:p>
          <a:p>
            <a:pPr lvl="1"/>
            <a:r>
              <a:rPr lang="vi-VN" sz="3200" dirty="0" smtClean="0"/>
              <a:t>Phần </a:t>
            </a:r>
            <a:r>
              <a:rPr lang="vi-VN" sz="3200" dirty="0"/>
              <a:t>mềm PHPMyAdmin để xem và quản lý cơ sở dữ liệu </a:t>
            </a:r>
            <a:r>
              <a:rPr lang="vi-VN" sz="3200" dirty="0" smtClean="0"/>
              <a:t>MySQL</a:t>
            </a:r>
            <a:endParaRPr lang="vi-VN" sz="3200" dirty="0"/>
          </a:p>
          <a:p>
            <a:pPr lvl="2"/>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32</a:t>
            </a:fld>
            <a:endParaRPr lang="en-US"/>
          </a:p>
        </p:txBody>
      </p:sp>
    </p:spTree>
    <p:extLst>
      <p:ext uri="{BB962C8B-B14F-4D97-AF65-F5344CB8AC3E}">
        <p14:creationId xmlns:p14="http://schemas.microsoft.com/office/powerpoint/2010/main" val="230227520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Vận</a:t>
            </a:r>
            <a:r>
              <a:rPr lang="en-US" dirty="0" smtClean="0"/>
              <a:t> </a:t>
            </a:r>
            <a:r>
              <a:rPr lang="en-US" dirty="0" err="1" smtClean="0"/>
              <a:t>hành</a:t>
            </a:r>
            <a:r>
              <a:rPr lang="en-US" dirty="0" smtClean="0"/>
              <a:t> </a:t>
            </a:r>
            <a:r>
              <a:rPr lang="en-US" dirty="0" err="1" smtClean="0"/>
              <a:t>localhost</a:t>
            </a:r>
            <a:endParaRPr lang="en-US" dirty="0"/>
          </a:p>
        </p:txBody>
      </p:sp>
      <p:sp>
        <p:nvSpPr>
          <p:cNvPr id="3" name="Content Placeholder 2"/>
          <p:cNvSpPr>
            <a:spLocks noGrp="1"/>
          </p:cNvSpPr>
          <p:nvPr>
            <p:ph idx="1"/>
          </p:nvPr>
        </p:nvSpPr>
        <p:spPr/>
        <p:txBody>
          <a:bodyPr/>
          <a:lstStyle/>
          <a:p>
            <a:r>
              <a:rPr lang="vi-VN" dirty="0"/>
              <a:t>Khi cài đặt Localhost vào máy tính rồi, thì máy </a:t>
            </a:r>
            <a:r>
              <a:rPr lang="vi-VN" dirty="0" smtClean="0"/>
              <a:t>tính </a:t>
            </a:r>
            <a:r>
              <a:rPr lang="vi-VN" dirty="0"/>
              <a:t>đã có một phần mềm Webserver để chạy ứng dụng website với địa chỉ là </a:t>
            </a:r>
            <a:r>
              <a:rPr lang="vi-VN" b="1" dirty="0"/>
              <a:t>http://127.0.0.1</a:t>
            </a:r>
            <a:r>
              <a:rPr lang="vi-VN" dirty="0"/>
              <a:t>. Đây là địa chỉ IP dạng localhost, ngoài ra </a:t>
            </a:r>
            <a:r>
              <a:rPr lang="vi-VN" dirty="0" smtClean="0"/>
              <a:t>có </a:t>
            </a:r>
            <a:r>
              <a:rPr lang="vi-VN" dirty="0"/>
              <a:t>thể chạy localhost với đường dẫn là </a:t>
            </a:r>
            <a:r>
              <a:rPr lang="vi-VN" b="1" dirty="0"/>
              <a:t>http://</a:t>
            </a:r>
            <a:r>
              <a:rPr lang="vi-VN" b="1" dirty="0" smtClean="0"/>
              <a:t>localhost</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33</a:t>
            </a:fld>
            <a:endParaRPr lang="en-US"/>
          </a:p>
        </p:txBody>
      </p:sp>
    </p:spTree>
    <p:extLst>
      <p:ext uri="{BB962C8B-B14F-4D97-AF65-F5344CB8AC3E}">
        <p14:creationId xmlns:p14="http://schemas.microsoft.com/office/powerpoint/2010/main" val="179172081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5300"/>
            <a:ext cx="10972800" cy="1143000"/>
          </a:xfrm>
        </p:spPr>
        <p:txBody>
          <a:bodyPr/>
          <a:lstStyle/>
          <a:p>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localhost</a:t>
            </a:r>
            <a:endParaRPr lang="en-US" dirty="0"/>
          </a:p>
        </p:txBody>
      </p:sp>
      <p:sp>
        <p:nvSpPr>
          <p:cNvPr id="3" name="Content Placeholder 2"/>
          <p:cNvSpPr>
            <a:spLocks noGrp="1"/>
          </p:cNvSpPr>
          <p:nvPr>
            <p:ph idx="1"/>
          </p:nvPr>
        </p:nvSpPr>
        <p:spPr>
          <a:xfrm>
            <a:off x="609600" y="1962149"/>
            <a:ext cx="10972800" cy="4127501"/>
          </a:xfrm>
        </p:spPr>
        <p:txBody>
          <a:bodyPr/>
          <a:lstStyle/>
          <a:p>
            <a:pPr algn="just"/>
            <a:r>
              <a:rPr lang="vi-VN" dirty="0" smtClean="0"/>
              <a:t>Để cài Localhost</a:t>
            </a:r>
            <a:r>
              <a:rPr lang="en-US" dirty="0" smtClean="0"/>
              <a:t>, ta </a:t>
            </a:r>
            <a:r>
              <a:rPr lang="vi-VN" dirty="0" smtClean="0"/>
              <a:t>dùng phần mềm </a:t>
            </a:r>
            <a:r>
              <a:rPr lang="vi-VN" b="1" dirty="0" smtClean="0"/>
              <a:t>XAMPP</a:t>
            </a:r>
            <a:r>
              <a:rPr lang="vi-VN" dirty="0" smtClean="0"/>
              <a:t> vì:</a:t>
            </a:r>
          </a:p>
          <a:p>
            <a:pPr lvl="1"/>
            <a:r>
              <a:rPr lang="vi-VN" sz="3200" dirty="0" smtClean="0"/>
              <a:t>XAMPP </a:t>
            </a:r>
            <a:r>
              <a:rPr lang="vi-VN" sz="3200" dirty="0"/>
              <a:t>hoàn toàn miễn </a:t>
            </a:r>
            <a:r>
              <a:rPr lang="vi-VN" sz="3200" dirty="0" smtClean="0"/>
              <a:t>phí</a:t>
            </a:r>
            <a:endParaRPr lang="vi-VN" sz="3200" dirty="0"/>
          </a:p>
          <a:p>
            <a:pPr lvl="1" algn="just"/>
            <a:r>
              <a:rPr lang="en-US" sz="3200" dirty="0" err="1"/>
              <a:t>XAMPP</a:t>
            </a:r>
            <a:r>
              <a:rPr lang="vi-VN" sz="3200" dirty="0"/>
              <a:t> là chương trình tạo máy chủ Web (Web Server)</a:t>
            </a:r>
          </a:p>
          <a:p>
            <a:pPr lvl="1" algn="just"/>
            <a:r>
              <a:rPr lang="en-US" sz="3200" dirty="0" err="1"/>
              <a:t>XAMPP</a:t>
            </a:r>
            <a:r>
              <a:rPr lang="vi-VN" sz="3200" dirty="0"/>
              <a:t> tích hợp sẵn Apache, PHP, MySQL, FTP Server, Mail Server....</a:t>
            </a:r>
          </a:p>
          <a:p>
            <a:pPr lvl="1" algn="just"/>
            <a:r>
              <a:rPr lang="en-US" sz="3200" dirty="0" err="1"/>
              <a:t>XAMPP</a:t>
            </a:r>
            <a:r>
              <a:rPr lang="vi-VN" sz="3200" dirty="0"/>
              <a:t> có chương trình quản lý tiện lợi, cho phép bật, tắt, khởi động các dịch vụ máy chủ bất kỳ lúc </a:t>
            </a:r>
            <a:r>
              <a:rPr lang="vi-VN" sz="3200" dirty="0" smtClean="0"/>
              <a:t>nào</a:t>
            </a:r>
            <a:endParaRPr lang="vi-VN" sz="3200" dirty="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34</a:t>
            </a:fld>
            <a:endParaRPr lang="en-US"/>
          </a:p>
        </p:txBody>
      </p:sp>
    </p:spTree>
    <p:extLst>
      <p:ext uri="{BB962C8B-B14F-4D97-AF65-F5344CB8AC3E}">
        <p14:creationId xmlns:p14="http://schemas.microsoft.com/office/powerpoint/2010/main" val="385077618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XAMPP</a:t>
            </a:r>
            <a:endParaRPr lang="en-US" dirty="0"/>
          </a:p>
        </p:txBody>
      </p:sp>
      <p:sp>
        <p:nvSpPr>
          <p:cNvPr id="3" name="Content Placeholder 2"/>
          <p:cNvSpPr>
            <a:spLocks noGrp="1"/>
          </p:cNvSpPr>
          <p:nvPr>
            <p:ph idx="1"/>
          </p:nvPr>
        </p:nvSpPr>
        <p:spPr/>
        <p:txBody>
          <a:bodyPr/>
          <a:lstStyle/>
          <a:p>
            <a:r>
              <a:rPr lang="en-US" dirty="0" smtClean="0"/>
              <a:t>Start </a:t>
            </a:r>
            <a:r>
              <a:rPr lang="en-US" dirty="0" smtClean="0">
                <a:sym typeface="Symbol"/>
              </a:rPr>
              <a:t> </a:t>
            </a:r>
            <a:r>
              <a:rPr lang="en-US" dirty="0" err="1" smtClean="0">
                <a:sym typeface="Symbol"/>
              </a:rPr>
              <a:t>XAMPP</a:t>
            </a:r>
            <a:r>
              <a:rPr lang="en-US" dirty="0" smtClean="0">
                <a:sym typeface="Symbol"/>
              </a:rPr>
              <a:t> </a:t>
            </a:r>
            <a:r>
              <a:rPr lang="en-US" dirty="0" err="1" smtClean="0">
                <a:sym typeface="Symbol"/>
              </a:rPr>
              <a:t>XAMPP</a:t>
            </a:r>
            <a:r>
              <a:rPr lang="en-US" dirty="0" smtClean="0">
                <a:sym typeface="Symbol"/>
              </a:rPr>
              <a:t> Control Panel</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160" y="2750062"/>
            <a:ext cx="4604384" cy="297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88487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localhost</a:t>
            </a:r>
            <a:endParaRPr lang="en-US" dirty="0"/>
          </a:p>
        </p:txBody>
      </p:sp>
      <p:sp>
        <p:nvSpPr>
          <p:cNvPr id="3" name="Content Placeholder 2"/>
          <p:cNvSpPr>
            <a:spLocks noGrp="1"/>
          </p:cNvSpPr>
          <p:nvPr>
            <p:ph idx="1"/>
          </p:nvPr>
        </p:nvSpPr>
        <p:spPr/>
        <p:txBody>
          <a:bodyPr/>
          <a:lstStyle/>
          <a:p>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tập</a:t>
            </a:r>
            <a:r>
              <a:rPr lang="en-US" dirty="0" smtClean="0"/>
              <a:t> tin </a:t>
            </a:r>
            <a:r>
              <a:rPr lang="en-US" dirty="0" err="1" smtClean="0"/>
              <a:t>và</a:t>
            </a:r>
            <a:r>
              <a:rPr lang="en-US" dirty="0" smtClean="0"/>
              <a:t> </a:t>
            </a:r>
            <a:r>
              <a:rPr lang="en-US" dirty="0" err="1" smtClean="0"/>
              <a:t>thư</a:t>
            </a:r>
            <a:r>
              <a:rPr lang="en-US" dirty="0" smtClean="0"/>
              <a:t> </a:t>
            </a:r>
            <a:r>
              <a:rPr lang="en-US" dirty="0" err="1" smtClean="0"/>
              <a:t>mục</a:t>
            </a:r>
            <a:endParaRPr lang="en-US" dirty="0" smtClean="0"/>
          </a:p>
          <a:p>
            <a:r>
              <a:rPr lang="en-US" dirty="0" err="1" smtClean="0"/>
              <a:t>Tạo</a:t>
            </a:r>
            <a:r>
              <a:rPr lang="en-US" dirty="0" smtClean="0"/>
              <a:t> </a:t>
            </a:r>
            <a:r>
              <a:rPr lang="en-US" dirty="0" err="1" smtClean="0"/>
              <a:t>CSDL</a:t>
            </a:r>
            <a:r>
              <a:rPr lang="en-US" dirty="0" smtClean="0"/>
              <a:t> </a:t>
            </a:r>
            <a:r>
              <a:rPr lang="en-US" dirty="0" err="1" smtClean="0"/>
              <a:t>với</a:t>
            </a:r>
            <a:r>
              <a:rPr lang="en-US" dirty="0" smtClean="0"/>
              <a:t> MySQL</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36</a:t>
            </a:fld>
            <a:endParaRPr lang="en-US"/>
          </a:p>
        </p:txBody>
      </p:sp>
    </p:spTree>
    <p:extLst>
      <p:ext uri="{BB962C8B-B14F-4D97-AF65-F5344CB8AC3E}">
        <p14:creationId xmlns:p14="http://schemas.microsoft.com/office/powerpoint/2010/main" val="294752865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WordPress</a:t>
            </a:r>
            <a:r>
              <a:rPr lang="en-US" dirty="0" smtClean="0"/>
              <a:t> CMS</a:t>
            </a:r>
            <a:endParaRPr lang="en-US" dirty="0"/>
          </a:p>
        </p:txBody>
      </p:sp>
      <p:sp>
        <p:nvSpPr>
          <p:cNvPr id="3" name="Content Placeholder 2"/>
          <p:cNvSpPr>
            <a:spLocks noGrp="1"/>
          </p:cNvSpPr>
          <p:nvPr>
            <p:ph idx="1"/>
          </p:nvPr>
        </p:nvSpPr>
        <p:spPr/>
        <p:txBody>
          <a:bodyPr/>
          <a:lstStyle/>
          <a:p>
            <a:r>
              <a:rPr lang="en-US" dirty="0" err="1" smtClean="0"/>
              <a:t>Bước</a:t>
            </a:r>
            <a:r>
              <a:rPr lang="en-US" dirty="0" smtClean="0"/>
              <a:t> 1: </a:t>
            </a:r>
            <a:r>
              <a:rPr lang="en-US" dirty="0" err="1" smtClean="0"/>
              <a:t>Tải</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từ</a:t>
            </a:r>
            <a:r>
              <a:rPr lang="en-US" dirty="0" smtClean="0"/>
              <a:t> website WordPress.org</a:t>
            </a:r>
          </a:p>
          <a:p>
            <a:pPr marL="0" indent="0">
              <a:buNone/>
            </a:pPr>
            <a:r>
              <a:rPr lang="en-US" u="sng" dirty="0" smtClean="0">
                <a:hlinkClick r:id="rId2"/>
              </a:rPr>
              <a:t>https://WordPress.org/latest.zip</a:t>
            </a:r>
            <a:endParaRPr lang="en-US" u="sng" dirty="0" smtClean="0"/>
          </a:p>
          <a:p>
            <a:r>
              <a:rPr lang="en-US" dirty="0" err="1" smtClean="0"/>
              <a:t>Bước</a:t>
            </a:r>
            <a:r>
              <a:rPr lang="en-US" dirty="0" smtClean="0"/>
              <a:t> 2: Copy </a:t>
            </a:r>
            <a:r>
              <a:rPr lang="en-US" dirty="0" err="1" smtClean="0"/>
              <a:t>mã</a:t>
            </a:r>
            <a:r>
              <a:rPr lang="en-US" dirty="0" smtClean="0"/>
              <a:t> </a:t>
            </a:r>
            <a:r>
              <a:rPr lang="en-US" dirty="0" err="1" smtClean="0"/>
              <a:t>nguồn</a:t>
            </a:r>
            <a:r>
              <a:rPr lang="en-US" dirty="0" smtClean="0"/>
              <a:t> </a:t>
            </a:r>
            <a:r>
              <a:rPr lang="en-US" dirty="0" err="1" smtClean="0"/>
              <a:t>WordPress</a:t>
            </a:r>
            <a:r>
              <a:rPr lang="en-US" dirty="0" smtClean="0"/>
              <a:t> </a:t>
            </a:r>
            <a:r>
              <a:rPr lang="en-US" dirty="0" err="1" smtClean="0"/>
              <a:t>vào</a:t>
            </a:r>
            <a:r>
              <a:rPr lang="en-US" dirty="0" smtClean="0"/>
              <a:t> </a:t>
            </a:r>
            <a:r>
              <a:rPr lang="en-US" dirty="0" err="1" smtClean="0"/>
              <a:t>localhost</a:t>
            </a:r>
            <a:endParaRPr lang="en-US" dirty="0" smtClean="0"/>
          </a:p>
          <a:p>
            <a:r>
              <a:rPr lang="en-US" dirty="0" err="1" smtClean="0"/>
              <a:t>Bước</a:t>
            </a:r>
            <a:r>
              <a:rPr lang="en-US" dirty="0" smtClean="0"/>
              <a:t> 3: </a:t>
            </a:r>
            <a:r>
              <a:rPr lang="en-US" dirty="0" err="1" smtClean="0"/>
              <a:t>Tạo</a:t>
            </a:r>
            <a:r>
              <a:rPr lang="en-US" dirty="0" smtClean="0"/>
              <a:t> </a:t>
            </a:r>
            <a:r>
              <a:rPr lang="en-US" dirty="0" err="1" smtClean="0"/>
              <a:t>mới</a:t>
            </a:r>
            <a:r>
              <a:rPr lang="en-US" dirty="0" smtClean="0"/>
              <a:t> </a:t>
            </a:r>
            <a:r>
              <a:rPr lang="en-US" dirty="0" err="1" smtClean="0"/>
              <a:t>CSDL</a:t>
            </a:r>
            <a:endParaRPr lang="en-US" dirty="0" smtClean="0"/>
          </a:p>
          <a:p>
            <a:r>
              <a:rPr lang="en-US" dirty="0" err="1" smtClean="0"/>
              <a:t>Bước</a:t>
            </a:r>
            <a:r>
              <a:rPr lang="en-US" dirty="0" smtClean="0"/>
              <a:t> 4: </a:t>
            </a:r>
            <a:r>
              <a:rPr lang="en-US" dirty="0" err="1" smtClean="0"/>
              <a:t>Chạy</a:t>
            </a:r>
            <a:r>
              <a:rPr lang="en-US" dirty="0" smtClean="0"/>
              <a:t> website </a:t>
            </a:r>
            <a:r>
              <a:rPr lang="en-US" dirty="0" err="1" smtClean="0"/>
              <a:t>để</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lưu</a:t>
            </a:r>
            <a:r>
              <a:rPr lang="en-US" dirty="0" smtClean="0"/>
              <a:t> ý </a:t>
            </a:r>
            <a:r>
              <a:rPr lang="en-US" dirty="0" err="1" smtClean="0"/>
              <a:t>các</a:t>
            </a:r>
            <a:r>
              <a:rPr lang="en-US" dirty="0" smtClean="0"/>
              <a:t> </a:t>
            </a:r>
            <a:r>
              <a:rPr lang="en-US" dirty="0" err="1" smtClean="0"/>
              <a:t>thông</a:t>
            </a:r>
            <a:r>
              <a:rPr lang="en-US" dirty="0" smtClean="0"/>
              <a:t> tin: Site title, username, password</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37</a:t>
            </a:fld>
            <a:endParaRPr lang="en-US"/>
          </a:p>
        </p:txBody>
      </p:sp>
    </p:spTree>
    <p:extLst>
      <p:ext uri="{BB962C8B-B14F-4D97-AF65-F5344CB8AC3E}">
        <p14:creationId xmlns:p14="http://schemas.microsoft.com/office/powerpoint/2010/main" val="276331680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38</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609600" y="19669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sz="3600" b="1" dirty="0" err="1" smtClean="0">
                <a:latin typeface="Tahoma" pitchFamily="34" charset="0"/>
                <a:ea typeface="Tahoma" pitchFamily="34" charset="0"/>
                <a:cs typeface="Tahoma" pitchFamily="34" charset="0"/>
              </a:rPr>
              <a:t>DỰ</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ÁN</a:t>
            </a:r>
            <a:r>
              <a:rPr lang="en-US" sz="3600" b="1" dirty="0" smtClean="0">
                <a:latin typeface="Tahoma" pitchFamily="34" charset="0"/>
                <a:ea typeface="Tahoma" pitchFamily="34" charset="0"/>
                <a:cs typeface="Tahoma" pitchFamily="34" charset="0"/>
              </a:rPr>
              <a:t> WEBSITE</a:t>
            </a:r>
            <a:endParaRPr lang="en-US" sz="36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72236837"/>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Dự</a:t>
            </a:r>
            <a:r>
              <a:rPr lang="en-US" dirty="0" smtClean="0"/>
              <a:t> </a:t>
            </a:r>
            <a:r>
              <a:rPr lang="en-US" dirty="0" err="1" smtClean="0"/>
              <a:t>án</a:t>
            </a:r>
            <a:endParaRPr lang="en-US" dirty="0"/>
          </a:p>
        </p:txBody>
      </p:sp>
      <p:sp>
        <p:nvSpPr>
          <p:cNvPr id="3" name="Content Placeholder 2"/>
          <p:cNvSpPr>
            <a:spLocks noGrp="1"/>
          </p:cNvSpPr>
          <p:nvPr>
            <p:ph idx="1"/>
          </p:nvPr>
        </p:nvSpPr>
        <p:spPr/>
        <p:txBody>
          <a:bodyPr/>
          <a:lstStyle/>
          <a:p>
            <a:r>
              <a:rPr lang="en-US" dirty="0" err="1" smtClean="0"/>
              <a:t>Xây</a:t>
            </a:r>
            <a:r>
              <a:rPr lang="en-US" dirty="0" smtClean="0"/>
              <a:t> </a:t>
            </a:r>
            <a:r>
              <a:rPr lang="en-US" dirty="0" err="1" smtClean="0"/>
              <a:t>dựng</a:t>
            </a:r>
            <a:r>
              <a:rPr lang="en-US" dirty="0" smtClean="0"/>
              <a:t> </a:t>
            </a:r>
            <a:r>
              <a:rPr lang="en-US" dirty="0"/>
              <a:t>W</a:t>
            </a:r>
            <a:r>
              <a:rPr lang="en-US" dirty="0" smtClean="0"/>
              <a:t>ebsite </a:t>
            </a:r>
            <a:r>
              <a:rPr lang="en-US" dirty="0" err="1" smtClean="0"/>
              <a:t>giới</a:t>
            </a:r>
            <a:r>
              <a:rPr lang="en-US" dirty="0" smtClean="0"/>
              <a:t> </a:t>
            </a:r>
            <a:r>
              <a:rPr lang="en-US" dirty="0" err="1" smtClean="0"/>
              <a:t>thiệu</a:t>
            </a:r>
            <a:r>
              <a:rPr lang="en-US" dirty="0" smtClean="0"/>
              <a:t> </a:t>
            </a:r>
            <a:r>
              <a:rPr lang="en-US" dirty="0" err="1" smtClean="0"/>
              <a:t>Doanh</a:t>
            </a:r>
            <a:r>
              <a:rPr lang="en-US" dirty="0" smtClean="0"/>
              <a:t> </a:t>
            </a:r>
            <a:r>
              <a:rPr lang="en-US" dirty="0" err="1" smtClean="0"/>
              <a:t>nghiệp</a:t>
            </a:r>
            <a:endParaRPr lang="en-US" dirty="0" smtClean="0"/>
          </a:p>
          <a:p>
            <a:r>
              <a:rPr lang="en-US" dirty="0" err="1"/>
              <a:t>Xây</a:t>
            </a:r>
            <a:r>
              <a:rPr lang="en-US" dirty="0"/>
              <a:t> </a:t>
            </a:r>
            <a:r>
              <a:rPr lang="en-US" dirty="0" err="1"/>
              <a:t>dựng</a:t>
            </a:r>
            <a:r>
              <a:rPr lang="en-US" dirty="0"/>
              <a:t> </a:t>
            </a:r>
            <a:r>
              <a:rPr lang="en-US" dirty="0" smtClean="0"/>
              <a:t>Website Tin </a:t>
            </a:r>
            <a:r>
              <a:rPr lang="en-US" dirty="0" err="1" smtClean="0"/>
              <a:t>tức</a:t>
            </a:r>
            <a:endParaRPr lang="en-US" dirty="0" smtClean="0"/>
          </a:p>
          <a:p>
            <a:r>
              <a:rPr lang="en-US" dirty="0" err="1"/>
              <a:t>Xây</a:t>
            </a:r>
            <a:r>
              <a:rPr lang="en-US" dirty="0"/>
              <a:t> </a:t>
            </a:r>
            <a:r>
              <a:rPr lang="en-US" dirty="0" err="1"/>
              <a:t>dựng</a:t>
            </a:r>
            <a:r>
              <a:rPr lang="en-US" dirty="0"/>
              <a:t> Website </a:t>
            </a:r>
            <a:r>
              <a:rPr lang="en-US" dirty="0" err="1"/>
              <a:t>Bán</a:t>
            </a:r>
            <a:r>
              <a:rPr lang="en-US" dirty="0"/>
              <a:t> </a:t>
            </a:r>
            <a:r>
              <a:rPr lang="en-US" dirty="0" err="1" smtClean="0"/>
              <a:t>hàng</a:t>
            </a:r>
            <a:endParaRPr lang="en-US" dirty="0" smtClean="0"/>
          </a:p>
          <a:p>
            <a:r>
              <a:rPr lang="en-US" dirty="0">
                <a:hlinkClick r:id="rId2"/>
              </a:rPr>
              <a:t>https://thietkeweb9999.com/mau-thiet-ke-web</a:t>
            </a:r>
            <a:endParaRPr lang="en-US" dirty="0"/>
          </a:p>
          <a:p>
            <a:endParaRPr lang="en-US"/>
          </a:p>
          <a:p>
            <a:pPr marL="0" indent="0">
              <a:buNone/>
            </a:pP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39</a:t>
            </a:fld>
            <a:endParaRPr lang="en-US"/>
          </a:p>
        </p:txBody>
      </p:sp>
    </p:spTree>
    <p:extLst>
      <p:ext uri="{BB962C8B-B14F-4D97-AF65-F5344CB8AC3E}">
        <p14:creationId xmlns:p14="http://schemas.microsoft.com/office/powerpoint/2010/main" val="28946459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A2719F-A3D1-4CB3-9C1D-819BF762FA72}" type="slidenum">
              <a:rPr lang="en-US">
                <a:solidFill>
                  <a:srgbClr val="FFC000"/>
                </a:solidFill>
                <a:latin typeface="Palatino Linotype" pitchFamily="18" charset="0"/>
              </a:rPr>
              <a:pPr/>
              <a:t>4</a:t>
            </a:fld>
            <a:endParaRPr lang="en-US">
              <a:solidFill>
                <a:srgbClr val="FFC000"/>
              </a:solidFill>
              <a:latin typeface="Palatino Linotype" pitchFamily="18" charset="0"/>
            </a:endParaRPr>
          </a:p>
        </p:txBody>
      </p:sp>
      <p:sp>
        <p:nvSpPr>
          <p:cNvPr id="16387" name="Content Placeholder 1"/>
          <p:cNvSpPr>
            <a:spLocks noGrp="1"/>
          </p:cNvSpPr>
          <p:nvPr>
            <p:ph idx="1"/>
          </p:nvPr>
        </p:nvSpPr>
        <p:spPr>
          <a:xfrm>
            <a:off x="552450" y="1014413"/>
            <a:ext cx="10972800" cy="2108200"/>
          </a:xfrm>
        </p:spPr>
        <p:txBody>
          <a:bodyPr/>
          <a:lstStyle/>
          <a:p>
            <a:pPr marL="0" indent="0" algn="ctr" eaLnBrk="1" hangingPunct="1">
              <a:buNone/>
            </a:pPr>
            <a:endParaRPr lang="en-US" sz="3600" b="1" dirty="0" smtClean="0">
              <a:latin typeface="Tahoma" pitchFamily="34" charset="0"/>
              <a:ea typeface="Tahoma" pitchFamily="34" charset="0"/>
              <a:cs typeface="Tahoma" pitchFamily="34" charset="0"/>
            </a:endParaRPr>
          </a:p>
          <a:p>
            <a:pPr marL="0" indent="0" algn="ctr" eaLnBrk="1" hangingPunct="1">
              <a:buNone/>
            </a:pPr>
            <a:r>
              <a:rPr lang="en-US" sz="3600" b="1" dirty="0" err="1" smtClean="0">
                <a:latin typeface="Tahoma" pitchFamily="34" charset="0"/>
                <a:ea typeface="Tahoma" pitchFamily="34" charset="0"/>
                <a:cs typeface="Tahoma" pitchFamily="34" charset="0"/>
              </a:rPr>
              <a:t>GIỚI</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THIỆU</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HỆ</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QUẢN</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TRỊ</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NỘI</a:t>
            </a:r>
            <a:r>
              <a:rPr lang="en-US" sz="3600" b="1" dirty="0" smtClean="0">
                <a:latin typeface="Tahoma" pitchFamily="34" charset="0"/>
                <a:ea typeface="Tahoma" pitchFamily="34" charset="0"/>
                <a:cs typeface="Tahoma" pitchFamily="34" charset="0"/>
              </a:rPr>
              <a:t> DUNG CMS</a:t>
            </a:r>
            <a:endParaRPr lang="en-US" sz="3600" b="1" dirty="0">
              <a:latin typeface="Tahoma" pitchFamily="34" charset="0"/>
              <a:ea typeface="Tahoma" pitchFamily="34" charset="0"/>
              <a:cs typeface="Tahoma" pitchFamily="34" charset="0"/>
            </a:endParaRPr>
          </a:p>
        </p:txBody>
      </p:sp>
      <p:pic>
        <p:nvPicPr>
          <p:cNvPr id="1026" name="Picture 2" descr="CMS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525" y="2419350"/>
            <a:ext cx="5715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8857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Tóm</a:t>
            </a:r>
            <a:r>
              <a:rPr lang="en-US" dirty="0" smtClean="0">
                <a:latin typeface="Arial" pitchFamily="34" charset="0"/>
                <a:cs typeface="Arial" pitchFamily="34" charset="0"/>
              </a:rPr>
              <a:t> </a:t>
            </a:r>
            <a:r>
              <a:rPr lang="en-US" dirty="0" err="1" smtClean="0">
                <a:latin typeface="Arial" pitchFamily="34" charset="0"/>
                <a:cs typeface="Arial" pitchFamily="34" charset="0"/>
              </a:rPr>
              <a:t>tắt</a:t>
            </a:r>
            <a:endParaRPr lang="en-US" dirty="0">
              <a:latin typeface="Arial" pitchFamily="34" charset="0"/>
              <a:cs typeface="Arial" pitchFamily="34" charset="0"/>
            </a:endParaRPr>
          </a:p>
        </p:txBody>
      </p:sp>
      <p:sp>
        <p:nvSpPr>
          <p:cNvPr id="3" name="Content Placeholder 2"/>
          <p:cNvSpPr>
            <a:spLocks noGrp="1"/>
          </p:cNvSpPr>
          <p:nvPr>
            <p:ph idx="1"/>
          </p:nvPr>
        </p:nvSpPr>
        <p:spPr>
          <a:xfrm>
            <a:off x="709692" y="1861411"/>
            <a:ext cx="10910808" cy="4155592"/>
          </a:xfrm>
        </p:spPr>
        <p:txBody>
          <a:bodyPr/>
          <a:lstStyle/>
          <a:p>
            <a:pPr algn="just" eaLnBrk="1" hangingPunct="1">
              <a:buFont typeface="Symbol" pitchFamily="18" charset="2"/>
              <a:buChar char="·"/>
            </a:pPr>
            <a:r>
              <a:rPr lang="en-US" sz="3600" dirty="0" smtClean="0">
                <a:latin typeface="Times New Roman" pitchFamily="18" charset="0"/>
                <a:cs typeface="Times New Roman" pitchFamily="18" charset="0"/>
              </a:rPr>
              <a:t>CMS </a:t>
            </a:r>
            <a:r>
              <a:rPr lang="en-US" sz="3600" dirty="0" err="1" smtClean="0">
                <a:latin typeface="Times New Roman" pitchFamily="18" charset="0"/>
                <a:cs typeface="Times New Roman" pitchFamily="18" charset="0"/>
              </a:rPr>
              <a:t>là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giải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pháp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hữu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hiệu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tiên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tiến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giúp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người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dùng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tạo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xuất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thống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liệu</a:t>
            </a:r>
            <a:r>
              <a:rPr lang="en-US" sz="3600" dirty="0" smtClean="0">
                <a:latin typeface="Times New Roman" pitchFamily="18" charset="0"/>
                <a:cs typeface="Times New Roman" pitchFamily="18" charset="0"/>
              </a:rPr>
              <a:t> hay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nội</a:t>
            </a:r>
            <a:r>
              <a:rPr lang="en-US" sz="3600" dirty="0" smtClean="0">
                <a:latin typeface="Times New Roman" pitchFamily="18" charset="0"/>
                <a:cs typeface="Times New Roman" pitchFamily="18" charset="0"/>
              </a:rPr>
              <a:t> dung </a:t>
            </a:r>
            <a:r>
              <a:rPr lang="en-US" sz="3600" dirty="0" err="1" smtClean="0">
                <a:latin typeface="Times New Roman" pitchFamily="18" charset="0"/>
                <a:cs typeface="Times New Roman" pitchFamily="18" charset="0"/>
              </a:rPr>
              <a:t>khác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trên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môi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trường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hiển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thị</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nhất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định</a:t>
            </a:r>
            <a:endParaRPr lang="en-US" sz="3600" dirty="0" smtClean="0">
              <a:latin typeface="Times New Roman" pitchFamily="18" charset="0"/>
              <a:cs typeface="Times New Roman" pitchFamily="18" charset="0"/>
            </a:endParaRPr>
          </a:p>
          <a:p>
            <a:pPr algn="just" eaLnBrk="1" hangingPunct="1">
              <a:buFont typeface="Symbol" pitchFamily="18" charset="2"/>
              <a:buChar char="·"/>
            </a:pPr>
            <a:r>
              <a:rPr lang="en-US" dirty="0" err="1" smtClean="0"/>
              <a:t>WordPress</a:t>
            </a:r>
            <a:r>
              <a:rPr lang="en-US" dirty="0" smtClean="0"/>
              <a:t> CMS: </a:t>
            </a:r>
            <a:r>
              <a:rPr lang="en-US" dirty="0" err="1" smtClean="0"/>
              <a:t>đặc</a:t>
            </a:r>
            <a:r>
              <a:rPr lang="en-US" dirty="0" smtClean="0"/>
              <a:t> </a:t>
            </a:r>
            <a:r>
              <a:rPr lang="en-US" dirty="0" err="1" smtClean="0"/>
              <a:t>điểm</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website </a:t>
            </a:r>
            <a:r>
              <a:rPr lang="en-US" dirty="0" err="1" smtClean="0"/>
              <a:t>WordPress</a:t>
            </a:r>
            <a:endParaRPr lang="en-US" dirty="0" smtClean="0"/>
          </a:p>
          <a:p>
            <a:pPr algn="just" eaLnBrk="1" hangingPunct="1">
              <a:buFont typeface="Symbol" pitchFamily="18" charset="2"/>
              <a:buChar char="·"/>
            </a:pPr>
            <a:r>
              <a:rPr lang="en-US" dirty="0" err="1" smtClean="0"/>
              <a:t>Cài</a:t>
            </a:r>
            <a:r>
              <a:rPr lang="en-US" dirty="0" smtClean="0"/>
              <a:t> </a:t>
            </a:r>
            <a:r>
              <a:rPr lang="en-US" dirty="0" err="1" smtClean="0"/>
              <a:t>đặt</a:t>
            </a:r>
            <a:r>
              <a:rPr lang="en-US" dirty="0" smtClean="0"/>
              <a:t> </a:t>
            </a:r>
            <a:r>
              <a:rPr lang="en-US" dirty="0" err="1" smtClean="0"/>
              <a:t>WordPress</a:t>
            </a:r>
            <a:r>
              <a:rPr lang="en-US" dirty="0" smtClean="0"/>
              <a:t> CMS</a:t>
            </a:r>
          </a:p>
          <a:p>
            <a:pPr algn="just" eaLnBrk="1" hangingPunct="1">
              <a:buFont typeface="Symbol" pitchFamily="18" charset="2"/>
              <a:buChar char="·"/>
            </a:pPr>
            <a:r>
              <a:rPr lang="en-US" dirty="0" err="1" smtClean="0"/>
              <a:t>Giới</a:t>
            </a:r>
            <a:r>
              <a:rPr lang="en-US" dirty="0" smtClean="0"/>
              <a:t> </a:t>
            </a:r>
            <a:r>
              <a:rPr lang="en-US" dirty="0" err="1" smtClean="0"/>
              <a:t>thiệu</a:t>
            </a:r>
            <a:r>
              <a:rPr lang="en-US" dirty="0" smtClean="0"/>
              <a:t> </a:t>
            </a:r>
            <a:r>
              <a:rPr lang="en-US" dirty="0" err="1" smtClean="0"/>
              <a:t>dự</a:t>
            </a:r>
            <a:r>
              <a:rPr lang="en-US" dirty="0" smtClean="0"/>
              <a:t> </a:t>
            </a:r>
            <a:r>
              <a:rPr lang="en-US" dirty="0" err="1" smtClean="0"/>
              <a:t>án</a:t>
            </a:r>
            <a:r>
              <a:rPr lang="en-US" dirty="0" smtClean="0"/>
              <a:t> Website</a:t>
            </a:r>
          </a:p>
          <a:p>
            <a:pPr eaLnBrk="1" hangingPunct="1">
              <a:buFont typeface="Symbol" pitchFamily="18" charset="2"/>
              <a:buChar char="·"/>
            </a:pPr>
            <a:endParaRPr lang="en-US" dirty="0" smtClean="0"/>
          </a:p>
          <a:p>
            <a:pPr eaLnBrk="1" hangingPunct="1">
              <a:buFont typeface="Symbol" pitchFamily="18" charset="2"/>
              <a:buChar char="·"/>
            </a:pPr>
            <a:endParaRPr lang="en-US" dirty="0" smtClean="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40</a:t>
            </a:fld>
            <a:endParaRPr lang="en-US"/>
          </a:p>
        </p:txBody>
      </p:sp>
    </p:spTree>
    <p:extLst>
      <p:ext uri="{BB962C8B-B14F-4D97-AF65-F5344CB8AC3E}">
        <p14:creationId xmlns:p14="http://schemas.microsoft.com/office/powerpoint/2010/main" val="3616699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712921" y="1890794"/>
            <a:ext cx="10724828" cy="4216158"/>
          </a:xfrm>
        </p:spPr>
        <p:txBody>
          <a:bodyPr/>
          <a:lstStyle/>
          <a:p>
            <a:pPr algn="just">
              <a:spcBef>
                <a:spcPts val="600"/>
              </a:spcBef>
            </a:pPr>
            <a:endParaRPr lang="en-US" sz="3600" dirty="0" smtClean="0">
              <a:latin typeface="Times New Roman" pitchFamily="18" charset="0"/>
              <a:cs typeface="Times New Roman" pitchFamily="18" charset="0"/>
            </a:endParaRPr>
          </a:p>
          <a:p>
            <a:pPr algn="just">
              <a:spcBef>
                <a:spcPts val="600"/>
              </a:spcBef>
            </a:pPr>
            <a:r>
              <a:rPr lang="en-US" sz="3600" dirty="0" err="1" smtClean="0">
                <a:latin typeface="Times New Roman" pitchFamily="18" charset="0"/>
                <a:cs typeface="Times New Roman" pitchFamily="18" charset="0"/>
              </a:rPr>
              <a:t>Hệ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quản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trị</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nội</a:t>
            </a:r>
            <a:r>
              <a:rPr lang="en-US" sz="3600" dirty="0" smtClean="0">
                <a:latin typeface="Times New Roman" pitchFamily="18" charset="0"/>
                <a:cs typeface="Times New Roman" pitchFamily="18" charset="0"/>
              </a:rPr>
              <a:t> dung CMS </a:t>
            </a:r>
            <a:r>
              <a:rPr lang="en-US" sz="3600" dirty="0" err="1" smtClean="0">
                <a:latin typeface="Times New Roman" pitchFamily="18" charset="0"/>
                <a:cs typeface="Times New Roman" pitchFamily="18" charset="0"/>
              </a:rPr>
              <a:t>là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gì</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Hãy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kể</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tên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loại</a:t>
            </a:r>
            <a:r>
              <a:rPr lang="en-US" sz="3600" dirty="0" smtClean="0">
                <a:latin typeface="Times New Roman" pitchFamily="18" charset="0"/>
                <a:cs typeface="Times New Roman" pitchFamily="18" charset="0"/>
              </a:rPr>
              <a:t>  CMS </a:t>
            </a:r>
            <a:r>
              <a:rPr lang="en-US" sz="3600" dirty="0" err="1" smtClean="0">
                <a:latin typeface="Times New Roman" pitchFamily="18" charset="0"/>
                <a:cs typeface="Times New Roman" pitchFamily="18" charset="0"/>
              </a:rPr>
              <a:t>phổ</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biến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em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biết</a:t>
            </a:r>
            <a:endParaRPr lang="en-US" sz="3600" dirty="0">
              <a:latin typeface="Times New Roman" pitchFamily="18" charset="0"/>
              <a:cs typeface="Times New Roman" pitchFamily="18" charset="0"/>
            </a:endParaRPr>
          </a:p>
          <a:p>
            <a:pPr algn="just">
              <a:spcBef>
                <a:spcPts val="600"/>
              </a:spcBef>
            </a:pPr>
            <a:r>
              <a:rPr lang="en-US" sz="3600" dirty="0" err="1" smtClean="0">
                <a:latin typeface="Times New Roman" pitchFamily="18" charset="0"/>
                <a:cs typeface="Times New Roman" pitchFamily="18" charset="0"/>
              </a:rPr>
              <a:t>Hãy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trình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bày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điểm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chính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của</a:t>
            </a:r>
            <a:r>
              <a:rPr lang="en-US" sz="3600" dirty="0" smtClean="0">
                <a:latin typeface="Times New Roman" pitchFamily="18" charset="0"/>
                <a:cs typeface="Times New Roman" pitchFamily="18" charset="0"/>
              </a:rPr>
              <a:t> Web CMS</a:t>
            </a:r>
          </a:p>
          <a:p>
            <a:pPr algn="just">
              <a:spcBef>
                <a:spcPts val="600"/>
              </a:spcBef>
            </a:pPr>
            <a:r>
              <a:rPr lang="en-US" sz="3600" dirty="0" err="1" smtClean="0">
                <a:latin typeface="Times New Roman" pitchFamily="18" charset="0"/>
                <a:cs typeface="Times New Roman" pitchFamily="18" charset="0"/>
              </a:rPr>
              <a:t>Hãy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trình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bày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các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thành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phần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của</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WordPress</a:t>
            </a:r>
            <a:endParaRPr lang="en-US" sz="3600" dirty="0" smtClean="0">
              <a:latin typeface="Times New Roman" pitchFamily="18" charset="0"/>
              <a:cs typeface="Times New Roman" pitchFamily="18" charset="0"/>
            </a:endParaRPr>
          </a:p>
          <a:p>
            <a:pPr algn="just">
              <a:spcBef>
                <a:spcPts val="600"/>
              </a:spcBef>
            </a:pPr>
            <a:r>
              <a:rPr lang="en-US" dirty="0" err="1" smtClean="0"/>
              <a:t>Cài</a:t>
            </a:r>
            <a:r>
              <a:rPr lang="en-US" dirty="0" smtClean="0"/>
              <a:t> </a:t>
            </a:r>
            <a:r>
              <a:rPr lang="en-US" dirty="0" err="1" smtClean="0"/>
              <a:t>đặt</a:t>
            </a:r>
            <a:r>
              <a:rPr lang="en-US" dirty="0" smtClean="0"/>
              <a:t> </a:t>
            </a:r>
            <a:r>
              <a:rPr lang="en-US" dirty="0" err="1" smtClean="0"/>
              <a:t>WordPress</a:t>
            </a:r>
            <a:r>
              <a:rPr lang="en-US" dirty="0" smtClean="0"/>
              <a:t> CMS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cá</a:t>
            </a:r>
            <a:r>
              <a:rPr lang="en-US" dirty="0" smtClean="0"/>
              <a:t> </a:t>
            </a:r>
            <a:r>
              <a:rPr lang="en-US" dirty="0" err="1" smtClean="0"/>
              <a:t>nhân</a:t>
            </a:r>
            <a:endParaRPr lang="en-US" dirty="0" smtClean="0"/>
          </a:p>
          <a:p>
            <a:pPr algn="just">
              <a:spcBef>
                <a:spcPts val="600"/>
              </a:spcBef>
            </a:pPr>
            <a:endParaRPr lang="en-US" sz="3600" dirty="0">
              <a:latin typeface="Times New Roman" pitchFamily="18" charset="0"/>
              <a:cs typeface="Times New Roman" pitchFamily="18" charset="0"/>
            </a:endParaRP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E35D68C-E5E9-414D-AE6E-A93AD4BE98E2}" type="slidenum">
              <a:rPr lang="en-US">
                <a:solidFill>
                  <a:srgbClr val="FFC000"/>
                </a:solidFill>
                <a:latin typeface="Palatino Linotype" pitchFamily="18" charset="0"/>
              </a:rPr>
              <a:pPr/>
              <a:t>41</a:t>
            </a:fld>
            <a:endParaRPr lang="en-US">
              <a:solidFill>
                <a:srgbClr val="FFC000"/>
              </a:solidFill>
              <a:latin typeface="Palatino Linotype" pitchFamily="18" charset="0"/>
            </a:endParaRPr>
          </a:p>
        </p:txBody>
      </p:sp>
      <p:sp>
        <p:nvSpPr>
          <p:cNvPr id="25604" name="Title 1"/>
          <p:cNvSpPr>
            <a:spLocks noGrp="1"/>
          </p:cNvSpPr>
          <p:nvPr>
            <p:ph type="title"/>
          </p:nvPr>
        </p:nvSpPr>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ôn</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95032825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704850"/>
            <a:ext cx="10972800" cy="1054100"/>
          </a:xfrm>
        </p:spPr>
        <p:txBody>
          <a:bodyPr/>
          <a:lstStyle/>
          <a:p>
            <a:r>
              <a:rPr lang="en-US" dirty="0" err="1" smtClean="0">
                <a:latin typeface="Arial" pitchFamily="34" charset="0"/>
                <a:cs typeface="Arial" pitchFamily="34" charset="0"/>
              </a:rPr>
              <a:t>Câu</a:t>
            </a:r>
            <a:r>
              <a:rPr lang="en-US" dirty="0" smtClean="0">
                <a:latin typeface="Arial" pitchFamily="34" charset="0"/>
                <a:cs typeface="Arial" pitchFamily="34" charset="0"/>
              </a:rPr>
              <a:t> </a:t>
            </a:r>
            <a:r>
              <a:rPr lang="en-US" dirty="0" err="1" smtClean="0">
                <a:latin typeface="Arial" pitchFamily="34" charset="0"/>
                <a:cs typeface="Arial" pitchFamily="34" charset="0"/>
              </a:rPr>
              <a:t>hỏi</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thảo</a:t>
            </a:r>
            <a:r>
              <a:rPr lang="en-US" dirty="0" smtClean="0">
                <a:latin typeface="Arial" pitchFamily="34" charset="0"/>
                <a:cs typeface="Arial" pitchFamily="34" charset="0"/>
              </a:rPr>
              <a:t> </a:t>
            </a:r>
            <a:r>
              <a:rPr lang="en-US" dirty="0" err="1" smtClean="0">
                <a:latin typeface="Arial" pitchFamily="34" charset="0"/>
                <a:cs typeface="Arial" pitchFamily="34" charset="0"/>
              </a:rPr>
              <a:t>luận</a:t>
            </a:r>
            <a:endParaRPr lang="en-US" dirty="0" smtClean="0">
              <a:latin typeface="Arial" pitchFamily="34" charset="0"/>
              <a:cs typeface="Arial" pitchFamily="34" charset="0"/>
            </a:endParaRPr>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C6844BD-AD8C-4167-846E-31EB131EED87}" type="slidenum">
              <a:rPr lang="en-US">
                <a:solidFill>
                  <a:srgbClr val="FFC000"/>
                </a:solidFill>
                <a:latin typeface="Palatino Linotype" pitchFamily="18" charset="0"/>
              </a:rPr>
              <a:pPr/>
              <a:t>42</a:t>
            </a:fld>
            <a:endParaRPr lang="en-US">
              <a:solidFill>
                <a:srgbClr val="FFC000"/>
              </a:solidFill>
              <a:latin typeface="Palatino Linotype" pitchFamily="18" charset="0"/>
            </a:endParaRPr>
          </a:p>
        </p:txBody>
      </p:sp>
      <p:pic>
        <p:nvPicPr>
          <p:cNvPr id="27652"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644900" y="2044700"/>
            <a:ext cx="3481388" cy="3468688"/>
          </a:xfrm>
          <a:noFill/>
        </p:spPr>
      </p:pic>
    </p:spTree>
    <p:extLst>
      <p:ext uri="{BB962C8B-B14F-4D97-AF65-F5344CB8AC3E}">
        <p14:creationId xmlns:p14="http://schemas.microsoft.com/office/powerpoint/2010/main" val="367966089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850"/>
            <a:ext cx="10972800" cy="971550"/>
          </a:xfrm>
        </p:spPr>
        <p:txBody>
          <a:bodyPr>
            <a:normAutofit/>
          </a:bodyPr>
          <a:lstStyle/>
          <a:p>
            <a:r>
              <a:rPr lang="en-US" dirty="0" smtClean="0">
                <a:latin typeface="Arial" pitchFamily="34" charset="0"/>
                <a:cs typeface="Arial" pitchFamily="34" charset="0"/>
              </a:rPr>
              <a:t>CMS – Content Management System</a:t>
            </a:r>
            <a:endParaRPr lang="en-US" dirty="0">
              <a:latin typeface="Arial" pitchFamily="34" charset="0"/>
              <a:cs typeface="Arial" pitchFamily="34" charset="0"/>
            </a:endParaRPr>
          </a:p>
        </p:txBody>
      </p:sp>
      <p:sp>
        <p:nvSpPr>
          <p:cNvPr id="3" name="Content Placeholder 2"/>
          <p:cNvSpPr>
            <a:spLocks noGrp="1"/>
          </p:cNvSpPr>
          <p:nvPr>
            <p:ph idx="1"/>
          </p:nvPr>
        </p:nvSpPr>
        <p:spPr>
          <a:xfrm>
            <a:off x="664488" y="1718291"/>
            <a:ext cx="10972800" cy="4389120"/>
          </a:xfrm>
        </p:spPr>
        <p:txBody>
          <a:bodyPr/>
          <a:lstStyle/>
          <a:p>
            <a:pPr marL="231775" lvl="1" indent="-169863" algn="just">
              <a:buFont typeface="Symbol" pitchFamily="18" charset="2"/>
              <a:buChar char="·"/>
            </a:pPr>
            <a:r>
              <a:rPr lang="vi-VN" b="1" i="1" dirty="0"/>
              <a:t>CMS viết tắt của Content Management System là hệ quản trị nội dung của trang web, có chức năng điều khiển tất cả hoạt động về nội dung, thông tin của website</a:t>
            </a:r>
            <a:r>
              <a:rPr lang="vi-VN" dirty="0"/>
              <a:t>. Những nội dung này bao gồm tin tức, hình ảnh, video, danh mục, thông liên hệ,… trên trang web. Đặc biệt, với các </a:t>
            </a:r>
            <a:r>
              <a:rPr lang="vi-VN" b="1" i="1" dirty="0"/>
              <a:t>CMS nâng cao</a:t>
            </a:r>
            <a:r>
              <a:rPr lang="vi-VN" dirty="0"/>
              <a:t>, người dùng còn có thể chỉnh sửa, phân loại danh mục, thậm chí thay đổi hiển thị giao diện và nhiều thao tác phức tạp khác trên website.</a:t>
            </a:r>
            <a:endParaRPr lang="en-US" sz="3600" dirty="0" smtClean="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5</a:t>
            </a:fld>
            <a:endParaRPr lang="en-US"/>
          </a:p>
        </p:txBody>
      </p:sp>
    </p:spTree>
    <p:extLst>
      <p:ext uri="{BB962C8B-B14F-4D97-AF65-F5344CB8AC3E}">
        <p14:creationId xmlns:p14="http://schemas.microsoft.com/office/powerpoint/2010/main" val="330936279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Chức năng chính của </a:t>
            </a:r>
            <a:r>
              <a:rPr lang="vi-VN" dirty="0" smtClean="0"/>
              <a:t>CMS</a:t>
            </a:r>
            <a:endParaRPr lang="en-US" dirty="0"/>
          </a:p>
        </p:txBody>
      </p:sp>
      <p:sp>
        <p:nvSpPr>
          <p:cNvPr id="3" name="Content Placeholder 2"/>
          <p:cNvSpPr>
            <a:spLocks noGrp="1"/>
          </p:cNvSpPr>
          <p:nvPr>
            <p:ph idx="1"/>
          </p:nvPr>
        </p:nvSpPr>
        <p:spPr/>
        <p:txBody>
          <a:bodyPr/>
          <a:lstStyle/>
          <a:p>
            <a:r>
              <a:rPr lang="vi-VN" b="1" i="1" dirty="0"/>
              <a:t>CMS</a:t>
            </a:r>
            <a:r>
              <a:rPr lang="vi-VN" dirty="0"/>
              <a:t> có </a:t>
            </a:r>
            <a:r>
              <a:rPr lang="vi-VN" b="1" i="1" dirty="0"/>
              <a:t>vai trò quan trọng</a:t>
            </a:r>
            <a:r>
              <a:rPr lang="vi-VN" dirty="0"/>
              <a:t> trong việc điều khiển và vận hành trang web. Với các chức năng cơ bản như sau:</a:t>
            </a:r>
          </a:p>
          <a:p>
            <a:pPr lvl="1"/>
            <a:r>
              <a:rPr lang="vi-VN" dirty="0"/>
              <a:t>Tạo, lưu trữ các nội dung trên trang web</a:t>
            </a:r>
          </a:p>
          <a:p>
            <a:pPr lvl="1"/>
            <a:r>
              <a:rPr lang="vi-VN" dirty="0"/>
              <a:t>Chỉnh sửa, thêm, bớt nội dung</a:t>
            </a:r>
          </a:p>
          <a:p>
            <a:pPr lvl="1"/>
            <a:r>
              <a:rPr lang="vi-VN" dirty="0"/>
              <a:t>Chuyển và chia sẻ nội dung</a:t>
            </a:r>
          </a:p>
          <a:p>
            <a:pPr lvl="1"/>
            <a:r>
              <a:rPr lang="vi-VN" dirty="0"/>
              <a:t>Quản lí và phân quyền người dùng</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6</a:t>
            </a:fld>
            <a:endParaRPr lang="en-US"/>
          </a:p>
        </p:txBody>
      </p:sp>
    </p:spTree>
    <p:extLst>
      <p:ext uri="{BB962C8B-B14F-4D97-AF65-F5344CB8AC3E}">
        <p14:creationId xmlns:p14="http://schemas.microsoft.com/office/powerpoint/2010/main" val="51060991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Tại</a:t>
            </a:r>
            <a:r>
              <a:rPr lang="en-US" dirty="0"/>
              <a:t> </a:t>
            </a:r>
            <a:r>
              <a:rPr lang="en-US" dirty="0" err="1"/>
              <a:t>sao</a:t>
            </a:r>
            <a:r>
              <a:rPr lang="en-US" dirty="0"/>
              <a:t> </a:t>
            </a:r>
            <a:r>
              <a:rPr lang="en-US" dirty="0" err="1"/>
              <a:t>cần</a:t>
            </a:r>
            <a:r>
              <a:rPr lang="en-US" dirty="0"/>
              <a:t> </a:t>
            </a:r>
            <a:r>
              <a:rPr lang="en-US" dirty="0" err="1"/>
              <a:t>sử</a:t>
            </a:r>
            <a:r>
              <a:rPr lang="en-US" dirty="0"/>
              <a:t> </a:t>
            </a:r>
            <a:r>
              <a:rPr lang="en-US" dirty="0" err="1"/>
              <a:t>dụng</a:t>
            </a:r>
            <a:r>
              <a:rPr lang="en-US" dirty="0"/>
              <a:t> CMS</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7</a:t>
            </a:fld>
            <a:endParaRPr lang="en-US"/>
          </a:p>
        </p:txBody>
      </p:sp>
      <p:sp>
        <p:nvSpPr>
          <p:cNvPr id="5" name="Content Placeholder 4"/>
          <p:cNvSpPr>
            <a:spLocks noGrp="1"/>
          </p:cNvSpPr>
          <p:nvPr>
            <p:ph idx="1"/>
          </p:nvPr>
        </p:nvSpPr>
        <p:spPr/>
        <p:txBody>
          <a:bodyPr/>
          <a:lstStyle/>
          <a:p>
            <a:endParaRPr lang="en-US"/>
          </a:p>
        </p:txBody>
      </p:sp>
      <p:pic>
        <p:nvPicPr>
          <p:cNvPr id="2050" name="Picture 2" descr="CMS có vai trò quan trọng trong việc mang lại hiệu quả cho các chiến dịch mark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4" y="1847850"/>
            <a:ext cx="7083425" cy="413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130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Tại</a:t>
            </a:r>
            <a:r>
              <a:rPr lang="en-US" dirty="0"/>
              <a:t> </a:t>
            </a:r>
            <a:r>
              <a:rPr lang="en-US" dirty="0" err="1"/>
              <a:t>sao</a:t>
            </a:r>
            <a:r>
              <a:rPr lang="en-US" dirty="0"/>
              <a:t> </a:t>
            </a:r>
            <a:r>
              <a:rPr lang="en-US" dirty="0" err="1"/>
              <a:t>cần</a:t>
            </a:r>
            <a:r>
              <a:rPr lang="en-US" dirty="0"/>
              <a:t> </a:t>
            </a:r>
            <a:r>
              <a:rPr lang="en-US" dirty="0" err="1"/>
              <a:t>sử</a:t>
            </a:r>
            <a:r>
              <a:rPr lang="en-US" dirty="0"/>
              <a:t> </a:t>
            </a:r>
            <a:r>
              <a:rPr lang="en-US" dirty="0" err="1"/>
              <a:t>dụng</a:t>
            </a:r>
            <a:r>
              <a:rPr lang="en-US" dirty="0"/>
              <a:t> CMS</a:t>
            </a:r>
            <a:r>
              <a:rPr lang="en-US" dirty="0" smtClean="0"/>
              <a:t>?</a:t>
            </a:r>
            <a:endParaRPr lang="en-US" dirty="0"/>
          </a:p>
        </p:txBody>
      </p:sp>
      <p:sp>
        <p:nvSpPr>
          <p:cNvPr id="3" name="Content Placeholder 2"/>
          <p:cNvSpPr>
            <a:spLocks noGrp="1"/>
          </p:cNvSpPr>
          <p:nvPr>
            <p:ph idx="1"/>
          </p:nvPr>
        </p:nvSpPr>
        <p:spPr/>
        <p:txBody>
          <a:bodyPr/>
          <a:lstStyle/>
          <a:p>
            <a:r>
              <a:rPr lang="vi-VN" dirty="0"/>
              <a:t>CMS mang đến khá nhiều lợi ích cho cá nhân lẫn doanh nghiệp. Do đó vì 3 lý do dưới đây, CMS đang trở nên khá quan trọng:</a:t>
            </a:r>
          </a:p>
          <a:p>
            <a:pPr lvl="1"/>
            <a:r>
              <a:rPr lang="vi-VN" dirty="0"/>
              <a:t>Giúp website trở thành kênh marketing hiệu quả</a:t>
            </a:r>
          </a:p>
          <a:p>
            <a:pPr lvl="1"/>
            <a:r>
              <a:rPr lang="vi-VN" dirty="0"/>
              <a:t>Giúp cập nhật nội dung</a:t>
            </a:r>
          </a:p>
          <a:p>
            <a:pPr lvl="1"/>
            <a:r>
              <a:rPr lang="vi-VN" dirty="0"/>
              <a:t>Đảm bảo, duy trì tính nhất quán cho doanh </a:t>
            </a:r>
            <a:r>
              <a:rPr lang="vi-VN" dirty="0" smtClean="0"/>
              <a:t>nghiệp</a:t>
            </a:r>
            <a:endParaRPr lang="vi-VN"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8</a:t>
            </a:fld>
            <a:endParaRPr lang="en-US"/>
          </a:p>
        </p:txBody>
      </p:sp>
    </p:spTree>
    <p:extLst>
      <p:ext uri="{BB962C8B-B14F-4D97-AF65-F5344CB8AC3E}">
        <p14:creationId xmlns:p14="http://schemas.microsoft.com/office/powerpoint/2010/main" val="382825130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CMS hoạt động như thế nào</a:t>
            </a:r>
            <a:r>
              <a:rPr lang="vi-VN" dirty="0" smtClean="0"/>
              <a:t>?</a:t>
            </a:r>
            <a:endParaRPr lang="en-US" dirty="0"/>
          </a:p>
        </p:txBody>
      </p:sp>
      <p:sp>
        <p:nvSpPr>
          <p:cNvPr id="3" name="Content Placeholder 2"/>
          <p:cNvSpPr>
            <a:spLocks noGrp="1"/>
          </p:cNvSpPr>
          <p:nvPr>
            <p:ph idx="1"/>
          </p:nvPr>
        </p:nvSpPr>
        <p:spPr/>
        <p:txBody>
          <a:bodyPr/>
          <a:lstStyle/>
          <a:p>
            <a:r>
              <a:rPr lang="vi-VN" dirty="0"/>
              <a:t>Khi xây dựng một trang web, người dùng phải thực hiện 2 bước:</a:t>
            </a:r>
          </a:p>
          <a:p>
            <a:pPr lvl="1"/>
            <a:r>
              <a:rPr lang="vi-VN" b="1" i="1" dirty="0"/>
              <a:t>Xác lập giao diện bên ngoài</a:t>
            </a:r>
            <a:r>
              <a:rPr lang="vi-VN" dirty="0"/>
              <a:t> (</a:t>
            </a:r>
            <a:r>
              <a:rPr lang="vi-VN" b="1" dirty="0"/>
              <a:t>front-end</a:t>
            </a:r>
            <a:r>
              <a:rPr lang="vi-VN" dirty="0"/>
              <a:t>)</a:t>
            </a:r>
          </a:p>
          <a:p>
            <a:pPr lvl="1"/>
            <a:r>
              <a:rPr lang="vi-VN" b="1" i="1" dirty="0"/>
              <a:t>Quản lý hệ thống bên trong</a:t>
            </a:r>
            <a:r>
              <a:rPr lang="vi-VN" dirty="0"/>
              <a:t> (</a:t>
            </a:r>
            <a:r>
              <a:rPr lang="vi-VN" b="1" dirty="0"/>
              <a:t>back-end</a:t>
            </a:r>
            <a:r>
              <a:rPr lang="vi-VN" dirty="0"/>
              <a:t>)</a:t>
            </a:r>
          </a:p>
          <a:p>
            <a:pPr algn="just"/>
            <a:r>
              <a:rPr lang="vi-VN" dirty="0"/>
              <a:t>Bằng nhiều ngôn ngữ lập trình khác nhau, như CSS, JavaScript (cho front-end) và PHP, Python, JavaScript (cho back-end),…</a:t>
            </a:r>
          </a:p>
          <a:p>
            <a:endParaRPr lang="en-US" dirty="0"/>
          </a:p>
        </p:txBody>
      </p:sp>
      <p:sp>
        <p:nvSpPr>
          <p:cNvPr id="4" name="Slide Number Placeholder 3"/>
          <p:cNvSpPr>
            <a:spLocks noGrp="1"/>
          </p:cNvSpPr>
          <p:nvPr>
            <p:ph type="sldNum" sz="quarter" idx="11"/>
          </p:nvPr>
        </p:nvSpPr>
        <p:spPr/>
        <p:txBody>
          <a:bodyPr/>
          <a:lstStyle/>
          <a:p>
            <a:pPr>
              <a:defRPr/>
            </a:pPr>
            <a:fld id="{A303D800-2B31-4B5C-8617-870AB2EE8D48}" type="slidenum">
              <a:rPr lang="en-US" smtClean="0"/>
              <a:pPr>
                <a:defRPr/>
              </a:pPr>
              <a:t>9</a:t>
            </a:fld>
            <a:endParaRPr lang="en-US"/>
          </a:p>
        </p:txBody>
      </p:sp>
    </p:spTree>
    <p:extLst>
      <p:ext uri="{BB962C8B-B14F-4D97-AF65-F5344CB8AC3E}">
        <p14:creationId xmlns:p14="http://schemas.microsoft.com/office/powerpoint/2010/main" val="70961024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4F3BB996FAC94BB31824EEE89D49B0" ma:contentTypeVersion="5" ma:contentTypeDescription="Create a new document." ma:contentTypeScope="" ma:versionID="7ed470ae48c001e8cf56c393019a94c9">
  <xsd:schema xmlns:xsd="http://www.w3.org/2001/XMLSchema" xmlns:xs="http://www.w3.org/2001/XMLSchema" xmlns:p="http://schemas.microsoft.com/office/2006/metadata/properties" xmlns:ns2="790ed4af-d927-4062-bd09-0d6ef63e8600" targetNamespace="http://schemas.microsoft.com/office/2006/metadata/properties" ma:root="true" ma:fieldsID="b46aa73811a2baf698b8cf9eb6e11384" ns2:_="">
    <xsd:import namespace="790ed4af-d927-4062-bd09-0d6ef63e86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0ed4af-d927-4062-bd09-0d6ef63e86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667E24-3782-446F-A4E2-626D13151B21}"/>
</file>

<file path=customXml/itemProps2.xml><?xml version="1.0" encoding="utf-8"?>
<ds:datastoreItem xmlns:ds="http://schemas.openxmlformats.org/officeDocument/2006/customXml" ds:itemID="{D1FA97B2-57D7-462A-8856-4D6B8D515F99}"/>
</file>

<file path=customXml/itemProps3.xml><?xml version="1.0" encoding="utf-8"?>
<ds:datastoreItem xmlns:ds="http://schemas.openxmlformats.org/officeDocument/2006/customXml" ds:itemID="{605CC120-52C4-444E-BBA0-0D49167A800C}"/>
</file>

<file path=docProps/app.xml><?xml version="1.0" encoding="utf-8"?>
<Properties xmlns="http://schemas.openxmlformats.org/officeDocument/2006/extended-properties" xmlns:vt="http://schemas.openxmlformats.org/officeDocument/2006/docPropsVTypes">
  <Template/>
  <TotalTime>3114</TotalTime>
  <Words>1661</Words>
  <Application>Microsoft Office PowerPoint</Application>
  <PresentationFormat>Custom</PresentationFormat>
  <Paragraphs>206</Paragraphs>
  <Slides>42</Slides>
  <Notes>6</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Presentation on brainstorming</vt:lpstr>
      <vt:lpstr>1_Presentation on brainstorming</vt:lpstr>
      <vt:lpstr> TỔNG QUAN VỀ WORDPRESS CMS</vt:lpstr>
      <vt:lpstr>Nội dung</vt:lpstr>
      <vt:lpstr>Mục tiêu</vt:lpstr>
      <vt:lpstr>PowerPoint Presentation</vt:lpstr>
      <vt:lpstr>CMS – Content Management System</vt:lpstr>
      <vt:lpstr>Chức năng chính của CMS</vt:lpstr>
      <vt:lpstr>Tại sao cần sử dụng CMS?</vt:lpstr>
      <vt:lpstr>Tại sao cần sử dụng CMS?</vt:lpstr>
      <vt:lpstr>CMS hoạt động như thế nào?</vt:lpstr>
      <vt:lpstr>CMS hoạt động như thế nào?</vt:lpstr>
      <vt:lpstr>Các đặc điểm chính của Web CMS </vt:lpstr>
      <vt:lpstr>Một số CMS</vt:lpstr>
      <vt:lpstr>PowerPoint Presentation</vt:lpstr>
      <vt:lpstr>Các Web CMS phổ biến</vt:lpstr>
      <vt:lpstr>PowerPoint Presentation</vt:lpstr>
      <vt:lpstr>PowerPoint Presentation</vt:lpstr>
      <vt:lpstr>WordPress CMS</vt:lpstr>
      <vt:lpstr>PowerPoint Presentation</vt:lpstr>
      <vt:lpstr>Sự phát triển qua các phiên bản</vt:lpstr>
      <vt:lpstr>PowerPoint Presentation</vt:lpstr>
      <vt:lpstr>PowerPoint Presentation</vt:lpstr>
      <vt:lpstr>PowerPoint Presentation</vt:lpstr>
      <vt:lpstr>Những đặc điểm, tính năng nổi bật</vt:lpstr>
      <vt:lpstr>PowerPoint Presentation</vt:lpstr>
      <vt:lpstr>PowerPoint Presentation</vt:lpstr>
      <vt:lpstr>Các thành phần của WordPress</vt:lpstr>
      <vt:lpstr>WordPress.com</vt:lpstr>
      <vt:lpstr>WordPress.org</vt:lpstr>
      <vt:lpstr>PowerPoint Presentation</vt:lpstr>
      <vt:lpstr>Các bước cài đặt </vt:lpstr>
      <vt:lpstr>Localhost</vt:lpstr>
      <vt:lpstr>PowerPoint Presentation</vt:lpstr>
      <vt:lpstr>Vận hành localhost</vt:lpstr>
      <vt:lpstr>Hướng dẫn cài đặt localhost</vt:lpstr>
      <vt:lpstr>Khởi động XAMPP</vt:lpstr>
      <vt:lpstr>Thao tác trên localhost</vt:lpstr>
      <vt:lpstr>Các bước cài đặt WordPress CMS</vt:lpstr>
      <vt:lpstr>PowerPoint Presentation</vt:lpstr>
      <vt:lpstr>Dự án</vt:lpstr>
      <vt:lpstr>Tóm tắt</vt:lpstr>
      <vt:lpstr>Câu hỏi ôn tập</vt:lpstr>
      <vt:lpstr>Câu hỏi và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PLH</dc:creator>
  <cp:lastModifiedBy>AutoBVT</cp:lastModifiedBy>
  <cp:revision>495</cp:revision>
  <dcterms:created xsi:type="dcterms:W3CDTF">2018-10-17T08:05:59Z</dcterms:created>
  <dcterms:modified xsi:type="dcterms:W3CDTF">2021-02-24T01:09:30Z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0x010100684F3BB996FAC94BB31824EEE89D49B0</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