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83" r:id="rId7"/>
    <p:sldId id="278" r:id="rId8"/>
    <p:sldId id="291" r:id="rId9"/>
    <p:sldId id="287" r:id="rId10"/>
    <p:sldId id="284" r:id="rId11"/>
    <p:sldId id="279" r:id="rId12"/>
    <p:sldId id="292" r:id="rId13"/>
    <p:sldId id="289" r:id="rId14"/>
    <p:sldId id="293" r:id="rId15"/>
    <p:sldId id="294" r:id="rId16"/>
    <p:sldId id="295" r:id="rId17"/>
    <p:sldId id="300" r:id="rId18"/>
    <p:sldId id="290" r:id="rId19"/>
    <p:sldId id="296" r:id="rId20"/>
    <p:sldId id="298" r:id="rId21"/>
    <p:sldId id="299" r:id="rId22"/>
    <p:sldId id="301" r:id="rId23"/>
    <p:sldId id="302" r:id="rId24"/>
    <p:sldId id="303" r:id="rId25"/>
    <p:sldId id="304" r:id="rId26"/>
    <p:sldId id="305" r:id="rId27"/>
    <p:sldId id="306" r:id="rId28"/>
    <p:sldId id="29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6846-7B94-49ED-9E3B-06AAA2D0E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27DDD-F208-4ACD-8D79-617F7F8F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63A7-1EB4-4DE5-A215-35211085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C2A-6B55-4A6D-9B67-0C64CEA9858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60EB9-4948-42D9-83AC-4DE70463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3CA0-53C0-4E54-AE57-BBC96BE4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DE9-A342-415F-8445-05DFCFE2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1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73A0-CC6F-4CD4-9838-63C856F3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08D1C-AE0A-47CA-A50B-FD888BE9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2A87-FB6D-4A85-8C51-FB7A6651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C2A-6B55-4A6D-9B67-0C64CEA9858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347A-E440-4D26-8EBF-2ADB4DCA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1EA3-648E-4D36-88A5-8BCBD3A7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DE9-A342-415F-8445-05DFCFE2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4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9CA19-06DB-46F1-ADAD-9427292B3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BD1D2-ADCB-4A0B-AB4E-74B816643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E35FE-3C07-4B4B-BA0B-5E251789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C2A-6B55-4A6D-9B67-0C64CEA9858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2F2D-3528-4919-934F-F5F306C4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BF58A-F33C-4E02-8E7A-A995016E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DE9-A342-415F-8445-05DFCFE2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1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8E7B-6738-4F14-87BB-F9CBA042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E999C-B21E-43D1-96C3-BDFC4853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F3692-DB23-4A03-834E-1D0E6093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C2A-6B55-4A6D-9B67-0C64CEA9858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183E-C4EF-4150-9D9A-6FF76E86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4E32B-D1F1-496D-BF2B-0D20128E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DE9-A342-415F-8445-05DFCFE2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9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438C-39F4-49D2-B6C7-B3F94BBC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F3077-C8BC-48A3-BA81-406574B0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39E9F-0BB4-4B86-ABAC-0AAF00F4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C2A-6B55-4A6D-9B67-0C64CEA9858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4AAD0-20BC-4FB7-8213-BD5F759C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BE6D8-8ED2-4EA8-A3FA-BE1E3151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DE9-A342-415F-8445-05DFCFE2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1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00E9-236B-4501-8BD6-F43F7600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1CA7-15FE-4D1F-8BF3-69BB3E4FC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EBBEA-8D9D-4C04-964A-5BDE1C748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3A94C-C64D-47BE-886B-A6A8FC3E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C2A-6B55-4A6D-9B67-0C64CEA9858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F25D7-D4C3-4365-9A76-20464D2B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08DE-0C45-4B81-9C2E-59E576F3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DE9-A342-415F-8445-05DFCFE2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4192-8EB1-4116-9914-3BEE91C9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920B7-705F-4610-A0F7-1C1879F1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FCBD6-AEB6-411C-A299-D48D0C327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F76C-1D26-4CC0-BD68-37A16A27A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C5341-F84F-418B-A97E-A57C72EAF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0F388-670A-4AAC-A885-88CBADDB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C2A-6B55-4A6D-9B67-0C64CEA9858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BCDFF-BDB3-43DB-82F4-2D4CB342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8B67E-66C3-45CD-9EAE-D863F22C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DE9-A342-415F-8445-05DFCFE2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A727-5AE0-4AF1-B598-1F7CDB4A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C617D-5213-41A3-9998-F2004A95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C2A-6B55-4A6D-9B67-0C64CEA9858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DE7FA-F93E-42A5-995F-570D7F20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2EDC7-70F2-48E5-BFFB-091E3270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DE9-A342-415F-8445-05DFCFE2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2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BD6BB-385A-4CE7-BE01-91503A62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C2A-6B55-4A6D-9B67-0C64CEA9858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E5BA3-34FF-4D2D-B9D2-2727AB84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E5BCB-0DE9-448F-B41F-AF68C520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DE9-A342-415F-8445-05DFCFE2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7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723E-5467-4E5A-955B-598E9E9E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1E5D-8C68-41BA-BC9D-C95BAF80E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4E266-3172-439C-827F-FE44D2590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52751-832A-44F1-AA10-AEAEA52F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C2A-6B55-4A6D-9B67-0C64CEA9858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8C888-6F65-4DB9-9505-DE8EE7B8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1C4C1-3CB6-4FE2-9626-8C26331F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DE9-A342-415F-8445-05DFCFE2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8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E5C9-DAB8-4A4D-9A53-7AA97112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1D38F-C742-47ED-BD4A-DC18DF47B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6184F-299B-419E-9976-0C37DB1C1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553F1-C573-469C-8A3C-78575C8B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C2A-6B55-4A6D-9B67-0C64CEA9858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62538-B3E4-41A6-B7A0-63FF0A70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F70BC-520F-4429-8D96-CF76DB74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DE9-A342-415F-8445-05DFCFE2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1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331F5-C887-424A-9021-22FF5CE1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9E016-0231-4396-BCB7-1595089E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7744F-153B-4427-B59A-77D42998D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A4C2A-6B55-4A6D-9B67-0C64CEA9858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594E8-B46B-4465-AC79-C87B5B115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3E5CC-1C0E-4175-9C7E-82F36CE43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21DE9-A342-415F-8445-05DFCFE2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959-AD03-4BAB-A6F2-28431FCEC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14213-41BF-4401-91DD-587739D6D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4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4322-98EE-4E6B-A033-84671769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E14C-3133-4801-8AE2-BBEAB13F4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2953"/>
            <a:ext cx="7886700" cy="4393289"/>
          </a:xfrm>
        </p:spPr>
        <p:txBody>
          <a:bodyPr/>
          <a:lstStyle/>
          <a:p>
            <a:r>
              <a:rPr lang="en-US" dirty="0"/>
              <a:t> Feature generation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023DC-3DE9-4F8C-9698-712DF12C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5B767-30AB-4C62-A1AE-CB6B2EDD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63E0E-078C-4604-908E-F8C01038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C3909C0-0E8A-47A8-83EB-DFD1A94CE4A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93171" y="2536758"/>
              <a:ext cx="7281644" cy="41847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6344">
                      <a:extLst>
                        <a:ext uri="{9D8B030D-6E8A-4147-A177-3AD203B41FA5}">
                          <a16:colId xmlns:a16="http://schemas.microsoft.com/office/drawing/2014/main" val="3727520065"/>
                        </a:ext>
                      </a:extLst>
                    </a:gridCol>
                    <a:gridCol w="639505">
                      <a:extLst>
                        <a:ext uri="{9D8B030D-6E8A-4147-A177-3AD203B41FA5}">
                          <a16:colId xmlns:a16="http://schemas.microsoft.com/office/drawing/2014/main" val="686408123"/>
                        </a:ext>
                      </a:extLst>
                    </a:gridCol>
                    <a:gridCol w="722300">
                      <a:extLst>
                        <a:ext uri="{9D8B030D-6E8A-4147-A177-3AD203B41FA5}">
                          <a16:colId xmlns:a16="http://schemas.microsoft.com/office/drawing/2014/main" val="980824733"/>
                        </a:ext>
                      </a:extLst>
                    </a:gridCol>
                    <a:gridCol w="2916581">
                      <a:extLst>
                        <a:ext uri="{9D8B030D-6E8A-4147-A177-3AD203B41FA5}">
                          <a16:colId xmlns:a16="http://schemas.microsoft.com/office/drawing/2014/main" val="1737308284"/>
                        </a:ext>
                      </a:extLst>
                    </a:gridCol>
                    <a:gridCol w="898643">
                      <a:extLst>
                        <a:ext uri="{9D8B030D-6E8A-4147-A177-3AD203B41FA5}">
                          <a16:colId xmlns:a16="http://schemas.microsoft.com/office/drawing/2014/main" val="4248513552"/>
                        </a:ext>
                      </a:extLst>
                    </a:gridCol>
                    <a:gridCol w="1148271">
                      <a:extLst>
                        <a:ext uri="{9D8B030D-6E8A-4147-A177-3AD203B41FA5}">
                          <a16:colId xmlns:a16="http://schemas.microsoft.com/office/drawing/2014/main" val="1934160269"/>
                        </a:ext>
                      </a:extLst>
                    </a:gridCol>
                  </a:tblGrid>
                  <a:tr h="362522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Label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1077816"/>
                      </a:ext>
                    </a:extLst>
                  </a:tr>
                  <a:tr h="382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</a:t>
                          </a:r>
                          <a:r>
                            <a:rPr lang="en-US" sz="1600" baseline="-25000" dirty="0"/>
                            <a:t>1</a:t>
                          </a:r>
                          <a:r>
                            <a:rPr lang="en-US" sz="1600" baseline="0" dirty="0"/>
                            <a:t>/t</a:t>
                          </a:r>
                          <a:r>
                            <a:rPr lang="en-US" sz="1600" baseline="-250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241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1,2</m:t>
                                    </m:r>
                                  </m:sub>
                                  <m:sup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1,240</m:t>
                                    </m:r>
                                  </m:sub>
                                  <m:sup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653160"/>
                      </a:ext>
                    </a:extLst>
                  </a:tr>
                  <a:tr h="383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</a:t>
                          </a:r>
                          <a:r>
                            <a:rPr lang="en-US" sz="1600" baseline="-25000" dirty="0"/>
                            <a:t>2</a:t>
                          </a:r>
                          <a:r>
                            <a:rPr lang="en-US" sz="1600" baseline="0" dirty="0"/>
                            <a:t>/t</a:t>
                          </a:r>
                          <a:r>
                            <a:rPr lang="en-US" sz="1600" baseline="-250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241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241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,2</m:t>
                                    </m:r>
                                  </m:sub>
                                  <m:sup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241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,240</m:t>
                                    </m:r>
                                  </m:sub>
                                  <m:sup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4007232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..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517019"/>
                      </a:ext>
                    </a:extLst>
                  </a:tr>
                  <a:tr h="3885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</a:t>
                          </a:r>
                          <a:r>
                            <a:rPr lang="en-US" sz="1600" baseline="-25000" dirty="0"/>
                            <a:t>500</a:t>
                          </a:r>
                          <a:r>
                            <a:rPr lang="en-US" sz="1600" baseline="0" dirty="0"/>
                            <a:t>/t</a:t>
                          </a:r>
                          <a:r>
                            <a:rPr lang="en-US" sz="1600" baseline="-250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241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6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500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1,2</m:t>
                                    </m:r>
                                  </m:sub>
                                  <m:sup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500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1,2</m:t>
                                    </m:r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40</m:t>
                                    </m:r>
                                  </m:sub>
                                  <m:sup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500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639502"/>
                      </a:ext>
                    </a:extLst>
                  </a:tr>
                  <a:tr h="382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</a:t>
                          </a:r>
                          <a:r>
                            <a:rPr lang="en-US" sz="1600" baseline="-25000" dirty="0"/>
                            <a:t>1</a:t>
                          </a:r>
                          <a:r>
                            <a:rPr lang="en-US" sz="1600" baseline="0" dirty="0"/>
                            <a:t>/t</a:t>
                          </a:r>
                          <a:r>
                            <a:rPr lang="en-US" sz="1600" baseline="-250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242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6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242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6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242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,240</m:t>
                                    </m:r>
                                  </m:sub>
                                  <m:sup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933607"/>
                      </a:ext>
                    </a:extLst>
                  </a:tr>
                  <a:tr h="383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</a:t>
                          </a:r>
                          <a:r>
                            <a:rPr lang="en-US" sz="1600" baseline="-25000" dirty="0"/>
                            <a:t>2</a:t>
                          </a:r>
                          <a:r>
                            <a:rPr lang="en-US" sz="1600" baseline="0" dirty="0"/>
                            <a:t>/t</a:t>
                          </a:r>
                          <a:r>
                            <a:rPr lang="en-US" sz="1600" baseline="-250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242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242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6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242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6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240</m:t>
                                    </m:r>
                                  </m:sub>
                                  <m:sup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5027101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...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9619399"/>
                      </a:ext>
                    </a:extLst>
                  </a:tr>
                  <a:tr h="39238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S</a:t>
                          </a:r>
                          <a:r>
                            <a:rPr lang="en-US" sz="1600" baseline="-25000" dirty="0"/>
                            <a:t>500</a:t>
                          </a:r>
                          <a:r>
                            <a:rPr lang="en-US" sz="1600" baseline="0" dirty="0"/>
                            <a:t>/t</a:t>
                          </a:r>
                          <a:r>
                            <a:rPr lang="en-US" sz="1600" baseline="-250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242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500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242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,2</m:t>
                                    </m:r>
                                  </m:sub>
                                  <m:sup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500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242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6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240</m:t>
                                    </m:r>
                                  </m:sub>
                                  <m:sup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500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524400"/>
                      </a:ext>
                    </a:extLst>
                  </a:tr>
                  <a:tr h="39238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309966"/>
                      </a:ext>
                    </a:extLst>
                  </a:tr>
                  <a:tr h="39238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S</a:t>
                          </a:r>
                          <a:r>
                            <a:rPr lang="en-US" sz="1600" baseline="-25000" dirty="0"/>
                            <a:t>500</a:t>
                          </a:r>
                          <a:r>
                            <a:rPr lang="en-US" sz="1600" baseline="0" dirty="0"/>
                            <a:t>/t</a:t>
                          </a:r>
                          <a:r>
                            <a:rPr lang="en-US" sz="1600" baseline="-25000" dirty="0"/>
                            <a:t>510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750</m:t>
                                    </m:r>
                                    <m:r>
                                      <a:rPr lang="en-US" sz="16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6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240</m:t>
                                    </m:r>
                                  </m:sub>
                                  <m:sup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500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61482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C3909C0-0E8A-47A8-83EB-DFD1A94CE4A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93171" y="2536758"/>
              <a:ext cx="7281644" cy="41847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6344">
                      <a:extLst>
                        <a:ext uri="{9D8B030D-6E8A-4147-A177-3AD203B41FA5}">
                          <a16:colId xmlns:a16="http://schemas.microsoft.com/office/drawing/2014/main" val="3727520065"/>
                        </a:ext>
                      </a:extLst>
                    </a:gridCol>
                    <a:gridCol w="639505">
                      <a:extLst>
                        <a:ext uri="{9D8B030D-6E8A-4147-A177-3AD203B41FA5}">
                          <a16:colId xmlns:a16="http://schemas.microsoft.com/office/drawing/2014/main" val="686408123"/>
                        </a:ext>
                      </a:extLst>
                    </a:gridCol>
                    <a:gridCol w="722300">
                      <a:extLst>
                        <a:ext uri="{9D8B030D-6E8A-4147-A177-3AD203B41FA5}">
                          <a16:colId xmlns:a16="http://schemas.microsoft.com/office/drawing/2014/main" val="980824733"/>
                        </a:ext>
                      </a:extLst>
                    </a:gridCol>
                    <a:gridCol w="2916581">
                      <a:extLst>
                        <a:ext uri="{9D8B030D-6E8A-4147-A177-3AD203B41FA5}">
                          <a16:colId xmlns:a16="http://schemas.microsoft.com/office/drawing/2014/main" val="1737308284"/>
                        </a:ext>
                      </a:extLst>
                    </a:gridCol>
                    <a:gridCol w="898643">
                      <a:extLst>
                        <a:ext uri="{9D8B030D-6E8A-4147-A177-3AD203B41FA5}">
                          <a16:colId xmlns:a16="http://schemas.microsoft.com/office/drawing/2014/main" val="4248513552"/>
                        </a:ext>
                      </a:extLst>
                    </a:gridCol>
                    <a:gridCol w="1148271">
                      <a:extLst>
                        <a:ext uri="{9D8B030D-6E8A-4147-A177-3AD203B41FA5}">
                          <a16:colId xmlns:a16="http://schemas.microsoft.com/office/drawing/2014/main" val="1934160269"/>
                        </a:ext>
                      </a:extLst>
                    </a:gridCol>
                  </a:tblGrid>
                  <a:tr h="362522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Label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1077816"/>
                      </a:ext>
                    </a:extLst>
                  </a:tr>
                  <a:tr h="382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</a:t>
                          </a:r>
                          <a:r>
                            <a:rPr lang="en-US" sz="1600" baseline="-25000" dirty="0"/>
                            <a:t>1</a:t>
                          </a:r>
                          <a:r>
                            <a:rPr lang="en-US" sz="1600" baseline="0" dirty="0"/>
                            <a:t>/t</a:t>
                          </a:r>
                          <a:r>
                            <a:rPr lang="en-US" sz="1600" baseline="-250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476" t="-101613" r="-893333" b="-9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008" t="-101613" r="-688235" b="-9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714" t="-101613" r="-131293" b="-9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653160"/>
                      </a:ext>
                    </a:extLst>
                  </a:tr>
                  <a:tr h="383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</a:t>
                          </a:r>
                          <a:r>
                            <a:rPr lang="en-US" sz="1600" baseline="-25000" dirty="0"/>
                            <a:t>2</a:t>
                          </a:r>
                          <a:r>
                            <a:rPr lang="en-US" sz="1600" baseline="0" dirty="0"/>
                            <a:t>/t</a:t>
                          </a:r>
                          <a:r>
                            <a:rPr lang="en-US" sz="1600" baseline="-250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476" t="-198413" r="-893333" b="-8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008" t="-198413" r="-688235" b="-8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714" t="-198413" r="-131293" b="-8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4007232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..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517019"/>
                      </a:ext>
                    </a:extLst>
                  </a:tr>
                  <a:tr h="3885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</a:t>
                          </a:r>
                          <a:r>
                            <a:rPr lang="en-US" sz="1600" baseline="-25000" dirty="0"/>
                            <a:t>500</a:t>
                          </a:r>
                          <a:r>
                            <a:rPr lang="en-US" sz="1600" baseline="0" dirty="0"/>
                            <a:t>/t</a:t>
                          </a:r>
                          <a:r>
                            <a:rPr lang="en-US" sz="1600" baseline="-250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476" t="-387500" r="-893333" b="-5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008" t="-387500" r="-688235" b="-5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714" t="-387500" r="-131293" b="-5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639502"/>
                      </a:ext>
                    </a:extLst>
                  </a:tr>
                  <a:tr h="382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</a:t>
                          </a:r>
                          <a:r>
                            <a:rPr lang="en-US" sz="1600" baseline="-25000" dirty="0"/>
                            <a:t>1</a:t>
                          </a:r>
                          <a:r>
                            <a:rPr lang="en-US" sz="1600" baseline="0" dirty="0"/>
                            <a:t>/t</a:t>
                          </a:r>
                          <a:r>
                            <a:rPr lang="en-US" sz="1600" baseline="-250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476" t="-503226" r="-893333" b="-5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008" t="-503226" r="-688235" b="-5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714" t="-503226" r="-131293" b="-5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933607"/>
                      </a:ext>
                    </a:extLst>
                  </a:tr>
                  <a:tr h="383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</a:t>
                          </a:r>
                          <a:r>
                            <a:rPr lang="en-US" sz="1600" baseline="-25000" dirty="0"/>
                            <a:t>2</a:t>
                          </a:r>
                          <a:r>
                            <a:rPr lang="en-US" sz="1600" baseline="0" dirty="0"/>
                            <a:t>/t</a:t>
                          </a:r>
                          <a:r>
                            <a:rPr lang="en-US" sz="1600" baseline="-250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476" t="-593651" r="-893333" b="-4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008" t="-593651" r="-688235" b="-4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714" t="-593651" r="-131293" b="-4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5027101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...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9619399"/>
                      </a:ext>
                    </a:extLst>
                  </a:tr>
                  <a:tr h="39238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S</a:t>
                          </a:r>
                          <a:r>
                            <a:rPr lang="en-US" sz="1600" baseline="-25000" dirty="0"/>
                            <a:t>500</a:t>
                          </a:r>
                          <a:r>
                            <a:rPr lang="en-US" sz="1600" baseline="0" dirty="0"/>
                            <a:t>/t</a:t>
                          </a:r>
                          <a:r>
                            <a:rPr lang="en-US" sz="1600" baseline="-250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476" t="-776563" r="-893333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008" t="-776563" r="-688235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714" t="-776563" r="-131293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524400"/>
                      </a:ext>
                    </a:extLst>
                  </a:tr>
                  <a:tr h="39238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309966"/>
                      </a:ext>
                    </a:extLst>
                  </a:tr>
                  <a:tr h="39238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S</a:t>
                          </a:r>
                          <a:r>
                            <a:rPr lang="en-US" sz="1600" baseline="-25000" dirty="0"/>
                            <a:t>500</a:t>
                          </a:r>
                          <a:r>
                            <a:rPr lang="en-US" sz="1600" baseline="0" dirty="0"/>
                            <a:t>/t</a:t>
                          </a:r>
                          <a:r>
                            <a:rPr lang="en-US" sz="1600" baseline="-25000" dirty="0"/>
                            <a:t>510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……..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714" t="-978125" r="-131293" b="-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61482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BE3C4A-830D-4502-8E81-363CC76C6F30}"/>
              </a:ext>
            </a:extLst>
          </p:cNvPr>
          <p:cNvSpPr txBox="1"/>
          <p:nvPr/>
        </p:nvSpPr>
        <p:spPr>
          <a:xfrm>
            <a:off x="2390645" y="2228839"/>
            <a:ext cx="78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table describes features of each input example and label of model: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48F52B-69B7-4249-B45B-112EA8126DD4}"/>
              </a:ext>
            </a:extLst>
          </p:cNvPr>
          <p:cNvSpPr/>
          <p:nvPr/>
        </p:nvSpPr>
        <p:spPr>
          <a:xfrm>
            <a:off x="3621248" y="4379050"/>
            <a:ext cx="654341" cy="1577134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936A28-4928-4994-8564-0870E727FA3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275589" y="5167618"/>
            <a:ext cx="5699227" cy="503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F4824-A604-4F4F-9A01-2C96784CD12A}"/>
              </a:ext>
            </a:extLst>
          </p:cNvPr>
          <p:cNvCxnSpPr/>
          <p:nvPr/>
        </p:nvCxnSpPr>
        <p:spPr>
          <a:xfrm flipV="1">
            <a:off x="9974815" y="3966098"/>
            <a:ext cx="0" cy="12518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A92997-6661-4321-878D-89F6B81110F1}"/>
              </a:ext>
            </a:extLst>
          </p:cNvPr>
          <p:cNvCxnSpPr>
            <a:cxnSpLocks/>
          </p:cNvCxnSpPr>
          <p:nvPr/>
        </p:nvCxnSpPr>
        <p:spPr>
          <a:xfrm flipH="1">
            <a:off x="9560653" y="3967993"/>
            <a:ext cx="414162" cy="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DB155C7-0CA3-4E9C-85A1-53ED6E3BF10E}"/>
              </a:ext>
            </a:extLst>
          </p:cNvPr>
          <p:cNvSpPr/>
          <p:nvPr/>
        </p:nvSpPr>
        <p:spPr>
          <a:xfrm>
            <a:off x="9233483" y="2860646"/>
            <a:ext cx="327170" cy="157713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709B5-C120-4C1A-8E60-610CB16BEE2C}"/>
              </a:ext>
            </a:extLst>
          </p:cNvPr>
          <p:cNvSpPr txBox="1"/>
          <p:nvPr/>
        </p:nvSpPr>
        <p:spPr>
          <a:xfrm>
            <a:off x="5129738" y="4959882"/>
            <a:ext cx="274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Used to calculate label</a:t>
            </a:r>
          </a:p>
        </p:txBody>
      </p:sp>
    </p:spTree>
    <p:extLst>
      <p:ext uri="{BB962C8B-B14F-4D97-AF65-F5344CB8AC3E}">
        <p14:creationId xmlns:p14="http://schemas.microsoft.com/office/powerpoint/2010/main" val="411219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3CEB-95AA-4414-B6E1-96FADD5C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4A8AE-651E-4AA6-96C6-BD5313FDA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2953"/>
            <a:ext cx="7886700" cy="4533398"/>
          </a:xfrm>
        </p:spPr>
        <p:txBody>
          <a:bodyPr/>
          <a:lstStyle/>
          <a:p>
            <a:r>
              <a:rPr lang="en-US" dirty="0"/>
              <a:t> Model Training</a:t>
            </a:r>
          </a:p>
          <a:p>
            <a:pPr lvl="1"/>
            <a:r>
              <a:rPr lang="en-US" dirty="0"/>
              <a:t>Deep Neural Network (DNN): </a:t>
            </a:r>
          </a:p>
          <a:p>
            <a:pPr marL="457200" lvl="1" indent="0">
              <a:buNone/>
            </a:pPr>
            <a:r>
              <a:rPr lang="en-US" dirty="0"/>
              <a:t>	- Describe the topology of the network with the following code I-H1-H2-H3-  	O (31-31-10-5-2). </a:t>
            </a:r>
          </a:p>
          <a:p>
            <a:pPr marL="457200" lvl="1" indent="0">
              <a:buNone/>
            </a:pPr>
            <a:r>
              <a:rPr lang="en-US" dirty="0"/>
              <a:t>	- Use a hidden dropout ratio of 0.5; input dropout ratio of 0.1</a:t>
            </a:r>
          </a:p>
          <a:p>
            <a:pPr marL="457200" lvl="1" indent="0">
              <a:buNone/>
            </a:pPr>
            <a:r>
              <a:rPr lang="en-US" dirty="0"/>
              <a:t>	- Use L1 regularization with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/>
              <a:t>- Training epoch is 400, and  use ADADELTA optimization</a:t>
            </a:r>
          </a:p>
          <a:p>
            <a:pPr marL="0" indent="0">
              <a:buNone/>
            </a:pPr>
            <a:r>
              <a:rPr lang="en-US" sz="1600" dirty="0"/>
              <a:t>	- Use </a:t>
            </a:r>
            <a:r>
              <a:rPr lang="en-US" sz="1600" dirty="0" err="1"/>
              <a:t>maxout</a:t>
            </a:r>
            <a:r>
              <a:rPr lang="en-US" sz="1600" dirty="0"/>
              <a:t> activation function in hidden layer, and sigmoid in output 	layer</a:t>
            </a:r>
          </a:p>
          <a:p>
            <a:pPr lvl="3"/>
            <a:r>
              <a:rPr lang="en-US" sz="1600" dirty="0"/>
              <a:t>What is </a:t>
            </a:r>
            <a:r>
              <a:rPr lang="en-US" sz="1600" dirty="0" err="1"/>
              <a:t>maxout</a:t>
            </a:r>
            <a:r>
              <a:rPr lang="en-US" sz="1600" dirty="0"/>
              <a:t> activation function</a:t>
            </a:r>
          </a:p>
          <a:p>
            <a:pPr marL="1371600" lvl="3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CCD56-72BC-4875-BBA4-30BAF19E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09F07-C8FB-4C0E-BA30-D067072A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D275-B906-4253-B4BE-1024EA2B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E3CF16-9D91-425E-84FB-9AF3429B2FC6}"/>
                  </a:ext>
                </a:extLst>
              </p:cNvPr>
              <p:cNvSpPr/>
              <p:nvPr/>
            </p:nvSpPr>
            <p:spPr>
              <a:xfrm>
                <a:off x="5593663" y="3177222"/>
                <a:ext cx="14806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=0.00001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E3CF16-9D91-425E-84FB-9AF3429B2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63" y="3177222"/>
                <a:ext cx="148066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AE8FFFD-B5AB-4802-83A7-3C1D043EC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607" y="4829790"/>
            <a:ext cx="2795718" cy="143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8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A5A3-DAD4-476B-9572-6183A881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9082-0595-40C3-BE14-B19D686D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Model training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E9901-3874-4624-BC26-532D3F16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93AE-C271-491F-BAE9-84A07006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0F81B-852D-4DBC-9D20-161E21A5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2AFAF2-C0E4-4650-8292-3496E152E1B5}"/>
              </a:ext>
            </a:extLst>
          </p:cNvPr>
          <p:cNvSpPr txBox="1"/>
          <p:nvPr/>
        </p:nvSpPr>
        <p:spPr>
          <a:xfrm>
            <a:off x="2152651" y="5492444"/>
            <a:ext cx="760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Due to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maxout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activation function, we have the number of weights: I-H1: 62x31, H1-H2: 20x31, H2-H3: 10x10, H3-O: 2x5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F58B21-82A9-4A7A-9473-E15BF6E6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60" y="2228050"/>
            <a:ext cx="6522516" cy="322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2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0299-C55D-4E9D-8E63-EF5BE09C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CB82F2-4F04-4ABD-A782-3CD47AAA4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How to test model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In each trading sets (250 days), we define matrix like below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1,500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250,1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250,500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CB82F2-4F04-4ABD-A782-3CD47AAA4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A11BC-6071-419A-AD6A-4CF08771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11A6B-2A1E-4083-B48E-442AF5E2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1775-2B4E-43DB-B337-708E1A5C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618015-E307-4FAB-949C-D5A199C30CA3}"/>
              </a:ext>
            </a:extLst>
          </p:cNvPr>
          <p:cNvSpPr/>
          <p:nvPr/>
        </p:nvSpPr>
        <p:spPr>
          <a:xfrm>
            <a:off x="4451759" y="2416030"/>
            <a:ext cx="2441196" cy="4446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DNN model using sigmoid function in output layer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2C745C-3035-4040-AE1A-792EBD55DC6C}"/>
              </a:ext>
            </a:extLst>
          </p:cNvPr>
          <p:cNvCxnSpPr>
            <a:cxnSpLocks/>
          </p:cNvCxnSpPr>
          <p:nvPr/>
        </p:nvCxnSpPr>
        <p:spPr>
          <a:xfrm>
            <a:off x="3243787" y="2630006"/>
            <a:ext cx="113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C64DC7-4A24-484E-BA34-12EE50D4F00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892955" y="2416030"/>
            <a:ext cx="545284" cy="22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18E72D-D28D-4E90-8CA5-64B4D768C7DB}"/>
              </a:ext>
            </a:extLst>
          </p:cNvPr>
          <p:cNvCxnSpPr>
            <a:cxnSpLocks/>
          </p:cNvCxnSpPr>
          <p:nvPr/>
        </p:nvCxnSpPr>
        <p:spPr>
          <a:xfrm>
            <a:off x="6892955" y="2638338"/>
            <a:ext cx="545285" cy="22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168947E-93DA-489D-AC94-65B56552AE1A}"/>
              </a:ext>
            </a:extLst>
          </p:cNvPr>
          <p:cNvSpPr/>
          <p:nvPr/>
        </p:nvSpPr>
        <p:spPr>
          <a:xfrm>
            <a:off x="7438239" y="2258686"/>
            <a:ext cx="713064" cy="331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96121A-B715-4660-9BFC-7D08177903CD}"/>
              </a:ext>
            </a:extLst>
          </p:cNvPr>
          <p:cNvSpPr/>
          <p:nvPr/>
        </p:nvSpPr>
        <p:spPr>
          <a:xfrm>
            <a:off x="7438239" y="2682831"/>
            <a:ext cx="713064" cy="331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CAAEB-126E-45DA-AB6D-D72D02A5C08A}"/>
              </a:ext>
            </a:extLst>
          </p:cNvPr>
          <p:cNvSpPr txBox="1"/>
          <p:nvPr/>
        </p:nvSpPr>
        <p:spPr>
          <a:xfrm>
            <a:off x="3394879" y="2282032"/>
            <a:ext cx="9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9A7C22-7035-4537-8912-0D321C61B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1" y="3479775"/>
            <a:ext cx="5579201" cy="249595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E34EF99-C2A2-434D-A05B-B73EE2E202BC}"/>
              </a:ext>
            </a:extLst>
          </p:cNvPr>
          <p:cNvSpPr/>
          <p:nvPr/>
        </p:nvSpPr>
        <p:spPr>
          <a:xfrm>
            <a:off x="7245292" y="4739781"/>
            <a:ext cx="631752" cy="142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9CA1A-2E9E-4104-B81E-AEADA13170A5}"/>
              </a:ext>
            </a:extLst>
          </p:cNvPr>
          <p:cNvSpPr txBox="1"/>
          <p:nvPr/>
        </p:nvSpPr>
        <p:spPr>
          <a:xfrm>
            <a:off x="7165596" y="4865167"/>
            <a:ext cx="1048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reshape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AC77DD-DD0A-4705-B22D-04B010940D2E}"/>
              </a:ext>
            </a:extLst>
          </p:cNvPr>
          <p:cNvSpPr txBox="1"/>
          <p:nvPr/>
        </p:nvSpPr>
        <p:spPr>
          <a:xfrm>
            <a:off x="7900158" y="4943396"/>
            <a:ext cx="2139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Pi,j</a:t>
            </a:r>
            <a:r>
              <a:rPr lang="en-US" dirty="0"/>
              <a:t> is the probability to </a:t>
            </a:r>
            <a:r>
              <a:rPr lang="en-US" b="1" dirty="0"/>
              <a:t>outperform cross-sectional </a:t>
            </a:r>
            <a:r>
              <a:rPr lang="en-US" dirty="0"/>
              <a:t>of stock j in day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86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1910-59F5-4FEF-8381-3A9A46AD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4.3.4 - 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DE027-ED92-41FC-8439-59832828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    denote the probability forecast of a learning algorithm a that stock s outperforms its cross-sectional median in period t+1 with </a:t>
            </a:r>
          </a:p>
          <a:p>
            <a:pPr marL="0" indent="0">
              <a:buNone/>
            </a:pPr>
            <a:r>
              <a:rPr lang="en-US" dirty="0"/>
              <a:t>                                         :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C804-E2F2-47AF-ACBF-E3DC3C4B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8CF7E-3A56-4A63-88DF-B2BE2A6B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8124-446B-454B-898A-BF05534A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15D495D-DAB1-4B40-9B98-85B42BF8350D}"/>
                  </a:ext>
                </a:extLst>
              </p:cNvPr>
              <p:cNvSpPr/>
              <p:nvPr/>
            </p:nvSpPr>
            <p:spPr>
              <a:xfrm>
                <a:off x="2459731" y="1822953"/>
                <a:ext cx="642548" cy="383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15D495D-DAB1-4B40-9B98-85B42BF83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731" y="1822953"/>
                <a:ext cx="642548" cy="383118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D16227-0F2C-4BBD-9A60-135B72C4B952}"/>
                  </a:ext>
                </a:extLst>
              </p:cNvPr>
              <p:cNvSpPr/>
              <p:nvPr/>
            </p:nvSpPr>
            <p:spPr>
              <a:xfrm>
                <a:off x="2309648" y="2405357"/>
                <a:ext cx="2908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𝐷𝑁𝑁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𝐺𝐵𝑇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𝑅𝐴𝐹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𝐸𝑁𝑆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D16227-0F2C-4BBD-9A60-135B72C4B9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48" y="2405357"/>
                <a:ext cx="2908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5551064-C917-43A3-8E03-720123068B78}"/>
                  </a:ext>
                </a:extLst>
              </p:cNvPr>
              <p:cNvSpPr/>
              <p:nvPr/>
            </p:nvSpPr>
            <p:spPr>
              <a:xfrm>
                <a:off x="4194846" y="2933903"/>
                <a:ext cx="37653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𝐷𝑁𝑁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𝐺𝑇𝐵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𝑅𝐴𝐹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5551064-C917-43A3-8E03-720123068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846" y="2933903"/>
                <a:ext cx="37653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96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CB68-7AF3-41A5-A30E-F39C896A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4.4 – Forecasting, ranking and trading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F8D6-54C4-46BF-9759-6886516B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Forecasting: for each t+1, forecasting the probability        for each stock s to outperform its cross-sectional median.</a:t>
            </a:r>
          </a:p>
          <a:p>
            <a:r>
              <a:rPr lang="en-US" dirty="0"/>
              <a:t> Ranking: Sorting the probability of all stocks to outperform the cross-section in descending order following 4 methods ( we have 4 rankings).</a:t>
            </a:r>
          </a:p>
          <a:p>
            <a:r>
              <a:rPr lang="en-US" dirty="0"/>
              <a:t> Trading</a:t>
            </a:r>
          </a:p>
          <a:p>
            <a:pPr lvl="1"/>
            <a:r>
              <a:rPr lang="en-US" dirty="0"/>
              <a:t> The highest k probabilities (k stocks in the top) are converted into </a:t>
            </a:r>
            <a:r>
              <a:rPr lang="en-US" b="1" dirty="0"/>
              <a:t>long positions </a:t>
            </a:r>
            <a:r>
              <a:rPr lang="en-US" dirty="0"/>
              <a:t>=&gt; should buy</a:t>
            </a:r>
          </a:p>
          <a:p>
            <a:pPr lvl="1"/>
            <a:r>
              <a:rPr lang="en-US" dirty="0"/>
              <a:t> The lowest k probabilities (k stocks in the bottom) are converted into </a:t>
            </a:r>
            <a:r>
              <a:rPr lang="en-US" b="1" dirty="0"/>
              <a:t>short positions </a:t>
            </a:r>
            <a:r>
              <a:rPr lang="en-US" dirty="0"/>
              <a:t>=&gt; should sell</a:t>
            </a:r>
          </a:p>
          <a:p>
            <a:pPr lvl="1"/>
            <a:r>
              <a:rPr lang="en-US" b="1" dirty="0"/>
              <a:t>                                 </a:t>
            </a:r>
            <a:r>
              <a:rPr lang="en-US" dirty="0"/>
              <a:t>with n = 500.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95EDD-5000-4154-AF25-7400B168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7EA1B-4F0F-496F-A13C-277F73ED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424CC-DCDE-4A33-8511-C66ED906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3C87D8-3D89-45E2-A0FD-2E3D04FC48C4}"/>
                  </a:ext>
                </a:extLst>
              </p:cNvPr>
              <p:cNvSpPr/>
              <p:nvPr/>
            </p:nvSpPr>
            <p:spPr>
              <a:xfrm>
                <a:off x="8332025" y="1822953"/>
                <a:ext cx="642548" cy="383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3C87D8-3D89-45E2-A0FD-2E3D04FC48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025" y="1822953"/>
                <a:ext cx="642548" cy="383118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EB0BE7-18DA-4B36-844F-274615A10C6B}"/>
                  </a:ext>
                </a:extLst>
              </p:cNvPr>
              <p:cNvSpPr/>
              <p:nvPr/>
            </p:nvSpPr>
            <p:spPr>
              <a:xfrm>
                <a:off x="2790635" y="4745964"/>
                <a:ext cx="2114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1,2,...,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EB0BE7-18DA-4B36-844F-274615A10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635" y="4745964"/>
                <a:ext cx="2114233" cy="369332"/>
              </a:xfrm>
              <a:prstGeom prst="rect">
                <a:avLst/>
              </a:prstGeom>
              <a:blipFill>
                <a:blip r:embed="rId3"/>
                <a:stretch>
                  <a:fillRect t="-118333" r="-14121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312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91A1-0456-4421-B515-7051F82B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D682-0DC4-41B3-8F5C-06BBBCED5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Some concepts to evaluate model</a:t>
            </a:r>
          </a:p>
          <a:p>
            <a:pPr lvl="1"/>
            <a:r>
              <a:rPr lang="en-US" dirty="0"/>
              <a:t>Mean return: in securities analysis, is the </a:t>
            </a:r>
            <a:r>
              <a:rPr lang="en-US" b="1" dirty="0"/>
              <a:t>expected value</a:t>
            </a:r>
            <a:r>
              <a:rPr lang="en-US" dirty="0"/>
              <a:t>, </a:t>
            </a:r>
            <a:r>
              <a:rPr lang="en-US" b="1" dirty="0"/>
              <a:t>of all the likely returns</a:t>
            </a:r>
            <a:r>
              <a:rPr lang="en-US" dirty="0"/>
              <a:t> of investments comprising a portfolio =&gt; calculate benefit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Standard deviation: </a:t>
            </a:r>
            <a:r>
              <a:rPr lang="en-CA" dirty="0">
                <a:solidFill>
                  <a:srgbClr val="000000"/>
                </a:solidFill>
                <a:latin typeface="Source Sans Pro"/>
              </a:rPr>
              <a:t>In finance, standard deviation is applied to the annual rate of return of an investment to measure the investment's volatility. </a:t>
            </a:r>
          </a:p>
          <a:p>
            <a:pPr marL="457200" lvl="1" indent="0">
              <a:buNone/>
            </a:pPr>
            <a:br>
              <a:rPr lang="en-CA" dirty="0">
                <a:solidFill>
                  <a:srgbClr val="000000"/>
                </a:solidFill>
                <a:latin typeface="Source Sans Pro"/>
              </a:rPr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386FB-8DAA-4A3F-85A9-6B57D0D6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394A7-7716-4D7B-9ED8-539D70AD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F5A4-A8DE-4EE1-B348-F659E80F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F6F395-EABE-4997-BD56-E34762B36F80}"/>
                  </a:ext>
                </a:extLst>
              </p:cNvPr>
              <p:cNvSpPr/>
              <p:nvPr/>
            </p:nvSpPr>
            <p:spPr>
              <a:xfrm>
                <a:off x="4961654" y="2664496"/>
                <a:ext cx="1544141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F6F395-EABE-4997-BD56-E34762B36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654" y="2664496"/>
                <a:ext cx="1544141" cy="764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66AD977-7C84-4FBB-BD60-047A8B5FC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26" y="4010029"/>
            <a:ext cx="5831266" cy="255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25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9416-6D1A-4F2E-96DE-665A49C7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94AB4-15F0-415B-8CC1-7CC93F45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Directional Accuracy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T: number of forecasting periods</a:t>
            </a:r>
          </a:p>
          <a:p>
            <a:pPr marL="0" indent="0">
              <a:buNone/>
            </a:pPr>
            <a:r>
              <a:rPr lang="en-US" dirty="0"/>
              <a:t>K: number of pairs</a:t>
            </a:r>
          </a:p>
          <a:p>
            <a:pPr marL="0" indent="0">
              <a:buNone/>
            </a:pPr>
            <a:r>
              <a:rPr lang="en-US" dirty="0" err="1"/>
              <a:t>B</a:t>
            </a:r>
            <a:r>
              <a:rPr lang="en-US" baseline="-25000" dirty="0" err="1"/>
              <a:t>i,t</a:t>
            </a:r>
            <a:r>
              <a:rPr lang="en-US" dirty="0"/>
              <a:t>: the asset bought in </a:t>
            </a:r>
            <a:r>
              <a:rPr lang="en-US" dirty="0" err="1"/>
              <a:t>ith</a:t>
            </a:r>
            <a:r>
              <a:rPr lang="en-US" dirty="0"/>
              <a:t> position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baseline="-25000" dirty="0" err="1"/>
              <a:t>j,t</a:t>
            </a:r>
            <a:r>
              <a:rPr lang="en-US" dirty="0"/>
              <a:t>: the asset bought in </a:t>
            </a:r>
            <a:r>
              <a:rPr lang="en-US" dirty="0" err="1"/>
              <a:t>jth</a:t>
            </a:r>
            <a:r>
              <a:rPr lang="en-US" dirty="0"/>
              <a:t> position</a:t>
            </a:r>
          </a:p>
          <a:p>
            <a:pPr marL="0" indent="0">
              <a:buNone/>
            </a:pPr>
            <a:r>
              <a:rPr lang="en-US" dirty="0"/>
              <a:t>I(.): indicative function, returns 1 if return of </a:t>
            </a:r>
            <a:r>
              <a:rPr lang="en-US" dirty="0" err="1"/>
              <a:t>B</a:t>
            </a:r>
            <a:r>
              <a:rPr lang="en-US" baseline="-25000" dirty="0" err="1"/>
              <a:t>i,t</a:t>
            </a:r>
            <a:r>
              <a:rPr lang="en-US" dirty="0"/>
              <a:t> is greater than return of </a:t>
            </a:r>
            <a:r>
              <a:rPr lang="en-US" dirty="0" err="1"/>
              <a:t>S</a:t>
            </a:r>
            <a:r>
              <a:rPr lang="en-US" baseline="-25000" dirty="0" err="1"/>
              <a:t>j,t</a:t>
            </a:r>
            <a:r>
              <a:rPr lang="en-US" dirty="0"/>
              <a:t> and 0 otherwise.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2861-4BB9-4D66-9F45-06C8F533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34F6-7447-4B93-AEDA-4DB84E57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9A93E-A04F-4035-BF93-9EE4C377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330B7E-F9A1-45D6-9F14-5A4E4FEB94CD}"/>
                  </a:ext>
                </a:extLst>
              </p:cNvPr>
              <p:cNvSpPr/>
              <p:nvPr/>
            </p:nvSpPr>
            <p:spPr>
              <a:xfrm>
                <a:off x="3793222" y="2110417"/>
                <a:ext cx="5406705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𝐷𝑖𝑟𝑒𝑐𝑡𝑖𝑜𝑛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330B7E-F9A1-45D6-9F14-5A4E4FEB9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222" y="2110417"/>
                <a:ext cx="5406705" cy="1143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64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15F9-7CAD-4950-882E-9E6449AB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F2418-11ED-4447-9FAF-11333900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Read paper continually ( section 5 – Result and section 6 – Conclusions).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B232-22A5-4684-9B72-C3ACB781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ADD2A-CCED-499B-92FA-9D41F6E9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2B00B-638F-435C-9C96-5DCE7BC3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95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42C9-906B-41EF-BCBB-B286367B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 Jul-20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52D54-2C10-4685-812A-3237577B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Read section 5 –”Result” and section 6 –”Conclusion” in paper “Deep neural networks, gradient-boosted trees, random forests: Statistical arbitrage on the S&amp;P 500”</a:t>
            </a:r>
          </a:p>
          <a:p>
            <a:r>
              <a:rPr lang="en-US" dirty="0"/>
              <a:t> Reading second paper “Learning to Trade via Direct Reinforcement”</a:t>
            </a:r>
          </a:p>
          <a:p>
            <a:pPr lvl="1"/>
            <a:r>
              <a:rPr lang="en-US" dirty="0"/>
              <a:t>Trading System and Performance criteria </a:t>
            </a:r>
          </a:p>
          <a:p>
            <a:pPr lvl="1"/>
            <a:r>
              <a:rPr lang="en-US" dirty="0"/>
              <a:t> Learning to trade (using Reinforcement learning algorithms)</a:t>
            </a:r>
          </a:p>
          <a:p>
            <a:pPr lvl="1"/>
            <a:r>
              <a:rPr lang="en-US" dirty="0"/>
              <a:t> Empirical Results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Presentation</a:t>
            </a:r>
          </a:p>
          <a:p>
            <a:pPr lvl="1"/>
            <a:r>
              <a:rPr lang="en-US" dirty="0"/>
              <a:t>Summary of some important results in the first paper.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F2063-79ED-43E7-AC7A-8D2E1A50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CD3FE-9419-4B72-ACFD-3CE59A02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C8F8-9E28-4518-B550-8D2EA487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9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35E7-7864-439B-9273-7145C2AC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 Jun-29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735A-EB07-4882-B0C5-A863C0FF5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Read some papers in “stock price prediction” field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Presentation Content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Paper “Deep neural networks, gradient-boosted trees, random forests: Statistical arbitrage on the S&amp;P 500”</a:t>
            </a:r>
          </a:p>
          <a:p>
            <a:pPr marL="0" indent="0">
              <a:buNone/>
            </a:pPr>
            <a:r>
              <a:rPr lang="en-US" b="1" dirty="0"/>
              <a:t>Author</a:t>
            </a:r>
            <a:r>
              <a:rPr lang="en-US" dirty="0"/>
              <a:t>: Krauss, Christopher, Do Xuan Anh, Nicolas, Institute for Economics, Erlangen.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of other papers listed in last week.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CE580-82DC-4FB2-B9FB-4CC81A88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9611-2048-4872-91E0-8E824CC2DDB0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609BE-2403-4959-9749-CCA0E4C9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E5E4C-0189-4E7C-AECE-F0F19466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50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CCF5-95C7-4141-9B49-945E35A6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2B6A-A046-4735-9D11-2B876DA0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82E6-C97A-4379-866A-7FDE12A1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E4130-B870-4CA1-B93D-5D5909FF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D697-72EC-443D-BCC4-ED0FDB91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F9EA6-4A0F-4D7B-9C66-5AE34C9A0E65}"/>
              </a:ext>
            </a:extLst>
          </p:cNvPr>
          <p:cNvSpPr/>
          <p:nvPr/>
        </p:nvSpPr>
        <p:spPr>
          <a:xfrm>
            <a:off x="2257351" y="1978657"/>
            <a:ext cx="3531765" cy="1912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317071-A50D-4ABA-A56E-E9F332571FAA}"/>
              </a:ext>
            </a:extLst>
          </p:cNvPr>
          <p:cNvSpPr/>
          <p:nvPr/>
        </p:nvSpPr>
        <p:spPr>
          <a:xfrm>
            <a:off x="2312566" y="2113393"/>
            <a:ext cx="1392572" cy="6123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S&amp;P500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1CF7B-FB5A-4704-A7F8-E67DF2369971}"/>
              </a:ext>
            </a:extLst>
          </p:cNvPr>
          <p:cNvSpPr/>
          <p:nvPr/>
        </p:nvSpPr>
        <p:spPr>
          <a:xfrm>
            <a:off x="3914539" y="2116453"/>
            <a:ext cx="1640023" cy="6123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(DNN,RAF,GBT,ESB)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58A86-1EA6-4169-B0BC-394BA6837991}"/>
              </a:ext>
            </a:extLst>
          </p:cNvPr>
          <p:cNvSpPr/>
          <p:nvPr/>
        </p:nvSpPr>
        <p:spPr>
          <a:xfrm>
            <a:off x="2585608" y="3158235"/>
            <a:ext cx="3030322" cy="6123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Forecast probability of each stock to outperform cross section median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B983C2-9871-42DA-A65B-C5AC06CCAF6D}"/>
              </a:ext>
            </a:extLst>
          </p:cNvPr>
          <p:cNvCxnSpPr>
            <a:cxnSpLocks/>
          </p:cNvCxnSpPr>
          <p:nvPr/>
        </p:nvCxnSpPr>
        <p:spPr>
          <a:xfrm>
            <a:off x="3724413" y="2422652"/>
            <a:ext cx="170850" cy="5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D1CA5-4FF3-4388-B111-5BBB2566837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734551" y="2728849"/>
            <a:ext cx="1517" cy="4293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F0F38F-9A99-4D3D-B529-8C423756D722}"/>
              </a:ext>
            </a:extLst>
          </p:cNvPr>
          <p:cNvSpPr txBox="1"/>
          <p:nvPr/>
        </p:nvSpPr>
        <p:spPr>
          <a:xfrm>
            <a:off x="4790944" y="2788115"/>
            <a:ext cx="818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599C5-3ECA-4C4A-8CD1-EEE562D1955C}"/>
              </a:ext>
            </a:extLst>
          </p:cNvPr>
          <p:cNvSpPr/>
          <p:nvPr/>
        </p:nvSpPr>
        <p:spPr>
          <a:xfrm>
            <a:off x="6365441" y="2898821"/>
            <a:ext cx="3685871" cy="101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21987A-5F0B-44A8-BD47-D9D1AE9A936C}"/>
              </a:ext>
            </a:extLst>
          </p:cNvPr>
          <p:cNvSpPr/>
          <p:nvPr/>
        </p:nvSpPr>
        <p:spPr>
          <a:xfrm>
            <a:off x="6405835" y="3096641"/>
            <a:ext cx="1772186" cy="73558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Sorting the probability in descending order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9D1E32-23C3-4E85-974E-1FD6B35BA7B9}"/>
              </a:ext>
            </a:extLst>
          </p:cNvPr>
          <p:cNvSpPr/>
          <p:nvPr/>
        </p:nvSpPr>
        <p:spPr>
          <a:xfrm>
            <a:off x="8243202" y="3096640"/>
            <a:ext cx="1585519" cy="73558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Choose K highest probability &amp; K lowest probability.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6D71D4-820D-4CB9-8C98-CE8EE97EBBF9}"/>
              </a:ext>
            </a:extLst>
          </p:cNvPr>
          <p:cNvCxnSpPr>
            <a:cxnSpLocks/>
          </p:cNvCxnSpPr>
          <p:nvPr/>
        </p:nvCxnSpPr>
        <p:spPr>
          <a:xfrm>
            <a:off x="5621920" y="3440932"/>
            <a:ext cx="756002" cy="11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BCB7902-842D-4E20-BC31-24E74F025EDC}"/>
              </a:ext>
            </a:extLst>
          </p:cNvPr>
          <p:cNvSpPr/>
          <p:nvPr/>
        </p:nvSpPr>
        <p:spPr>
          <a:xfrm>
            <a:off x="7392001" y="4523074"/>
            <a:ext cx="2659310" cy="1312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Analyze the performance of the portfolios consisting top K pairs</a:t>
            </a:r>
          </a:p>
          <a:p>
            <a:pPr algn="ctr"/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C62DB5-3567-49FC-B28B-C521C2C94B57}"/>
              </a:ext>
            </a:extLst>
          </p:cNvPr>
          <p:cNvCxnSpPr/>
          <p:nvPr/>
        </p:nvCxnSpPr>
        <p:spPr>
          <a:xfrm>
            <a:off x="9052738" y="3915637"/>
            <a:ext cx="0" cy="637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3B30F08-A865-4D67-A787-CE76A5047F31}"/>
              </a:ext>
            </a:extLst>
          </p:cNvPr>
          <p:cNvSpPr/>
          <p:nvPr/>
        </p:nvSpPr>
        <p:spPr>
          <a:xfrm>
            <a:off x="3930393" y="4217274"/>
            <a:ext cx="1091249" cy="6375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Mean return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FA3DD3-A294-4713-9CE1-9E5B3DB77EC4}"/>
              </a:ext>
            </a:extLst>
          </p:cNvPr>
          <p:cNvSpPr/>
          <p:nvPr/>
        </p:nvSpPr>
        <p:spPr>
          <a:xfrm>
            <a:off x="2478348" y="4234420"/>
            <a:ext cx="1219188" cy="60327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Standard deviation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68B45A-6B69-4427-BC31-24091519D928}"/>
              </a:ext>
            </a:extLst>
          </p:cNvPr>
          <p:cNvSpPr/>
          <p:nvPr/>
        </p:nvSpPr>
        <p:spPr>
          <a:xfrm>
            <a:off x="5273889" y="4278478"/>
            <a:ext cx="1426108" cy="55681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Directional accuracy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D1501B-8EBF-4E85-9FC9-8E69F337CB30}"/>
              </a:ext>
            </a:extLst>
          </p:cNvPr>
          <p:cNvSpPr/>
          <p:nvPr/>
        </p:nvSpPr>
        <p:spPr>
          <a:xfrm>
            <a:off x="2312566" y="4090634"/>
            <a:ext cx="4681054" cy="97914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B51B4C-75AB-4F65-9FE7-A9000BFDBB04}"/>
              </a:ext>
            </a:extLst>
          </p:cNvPr>
          <p:cNvSpPr txBox="1"/>
          <p:nvPr/>
        </p:nvSpPr>
        <p:spPr>
          <a:xfrm>
            <a:off x="2257351" y="4842981"/>
            <a:ext cx="1204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General result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53A2DA-AC77-4390-BE9A-C6CF6D0F2BC6}"/>
              </a:ext>
            </a:extLst>
          </p:cNvPr>
          <p:cNvCxnSpPr>
            <a:cxnSpLocks/>
            <a:stCxn id="22" idx="1"/>
            <a:endCxn id="30" idx="3"/>
          </p:cNvCxnSpPr>
          <p:nvPr/>
        </p:nvCxnSpPr>
        <p:spPr>
          <a:xfrm flipH="1" flipV="1">
            <a:off x="6993621" y="4580207"/>
            <a:ext cx="398381" cy="599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2B30B98-B0F8-4CE6-94C7-7187E5D9B99C}"/>
              </a:ext>
            </a:extLst>
          </p:cNvPr>
          <p:cNvSpPr/>
          <p:nvPr/>
        </p:nvSpPr>
        <p:spPr>
          <a:xfrm>
            <a:off x="2312566" y="5196422"/>
            <a:ext cx="4681054" cy="875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446E23D-D6C0-493D-846F-A2DB04E1F6FB}"/>
              </a:ext>
            </a:extLst>
          </p:cNvPr>
          <p:cNvSpPr/>
          <p:nvPr/>
        </p:nvSpPr>
        <p:spPr>
          <a:xfrm>
            <a:off x="2386161" y="5302039"/>
            <a:ext cx="716118" cy="41629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VaR</a:t>
            </a:r>
            <a:endParaRPr lang="en-US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8B4C2B-1AEC-474F-804F-7F9CC2BA8789}"/>
              </a:ext>
            </a:extLst>
          </p:cNvPr>
          <p:cNvSpPr/>
          <p:nvPr/>
        </p:nvSpPr>
        <p:spPr>
          <a:xfrm>
            <a:off x="3205295" y="5302039"/>
            <a:ext cx="833455" cy="41629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CVaR</a:t>
            </a:r>
            <a:endParaRPr lang="en-US" sz="1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EE2612E-9A36-4542-A541-E66C4482334B}"/>
              </a:ext>
            </a:extLst>
          </p:cNvPr>
          <p:cNvSpPr/>
          <p:nvPr/>
        </p:nvSpPr>
        <p:spPr>
          <a:xfrm>
            <a:off x="4141764" y="5322329"/>
            <a:ext cx="1603314" cy="41629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Maximum drawdown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2F394B-73AE-4DEC-A308-1D0F28A794BA}"/>
              </a:ext>
            </a:extLst>
          </p:cNvPr>
          <p:cNvSpPr/>
          <p:nvPr/>
        </p:nvSpPr>
        <p:spPr>
          <a:xfrm>
            <a:off x="5867948" y="5251841"/>
            <a:ext cx="1125673" cy="58352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Sharpe/</a:t>
            </a:r>
            <a:r>
              <a:rPr lang="en-US" sz="1400" dirty="0" err="1"/>
              <a:t>sortino</a:t>
            </a:r>
            <a:r>
              <a:rPr lang="en-US" sz="1400" dirty="0"/>
              <a:t> radio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CDFE71-6CEB-48AF-A22F-119231EB71A5}"/>
              </a:ext>
            </a:extLst>
          </p:cNvPr>
          <p:cNvSpPr txBox="1"/>
          <p:nvPr/>
        </p:nvSpPr>
        <p:spPr>
          <a:xfrm>
            <a:off x="2300606" y="5842234"/>
            <a:ext cx="3160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Strategy performance/risk management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D582EC-67C8-4B61-99BC-CA42CA9335B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993621" y="5179218"/>
            <a:ext cx="398380" cy="454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06B799C-8899-4D41-8A1C-3FE4C41C1CC3}"/>
                  </a:ext>
                </a:extLst>
              </p:cNvPr>
              <p:cNvSpPr/>
              <p:nvPr/>
            </p:nvSpPr>
            <p:spPr>
              <a:xfrm>
                <a:off x="7642817" y="5302040"/>
                <a:ext cx="21457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10,50,100,150,200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06B799C-8899-4D41-8A1C-3FE4C41C1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817" y="5302040"/>
                <a:ext cx="214571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13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1DDC-5B8A-4677-8B2F-9AA712E3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31BB01-5FDE-46E3-B6DC-FFE29A01C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44" y="1849836"/>
            <a:ext cx="6115574" cy="405898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D6F62-9B6E-4A6E-A347-A5C12A65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DC962-0C0F-472B-893B-FE98E594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1E39D-8A50-4192-BC58-293E639B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4081A-728A-42E0-A636-ED440D210C90}"/>
              </a:ext>
            </a:extLst>
          </p:cNvPr>
          <p:cNvSpPr txBox="1"/>
          <p:nvPr/>
        </p:nvSpPr>
        <p:spPr>
          <a:xfrm>
            <a:off x="3320644" y="1993377"/>
            <a:ext cx="444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0.43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BDDCB-0D63-4B2B-AFC8-074227759AA0}"/>
              </a:ext>
            </a:extLst>
          </p:cNvPr>
          <p:cNvSpPr txBox="1"/>
          <p:nvPr/>
        </p:nvSpPr>
        <p:spPr>
          <a:xfrm>
            <a:off x="3098336" y="2125792"/>
            <a:ext cx="444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0.37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32248-4636-414A-B8DD-B6BDFDD2C2BB}"/>
              </a:ext>
            </a:extLst>
          </p:cNvPr>
          <p:cNvSpPr txBox="1"/>
          <p:nvPr/>
        </p:nvSpPr>
        <p:spPr>
          <a:xfrm>
            <a:off x="2787944" y="2195467"/>
            <a:ext cx="53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0.33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30A41-E864-4892-95DC-1A17AAB55F62}"/>
              </a:ext>
            </a:extLst>
          </p:cNvPr>
          <p:cNvSpPr txBox="1"/>
          <p:nvPr/>
        </p:nvSpPr>
        <p:spPr>
          <a:xfrm>
            <a:off x="3569518" y="1933966"/>
            <a:ext cx="493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0.45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1DBEE-4D1B-4ECA-8E7B-F8BE8FC2DE08}"/>
              </a:ext>
            </a:extLst>
          </p:cNvPr>
          <p:cNvSpPr txBox="1"/>
          <p:nvPr/>
        </p:nvSpPr>
        <p:spPr>
          <a:xfrm>
            <a:off x="2899795" y="5968233"/>
            <a:ext cx="512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Fig. Performance metrics for long-short portfolios of different size from 12/1992 to 10/2015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4AD1C5-6E12-4D2B-9DCE-2FC8F86BAC59}"/>
              </a:ext>
            </a:extLst>
          </p:cNvPr>
          <p:cNvSpPr txBox="1"/>
          <p:nvPr/>
        </p:nvSpPr>
        <p:spPr>
          <a:xfrm>
            <a:off x="5114488" y="1956941"/>
            <a:ext cx="199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Evaluate 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56C615-9EBF-4951-9B50-7F134AFB39E1}"/>
              </a:ext>
            </a:extLst>
          </p:cNvPr>
          <p:cNvSpPr txBox="1"/>
          <p:nvPr/>
        </p:nvSpPr>
        <p:spPr>
          <a:xfrm>
            <a:off x="5114488" y="3379402"/>
            <a:ext cx="284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Evaluate the investment’s volatility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DC08C-B76A-4DF3-9EA8-864BB3E9109F}"/>
              </a:ext>
            </a:extLst>
          </p:cNvPr>
          <p:cNvSpPr txBox="1"/>
          <p:nvPr/>
        </p:nvSpPr>
        <p:spPr>
          <a:xfrm>
            <a:off x="5114488" y="4593284"/>
            <a:ext cx="4551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When we forecast rise or drop, the performance of model must be examined using directional test.</a:t>
            </a:r>
          </a:p>
        </p:txBody>
      </p:sp>
    </p:spTree>
    <p:extLst>
      <p:ext uri="{BB962C8B-B14F-4D97-AF65-F5344CB8AC3E}">
        <p14:creationId xmlns:p14="http://schemas.microsoft.com/office/powerpoint/2010/main" val="1064632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BA67-1722-49CB-82D6-F97158B4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Performance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4C6822-2FC2-4E2A-BEF5-3720A811C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465" y="1831177"/>
            <a:ext cx="6643697" cy="39862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8632E-956A-4CF6-AEA9-09CCD530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B014A-BA6F-4D33-B101-9BF005A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0FC83-B011-4B4A-9158-7B5E63CF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69CC7A-F7DE-4BD1-B248-121AA286E25B}"/>
              </a:ext>
            </a:extLst>
          </p:cNvPr>
          <p:cNvSpPr/>
          <p:nvPr/>
        </p:nvSpPr>
        <p:spPr>
          <a:xfrm>
            <a:off x="2690453" y="2310453"/>
            <a:ext cx="6039690" cy="5536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36F83-C0E6-4EC6-A1E1-90C586DDDD17}"/>
              </a:ext>
            </a:extLst>
          </p:cNvPr>
          <p:cNvSpPr/>
          <p:nvPr/>
        </p:nvSpPr>
        <p:spPr>
          <a:xfrm>
            <a:off x="5240514" y="4605556"/>
            <a:ext cx="469784" cy="8137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2ADCD3-A7BF-40BA-B406-17063CC0C710}"/>
              </a:ext>
            </a:extLst>
          </p:cNvPr>
          <p:cNvCxnSpPr>
            <a:cxnSpLocks/>
          </p:cNvCxnSpPr>
          <p:nvPr/>
        </p:nvCxnSpPr>
        <p:spPr>
          <a:xfrm>
            <a:off x="2152650" y="2290195"/>
            <a:ext cx="0" cy="34730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2B411D-B9B7-4678-9F91-D1F45017CA6D}"/>
              </a:ext>
            </a:extLst>
          </p:cNvPr>
          <p:cNvSpPr txBox="1"/>
          <p:nvPr/>
        </p:nvSpPr>
        <p:spPr>
          <a:xfrm>
            <a:off x="1677836" y="1950487"/>
            <a:ext cx="94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F74D10-B1CC-4AEE-9DF5-A079E3BD8C9E}"/>
              </a:ext>
            </a:extLst>
          </p:cNvPr>
          <p:cNvSpPr txBox="1"/>
          <p:nvPr/>
        </p:nvSpPr>
        <p:spPr>
          <a:xfrm>
            <a:off x="2568289" y="5905907"/>
            <a:ext cx="676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Table. Daily return characteristics of k = 10 portfolio prior to and after transaction cost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5701BA-4298-419D-8536-E27703F8B244}"/>
              </a:ext>
            </a:extLst>
          </p:cNvPr>
          <p:cNvSpPr/>
          <p:nvPr/>
        </p:nvSpPr>
        <p:spPr>
          <a:xfrm>
            <a:off x="7590830" y="4617441"/>
            <a:ext cx="451416" cy="7899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89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1BD8-E173-4137-85C2-698E94B2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97970-B12A-46EB-ACDE-6DB81808C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 Value at risk (</a:t>
                </a:r>
                <a:r>
                  <a:rPr lang="en-US" dirty="0" err="1"/>
                  <a:t>VaR</a:t>
                </a:r>
                <a:r>
                  <a:rPr lang="en-US" dirty="0"/>
                  <a:t>):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-0.0508 with 1-percent </a:t>
                </a:r>
                <a:r>
                  <a:rPr lang="en-US" dirty="0" err="1"/>
                  <a:t>VaR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=0.99), it means that “the probability that the portfolio losses 50.8% or more is 1%”.</a:t>
                </a:r>
              </a:p>
              <a:p>
                <a:r>
                  <a:rPr lang="en-US" dirty="0"/>
                  <a:t> Conditional value at risk (</a:t>
                </a:r>
                <a:r>
                  <a:rPr lang="en-US" dirty="0" err="1"/>
                  <a:t>CVaR</a:t>
                </a:r>
                <a:r>
                  <a:rPr lang="en-US" dirty="0"/>
                  <a:t>): about meaning, it is same with value at risk. It also used to evaluate risk. </a:t>
                </a:r>
              </a:p>
              <a:p>
                <a:r>
                  <a:rPr lang="en-US" dirty="0"/>
                  <a:t> Maximum Drawdown: (peak before largest drop – lowest value after new high) divided peak before largest drop. </a:t>
                </a:r>
                <a:r>
                  <a:rPr lang="en-CA" b="1" dirty="0"/>
                  <a:t>A low maximum drawdown</a:t>
                </a:r>
                <a:r>
                  <a:rPr lang="en-CA" dirty="0"/>
                  <a:t> is preferred as this </a:t>
                </a:r>
                <a:r>
                  <a:rPr lang="en-CA" b="1" dirty="0"/>
                  <a:t>indicates</a:t>
                </a:r>
                <a:r>
                  <a:rPr lang="en-CA" dirty="0"/>
                  <a:t> that </a:t>
                </a:r>
                <a:r>
                  <a:rPr lang="en-CA" b="1" dirty="0"/>
                  <a:t>losses from investment were small</a:t>
                </a:r>
                <a:br>
                  <a:rPr lang="en-CA" b="1" dirty="0"/>
                </a:br>
                <a:br>
                  <a:rPr lang="en-CA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97970-B12A-46EB-ACDE-6DB81808C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CCEF-BA91-4415-AB7B-6463ED7D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E4003-C607-4BD3-9D97-7E890A58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C3648-B6EA-4495-882C-F949E5EF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D8DCBC-F4A2-45C3-B6A0-9B78BC3A0122}"/>
                  </a:ext>
                </a:extLst>
              </p:cNvPr>
              <p:cNvSpPr/>
              <p:nvPr/>
            </p:nvSpPr>
            <p:spPr>
              <a:xfrm>
                <a:off x="4133299" y="2166355"/>
                <a:ext cx="2700611" cy="411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D8DCBC-F4A2-45C3-B6A0-9B78BC3A0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99" y="2166355"/>
                <a:ext cx="2700611" cy="411266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100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8E82-475F-4B14-A859-A22F6CCF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Performance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6F93E6-2053-4F70-BC2B-DC6E224EA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1" y="1911462"/>
            <a:ext cx="6848685" cy="208538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880D6-112F-4393-BED8-7271659F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B43DF-AAA0-45CF-8255-0E2BF280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4ED10-15F1-4E26-8DA9-51853572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A5A96F-69AB-4684-B03D-081B902B7BFE}"/>
              </a:ext>
            </a:extLst>
          </p:cNvPr>
          <p:cNvSpPr/>
          <p:nvPr/>
        </p:nvSpPr>
        <p:spPr>
          <a:xfrm>
            <a:off x="3102279" y="3179428"/>
            <a:ext cx="753860" cy="32717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EE84DC-AFBE-4286-91AE-F37FAEFD5841}"/>
                  </a:ext>
                </a:extLst>
              </p:cNvPr>
              <p:cNvSpPr txBox="1"/>
              <p:nvPr/>
            </p:nvSpPr>
            <p:spPr>
              <a:xfrm>
                <a:off x="2152651" y="4244829"/>
                <a:ext cx="703376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Sharpe ratio: is the most widely-used measure of risk-adjusted return</a:t>
                </a:r>
              </a:p>
              <a:p>
                <a:r>
                  <a:rPr lang="en-US" dirty="0"/>
                  <a:t>                                                   </a:t>
                </a:r>
              </a:p>
              <a:p>
                <a:r>
                  <a:rPr lang="en-US" dirty="0"/>
                  <a:t>                                                    with R: average return.                              </a:t>
                </a:r>
              </a:p>
              <a:p>
                <a:r>
                  <a:rPr lang="en-US" dirty="0"/>
                  <a:t>                                  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 err="1"/>
                  <a:t>Sortino</a:t>
                </a:r>
                <a:r>
                  <a:rPr lang="en-US" dirty="0"/>
                  <a:t> ratio:                                 with R: average return,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: downside ratio (which is calculated by negative return).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EE84DC-AFBE-4286-91AE-F37FAEFD5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1" y="4244829"/>
                <a:ext cx="7033767" cy="1754326"/>
              </a:xfrm>
              <a:prstGeom prst="rect">
                <a:avLst/>
              </a:prstGeom>
              <a:blipFill>
                <a:blip r:embed="rId3"/>
                <a:stretch>
                  <a:fillRect l="-520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1FB9FA-B15C-410D-BC7C-E7C833C63C5C}"/>
                  </a:ext>
                </a:extLst>
              </p:cNvPr>
              <p:cNvSpPr/>
              <p:nvPr/>
            </p:nvSpPr>
            <p:spPr>
              <a:xfrm>
                <a:off x="2627465" y="4659471"/>
                <a:ext cx="2213939" cy="495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𝑠𝑡𝑎𝑛𝑑𝑎𝑟𝑑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𝑑𝑒𝑣𝑖𝑎𝑡𝑖𝑜𝑛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1FB9FA-B15C-410D-BC7C-E7C833C63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465" y="4659471"/>
                <a:ext cx="2213939" cy="495713"/>
              </a:xfrm>
              <a:prstGeom prst="rect">
                <a:avLst/>
              </a:prstGeom>
              <a:blipFill>
                <a:blip r:embed="rId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2E004F2-6214-4C0D-A161-1097D3B5BA92}"/>
                  </a:ext>
                </a:extLst>
              </p:cNvPr>
              <p:cNvSpPr/>
              <p:nvPr/>
            </p:nvSpPr>
            <p:spPr>
              <a:xfrm>
                <a:off x="3721784" y="5264524"/>
                <a:ext cx="1699055" cy="530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𝑆𝑜𝑟𝑡𝑖𝑛𝑜𝑅𝑎𝑡𝑖𝑜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2E004F2-6214-4C0D-A161-1097D3B5B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84" y="5264524"/>
                <a:ext cx="1699055" cy="5308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734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4452-EB65-4F33-97A2-78FED3D4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86E9-02F6-4F5F-A09E-E985222D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Variable importance: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46595-8CA2-476A-8528-F63E612F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AC87E-47BE-471E-A4B0-762B3372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6795-804C-462E-8A63-060CB0C6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0C1897-190E-4804-A244-958BCD725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03" y="2258453"/>
            <a:ext cx="3951412" cy="4097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AA9B26-1A66-4FC9-AA2A-5D952A95BD00}"/>
              </a:ext>
            </a:extLst>
          </p:cNvPr>
          <p:cNvSpPr txBox="1"/>
          <p:nvPr/>
        </p:nvSpPr>
        <p:spPr>
          <a:xfrm>
            <a:off x="6649674" y="2273417"/>
            <a:ext cx="33896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returns corresponding to the past 4 to 5 days have the highest relative importance, ending up at the top of the ranking.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next group includes the multi-period returns roughly corresponding to the monthly resolution with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At the bottom of the ranking, we find returns between R(10) and R(20) in case of GBT.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0DA9C6-5131-4725-8D98-A6200B8DD9B5}"/>
                  </a:ext>
                </a:extLst>
              </p:cNvPr>
              <p:cNvSpPr/>
              <p:nvPr/>
            </p:nvSpPr>
            <p:spPr>
              <a:xfrm>
                <a:off x="8159953" y="4485906"/>
                <a:ext cx="226536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20,40,...,240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0DA9C6-5131-4725-8D98-A6200B8DD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953" y="4485906"/>
                <a:ext cx="226536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153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2A7B-242F-4C62-B899-02AE134D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13207-0AC4-4200-8B3C-A877F7534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Compare with the difference hyperparameter of the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F5840-5F18-4A00-B45A-30A000B7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6D63-1075-4F3F-9715-2AF34DDA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BB2F3-2185-4961-A278-DE0C2246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3F723-E13C-4CB6-9B8C-46EBA374A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14" y="2410966"/>
            <a:ext cx="7146094" cy="242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2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20A3-254D-4A81-AA07-721DE907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08C1-1617-49E5-8E07-E067485F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They have developed a statistical arbitrage strategy based on DNN, GBT, RAF, ESB method and deployed it on the S&amp;P 500 dataset.</a:t>
            </a:r>
          </a:p>
          <a:p>
            <a:r>
              <a:rPr lang="en-US" dirty="0"/>
              <a:t> Focuses on the different machine learning approaches: they find that random forests outperform to other methods in their application. </a:t>
            </a:r>
          </a:p>
          <a:p>
            <a:r>
              <a:rPr lang="en-US" dirty="0"/>
              <a:t> For the ESB method with K = 10, they fine statistically and economically significant returns of 0.25 percent per day after transaction costs. </a:t>
            </a:r>
          </a:p>
          <a:p>
            <a:r>
              <a:rPr lang="en-US" dirty="0"/>
              <a:t> Finally, the most recent returns corresponding to the prior five trading days have the highest explanatory value.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6717-0341-4DF0-9E3D-773E71D1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84C8-4938-4CB3-8D18-CA530C6C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9A270-268F-4BEB-87EA-6974557F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38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C237-E82F-4D00-B98F-D9195AD9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0A274-8CF3-4242-8AA7-1330ADAC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Read second paper continually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D5F7E-EA63-4BAF-8D9F-7F07BEF2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131A0-9BE7-443F-8E5F-170DAD45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7BD15-3168-43CC-872A-F811E775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7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9FE5-037A-418C-9010-DE717ED6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365127"/>
            <a:ext cx="8305800" cy="992247"/>
          </a:xfrm>
        </p:spPr>
        <p:txBody>
          <a:bodyPr>
            <a:normAutofit/>
          </a:bodyPr>
          <a:lstStyle/>
          <a:p>
            <a:r>
              <a:rPr lang="en-US" sz="2400" dirty="0"/>
              <a:t>[*] Deep neural networks, gradient-boosted trees, random forests: Statistical arbitrage on the S&amp;P 500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D679-0597-4203-80C6-960127B25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Purpose</a:t>
            </a:r>
          </a:p>
          <a:p>
            <a:pPr lvl="1"/>
            <a:r>
              <a:rPr lang="en-US" dirty="0"/>
              <a:t>To forecast a probability for each stock to outperform the cross-section median in period t+1. </a:t>
            </a:r>
          </a:p>
          <a:p>
            <a:r>
              <a:rPr lang="en-US" dirty="0"/>
              <a:t>Data and Methodology</a:t>
            </a:r>
          </a:p>
          <a:p>
            <a:pPr lvl="1"/>
            <a:r>
              <a:rPr lang="en-US" dirty="0"/>
              <a:t>Data: S&amp;P 500 dataset. </a:t>
            </a:r>
          </a:p>
          <a:p>
            <a:pPr lvl="1"/>
            <a:r>
              <a:rPr lang="en-US" dirty="0"/>
              <a:t>Methodology: use Deep Neural Network, Gradient Boosted Tree, Random Forest and ensemble method which is combined 3 below methods.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D34F-EDA0-4401-9F07-454E5335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0EA7-3419-4E81-B629-32376FAD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5651E-DA65-4679-8DA0-14C6B3E1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716F-AC08-4237-8957-DD8FC403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of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CEB2D-18BD-4321-B0B3-BAB514EB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Briefly reviews the relevant literature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Covers the data sample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 and discusses key findings in light of the existing literature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Concludes and provides directions for further research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F2751-6646-464D-8707-0BE883FE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B9FCC-F6D1-4524-86BD-8CD33609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D4960-9C6C-4576-8C28-2F79DC79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3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604C-E4A4-41B7-9B5F-C1F35058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B3A5-63B4-49FA-8F28-6A2914791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Their methodology consist of four steps: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First, they split their entire data in non-overlapping training and trading 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Second, for each of these training-trading sets, they generate the feature space necessary for making predictions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Third, they train DNNs, GBTs, and RAFs on each of the training sets.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Fourth, they use these models and a simple ensemble to make out-of-sample predictions on the corresponding trading sets.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CA" dirty="0"/>
              <a:t> Stocks are ranked according to these predictions and traded accordingly.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8CE89-C066-4A24-9015-E087F3AB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2E06E-34AC-4924-9758-38FB5228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3C60A-A40F-4B5A-BB74-B142C14A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9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BD43-D656-4052-BEB9-A0E2B6AA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4C62-7729-4FA9-8425-4AC6E6867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Generation of training and trading sets</a:t>
            </a:r>
          </a:p>
          <a:p>
            <a:pPr lvl="1"/>
            <a:r>
              <a:rPr lang="en-US" dirty="0"/>
              <a:t>Set the length of in-sample training window to 750 days and the length of out-of-sample trading window to 250 days.</a:t>
            </a:r>
          </a:p>
          <a:p>
            <a:pPr lvl="1"/>
            <a:r>
              <a:rPr lang="en-US" dirty="0"/>
              <a:t>Define a “study period” as a training-trading set, each study period consists of 1000 days. They have 23 study periods for entire dataset from 1990 until 2015 &lt;26 years&gt;</a:t>
            </a:r>
          </a:p>
          <a:p>
            <a:pPr lvl="1"/>
            <a:r>
              <a:rPr lang="en-US" dirty="0"/>
              <a:t>Number of stocks in the dataset are 500. </a:t>
            </a:r>
          </a:p>
          <a:p>
            <a:pPr lvl="1"/>
            <a:r>
              <a:rPr lang="en-US" dirty="0"/>
              <a:t>For example: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6AB0-172D-44A9-BB44-EF152BA6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66CF-D9B4-46EA-829B-C1FEC676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6832-364B-4BDF-A69E-114FC350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888F43-DBB2-4F28-8A0E-71092B92CEBB}"/>
              </a:ext>
            </a:extLst>
          </p:cNvPr>
          <p:cNvSpPr/>
          <p:nvPr/>
        </p:nvSpPr>
        <p:spPr>
          <a:xfrm>
            <a:off x="2371288" y="4159916"/>
            <a:ext cx="1614660" cy="285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1990-1993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4C8B65-5630-43F8-B7E2-3218E575DF44}"/>
              </a:ext>
            </a:extLst>
          </p:cNvPr>
          <p:cNvSpPr/>
          <p:nvPr/>
        </p:nvSpPr>
        <p:spPr>
          <a:xfrm>
            <a:off x="4170070" y="4169703"/>
            <a:ext cx="385894" cy="285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F46DEC-3AC1-469B-B78C-0CDB4E957F55}"/>
              </a:ext>
            </a:extLst>
          </p:cNvPr>
          <p:cNvSpPr/>
          <p:nvPr/>
        </p:nvSpPr>
        <p:spPr>
          <a:xfrm>
            <a:off x="2965682" y="4768107"/>
            <a:ext cx="1615904" cy="285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1991-1994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3CD9CF-A1AE-443E-8376-F35882EEDF45}"/>
              </a:ext>
            </a:extLst>
          </p:cNvPr>
          <p:cNvSpPr/>
          <p:nvPr/>
        </p:nvSpPr>
        <p:spPr>
          <a:xfrm>
            <a:off x="4785612" y="4759088"/>
            <a:ext cx="385894" cy="285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F1ECFF-DB07-4760-9996-87C95FC1DC32}"/>
              </a:ext>
            </a:extLst>
          </p:cNvPr>
          <p:cNvCxnSpPr>
            <a:cxnSpLocks/>
          </p:cNvCxnSpPr>
          <p:nvPr/>
        </p:nvCxnSpPr>
        <p:spPr>
          <a:xfrm>
            <a:off x="4164607" y="4159916"/>
            <a:ext cx="385894" cy="28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83166A-B4BB-4F8F-95F5-A3E9FC3EBA64}"/>
              </a:ext>
            </a:extLst>
          </p:cNvPr>
          <p:cNvCxnSpPr>
            <a:cxnSpLocks/>
          </p:cNvCxnSpPr>
          <p:nvPr/>
        </p:nvCxnSpPr>
        <p:spPr>
          <a:xfrm flipH="1">
            <a:off x="4170070" y="4169703"/>
            <a:ext cx="380432" cy="28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C62429-C4CD-4E7E-BBCD-59BDBFF107DE}"/>
              </a:ext>
            </a:extLst>
          </p:cNvPr>
          <p:cNvCxnSpPr/>
          <p:nvPr/>
        </p:nvCxnSpPr>
        <p:spPr>
          <a:xfrm>
            <a:off x="4769401" y="4748481"/>
            <a:ext cx="385894" cy="268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613D74-67E0-4D5E-ABC2-FD8112B2E51F}"/>
              </a:ext>
            </a:extLst>
          </p:cNvPr>
          <p:cNvCxnSpPr/>
          <p:nvPr/>
        </p:nvCxnSpPr>
        <p:spPr>
          <a:xfrm flipH="1">
            <a:off x="4763962" y="4777635"/>
            <a:ext cx="396773" cy="28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A664A4-E2CA-4F2B-A233-E1FD1B353D0E}"/>
              </a:ext>
            </a:extLst>
          </p:cNvPr>
          <p:cNvSpPr txBox="1"/>
          <p:nvPr/>
        </p:nvSpPr>
        <p:spPr>
          <a:xfrm>
            <a:off x="3956370" y="4997300"/>
            <a:ext cx="222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…………………………..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4B6612-ABF6-4E2B-BE91-869F14659952}"/>
              </a:ext>
            </a:extLst>
          </p:cNvPr>
          <p:cNvSpPr/>
          <p:nvPr/>
        </p:nvSpPr>
        <p:spPr>
          <a:xfrm>
            <a:off x="2214476" y="4068386"/>
            <a:ext cx="2525611" cy="47864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F91C51-B133-4D04-9DA3-0F2A1C35A649}"/>
              </a:ext>
            </a:extLst>
          </p:cNvPr>
          <p:cNvSpPr/>
          <p:nvPr/>
        </p:nvSpPr>
        <p:spPr>
          <a:xfrm>
            <a:off x="2828271" y="4674335"/>
            <a:ext cx="2525611" cy="47864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92EA2E-E5CA-4638-9B3A-C7D82FE8688D}"/>
              </a:ext>
            </a:extLst>
          </p:cNvPr>
          <p:cNvSpPr txBox="1"/>
          <p:nvPr/>
        </p:nvSpPr>
        <p:spPr>
          <a:xfrm>
            <a:off x="4958725" y="4083263"/>
            <a:ext cx="235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Study period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A5337-E94A-4E6D-8627-972B58164C92}"/>
              </a:ext>
            </a:extLst>
          </p:cNvPr>
          <p:cNvSpPr txBox="1"/>
          <p:nvPr/>
        </p:nvSpPr>
        <p:spPr>
          <a:xfrm>
            <a:off x="5598557" y="4688224"/>
            <a:ext cx="199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 </a:t>
            </a:r>
            <a:r>
              <a:rPr lang="en-US" dirty="0"/>
              <a:t>Study period</a:t>
            </a:r>
          </a:p>
        </p:txBody>
      </p:sp>
    </p:spTree>
    <p:extLst>
      <p:ext uri="{BB962C8B-B14F-4D97-AF65-F5344CB8AC3E}">
        <p14:creationId xmlns:p14="http://schemas.microsoft.com/office/powerpoint/2010/main" val="273694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4C1F-00E3-4F00-8DE4-9B704173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7CDD-DABC-4CD0-AE21-B444308F2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746055"/>
            <a:ext cx="7886700" cy="4627522"/>
          </a:xfrm>
        </p:spPr>
        <p:txBody>
          <a:bodyPr>
            <a:normAutofit/>
          </a:bodyPr>
          <a:lstStyle/>
          <a:p>
            <a:r>
              <a:rPr lang="en-US" dirty="0"/>
              <a:t>Feature generation</a:t>
            </a:r>
          </a:p>
          <a:p>
            <a:pPr lvl="1"/>
            <a:r>
              <a:rPr lang="en-US" dirty="0"/>
              <a:t>For each training-trading sets, they generate the feature space (input) and the response variable (output) as follows: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/>
              <a:t>Input: Simple return         for each stock s over m periods as: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Output: Construct a binary response variable                        . 1 if            	larger than the corresponding </a:t>
            </a:r>
            <a:r>
              <a:rPr lang="en-US" sz="1600" b="1" dirty="0"/>
              <a:t>cross-sectional median return</a:t>
            </a:r>
            <a:r>
              <a:rPr lang="en-US" sz="1600" dirty="0"/>
              <a:t> computed 	over all stocks,  0 if otherwise.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28031-7483-42DF-B6BC-B19F5AD3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9570-1962-435F-A67C-0F527EB0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7DFE-2B6E-429D-8352-65746EB0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5010CD-8A60-4789-9E1A-5A4CE789559F}"/>
                  </a:ext>
                </a:extLst>
              </p:cNvPr>
              <p:cNvSpPr/>
              <p:nvPr/>
            </p:nvSpPr>
            <p:spPr>
              <a:xfrm>
                <a:off x="4786182" y="2658675"/>
                <a:ext cx="851904" cy="384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5010CD-8A60-4789-9E1A-5A4CE7895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182" y="2658675"/>
                <a:ext cx="851904" cy="3849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5FF7482-0881-4B1C-BF63-3C25089DF8CF}"/>
                  </a:ext>
                </a:extLst>
              </p:cNvPr>
              <p:cNvSpPr/>
              <p:nvPr/>
            </p:nvSpPr>
            <p:spPr>
              <a:xfrm>
                <a:off x="4612902" y="2997683"/>
                <a:ext cx="1483098" cy="515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600" dirty="0"/>
                  <a:t> - 1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5FF7482-0881-4B1C-BF63-3C25089DF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902" y="2997683"/>
                <a:ext cx="1483098" cy="515975"/>
              </a:xfrm>
              <a:prstGeom prst="rect">
                <a:avLst/>
              </a:prstGeom>
              <a:blipFill>
                <a:blip r:embed="rId3"/>
                <a:stretch>
                  <a:fillRect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DFAF47-3441-46D7-96C8-6C86BD355CFB}"/>
                  </a:ext>
                </a:extLst>
              </p:cNvPr>
              <p:cNvSpPr/>
              <p:nvPr/>
            </p:nvSpPr>
            <p:spPr>
              <a:xfrm>
                <a:off x="6140229" y="2997682"/>
                <a:ext cx="35455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dirty="0"/>
                  <a:t>: the price process of stock s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DFAF47-3441-46D7-96C8-6C86BD355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229" y="2997682"/>
                <a:ext cx="3545586" cy="369332"/>
              </a:xfrm>
              <a:prstGeom prst="rect">
                <a:avLst/>
              </a:prstGeom>
              <a:blipFill>
                <a:blip r:embed="rId4"/>
                <a:stretch>
                  <a:fillRect l="-1375" t="-10000" r="-51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5C0D14-459B-43F2-9275-3DA1802792C4}"/>
                  </a:ext>
                </a:extLst>
              </p:cNvPr>
              <p:cNvSpPr/>
              <p:nvPr/>
            </p:nvSpPr>
            <p:spPr>
              <a:xfrm>
                <a:off x="6096001" y="3281238"/>
                <a:ext cx="3449599" cy="369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1,2,...,20</m:t>
                              </m:r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40,60,...,240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5C0D14-459B-43F2-9275-3DA180279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3281238"/>
                <a:ext cx="3449599" cy="369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3BC365E-4F7F-4E68-AB06-C235E8C13A89}"/>
              </a:ext>
            </a:extLst>
          </p:cNvPr>
          <p:cNvSpPr txBox="1"/>
          <p:nvPr/>
        </p:nvSpPr>
        <p:spPr>
          <a:xfrm>
            <a:off x="3001769" y="4467036"/>
            <a:ext cx="7089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&lt;First focus on the returns of the first 20 days, corresponding to on trading month, then consider the multi-period returns corresponding to the subsequent 11 months&gt;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CF82D0-C186-4AEF-8AD9-464CC6C3D59F}"/>
                  </a:ext>
                </a:extLst>
              </p:cNvPr>
              <p:cNvSpPr/>
              <p:nvPr/>
            </p:nvSpPr>
            <p:spPr>
              <a:xfrm>
                <a:off x="7145312" y="3712715"/>
                <a:ext cx="1535420" cy="386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+1,1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CF82D0-C186-4AEF-8AD9-464CC6C3D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312" y="3712715"/>
                <a:ext cx="1535420" cy="3863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2C58CDE-6DBE-4913-925E-B36724D190CD}"/>
                  </a:ext>
                </a:extLst>
              </p:cNvPr>
              <p:cNvSpPr/>
              <p:nvPr/>
            </p:nvSpPr>
            <p:spPr>
              <a:xfrm>
                <a:off x="8864309" y="3712715"/>
                <a:ext cx="821507" cy="386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+1,1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2C58CDE-6DBE-4913-925E-B36724D19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309" y="3712715"/>
                <a:ext cx="821507" cy="3863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7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51AB-CD34-4AB5-AF68-7B7EAEAA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work July-13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8DD7-28D2-4591-B419-E626354D7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Propose DNN model following paper “Deep neural networks, gradient-boosted trees, random forests: Statistical arbitrage on the S&amp;P 500”</a:t>
            </a:r>
          </a:p>
          <a:p>
            <a:r>
              <a:rPr lang="en-US" dirty="0"/>
              <a:t> Read section 4.3.4 – “Ensemble” and 4.4 – “ Forecasting, ranking and trading” in this paper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5E05A-8D95-4BF5-8AB7-480983D2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6D44C-DF76-4F17-BAE7-311165A7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57536-F4C2-4836-A160-870CB94C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7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A961-F8C0-4111-9177-6C37B621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2DF2-9477-40AE-8EF3-CC48ABF8E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7207"/>
            <a:ext cx="833918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Feature generation</a:t>
            </a:r>
          </a:p>
          <a:p>
            <a:pPr lvl="1"/>
            <a:r>
              <a:rPr lang="en-US" dirty="0"/>
              <a:t>Define return of each stock in each study period like below: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each t, we calculate 31 returns        for each stock following period time                                                         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                       and                               corresponding stock   index of 500 companies.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65138-15C3-4CDF-A0C8-CB18380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63F-3193-40C5-9B98-6C63C645F5C3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5BF3-3CEA-4022-BF98-EA91B414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AMNL</a:t>
            </a:r>
            <a:r>
              <a:rPr lang="en-US"/>
              <a:t> Advanced Mobile Networks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E5C7-CCB8-4E00-899A-2ECF88A2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E3C-47EF-4A58-A447-4A48840AD5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7B7D5B-5EF3-45AD-8421-AAAD01C0E87F}"/>
              </a:ext>
            </a:extLst>
          </p:cNvPr>
          <p:cNvSpPr/>
          <p:nvPr/>
        </p:nvSpPr>
        <p:spPr>
          <a:xfrm>
            <a:off x="2262232" y="3296874"/>
            <a:ext cx="7592037" cy="13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038B8-0D18-4707-830B-FD77111A720F}"/>
              </a:ext>
            </a:extLst>
          </p:cNvPr>
          <p:cNvSpPr txBox="1"/>
          <p:nvPr/>
        </p:nvSpPr>
        <p:spPr>
          <a:xfrm>
            <a:off x="8872495" y="3360840"/>
            <a:ext cx="10743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1600" dirty="0"/>
              <a:t>750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29008-73B3-412A-A9E3-89F7AB265BC9}"/>
              </a:ext>
            </a:extLst>
          </p:cNvPr>
          <p:cNvCxnSpPr>
            <a:cxnSpLocks/>
          </p:cNvCxnSpPr>
          <p:nvPr/>
        </p:nvCxnSpPr>
        <p:spPr>
          <a:xfrm>
            <a:off x="9552264" y="3238150"/>
            <a:ext cx="0" cy="1908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5AC138-06A1-499C-B1EF-033482976668}"/>
              </a:ext>
            </a:extLst>
          </p:cNvPr>
          <p:cNvSpPr txBox="1"/>
          <p:nvPr/>
        </p:nvSpPr>
        <p:spPr>
          <a:xfrm>
            <a:off x="9745212" y="3097587"/>
            <a:ext cx="40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B7A3F6-65E5-4CBB-97FB-89B61090DD28}"/>
              </a:ext>
            </a:extLst>
          </p:cNvPr>
          <p:cNvCxnSpPr/>
          <p:nvPr/>
        </p:nvCxnSpPr>
        <p:spPr>
          <a:xfrm>
            <a:off x="4485314" y="3238151"/>
            <a:ext cx="0" cy="22876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0E4E98-6454-4315-9405-D25A1964D240}"/>
              </a:ext>
            </a:extLst>
          </p:cNvPr>
          <p:cNvCxnSpPr/>
          <p:nvPr/>
        </p:nvCxnSpPr>
        <p:spPr>
          <a:xfrm>
            <a:off x="4654492" y="3246455"/>
            <a:ext cx="0" cy="2287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42B848-A9B5-4B34-ABC0-F8DC8A34C982}"/>
              </a:ext>
            </a:extLst>
          </p:cNvPr>
          <p:cNvCxnSpPr/>
          <p:nvPr/>
        </p:nvCxnSpPr>
        <p:spPr>
          <a:xfrm>
            <a:off x="4810519" y="3262968"/>
            <a:ext cx="0" cy="228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9C55B4-54C4-4838-8577-62FF9787273D}"/>
              </a:ext>
            </a:extLst>
          </p:cNvPr>
          <p:cNvSpPr txBox="1"/>
          <p:nvPr/>
        </p:nvSpPr>
        <p:spPr>
          <a:xfrm>
            <a:off x="4246575" y="3389520"/>
            <a:ext cx="563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241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D0942884-E5BE-4FB2-9E07-5D1FAEE2D9C9}"/>
              </a:ext>
            </a:extLst>
          </p:cNvPr>
          <p:cNvSpPr/>
          <p:nvPr/>
        </p:nvSpPr>
        <p:spPr>
          <a:xfrm rot="16200000">
            <a:off x="3313894" y="2988345"/>
            <a:ext cx="189906" cy="21903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0B126E-646B-4B54-885E-79AEEB0B8419}"/>
              </a:ext>
            </a:extLst>
          </p:cNvPr>
          <p:cNvCxnSpPr/>
          <p:nvPr/>
        </p:nvCxnSpPr>
        <p:spPr>
          <a:xfrm>
            <a:off x="2262231" y="3262967"/>
            <a:ext cx="0" cy="2039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E94185F-E5E6-4F82-830F-E0870BEAD05E}"/>
              </a:ext>
            </a:extLst>
          </p:cNvPr>
          <p:cNvSpPr txBox="1"/>
          <p:nvPr/>
        </p:nvSpPr>
        <p:spPr>
          <a:xfrm>
            <a:off x="2126108" y="3339815"/>
            <a:ext cx="243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300C92-E37A-44C5-8197-73B7E8596E6F}"/>
              </a:ext>
            </a:extLst>
          </p:cNvPr>
          <p:cNvSpPr txBox="1"/>
          <p:nvPr/>
        </p:nvSpPr>
        <p:spPr>
          <a:xfrm>
            <a:off x="2885040" y="4201684"/>
            <a:ext cx="211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 days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96EC8-9114-484C-99AE-7BE24D56585E}"/>
              </a:ext>
            </a:extLst>
          </p:cNvPr>
          <p:cNvCxnSpPr>
            <a:cxnSpLocks/>
          </p:cNvCxnSpPr>
          <p:nvPr/>
        </p:nvCxnSpPr>
        <p:spPr>
          <a:xfrm flipH="1" flipV="1">
            <a:off x="4143571" y="2672336"/>
            <a:ext cx="341745" cy="654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D4E68A-517B-40C6-810F-2B088E152035}"/>
              </a:ext>
            </a:extLst>
          </p:cNvPr>
          <p:cNvCxnSpPr>
            <a:cxnSpLocks/>
          </p:cNvCxnSpPr>
          <p:nvPr/>
        </p:nvCxnSpPr>
        <p:spPr>
          <a:xfrm flipH="1">
            <a:off x="2262232" y="2673106"/>
            <a:ext cx="1881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A5863F1-0A3E-46A7-9243-A44A66DC4B00}"/>
                  </a:ext>
                </a:extLst>
              </p:cNvPr>
              <p:cNvSpPr/>
              <p:nvPr/>
            </p:nvSpPr>
            <p:spPr>
              <a:xfrm>
                <a:off x="2643564" y="2362745"/>
                <a:ext cx="917431" cy="365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241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240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𝐺𝐺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A5863F1-0A3E-46A7-9243-A44A66DC4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564" y="2362745"/>
                <a:ext cx="917431" cy="365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7B8117F-5B10-49B6-8A7C-01CD1CAE97BB}"/>
              </a:ext>
            </a:extLst>
          </p:cNvPr>
          <p:cNvCxnSpPr/>
          <p:nvPr/>
        </p:nvCxnSpPr>
        <p:spPr>
          <a:xfrm flipH="1" flipV="1">
            <a:off x="4143572" y="3111852"/>
            <a:ext cx="341743" cy="24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587C21-9B7A-4F48-A46A-E0E87515C00B}"/>
              </a:ext>
            </a:extLst>
          </p:cNvPr>
          <p:cNvCxnSpPr/>
          <p:nvPr/>
        </p:nvCxnSpPr>
        <p:spPr>
          <a:xfrm flipH="1" flipV="1">
            <a:off x="3847418" y="3111851"/>
            <a:ext cx="296153" cy="7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5AABA2-31A2-4E03-A48B-5E96241A7C69}"/>
              </a:ext>
            </a:extLst>
          </p:cNvPr>
          <p:cNvCxnSpPr>
            <a:cxnSpLocks/>
          </p:cNvCxnSpPr>
          <p:nvPr/>
        </p:nvCxnSpPr>
        <p:spPr>
          <a:xfrm>
            <a:off x="3870212" y="3262967"/>
            <a:ext cx="0" cy="2345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73E2B40-ED88-457C-AEE6-73C7E216069B}"/>
              </a:ext>
            </a:extLst>
          </p:cNvPr>
          <p:cNvSpPr txBox="1"/>
          <p:nvPr/>
        </p:nvSpPr>
        <p:spPr>
          <a:xfrm>
            <a:off x="3644064" y="3401782"/>
            <a:ext cx="59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231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DFE2EBF9-7B32-4A76-875F-C2B8631FF855}"/>
              </a:ext>
            </a:extLst>
          </p:cNvPr>
          <p:cNvSpPr/>
          <p:nvPr/>
        </p:nvSpPr>
        <p:spPr>
          <a:xfrm rot="16200000">
            <a:off x="3966968" y="3301048"/>
            <a:ext cx="441438" cy="6202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083044-D781-4F03-AF5C-FC0CE0941CB2}"/>
              </a:ext>
            </a:extLst>
          </p:cNvPr>
          <p:cNvSpPr txBox="1"/>
          <p:nvPr/>
        </p:nvSpPr>
        <p:spPr>
          <a:xfrm>
            <a:off x="3877560" y="3642030"/>
            <a:ext cx="1074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 days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347DA0D-8E11-49B1-B098-C2885ADAB2A3}"/>
                  </a:ext>
                </a:extLst>
              </p:cNvPr>
              <p:cNvSpPr/>
              <p:nvPr/>
            </p:nvSpPr>
            <p:spPr>
              <a:xfrm>
                <a:off x="3483574" y="2752871"/>
                <a:ext cx="830868" cy="365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241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𝐺𝐺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347DA0D-8E11-49B1-B098-C2885ADAB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574" y="2752871"/>
                <a:ext cx="830868" cy="365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AF937791-2A4C-42EA-9D91-F208D54F1E20}"/>
              </a:ext>
            </a:extLst>
          </p:cNvPr>
          <p:cNvSpPr txBox="1"/>
          <p:nvPr/>
        </p:nvSpPr>
        <p:spPr>
          <a:xfrm>
            <a:off x="8436640" y="2895558"/>
            <a:ext cx="194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Stock (GG)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C3402C-E793-499B-8DD9-8245223BBF2C}"/>
              </a:ext>
            </a:extLst>
          </p:cNvPr>
          <p:cNvSpPr txBox="1"/>
          <p:nvPr/>
        </p:nvSpPr>
        <p:spPr>
          <a:xfrm>
            <a:off x="5425620" y="3290557"/>
            <a:ext cx="349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5D73CC8-70F3-4A41-B05C-023A7390074A}"/>
                  </a:ext>
                </a:extLst>
              </p:cNvPr>
              <p:cNvSpPr/>
              <p:nvPr/>
            </p:nvSpPr>
            <p:spPr>
              <a:xfrm>
                <a:off x="2833971" y="4961403"/>
                <a:ext cx="3389153" cy="369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1,2,...,20</m:t>
                              </m:r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40,60,...,240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5D73CC8-70F3-4A41-B05C-023A73900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971" y="4961403"/>
                <a:ext cx="3389153" cy="369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E55E6E2-74A9-41D0-B592-E9C15E3587AD}"/>
                  </a:ext>
                </a:extLst>
              </p:cNvPr>
              <p:cNvSpPr/>
              <p:nvPr/>
            </p:nvSpPr>
            <p:spPr>
              <a:xfrm>
                <a:off x="5875279" y="4681305"/>
                <a:ext cx="599395" cy="352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E55E6E2-74A9-41D0-B592-E9C15E358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279" y="4681305"/>
                <a:ext cx="599395" cy="3523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1C19A0-DA3C-4FE7-BA0B-1B3C8C4F3F62}"/>
                  </a:ext>
                </a:extLst>
              </p:cNvPr>
              <p:cNvSpPr/>
              <p:nvPr/>
            </p:nvSpPr>
            <p:spPr>
              <a:xfrm>
                <a:off x="6474674" y="4927066"/>
                <a:ext cx="1923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1,2,...,500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1C19A0-DA3C-4FE7-BA0B-1B3C8C4F3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674" y="4927066"/>
                <a:ext cx="192309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49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1771</Words>
  <Application>Microsoft Office PowerPoint</Application>
  <PresentationFormat>Widescreen</PresentationFormat>
  <Paragraphs>365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Source Sans Pro</vt:lpstr>
      <vt:lpstr>Symbol</vt:lpstr>
      <vt:lpstr>Wingdings</vt:lpstr>
      <vt:lpstr>Office Theme</vt:lpstr>
      <vt:lpstr>PowerPoint Presentation</vt:lpstr>
      <vt:lpstr>Current work Jun-29</vt:lpstr>
      <vt:lpstr>[*] Deep neural networks, gradient-boosted trees, random forests: Statistical arbitrage on the S&amp;P 500</vt:lpstr>
      <vt:lpstr>Contributions of paper</vt:lpstr>
      <vt:lpstr>Methodology</vt:lpstr>
      <vt:lpstr>Methodology</vt:lpstr>
      <vt:lpstr>Methodology</vt:lpstr>
      <vt:lpstr>Current work July-13</vt:lpstr>
      <vt:lpstr>Methodology</vt:lpstr>
      <vt:lpstr>Methodology</vt:lpstr>
      <vt:lpstr>Methodology</vt:lpstr>
      <vt:lpstr>Methodology</vt:lpstr>
      <vt:lpstr>Methodology</vt:lpstr>
      <vt:lpstr>Section 4.3.4 - Ensemble</vt:lpstr>
      <vt:lpstr>Section 4.4 – Forecasting, ranking and trading</vt:lpstr>
      <vt:lpstr>Result</vt:lpstr>
      <vt:lpstr>Result</vt:lpstr>
      <vt:lpstr>Next plan</vt:lpstr>
      <vt:lpstr>Current work Jul-20</vt:lpstr>
      <vt:lpstr>Summary of approach</vt:lpstr>
      <vt:lpstr>General Results</vt:lpstr>
      <vt:lpstr>Strategy Performance</vt:lpstr>
      <vt:lpstr>Strategy Performance</vt:lpstr>
      <vt:lpstr>Strategy Performance</vt:lpstr>
      <vt:lpstr>Further analyses</vt:lpstr>
      <vt:lpstr>Further analyses</vt:lpstr>
      <vt:lpstr>Conclusion</vt:lpstr>
      <vt:lpstr>Next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thu</dc:creator>
  <cp:lastModifiedBy>nguyen thu</cp:lastModifiedBy>
  <cp:revision>1</cp:revision>
  <dcterms:created xsi:type="dcterms:W3CDTF">2019-06-12T14:02:43Z</dcterms:created>
  <dcterms:modified xsi:type="dcterms:W3CDTF">2019-06-12T14:03:15Z</dcterms:modified>
</cp:coreProperties>
</file>