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1" r:id="rId1"/>
  </p:sldMasterIdLst>
  <p:notesMasterIdLst>
    <p:notesMasterId r:id="rId13"/>
  </p:notesMasterIdLst>
  <p:handoutMasterIdLst>
    <p:handoutMasterId r:id="rId14"/>
  </p:handoutMasterIdLst>
  <p:sldIdLst>
    <p:sldId id="273" r:id="rId2"/>
    <p:sldId id="634" r:id="rId3"/>
    <p:sldId id="642" r:id="rId4"/>
    <p:sldId id="549" r:id="rId5"/>
    <p:sldId id="425" r:id="rId6"/>
    <p:sldId id="637" r:id="rId7"/>
    <p:sldId id="431" r:id="rId8"/>
    <p:sldId id="639" r:id="rId9"/>
    <p:sldId id="638" r:id="rId10"/>
    <p:sldId id="640" r:id="rId11"/>
    <p:sldId id="64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8000"/>
    <a:srgbClr val="0000FF"/>
    <a:srgbClr val="CCFF66"/>
    <a:srgbClr val="678C0E"/>
    <a:srgbClr val="000080"/>
    <a:srgbClr val="408000"/>
    <a:srgbClr val="00FF00"/>
    <a:srgbClr val="29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37" autoAdjust="0"/>
  </p:normalViewPr>
  <p:slideViewPr>
    <p:cSldViewPr>
      <p:cViewPr varScale="1">
        <p:scale>
          <a:sx n="102" d="100"/>
          <a:sy n="102" d="100"/>
        </p:scale>
        <p:origin x="18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9A9101-AAB8-464D-8273-DDFDBEC15718}" type="datetime1">
              <a:rPr lang="en-US"/>
              <a:pPr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F235A2-373E-49A9-8E27-BA99D03675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0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  <a:ea typeface="ＭＳ Ｐゴシック" pitchFamily="1" charset="-128"/>
                <a:cs typeface="ＭＳ Ｐゴシック" pitchFamily="1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ＭＳ Ｐゴシック" pitchFamily="1" charset="-128"/>
                <a:cs typeface="ＭＳ Ｐゴシック" pitchFamily="1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  <a:ea typeface="ＭＳ Ｐゴシック" pitchFamily="1" charset="-128"/>
                <a:cs typeface="ＭＳ Ｐゴシック" pitchFamily="1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FAB77C-27E2-4443-B078-ED6454482F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902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16D72606-6627-4E25-989E-B66859977258}" type="slidenum">
              <a:rPr 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88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Temptation after 20 minutes, starting on time</a:t>
            </a:r>
          </a:p>
          <a:p>
            <a:r>
              <a:rPr lang="en-US" dirty="0">
                <a:ea typeface="ＭＳ Ｐゴシック" pitchFamily="-84" charset="-128"/>
              </a:rPr>
              <a:t>Open to Facebook, tweet </a:t>
            </a:r>
          </a:p>
          <a:p>
            <a:r>
              <a:rPr lang="en-US" dirty="0">
                <a:ea typeface="ＭＳ Ｐゴシック" pitchFamily="-84" charset="-128"/>
              </a:rPr>
              <a:t>Be quiet, during last minute</a:t>
            </a:r>
          </a:p>
          <a:p>
            <a:endParaRPr lang="en-US" dirty="0">
              <a:ea typeface="ＭＳ Ｐゴシック" pitchFamily="-84" charset="-128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CBF61452-47DD-43FF-8A75-D5E1E3509910}" type="slidenum">
              <a:rPr lang="en-US" sz="1200">
                <a:latin typeface="Calibri" panose="020F0502020204030204" pitchFamily="34" charset="0"/>
              </a:rPr>
              <a:pPr eaLnBrk="1" hangingPunct="1"/>
              <a:t>4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Number the cards now – </a:t>
            </a:r>
          </a:p>
          <a:p>
            <a:r>
              <a:rPr lang="en-US" dirty="0">
                <a:ea typeface="ＭＳ Ｐゴシック" pitchFamily="-84" charset="-128"/>
              </a:rPr>
              <a:t>Test colors now: Orange, Olive Green. Red, Blue</a:t>
            </a:r>
          </a:p>
          <a:p>
            <a:r>
              <a:rPr lang="en-US" dirty="0">
                <a:ea typeface="ＭＳ Ｐゴシック" pitchFamily="-84" charset="-128"/>
              </a:rPr>
              <a:t>Have questions</a:t>
            </a:r>
          </a:p>
          <a:p>
            <a:r>
              <a:rPr lang="en-US" dirty="0">
                <a:ea typeface="ＭＳ Ｐゴシック" pitchFamily="-84" charset="-128"/>
              </a:rPr>
              <a:t>Explain model – individual vote, discuss, pair vote</a:t>
            </a:r>
          </a:p>
          <a:p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24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SaaS touches lots of areas, so some people have CS186 (databases) vs. Ruby but not Data Bases, help out others</a:t>
            </a:r>
          </a:p>
          <a:p>
            <a:endParaRPr lang="en-US" dirty="0">
              <a:ea typeface="ＭＳ Ｐゴシック" pitchFamily="-84" charset="-128"/>
            </a:endParaRPr>
          </a:p>
          <a:p>
            <a:r>
              <a:rPr lang="en-US" dirty="0">
                <a:ea typeface="ＭＳ Ｐゴシック" pitchFamily="-84" charset="-128"/>
              </a:rPr>
              <a:t>Proactive helping with correct and helpful answers in Piazza to help class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A73502A8-9EC2-4987-9406-28A909492A01}" type="slidenum">
              <a:rPr lang="en-US" sz="1200">
                <a:latin typeface="Calibri" panose="020F0502020204030204" pitchFamily="34" charset="0"/>
              </a:rPr>
              <a:pPr eaLnBrk="1" hangingPunct="1"/>
              <a:t>7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7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448-1CA3-4D58-9671-F7939C683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6487"/>
      </p:ext>
    </p:extLst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0CE9-72B9-4E0A-9529-3F19D6C8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36130"/>
      </p:ext>
    </p:extLst>
  </p:cSld>
  <p:clrMapOvr>
    <a:masterClrMapping/>
  </p:clrMapOvr>
  <p:transition spd="slow">
    <p:cover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0CE9-72B9-4E0A-9529-3F19D6C8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46727"/>
      </p:ext>
    </p:extLst>
  </p:cSld>
  <p:clrMapOvr>
    <a:masterClrMapping/>
  </p:clrMapOvr>
  <p:transition spd="slow">
    <p:cover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9A-2467-4C21-A2AF-EE4A7DA05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08984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0CE9-72B9-4E0A-9529-3F19D6C8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8501"/>
      </p:ext>
    </p:extLst>
  </p:cSld>
  <p:clrMapOvr>
    <a:masterClrMapping/>
  </p:clrMapOvr>
  <p:transition spd="slow">
    <p:cover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169E-3730-4C20-B0C4-B70AB7A44889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Apeinf 2011 -- Lecture #2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D9DD-F19D-4DF4-9FB8-1FF9DD2438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4677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0CE9-72B9-4E0A-9529-3F19D6C8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32358"/>
      </p:ext>
    </p:extLst>
  </p:cSld>
  <p:clrMapOvr>
    <a:masterClrMapping/>
  </p:clrMapOvr>
  <p:transition spd="slow">
    <p:cover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0CE9-72B9-4E0A-9529-3F19D6C8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60760"/>
      </p:ext>
    </p:extLst>
  </p:cSld>
  <p:clrMapOvr>
    <a:masterClrMapping/>
  </p:clrMapOvr>
  <p:transition spd="slow">
    <p:cover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8861-8BBB-42B8-9767-5F179B409E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96494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0CE9-72B9-4E0A-9529-3F19D6C8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97371"/>
      </p:ext>
    </p:extLst>
  </p:cSld>
  <p:clrMapOvr>
    <a:masterClrMapping/>
  </p:clrMapOvr>
  <p:transition spd="slow">
    <p:cover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0CE9-72B9-4E0A-9529-3F19D6C8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8081"/>
      </p:ext>
    </p:extLst>
  </p:cSld>
  <p:clrMapOvr>
    <a:masterClrMapping/>
  </p:clrMapOvr>
  <p:transition spd="slow">
    <p:cover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46C2-E70E-41E8-B8D2-5438C7F4DB69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0CE9-72B9-4E0A-9529-3F19D6C8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0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transition spd="slow">
    <p:cover dir="u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uonganhhoang/USTH-SE-2017/wik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-XXv-cvA_iCfQHHS7rxlfHFsU4aQW1I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www.saasbook.info/studen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ruonganhhoang/USTH-SE-2017/wik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5p.org/content-types-and-applic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</a:t>
            </a:r>
            <a:br>
              <a:rPr lang="en-US" dirty="0"/>
            </a:br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USTH </a:t>
            </a:r>
            <a:r>
              <a:rPr lang="en-US" dirty="0" smtClean="0"/>
              <a:t>- Spring </a:t>
            </a:r>
            <a:r>
              <a:rPr lang="en-US" dirty="0"/>
              <a:t>2017</a:t>
            </a:r>
          </a:p>
          <a:p>
            <a:r>
              <a:rPr lang="en-US" dirty="0"/>
              <a:t>Truong Anh Hoang</a:t>
            </a:r>
          </a:p>
        </p:txBody>
      </p:sp>
      <p:sp>
        <p:nvSpPr>
          <p:cNvPr id="9219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sz="1200" dirty="0">
                <a:latin typeface="Arial Narrow" panose="020B0606020202030204" pitchFamily="34" charset="0"/>
              </a:rPr>
              <a:t>Customized from © 2013 Armando Fox &amp; David Patterson</a:t>
            </a:r>
          </a:p>
        </p:txBody>
      </p:sp>
    </p:spTree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homework and Group Projects</a:t>
            </a:r>
          </a:p>
          <a:p>
            <a:pPr lvl="1"/>
            <a:r>
              <a:rPr lang="en-US" dirty="0" smtClean="0">
                <a:hlinkClick r:id="rId2"/>
              </a:rPr>
              <a:t>https://github.com/truonganhhoang/USTH-SE-2017/wiki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9A-2467-4C21-A2AF-EE4A7DA05E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74164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Visual Studio Code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514600"/>
            <a:ext cx="7943850" cy="34277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9A-2467-4C21-A2AF-EE4A7DA05E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58323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Truong Anh Hoang</a:t>
            </a:r>
          </a:p>
          <a:p>
            <a:pPr lvl="1"/>
            <a:r>
              <a:rPr lang="en-US" dirty="0" smtClean="0"/>
              <a:t>PhD </a:t>
            </a:r>
            <a:r>
              <a:rPr lang="en-US" dirty="0"/>
              <a:t>in Norway </a:t>
            </a:r>
            <a:r>
              <a:rPr lang="en-US" dirty="0" smtClean="0"/>
              <a:t>2006</a:t>
            </a:r>
          </a:p>
          <a:p>
            <a:pPr lvl="1"/>
            <a:r>
              <a:rPr lang="en-US" dirty="0"/>
              <a:t>VNU-UET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://uet.vnu.edu.vn/~hoangta</a:t>
            </a:r>
          </a:p>
          <a:p>
            <a:pPr lvl="1"/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9A-2467-4C21-A2AF-EE4A7DA05E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0241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key terminologies of modern software engineering</a:t>
            </a:r>
          </a:p>
          <a:p>
            <a:r>
              <a:rPr lang="en-US" dirty="0" smtClean="0"/>
              <a:t>Able to use modern technologies, frameworks, techniques and tools to develop web-based app</a:t>
            </a:r>
          </a:p>
          <a:p>
            <a:pPr lvl="1"/>
            <a:r>
              <a:rPr lang="en-US" dirty="0" smtClean="0"/>
              <a:t>Cloud computing, Angular, Rails, API, Agile, XP, TDD, CI,..</a:t>
            </a:r>
          </a:p>
          <a:p>
            <a:r>
              <a:rPr lang="en-US" dirty="0" smtClean="0"/>
              <a:t>Experience various activities in developing a software product</a:t>
            </a:r>
          </a:p>
          <a:p>
            <a:r>
              <a:rPr lang="en-US" dirty="0" smtClean="0"/>
              <a:t>Know how to make quality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9A-2467-4C21-A2AF-EE4A7DA05E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6270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methods</a:t>
            </a:r>
            <a:endParaRPr 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Learning by coding/ Project-based learning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hours</a:t>
            </a:r>
          </a:p>
          <a:p>
            <a:pPr lvl="1"/>
            <a:r>
              <a:rPr lang="en-US" dirty="0" smtClean="0"/>
              <a:t>First half: review lecture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half: students presentation/discussion </a:t>
            </a:r>
            <a:r>
              <a:rPr lang="en-US" dirty="0">
                <a:sym typeface="Wingdings" panose="05000000000000000000" pitchFamily="2" charset="2"/>
              </a:rPr>
              <a:t> you are here</a:t>
            </a:r>
            <a:endParaRPr lang="en-US" dirty="0"/>
          </a:p>
          <a:p>
            <a:r>
              <a:rPr lang="en-US" dirty="0"/>
              <a:t>After class hours</a:t>
            </a:r>
          </a:p>
          <a:p>
            <a:pPr lvl="1"/>
            <a:r>
              <a:rPr lang="en-US" dirty="0"/>
              <a:t>Self-study</a:t>
            </a:r>
          </a:p>
          <a:p>
            <a:pPr lvl="2"/>
            <a:r>
              <a:rPr lang="en-US" dirty="0" err="1"/>
              <a:t>CodeAcademy</a:t>
            </a:r>
            <a:r>
              <a:rPr lang="en-US" dirty="0"/>
              <a:t>, MOOC </a:t>
            </a:r>
            <a:r>
              <a:rPr lang="en-US" dirty="0" smtClean="0"/>
              <a:t>courses, watch lectures</a:t>
            </a:r>
            <a:endParaRPr lang="en-US" dirty="0"/>
          </a:p>
          <a:p>
            <a:pPr lvl="1"/>
            <a:r>
              <a:rPr lang="en-US" dirty="0" smtClean="0"/>
              <a:t>Homework</a:t>
            </a:r>
            <a:endParaRPr lang="en-US" dirty="0" smtClean="0"/>
          </a:p>
          <a:p>
            <a:pPr lvl="1"/>
            <a:r>
              <a:rPr lang="en-US" dirty="0" smtClean="0"/>
              <a:t>Projects</a:t>
            </a:r>
            <a:endParaRPr lang="en-US" dirty="0"/>
          </a:p>
          <a:p>
            <a:pPr lvl="1"/>
            <a:r>
              <a:rPr lang="en-US" dirty="0"/>
              <a:t>Online questions and </a:t>
            </a:r>
            <a:r>
              <a:rPr lang="en-US" dirty="0" smtClean="0"/>
              <a:t>answers</a:t>
            </a: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://piazza.com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fld id="{F072F3A2-1ED3-479B-A299-0731760A8772}" type="slidenum">
              <a:rPr lang="en-US" smtClean="0">
                <a:latin typeface="Calibri" panose="020F0502020204030204" pitchFamily="34" charset="0"/>
              </a:rPr>
              <a:pPr/>
              <a:t>4</a:t>
            </a:fld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14020" name="Picture 4" descr="https://fundgator.files.wordpress.com/2012/07/piazza-logo_450x4501.png?w=300&amp;h=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18640"/>
            <a:ext cx="2022475" cy="20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84" charset="-128"/>
              </a:rPr>
              <a:t>Textbook</a:t>
            </a:r>
            <a:endParaRPr lang="en-US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6153150" cy="4351338"/>
          </a:xfrm>
        </p:spPr>
        <p:txBody>
          <a:bodyPr/>
          <a:lstStyle/>
          <a:p>
            <a:r>
              <a:rPr lang="en-US" dirty="0"/>
              <a:t>Engineering Software as a Service: An Agile Approach Using Cloud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Kindle </a:t>
            </a:r>
            <a:r>
              <a:rPr lang="en-US" dirty="0" err="1">
                <a:ea typeface="ＭＳ Ｐゴシック" pitchFamily="-84" charset="-128"/>
              </a:rPr>
              <a:t>Ebook</a:t>
            </a:r>
            <a:r>
              <a:rPr lang="en-US" dirty="0">
                <a:ea typeface="ＭＳ Ｐゴシック" pitchFamily="-84" charset="-128"/>
              </a:rPr>
              <a:t> $10</a:t>
            </a:r>
          </a:p>
          <a:p>
            <a:r>
              <a:rPr lang="en-US" dirty="0" smtClean="0"/>
              <a:t>Watch lectures: Computer </a:t>
            </a:r>
            <a:r>
              <a:rPr lang="en-US" dirty="0"/>
              <a:t>Science 169, </a:t>
            </a:r>
            <a:r>
              <a:rPr lang="en-US" dirty="0" smtClean="0"/>
              <a:t>2015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https://www.youtube.com/playlist?list=PL-XXv-cvA_iCfQHHS7rxlfHFsU4aQW1IF</a:t>
            </a:r>
            <a:endParaRPr lang="en-US" dirty="0" smtClean="0"/>
          </a:p>
          <a:p>
            <a:r>
              <a:rPr lang="en-US" dirty="0" smtClean="0"/>
              <a:t>Online resources</a:t>
            </a:r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  <a:latin typeface="Lucida Sans Typewriter"/>
                <a:ea typeface="ＭＳ Ｐゴシック" charset="0"/>
                <a:cs typeface="Lucida Sans Typewriter"/>
                <a:hlinkClick r:id="rId4"/>
              </a:rPr>
              <a:t>http://www.saasbook.info/students</a:t>
            </a:r>
            <a:endParaRPr lang="en-US" dirty="0">
              <a:solidFill>
                <a:schemeClr val="accent6"/>
              </a:solidFill>
              <a:latin typeface="Lucida Sans Typewriter"/>
              <a:ea typeface="ＭＳ Ｐゴシック" charset="0"/>
              <a:cs typeface="Lucida Sans Typewriter"/>
            </a:endParaRPr>
          </a:p>
          <a:p>
            <a:pPr lvl="1"/>
            <a:endParaRPr lang="en-US" dirty="0"/>
          </a:p>
        </p:txBody>
      </p:sp>
      <p:pic>
        <p:nvPicPr>
          <p:cNvPr id="214018" name="Picture 2" descr="Buy ESa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744" y="1825625"/>
            <a:ext cx="1428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tutorials, documentations, videos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Rails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marL="3429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9A-2467-4C21-A2AF-EE4A7DA05E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113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84" charset="-128"/>
              </a:rPr>
              <a:t>Grading</a:t>
            </a:r>
            <a:endParaRPr lang="en-US" dirty="0">
              <a:ea typeface="ＭＳ Ｐゴシック" pitchFamily="-84" charset="-128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ea typeface="ＭＳ Ｐゴシック" pitchFamily="-84" charset="-128"/>
              </a:rPr>
              <a:t>Tentative</a:t>
            </a:r>
            <a:endParaRPr lang="en-US" sz="2800" dirty="0">
              <a:ea typeface="ＭＳ Ｐゴシック" pitchFamily="-84" charset="-128"/>
            </a:endParaRPr>
          </a:p>
          <a:p>
            <a:pPr lvl="1"/>
            <a:r>
              <a:rPr lang="en-US" sz="2400" dirty="0" smtClean="0">
                <a:ea typeface="ＭＳ Ｐゴシック" pitchFamily="-84" charset="-128"/>
              </a:rPr>
              <a:t>40</a:t>
            </a:r>
            <a:r>
              <a:rPr lang="en-US" sz="2400" dirty="0">
                <a:ea typeface="ＭＳ Ｐゴシック" pitchFamily="-84" charset="-128"/>
              </a:rPr>
              <a:t>% homework</a:t>
            </a:r>
          </a:p>
          <a:p>
            <a:pPr lvl="1"/>
            <a:r>
              <a:rPr lang="en-US" sz="2400" dirty="0" smtClean="0">
                <a:ea typeface="ＭＳ Ｐゴシック" pitchFamily="-84" charset="-128"/>
              </a:rPr>
              <a:t>40</a:t>
            </a:r>
            <a:r>
              <a:rPr lang="en-US" sz="2400" dirty="0">
                <a:ea typeface="ＭＳ Ｐゴシック" pitchFamily="-84" charset="-128"/>
              </a:rPr>
              <a:t>% </a:t>
            </a:r>
            <a:r>
              <a:rPr lang="en-US" sz="2400" dirty="0" smtClean="0">
                <a:ea typeface="ＭＳ Ｐゴシック" pitchFamily="-84" charset="-128"/>
              </a:rPr>
              <a:t>projects</a:t>
            </a:r>
          </a:p>
          <a:p>
            <a:pPr lvl="2"/>
            <a:r>
              <a:rPr lang="en-US" dirty="0" smtClean="0">
                <a:ea typeface="ＭＳ Ｐゴシック" pitchFamily="-84" charset="-128"/>
              </a:rPr>
              <a:t>Focus on quality, not quantity</a:t>
            </a:r>
          </a:p>
          <a:p>
            <a:pPr lvl="1"/>
            <a:r>
              <a:rPr lang="en-US" sz="2700" dirty="0" smtClean="0">
                <a:ea typeface="ＭＳ Ｐゴシック" pitchFamily="-84" charset="-128"/>
              </a:rPr>
              <a:t>20</a:t>
            </a:r>
            <a:r>
              <a:rPr lang="en-US" sz="2700" dirty="0">
                <a:ea typeface="ＭＳ Ｐゴシック" pitchFamily="-84" charset="-128"/>
              </a:rPr>
              <a:t>% </a:t>
            </a:r>
            <a:r>
              <a:rPr lang="en-US" sz="2700" dirty="0" smtClean="0">
                <a:ea typeface="ＭＳ Ｐゴシック" pitchFamily="-84" charset="-128"/>
              </a:rPr>
              <a:t>quizzes/exams</a:t>
            </a:r>
            <a:endParaRPr lang="en-US" sz="2700" dirty="0">
              <a:ea typeface="ＭＳ Ｐゴシック" pitchFamily="-84" charset="-128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790B9225-91E7-4B61-BE6C-F11F45470AF2}" type="slidenum">
              <a:rPr lang="en-US" sz="1400">
                <a:latin typeface="Helvetica" panose="020B0604020202020204" pitchFamily="34" charset="0"/>
              </a:rPr>
              <a:pPr eaLnBrk="1" hangingPunct="1"/>
              <a:t>7</a:t>
            </a:fld>
            <a:endParaRPr 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homepage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github.com/truonganhhoang/USTH-SE-2017/wiki</a:t>
            </a:r>
            <a:endParaRPr lang="en-US" dirty="0" smtClean="0"/>
          </a:p>
          <a:p>
            <a:pPr marL="171450" lvl="1">
              <a:spcBef>
                <a:spcPts val="750"/>
              </a:spcBef>
            </a:pPr>
            <a:endParaRPr lang="en-US" dirty="0"/>
          </a:p>
          <a:p>
            <a:r>
              <a:rPr lang="en-US" dirty="0" smtClean="0"/>
              <a:t>Now: create your </a:t>
            </a:r>
            <a:r>
              <a:rPr lang="en-US" dirty="0" err="1" smtClean="0"/>
              <a:t>github</a:t>
            </a:r>
            <a:r>
              <a:rPr lang="en-US" dirty="0" smtClean="0"/>
              <a:t> account and WATCH this project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810000"/>
            <a:ext cx="7524750" cy="19153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9A-2467-4C21-A2AF-EE4A7DA05E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2200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Groups of three students</a:t>
            </a:r>
          </a:p>
          <a:p>
            <a:pPr lvl="1"/>
            <a:r>
              <a:rPr lang="en-US" dirty="0"/>
              <a:t>make team of ~3 students now and fill </a:t>
            </a:r>
            <a:r>
              <a:rPr lang="en-US" dirty="0" smtClean="0"/>
              <a:t>in this Google Sheet</a:t>
            </a:r>
            <a:endParaRPr lang="en-US" dirty="0"/>
          </a:p>
          <a:p>
            <a:pPr marL="342900" lvl="1" indent="0" algn="ctr">
              <a:buNone/>
            </a:pPr>
            <a:endParaRPr lang="en-US" dirty="0" smtClean="0"/>
          </a:p>
          <a:p>
            <a:pPr marL="342900" lvl="1" indent="0" algn="ctr">
              <a:buNone/>
            </a:pPr>
            <a:r>
              <a:rPr lang="en-US" sz="4000" b="1" dirty="0" smtClean="0"/>
              <a:t>http</a:t>
            </a:r>
            <a:r>
              <a:rPr lang="en-US" sz="4000" b="1" dirty="0"/>
              <a:t>://bit.ly/2ofx8ru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group makes a web component cloning of a h5p component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h5p.org/content-types-and-applications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9A-2467-4C21-A2AF-EE4A7DA05E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8440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Mate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rial" id="{2F32134D-2E94-4870-A2DA-6C4116317EAC}" vid="{D1A70F65-C28E-41AC-B4EF-8DE0261574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Material</Template>
  <TotalTime>28856</TotalTime>
  <Words>356</Words>
  <Application>Microsoft Office PowerPoint</Application>
  <PresentationFormat>On-screen Show (4:3)</PresentationFormat>
  <Paragraphs>88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Arial Narrow</vt:lpstr>
      <vt:lpstr>Calibri</vt:lpstr>
      <vt:lpstr>Calibri Light</vt:lpstr>
      <vt:lpstr>Helvetica</vt:lpstr>
      <vt:lpstr>Lucida Sans Typewriter</vt:lpstr>
      <vt:lpstr>Wingdings</vt:lpstr>
      <vt:lpstr>Material</vt:lpstr>
      <vt:lpstr>Welcome to  Software Engineering</vt:lpstr>
      <vt:lpstr>Introduction</vt:lpstr>
      <vt:lpstr>Learning outcomes</vt:lpstr>
      <vt:lpstr>Learning methods</vt:lpstr>
      <vt:lpstr>Textbook</vt:lpstr>
      <vt:lpstr>Other materials</vt:lpstr>
      <vt:lpstr>Grading</vt:lpstr>
      <vt:lpstr>Course homepage</vt:lpstr>
      <vt:lpstr>Projects</vt:lpstr>
      <vt:lpstr>Homework</vt:lpstr>
      <vt:lpstr>Recommendations</vt:lpstr>
    </vt:vector>
  </TitlesOfParts>
  <Company>Armando Fox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98/198: Web 2.0 Applications Using Ruby on Rails</dc:title>
  <dc:creator>Hoang Truong</dc:creator>
  <cp:lastModifiedBy>Hoang Truong</cp:lastModifiedBy>
  <cp:revision>606</cp:revision>
  <cp:lastPrinted>2012-01-17T16:17:46Z</cp:lastPrinted>
  <dcterms:created xsi:type="dcterms:W3CDTF">2013-09-04T15:44:40Z</dcterms:created>
  <dcterms:modified xsi:type="dcterms:W3CDTF">2017-04-08T03:59:35Z</dcterms:modified>
</cp:coreProperties>
</file>