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1" r:id="rId1"/>
  </p:sldMasterIdLst>
  <p:notesMasterIdLst>
    <p:notesMasterId r:id="rId32"/>
  </p:notesMasterIdLst>
  <p:handoutMasterIdLst>
    <p:handoutMasterId r:id="rId33"/>
  </p:handoutMasterIdLst>
  <p:sldIdLst>
    <p:sldId id="442" r:id="rId2"/>
    <p:sldId id="536" r:id="rId3"/>
    <p:sldId id="359" r:id="rId4"/>
    <p:sldId id="595" r:id="rId5"/>
    <p:sldId id="596" r:id="rId6"/>
    <p:sldId id="597" r:id="rId7"/>
    <p:sldId id="600" r:id="rId8"/>
    <p:sldId id="601" r:id="rId9"/>
    <p:sldId id="603" r:id="rId10"/>
    <p:sldId id="604" r:id="rId11"/>
    <p:sldId id="612" r:id="rId12"/>
    <p:sldId id="613" r:id="rId13"/>
    <p:sldId id="614" r:id="rId14"/>
    <p:sldId id="616" r:id="rId15"/>
    <p:sldId id="617" r:id="rId16"/>
    <p:sldId id="618" r:id="rId17"/>
    <p:sldId id="620" r:id="rId18"/>
    <p:sldId id="623" r:id="rId19"/>
    <p:sldId id="630" r:id="rId20"/>
    <p:sldId id="492" r:id="rId21"/>
    <p:sldId id="470" r:id="rId22"/>
    <p:sldId id="471" r:id="rId23"/>
    <p:sldId id="472" r:id="rId24"/>
    <p:sldId id="473" r:id="rId25"/>
    <p:sldId id="476" r:id="rId26"/>
    <p:sldId id="477" r:id="rId27"/>
    <p:sldId id="493" r:id="rId28"/>
    <p:sldId id="362" r:id="rId29"/>
    <p:sldId id="379" r:id="rId30"/>
    <p:sldId id="45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FF8000"/>
    <a:srgbClr val="0000FF"/>
    <a:srgbClr val="CCFF66"/>
    <a:srgbClr val="678C0E"/>
    <a:srgbClr val="000080"/>
    <a:srgbClr val="408000"/>
    <a:srgbClr val="00FF00"/>
    <a:srgbClr val="295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37" autoAdjust="0"/>
  </p:normalViewPr>
  <p:slideViewPr>
    <p:cSldViewPr>
      <p:cViewPr varScale="1">
        <p:scale>
          <a:sx n="102" d="100"/>
          <a:sy n="102" d="100"/>
        </p:scale>
        <p:origin x="1884" y="108"/>
      </p:cViewPr>
      <p:guideLst>
        <p:guide orient="horz" pos="2160"/>
        <p:guide pos="2880"/>
      </p:guideLst>
    </p:cSldViewPr>
  </p:slideViewPr>
  <p:outlineViewPr>
    <p:cViewPr>
      <p:scale>
        <a:sx n="33" d="100"/>
        <a:sy n="33" d="100"/>
      </p:scale>
      <p:origin x="0" y="3024"/>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dirty="0">
              <a:latin typeface="Calibri" panose="020F0502020204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9A9101-AAB8-464D-8273-DDFDBEC15718}" type="datetime1">
              <a:rPr lang="en-US"/>
              <a:pPr/>
              <a:t>4/8/2017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pitchFamily="1" charset="0"/>
                <a:ea typeface="ＭＳ Ｐゴシック" pitchFamily="1" charset="-128"/>
                <a:cs typeface="ＭＳ Ｐゴシック" pitchFamily="1" charset="-128"/>
              </a:defRPr>
            </a:lvl1pPr>
          </a:lstStyle>
          <a:p>
            <a:pPr>
              <a:defRPr/>
            </a:pPr>
            <a:endParaRPr lang="en-US" dirty="0">
              <a:latin typeface="Calibri" panose="020F0502020204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0F235A2-373E-49A9-8E27-BA99D036752B}" type="slidenum">
              <a:rPr lang="en-US"/>
              <a:pPr/>
              <a:t>‹#›</a:t>
            </a:fld>
            <a:endParaRPr lang="en-US"/>
          </a:p>
        </p:txBody>
      </p:sp>
    </p:spTree>
    <p:extLst>
      <p:ext uri="{BB962C8B-B14F-4D97-AF65-F5344CB8AC3E}">
        <p14:creationId xmlns:p14="http://schemas.microsoft.com/office/powerpoint/2010/main" val="3653570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ea typeface="ＭＳ Ｐゴシック" pitchFamily="1" charset="-128"/>
                <a:cs typeface="ＭＳ Ｐゴシック" pitchFamily="1" charset="-128"/>
              </a:defRPr>
            </a:lvl1pPr>
          </a:lstStyle>
          <a:p>
            <a:pPr>
              <a:defRPr/>
            </a:pPr>
            <a:endParaRPr lang="en-US" dirty="0"/>
          </a:p>
        </p:txBody>
      </p:sp>
      <p:sp>
        <p:nvSpPr>
          <p:cNvPr id="235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ea typeface="ＭＳ Ｐゴシック" pitchFamily="1" charset="-128"/>
                <a:cs typeface="ＭＳ Ｐゴシック" pitchFamily="1" charset="-128"/>
              </a:defRPr>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ea typeface="ＭＳ Ｐゴシック" pitchFamily="1" charset="-128"/>
                <a:cs typeface="ＭＳ Ｐゴシック" pitchFamily="1" charset="-128"/>
              </a:defRPr>
            </a:lvl1pPr>
          </a:lstStyle>
          <a:p>
            <a:pPr>
              <a:defRPr/>
            </a:pPr>
            <a:endParaRPr lang="en-US" dirty="0"/>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FFAB77C-27E2-4443-B078-ED6454482F16}" type="slidenum">
              <a:rPr lang="en-US"/>
              <a:pPr/>
              <a:t>‹#›</a:t>
            </a:fld>
            <a:endParaRPr lang="en-US"/>
          </a:p>
        </p:txBody>
      </p:sp>
    </p:spTree>
    <p:extLst>
      <p:ext uri="{BB962C8B-B14F-4D97-AF65-F5344CB8AC3E}">
        <p14:creationId xmlns:p14="http://schemas.microsoft.com/office/powerpoint/2010/main" val="27019902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Ariane_5_Flight_501"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dcs.ed.ac.uk/home/pxs/Book/ariane5rep.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Ninety-Five_These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en.wikipedia.org/wiki/Protestant_Reform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162886A0-F3F7-461B-926F-0B979F94FFE6}" type="slidenum">
              <a:rPr lang="en-US" sz="1200">
                <a:latin typeface="Calibri" panose="020F0502020204030204" pitchFamily="34" charset="0"/>
              </a:rPr>
              <a:pPr eaLnBrk="1" hangingPunct="1"/>
              <a:t>1</a:t>
            </a:fld>
            <a:endParaRPr lang="en-US" sz="1200" dirty="0">
              <a:latin typeface="Calibri" panose="020F0502020204030204" pitchFamily="34" charset="0"/>
            </a:endParaRPr>
          </a:p>
        </p:txBody>
      </p:sp>
      <p:sp>
        <p:nvSpPr>
          <p:cNvPr id="36866" name="Rectangle 2"/>
          <p:cNvSpPr>
            <a:spLocks noGrp="1" noRot="1" noChangeAspect="1" noChangeArrowheads="1"/>
          </p:cNvSpPr>
          <p:nvPr>
            <p:ph type="sldImg"/>
          </p:nvPr>
        </p:nvSpPr>
        <p:spPr>
          <a:solidFill>
            <a:srgbClr val="FFFFFF"/>
          </a:solidFill>
          <a:ln/>
        </p:spPr>
      </p:sp>
      <p:sp>
        <p:nvSpPr>
          <p:cNvPr id="36867"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ea typeface="ＭＳ Ｐゴシック" pitchFamily="-84" charset="-128"/>
              </a:rPr>
              <a:t>Very popular topics</a:t>
            </a:r>
          </a:p>
        </p:txBody>
      </p:sp>
    </p:spTree>
    <p:extLst>
      <p:ext uri="{BB962C8B-B14F-4D97-AF65-F5344CB8AC3E}">
        <p14:creationId xmlns:p14="http://schemas.microsoft.com/office/powerpoint/2010/main" val="562334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Virtuous triangle: 3 jewels that course is based on</a:t>
            </a:r>
          </a:p>
          <a:p>
            <a:endParaRPr lang="en-US" dirty="0">
              <a:ea typeface="ＭＳ Ｐゴシック" pitchFamily="-84" charset="-128"/>
            </a:endParaRPr>
          </a:p>
          <a:p>
            <a:r>
              <a:rPr lang="en-US" dirty="0">
                <a:ea typeface="ＭＳ Ｐゴシック" pitchFamily="-84" charset="-128"/>
              </a:rPr>
              <a:t>Top: SaaS revolutionize SW, depends on Cloud</a:t>
            </a:r>
          </a:p>
          <a:p>
            <a:endParaRPr lang="en-US" dirty="0">
              <a:ea typeface="ＭＳ Ｐゴシック" pitchFamily="-84" charset="-128"/>
            </a:endParaRPr>
          </a:p>
          <a:p>
            <a:r>
              <a:rPr lang="en-US" dirty="0">
                <a:ea typeface="ＭＳ Ｐゴシック" pitchFamily="-84" charset="-128"/>
              </a:rPr>
              <a:t>Right: Agile, invented independent of other jewels, just a great match</a:t>
            </a:r>
          </a:p>
          <a:p>
            <a:endParaRPr lang="en-US" dirty="0">
              <a:ea typeface="ＭＳ Ｐゴシック" pitchFamily="-84" charset="-128"/>
            </a:endParaRPr>
          </a:p>
          <a:p>
            <a:r>
              <a:rPr lang="en-US" dirty="0">
                <a:ea typeface="ＭＳ Ｐゴシック" pitchFamily="-84" charset="-128"/>
              </a:rPr>
              <a:t>Left: Ruby independent but Rails created to do Agile</a:t>
            </a:r>
          </a:p>
          <a:p>
            <a:endParaRPr lang="en-US" dirty="0">
              <a:ea typeface="ＭＳ Ｐゴシック" pitchFamily="-84" charset="-128"/>
            </a:endParaRPr>
          </a:p>
          <a:p>
            <a:r>
              <a:rPr lang="en-US" dirty="0">
                <a:ea typeface="ＭＳ Ｐゴシック" pitchFamily="-84" charset="-128"/>
              </a:rPr>
              <a:t>Chain between the jewels:</a:t>
            </a:r>
          </a:p>
          <a:p>
            <a:r>
              <a:rPr lang="en-US" dirty="0">
                <a:ea typeface="ＭＳ Ｐゴシック" pitchFamily="-84" charset="-128"/>
              </a:rPr>
              <a:t>Cloud &amp; Agile: deployed on cloud so customers sees every 2 weeks</a:t>
            </a:r>
          </a:p>
          <a:p>
            <a:endParaRPr lang="en-US" dirty="0">
              <a:ea typeface="ＭＳ Ｐゴシック" pitchFamily="-84" charset="-128"/>
            </a:endParaRPr>
          </a:p>
          <a:p>
            <a:r>
              <a:rPr lang="en-US" dirty="0">
                <a:ea typeface="ＭＳ Ｐゴシック" pitchFamily="-84" charset="-128"/>
              </a:rPr>
              <a:t>Cloud &amp; Frameworks: frameworks have design within framework that matches SaaS needs</a:t>
            </a:r>
          </a:p>
          <a:p>
            <a:endParaRPr lang="en-US" dirty="0">
              <a:ea typeface="ＭＳ Ｐゴシック" pitchFamily="-84" charset="-128"/>
            </a:endParaRPr>
          </a:p>
          <a:p>
            <a:r>
              <a:rPr lang="en-US" dirty="0">
                <a:ea typeface="ＭＳ Ｐゴシック" pitchFamily="-84" charset="-128"/>
              </a:rPr>
              <a:t>Tools &amp; Agile: Not preaching, but tools to implement Agile principles - TDD</a:t>
            </a:r>
          </a:p>
        </p:txBody>
      </p:sp>
      <p:sp>
        <p:nvSpPr>
          <p:cNvPr id="1003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97F11672-9CCB-4299-AC91-DCF212CAC426}" type="slidenum">
              <a:rPr lang="en-US" sz="1200">
                <a:latin typeface="Calibri" panose="020F0502020204030204" pitchFamily="34" charset="0"/>
              </a:rPr>
              <a:pPr eaLnBrk="1" hangingPunct="1"/>
              <a:t>19</a:t>
            </a:fld>
            <a:endParaRPr lang="en-US" sz="1200" dirty="0">
              <a:latin typeface="Calibri" panose="020F0502020204030204" pitchFamily="34" charset="0"/>
            </a:endParaRPr>
          </a:p>
        </p:txBody>
      </p:sp>
    </p:spTree>
    <p:extLst>
      <p:ext uri="{BB962C8B-B14F-4D97-AF65-F5344CB8AC3E}">
        <p14:creationId xmlns:p14="http://schemas.microsoft.com/office/powerpoint/2010/main" val="407515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714A9D75-BBE5-439D-B7B7-DA66B9459FC3}" type="slidenum">
              <a:rPr lang="en-US" sz="1200">
                <a:latin typeface="Calibri" panose="020F0502020204030204" pitchFamily="34" charset="0"/>
              </a:rPr>
              <a:pPr eaLnBrk="1" hangingPunct="1"/>
              <a:t>20</a:t>
            </a:fld>
            <a:endParaRPr lang="en-US" sz="1200" dirty="0">
              <a:latin typeface="Calibri" panose="020F0502020204030204" pitchFamily="34" charset="0"/>
            </a:endParaRPr>
          </a:p>
        </p:txBody>
      </p:sp>
      <p:sp>
        <p:nvSpPr>
          <p:cNvPr id="104450" name="Rectangle 2"/>
          <p:cNvSpPr>
            <a:spLocks noGrp="1" noRot="1" noChangeAspect="1" noChangeArrowheads="1"/>
          </p:cNvSpPr>
          <p:nvPr>
            <p:ph type="sldImg"/>
          </p:nvPr>
        </p:nvSpPr>
        <p:spPr>
          <a:solidFill>
            <a:srgbClr val="FFFFFF"/>
          </a:solidFill>
          <a:ln/>
        </p:spPr>
      </p:sp>
      <p:sp>
        <p:nvSpPr>
          <p:cNvPr id="104451"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ea typeface="ＭＳ Ｐゴシック" pitchFamily="-84" charset="-128"/>
              </a:rPr>
              <a:t>Very popular topics</a:t>
            </a:r>
          </a:p>
          <a:p>
            <a:pPr eaLnBrk="1" hangingPunct="1"/>
            <a:endParaRPr lang="en-US" dirty="0">
              <a:ea typeface="ＭＳ Ｐゴシック" pitchFamily="-84" charset="-128"/>
            </a:endParaRPr>
          </a:p>
          <a:p>
            <a:pPr eaLnBrk="1" hangingPunct="1"/>
            <a:r>
              <a:rPr lang="en-US" dirty="0">
                <a:ea typeface="ＭＳ Ｐゴシック" pitchFamily="-84" charset="-128"/>
              </a:rPr>
              <a:t>Rent like using doing your laundry in a service</a:t>
            </a:r>
          </a:p>
        </p:txBody>
      </p:sp>
    </p:spTree>
    <p:extLst>
      <p:ext uri="{BB962C8B-B14F-4D97-AF65-F5344CB8AC3E}">
        <p14:creationId xmlns:p14="http://schemas.microsoft.com/office/powerpoint/2010/main" val="3705824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Blogger at Google used to be at Amazon</a:t>
            </a:r>
          </a:p>
          <a:p>
            <a:endParaRPr lang="en-US" dirty="0">
              <a:ea typeface="ＭＳ Ｐゴシック" pitchFamily="-84" charset="-128"/>
            </a:endParaRPr>
          </a:p>
          <a:p>
            <a:r>
              <a:rPr lang="en-US" dirty="0">
                <a:ea typeface="ＭＳ Ｐゴシック" pitchFamily="-84" charset="-128"/>
              </a:rPr>
              <a:t>Internal blog, for Google rant how screwed up company was</a:t>
            </a:r>
          </a:p>
          <a:p>
            <a:r>
              <a:rPr lang="en-US" dirty="0">
                <a:ea typeface="ＭＳ Ｐゴシック" pitchFamily="-84" charset="-128"/>
              </a:rPr>
              <a:t>External blog for public</a:t>
            </a:r>
          </a:p>
          <a:p>
            <a:endParaRPr lang="en-US" dirty="0">
              <a:ea typeface="ＭＳ Ｐゴシック" pitchFamily="-84" charset="-128"/>
            </a:endParaRPr>
          </a:p>
          <a:p>
            <a:r>
              <a:rPr lang="en-US" dirty="0">
                <a:ea typeface="ＭＳ Ｐゴシック" pitchFamily="-84" charset="-128"/>
              </a:rPr>
              <a:t>Mixed them up, and we put it into the book before he deleted entry</a:t>
            </a:r>
          </a:p>
          <a:p>
            <a:endParaRPr lang="en-US" dirty="0">
              <a:ea typeface="ＭＳ Ｐゴシック" pitchFamily="-84" charset="-128"/>
            </a:endParaRPr>
          </a:p>
          <a:p>
            <a:r>
              <a:rPr lang="en-US" dirty="0">
                <a:ea typeface="ＭＳ Ｐゴシック" pitchFamily="-84" charset="-128"/>
              </a:rPr>
              <a:t>Amazon for all its weaknesses, does SOA</a:t>
            </a:r>
          </a:p>
          <a:p>
            <a:r>
              <a:rPr lang="en-US" dirty="0">
                <a:ea typeface="ＭＳ Ｐゴシック" pitchFamily="-84" charset="-128"/>
              </a:rPr>
              <a:t>Google, for all its strengths, </a:t>
            </a:r>
            <a:r>
              <a:rPr lang="en-US" dirty="0" err="1">
                <a:ea typeface="ＭＳ Ｐゴシック" pitchFamily="-84" charset="-128"/>
              </a:rPr>
              <a:t>doesn</a:t>
            </a:r>
            <a:r>
              <a:rPr lang="ja-JP" altLang="en-US" dirty="0">
                <a:ea typeface="ＭＳ Ｐゴシック" pitchFamily="-84" charset="-128"/>
              </a:rPr>
              <a:t>’</a:t>
            </a:r>
            <a:r>
              <a:rPr lang="en-US" altLang="ja-JP" dirty="0">
                <a:ea typeface="ＭＳ Ｐゴシック" pitchFamily="-84" charset="-128"/>
              </a:rPr>
              <a:t>t get SOA</a:t>
            </a:r>
          </a:p>
          <a:p>
            <a:endParaRPr lang="en-US" dirty="0">
              <a:ea typeface="ＭＳ Ｐゴシック" pitchFamily="-84" charset="-128"/>
            </a:endParaRPr>
          </a:p>
          <a:p>
            <a:r>
              <a:rPr lang="en-US" dirty="0">
                <a:ea typeface="ＭＳ Ｐゴシック" pitchFamily="-84" charset="-128"/>
              </a:rPr>
              <a:t>Started as silo</a:t>
            </a:r>
            <a:r>
              <a:rPr lang="ja-JP" altLang="en-US" dirty="0">
                <a:ea typeface="ＭＳ Ｐゴシック" pitchFamily="-84" charset="-128"/>
              </a:rPr>
              <a:t>’</a:t>
            </a:r>
            <a:r>
              <a:rPr lang="en-US" altLang="ja-JP" dirty="0">
                <a:ea typeface="ＭＳ Ｐゴシック" pitchFamily="-84" charset="-128"/>
              </a:rPr>
              <a:t>d </a:t>
            </a:r>
            <a:r>
              <a:rPr lang="en-US" altLang="ja-JP" dirty="0" err="1">
                <a:ea typeface="ＭＳ Ｐゴシック" pitchFamily="-84" charset="-128"/>
              </a:rPr>
              <a:t>sw</a:t>
            </a:r>
            <a:r>
              <a:rPr lang="en-US" altLang="ja-JP" dirty="0">
                <a:ea typeface="ＭＳ Ｐゴシック" pitchFamily="-84" charset="-128"/>
              </a:rPr>
              <a:t> in 1995, then 7 years later switched to SOA via directive from Bezos, CEO and founder of Amazon, </a:t>
            </a:r>
          </a:p>
          <a:p>
            <a:r>
              <a:rPr lang="en-US" dirty="0">
                <a:ea typeface="ＭＳ Ｐゴシック" pitchFamily="-84" charset="-128"/>
              </a:rPr>
              <a:t>BS in CS Princeton</a:t>
            </a:r>
          </a:p>
          <a:p>
            <a:r>
              <a:rPr lang="en-US" dirty="0">
                <a:ea typeface="ＭＳ Ｐゴシック" pitchFamily="-84" charset="-128"/>
              </a:rPr>
              <a:t>Blogger claims one of 7 points is false; we</a:t>
            </a:r>
            <a:r>
              <a:rPr lang="ja-JP" altLang="en-US" dirty="0">
                <a:ea typeface="ＭＳ Ｐゴシック" pitchFamily="-84" charset="-128"/>
              </a:rPr>
              <a:t>’</a:t>
            </a:r>
            <a:r>
              <a:rPr lang="en-US" altLang="ja-JP" dirty="0" err="1">
                <a:ea typeface="ＭＳ Ｐゴシック" pitchFamily="-84" charset="-128"/>
              </a:rPr>
              <a:t>ll</a:t>
            </a:r>
            <a:r>
              <a:rPr lang="en-US" altLang="ja-JP" dirty="0">
                <a:ea typeface="ＭＳ Ｐゴシック" pitchFamily="-84" charset="-128"/>
              </a:rPr>
              <a:t> figure out which at end</a:t>
            </a:r>
          </a:p>
          <a:p>
            <a:endParaRPr lang="en-US" altLang="ja-JP" dirty="0">
              <a:ea typeface="ＭＳ Ｐゴシック" pitchFamily="-84" charset="-128"/>
            </a:endParaRPr>
          </a:p>
          <a:p>
            <a:endParaRPr lang="en-US" altLang="ja-JP" dirty="0">
              <a:ea typeface="ＭＳ Ｐゴシック" pitchFamily="-84" charset="-128"/>
            </a:endParaRPr>
          </a:p>
          <a:p>
            <a:endParaRPr lang="en-US" altLang="ja-JP" dirty="0">
              <a:ea typeface="ＭＳ Ｐゴシック" pitchFamily="-84" charset="-128"/>
            </a:endParaRPr>
          </a:p>
          <a:p>
            <a:endParaRPr lang="en-US" dirty="0">
              <a:ea typeface="ＭＳ Ｐゴシック" pitchFamily="-84" charset="-128"/>
            </a:endParaRPr>
          </a:p>
          <a:p>
            <a:endParaRPr lang="en-US" dirty="0">
              <a:ea typeface="ＭＳ Ｐゴシック" pitchFamily="-84" charset="-128"/>
            </a:endParaRPr>
          </a:p>
        </p:txBody>
      </p:sp>
      <p:sp>
        <p:nvSpPr>
          <p:cNvPr id="1126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94AB237A-7A6E-4197-8606-011583B44FCF}" type="slidenum">
              <a:rPr lang="en-US" sz="1200">
                <a:latin typeface="Calibri" panose="020F0502020204030204" pitchFamily="34" charset="0"/>
              </a:rPr>
              <a:pPr eaLnBrk="1" hangingPunct="1"/>
              <a:t>21</a:t>
            </a:fld>
            <a:endParaRPr lang="en-US" sz="1200" dirty="0">
              <a:latin typeface="Calibri" panose="020F0502020204030204" pitchFamily="34" charset="0"/>
            </a:endParaRPr>
          </a:p>
        </p:txBody>
      </p:sp>
    </p:spTree>
    <p:extLst>
      <p:ext uri="{BB962C8B-B14F-4D97-AF65-F5344CB8AC3E}">
        <p14:creationId xmlns:p14="http://schemas.microsoft.com/office/powerpoint/2010/main" val="3013150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Why should </a:t>
            </a:r>
            <a:r>
              <a:rPr lang="en-US" dirty="0" err="1">
                <a:ea typeface="ＭＳ Ｐゴシック" pitchFamily="-84" charset="-128"/>
              </a:rPr>
              <a:t>Iisten</a:t>
            </a:r>
            <a:r>
              <a:rPr lang="en-US" dirty="0">
                <a:ea typeface="ＭＳ Ｐゴシック" pitchFamily="-84" charset="-128"/>
              </a:rPr>
              <a:t> to CEO? What does he know? Don</a:t>
            </a:r>
            <a:r>
              <a:rPr lang="ja-JP" altLang="en-US" dirty="0">
                <a:ea typeface="ＭＳ Ｐゴシック" pitchFamily="-84" charset="-128"/>
              </a:rPr>
              <a:t>’</a:t>
            </a:r>
            <a:r>
              <a:rPr lang="en-US" altLang="ja-JP" dirty="0">
                <a:ea typeface="ＭＳ Ｐゴシック" pitchFamily="-84" charset="-128"/>
              </a:rPr>
              <a:t>t you read Dilbert? I</a:t>
            </a:r>
            <a:r>
              <a:rPr lang="ja-JP" altLang="en-US" dirty="0">
                <a:ea typeface="ＭＳ Ｐゴシック" pitchFamily="-84" charset="-128"/>
              </a:rPr>
              <a:t>’</a:t>
            </a:r>
            <a:r>
              <a:rPr lang="en-US" altLang="ja-JP" dirty="0">
                <a:ea typeface="ＭＳ Ｐゴシック" pitchFamily="-84" charset="-128"/>
              </a:rPr>
              <a:t>m smarter than the CEO. What should I follow this email?</a:t>
            </a:r>
          </a:p>
          <a:p>
            <a:endParaRPr lang="en-US" dirty="0">
              <a:ea typeface="ＭＳ Ｐゴシック" pitchFamily="-84" charset="-128"/>
            </a:endParaRPr>
          </a:p>
          <a:p>
            <a:r>
              <a:rPr lang="en-US" dirty="0">
                <a:ea typeface="ＭＳ Ｐゴシック" pitchFamily="-84" charset="-128"/>
              </a:rPr>
              <a:t>False was 7. Bezos </a:t>
            </a:r>
            <a:r>
              <a:rPr lang="en-US" dirty="0" err="1">
                <a:ea typeface="ＭＳ Ｐゴシック" pitchFamily="-84" charset="-128"/>
              </a:rPr>
              <a:t>doesn</a:t>
            </a:r>
            <a:r>
              <a:rPr lang="ja-JP" altLang="en-US" dirty="0">
                <a:ea typeface="ＭＳ Ｐゴシック" pitchFamily="-84" charset="-128"/>
              </a:rPr>
              <a:t>’</a:t>
            </a:r>
            <a:r>
              <a:rPr lang="en-US" altLang="ja-JP" dirty="0">
                <a:ea typeface="ＭＳ Ｐゴシック" pitchFamily="-84" charset="-128"/>
              </a:rPr>
              <a:t>t care about your day. He got them with </a:t>
            </a:r>
            <a:r>
              <a:rPr lang="ja-JP" altLang="en-US" dirty="0">
                <a:ea typeface="ＭＳ Ｐゴシック" pitchFamily="-84" charset="-128"/>
              </a:rPr>
              <a:t>“</a:t>
            </a:r>
            <a:r>
              <a:rPr lang="en-US" altLang="ja-JP" dirty="0">
                <a:ea typeface="ＭＳ Ｐゴシック" pitchFamily="-84" charset="-128"/>
              </a:rPr>
              <a:t>fired</a:t>
            </a:r>
            <a:r>
              <a:rPr lang="ja-JP" altLang="en-US" dirty="0">
                <a:ea typeface="ＭＳ Ｐゴシック" pitchFamily="-84" charset="-128"/>
              </a:rPr>
              <a:t>”</a:t>
            </a:r>
            <a:endParaRPr lang="en-US" altLang="ja-JP" dirty="0">
              <a:ea typeface="ＭＳ Ｐゴシック" pitchFamily="-84" charset="-128"/>
            </a:endParaRPr>
          </a:p>
          <a:p>
            <a:endParaRPr lang="en-US" dirty="0">
              <a:ea typeface="ＭＳ Ｐゴシック" pitchFamily="-84" charset="-128"/>
            </a:endParaRPr>
          </a:p>
          <a:p>
            <a:r>
              <a:rPr lang="en-US" dirty="0">
                <a:ea typeface="ＭＳ Ｐゴシック" pitchFamily="-84" charset="-128"/>
              </a:rPr>
              <a:t>5 points is one of best descriptions of SOA; everything must use API</a:t>
            </a:r>
          </a:p>
          <a:p>
            <a:endParaRPr lang="en-US" dirty="0">
              <a:ea typeface="ＭＳ Ｐゴシック" pitchFamily="-84" charset="-128"/>
            </a:endParaRPr>
          </a:p>
          <a:p>
            <a:r>
              <a:rPr lang="en-US" dirty="0">
                <a:ea typeface="ＭＳ Ｐゴシック" pitchFamily="-84" charset="-128"/>
              </a:rPr>
              <a:t>Facebook too; Facebook platform 3 years later, switched from monolithic silo</a:t>
            </a:r>
            <a:r>
              <a:rPr lang="ja-JP" altLang="en-US" dirty="0">
                <a:ea typeface="ＭＳ Ｐゴシック" pitchFamily="-84" charset="-128"/>
              </a:rPr>
              <a:t>’</a:t>
            </a:r>
            <a:r>
              <a:rPr lang="en-US" altLang="ja-JP" dirty="0">
                <a:ea typeface="ＭＳ Ｐゴシック" pitchFamily="-84" charset="-128"/>
              </a:rPr>
              <a:t>d to </a:t>
            </a:r>
            <a:r>
              <a:rPr lang="en-US" altLang="ja-JP" dirty="0" err="1">
                <a:ea typeface="ＭＳ Ｐゴシック" pitchFamily="-84" charset="-128"/>
              </a:rPr>
              <a:t>facebook</a:t>
            </a:r>
            <a:r>
              <a:rPr lang="en-US" altLang="ja-JP" dirty="0">
                <a:ea typeface="ＭＳ Ｐゴシック" pitchFamily="-84" charset="-128"/>
              </a:rPr>
              <a:t> (Facebook Platform)</a:t>
            </a:r>
          </a:p>
          <a:p>
            <a:endParaRPr lang="en-US" dirty="0">
              <a:ea typeface="ＭＳ Ｐゴシック" pitchFamily="-84" charset="-128"/>
            </a:endParaRPr>
          </a:p>
          <a:p>
            <a:r>
              <a:rPr lang="en-US" dirty="0">
                <a:ea typeface="ＭＳ Ｐゴシック" pitchFamily="-84" charset="-128"/>
              </a:rPr>
              <a:t>(Google </a:t>
            </a:r>
            <a:r>
              <a:rPr lang="en-US" dirty="0" err="1">
                <a:ea typeface="ＭＳ Ｐゴシック" pitchFamily="-84" charset="-128"/>
              </a:rPr>
              <a:t>doesn</a:t>
            </a:r>
            <a:r>
              <a:rPr lang="ja-JP" altLang="en-US" dirty="0">
                <a:ea typeface="ＭＳ Ｐゴシック" pitchFamily="-84" charset="-128"/>
              </a:rPr>
              <a:t>’</a:t>
            </a:r>
            <a:r>
              <a:rPr lang="en-US" altLang="ja-JP" dirty="0">
                <a:ea typeface="ＭＳ Ｐゴシック" pitchFamily="-84" charset="-128"/>
              </a:rPr>
              <a:t>t get it – Google Groups could only watch what others could do)</a:t>
            </a:r>
          </a:p>
          <a:p>
            <a:endParaRPr lang="en-US" dirty="0">
              <a:ea typeface="ＭＳ Ｐゴシック" pitchFamily="-84" charset="-128"/>
            </a:endParaRPr>
          </a:p>
          <a:p>
            <a:endParaRPr lang="en-US" dirty="0">
              <a:ea typeface="ＭＳ Ｐゴシック" pitchFamily="-84" charset="-128"/>
            </a:endParaRPr>
          </a:p>
        </p:txBody>
      </p:sp>
      <p:sp>
        <p:nvSpPr>
          <p:cNvPr id="1146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EA71F80F-DE79-46F4-85DF-CE5DCFB85E31}" type="slidenum">
              <a:rPr lang="en-US" sz="1200">
                <a:latin typeface="Calibri" panose="020F0502020204030204" pitchFamily="34" charset="0"/>
              </a:rPr>
              <a:pPr eaLnBrk="1" hangingPunct="1"/>
              <a:t>22</a:t>
            </a:fld>
            <a:endParaRPr lang="en-US" sz="1200" dirty="0">
              <a:latin typeface="Calibri" panose="020F0502020204030204" pitchFamily="34" charset="0"/>
            </a:endParaRPr>
          </a:p>
        </p:txBody>
      </p:sp>
    </p:spTree>
    <p:extLst>
      <p:ext uri="{BB962C8B-B14F-4D97-AF65-F5344CB8AC3E}">
        <p14:creationId xmlns:p14="http://schemas.microsoft.com/office/powerpoint/2010/main" val="216198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Start with Silo</a:t>
            </a:r>
            <a:r>
              <a:rPr lang="ja-JP" altLang="en-US" dirty="0">
                <a:ea typeface="ＭＳ Ｐゴシック" pitchFamily="-84" charset="-128"/>
              </a:rPr>
              <a:t>’</a:t>
            </a:r>
            <a:r>
              <a:rPr lang="en-US" altLang="ja-JP" dirty="0">
                <a:ea typeface="ＭＳ Ｐゴシック" pitchFamily="-84" charset="-128"/>
              </a:rPr>
              <a:t>d version – natural to do</a:t>
            </a:r>
          </a:p>
          <a:p>
            <a:endParaRPr lang="en-US" dirty="0">
              <a:ea typeface="ＭＳ Ｐゴシック" pitchFamily="-84" charset="-128"/>
            </a:endParaRPr>
          </a:p>
          <a:p>
            <a:r>
              <a:rPr lang="en-US" dirty="0">
                <a:ea typeface="ＭＳ Ｐゴシック" pitchFamily="-84" charset="-128"/>
              </a:rPr>
              <a:t>Shared memory, no extra overhead</a:t>
            </a:r>
          </a:p>
          <a:p>
            <a:endParaRPr lang="en-US" dirty="0">
              <a:ea typeface="ＭＳ Ｐゴシック" pitchFamily="-84" charset="-128"/>
            </a:endParaRPr>
          </a:p>
          <a:p>
            <a:r>
              <a:rPr lang="en-US" dirty="0">
                <a:ea typeface="ＭＳ Ｐゴシック" pitchFamily="-84" charset="-128"/>
              </a:rPr>
              <a:t>the reviews subsystem can get user profile info out of the users subsystem</a:t>
            </a:r>
          </a:p>
          <a:p>
            <a:endParaRPr lang="en-US" dirty="0">
              <a:ea typeface="ＭＳ Ｐゴシック" pitchFamily="-84" charset="-128"/>
            </a:endParaRPr>
          </a:p>
          <a:p>
            <a:r>
              <a:rPr lang="en-US" dirty="0">
                <a:ea typeface="ＭＳ Ｐゴシック" pitchFamily="-84" charset="-128"/>
              </a:rPr>
              <a:t>3 independent services inside the silo</a:t>
            </a: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5B7BC1B9-656A-4666-B61B-B127DC871209}" type="slidenum">
              <a:rPr lang="en-US" sz="1200">
                <a:latin typeface="Calibri" panose="020F0502020204030204" pitchFamily="34" charset="0"/>
              </a:rPr>
              <a:pPr eaLnBrk="1" hangingPunct="1"/>
              <a:t>23</a:t>
            </a:fld>
            <a:endParaRPr lang="en-US" sz="1200" dirty="0">
              <a:latin typeface="Calibri" panose="020F0502020204030204" pitchFamily="34" charset="0"/>
            </a:endParaRPr>
          </a:p>
        </p:txBody>
      </p:sp>
    </p:spTree>
    <p:extLst>
      <p:ext uri="{BB962C8B-B14F-4D97-AF65-F5344CB8AC3E}">
        <p14:creationId xmlns:p14="http://schemas.microsoft.com/office/powerpoint/2010/main" val="4280062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Creates another app – group</a:t>
            </a:r>
            <a:r>
              <a:rPr lang="ja-JP" altLang="en-US" dirty="0">
                <a:ea typeface="ＭＳ Ｐゴシック" pitchFamily="-84" charset="-128"/>
              </a:rPr>
              <a:t>’</a:t>
            </a:r>
            <a:r>
              <a:rPr lang="en-US" altLang="ja-JP" dirty="0">
                <a:ea typeface="ＭＳ Ｐゴシック" pitchFamily="-84" charset="-128"/>
              </a:rPr>
              <a:t>s favorite books app from standard bookstore just another combination</a:t>
            </a:r>
          </a:p>
          <a:p>
            <a:r>
              <a:rPr lang="en-US" dirty="0">
                <a:ea typeface="ＭＳ Ｐゴシック" pitchFamily="-84" charset="-128"/>
              </a:rPr>
              <a:t>Even though all inside same datacenter, SW written as if in different ones</a:t>
            </a:r>
          </a:p>
          <a:p>
            <a:endParaRPr lang="en-US" dirty="0">
              <a:ea typeface="ＭＳ Ｐゴシック" pitchFamily="-84" charset="-128"/>
            </a:endParaRPr>
          </a:p>
          <a:p>
            <a:r>
              <a:rPr lang="en-US" dirty="0">
                <a:ea typeface="ＭＳ Ｐゴシック" pitchFamily="-84" charset="-128"/>
              </a:rPr>
              <a:t>No service can access another services data – must go through API of service</a:t>
            </a:r>
          </a:p>
          <a:p>
            <a:endParaRPr lang="en-US" dirty="0">
              <a:ea typeface="ＭＳ Ｐゴシック" pitchFamily="-84" charset="-128"/>
            </a:endParaRPr>
          </a:p>
          <a:p>
            <a:r>
              <a:rPr lang="en-US" dirty="0">
                <a:ea typeface="ＭＳ Ｐゴシック" pitchFamily="-84" charset="-128"/>
              </a:rPr>
              <a:t>Note not a layered model of software, but a network connection</a:t>
            </a:r>
          </a:p>
          <a:p>
            <a:endParaRPr lang="en-US" dirty="0">
              <a:ea typeface="ＭＳ Ｐゴシック" pitchFamily="-84" charset="-128"/>
            </a:endParaRPr>
          </a:p>
          <a:p>
            <a:endParaRPr lang="en-US" dirty="0">
              <a:ea typeface="ＭＳ Ｐゴシック" pitchFamily="-84" charset="-128"/>
            </a:endParaRPr>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79C13E4F-E900-4DD0-892C-B23DEB34DB2D}" type="slidenum">
              <a:rPr lang="en-US" sz="1200">
                <a:latin typeface="Calibri" panose="020F0502020204030204" pitchFamily="34" charset="0"/>
              </a:rPr>
              <a:pPr eaLnBrk="1" hangingPunct="1"/>
              <a:t>24</a:t>
            </a:fld>
            <a:endParaRPr lang="en-US" sz="1200" dirty="0">
              <a:latin typeface="Calibri" panose="020F0502020204030204" pitchFamily="34" charset="0"/>
            </a:endParaRPr>
          </a:p>
        </p:txBody>
      </p:sp>
    </p:spTree>
    <p:extLst>
      <p:ext uri="{BB962C8B-B14F-4D97-AF65-F5344CB8AC3E}">
        <p14:creationId xmlns:p14="http://schemas.microsoft.com/office/powerpoint/2010/main" val="280304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B79D1505-2245-4DCB-ADD8-A293E126D7CF}" type="slidenum">
              <a:rPr lang="en-US" sz="1200">
                <a:latin typeface="Calibri" panose="020F0502020204030204" pitchFamily="34" charset="0"/>
              </a:rPr>
              <a:pPr eaLnBrk="1" hangingPunct="1"/>
              <a:t>25</a:t>
            </a:fld>
            <a:endParaRPr lang="en-US" sz="1200" dirty="0">
              <a:latin typeface="Calibri" panose="020F0502020204030204" pitchFamily="34" charset="0"/>
            </a:endParaRPr>
          </a:p>
        </p:txBody>
      </p:sp>
      <p:sp>
        <p:nvSpPr>
          <p:cNvPr id="123906" name="Rectangle 2"/>
          <p:cNvSpPr>
            <a:spLocks noGrp="1" noRot="1" noChangeAspect="1" noChangeArrowheads="1"/>
          </p:cNvSpPr>
          <p:nvPr>
            <p:ph type="sldImg"/>
          </p:nvPr>
        </p:nvSpPr>
        <p:spPr>
          <a:solidFill>
            <a:srgbClr val="FFFFFF"/>
          </a:solidFill>
          <a:ln/>
        </p:spPr>
      </p:sp>
      <p:sp>
        <p:nvSpPr>
          <p:cNvPr id="12390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ea typeface="ＭＳ Ｐゴシック" pitchFamily="-84" charset="-128"/>
            </a:endParaRPr>
          </a:p>
        </p:txBody>
      </p:sp>
    </p:spTree>
    <p:extLst>
      <p:ext uri="{BB962C8B-B14F-4D97-AF65-F5344CB8AC3E}">
        <p14:creationId xmlns:p14="http://schemas.microsoft.com/office/powerpoint/2010/main" val="3107759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ea typeface="ＭＳ Ｐゴシック" pitchFamily="-84" charset="-128"/>
            </a:endParaRPr>
          </a:p>
          <a:p>
            <a:r>
              <a:rPr lang="en-US" dirty="0">
                <a:ea typeface="ＭＳ Ｐゴシック" pitchFamily="-84" charset="-128"/>
              </a:rPr>
              <a:t>Scalability for holidays</a:t>
            </a:r>
          </a:p>
          <a:p>
            <a:r>
              <a:rPr lang="en-US" dirty="0">
                <a:ea typeface="ＭＳ Ｐゴシック" pitchFamily="-84" charset="-128"/>
              </a:rPr>
              <a:t>Has to work all the time – since only in one place</a:t>
            </a:r>
          </a:p>
        </p:txBody>
      </p:sp>
      <p:sp>
        <p:nvSpPr>
          <p:cNvPr id="1269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3E80859E-A341-436E-BC37-B8949F06FBDF}" type="slidenum">
              <a:rPr lang="en-US" sz="1200">
                <a:latin typeface="Calibri" panose="020F0502020204030204" pitchFamily="34" charset="0"/>
              </a:rPr>
              <a:pPr eaLnBrk="1" hangingPunct="1"/>
              <a:t>26</a:t>
            </a:fld>
            <a:endParaRPr lang="en-US" sz="1200" dirty="0">
              <a:latin typeface="Calibri" panose="020F0502020204030204" pitchFamily="34" charset="0"/>
            </a:endParaRPr>
          </a:p>
        </p:txBody>
      </p:sp>
    </p:spTree>
    <p:extLst>
      <p:ext uri="{BB962C8B-B14F-4D97-AF65-F5344CB8AC3E}">
        <p14:creationId xmlns:p14="http://schemas.microsoft.com/office/powerpoint/2010/main" val="2647686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p:cNvSpPr>
          <p:nvPr>
            <p:ph type="sldImg"/>
          </p:nvPr>
        </p:nvSpPr>
        <p:spPr>
          <a:ln/>
        </p:spPr>
      </p:sp>
      <p:sp>
        <p:nvSpPr>
          <p:cNvPr id="151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HW on verification</a:t>
            </a:r>
          </a:p>
          <a:p>
            <a:r>
              <a:rPr lang="en-US" dirty="0">
                <a:ea typeface="ＭＳ Ｐゴシック" pitchFamily="-84" charset="-128"/>
              </a:rPr>
              <a:t>SW on validation</a:t>
            </a:r>
          </a:p>
        </p:txBody>
      </p:sp>
      <p:sp>
        <p:nvSpPr>
          <p:cNvPr id="151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E7F78E84-C52E-4C49-B126-C0B5CEBFB739}" type="slidenum">
              <a:rPr lang="en-US" sz="1200">
                <a:latin typeface="Calibri" panose="020F0502020204030204" pitchFamily="34" charset="0"/>
              </a:rPr>
              <a:pPr eaLnBrk="1" hangingPunct="1"/>
              <a:t>28</a:t>
            </a:fld>
            <a:endParaRPr lang="en-US" sz="1200" dirty="0">
              <a:latin typeface="Calibri" panose="020F0502020204030204" pitchFamily="34" charset="0"/>
            </a:endParaRPr>
          </a:p>
        </p:txBody>
      </p:sp>
    </p:spTree>
    <p:extLst>
      <p:ext uri="{BB962C8B-B14F-4D97-AF65-F5344CB8AC3E}">
        <p14:creationId xmlns:p14="http://schemas.microsoft.com/office/powerpoint/2010/main" val="210513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p:cNvSpPr>
          <p:nvPr>
            <p:ph type="sldImg"/>
          </p:nvPr>
        </p:nvSpPr>
        <p:spPr>
          <a:ln/>
        </p:spPr>
      </p:sp>
      <p:sp>
        <p:nvSpPr>
          <p:cNvPr id="153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1 ns test, 64-bit variable, 2^64 ns = 500 years!</a:t>
            </a:r>
          </a:p>
          <a:p>
            <a:endParaRPr lang="en-US" dirty="0">
              <a:ea typeface="ＭＳ Ｐゴシック" pitchFamily="-84" charset="-128"/>
            </a:endParaRPr>
          </a:p>
          <a:p>
            <a:r>
              <a:rPr lang="en-US" dirty="0">
                <a:ea typeface="ＭＳ Ｐゴシック" pitchFamily="-84" charset="-128"/>
              </a:rPr>
              <a:t>e.g., unit testing works within a single class and functional testing works across classes</a:t>
            </a:r>
          </a:p>
          <a:p>
            <a:endParaRPr lang="en-US" dirty="0">
              <a:ea typeface="ＭＳ Ｐゴシック" pitchFamily="-84" charset="-128"/>
            </a:endParaRPr>
          </a:p>
          <a:p>
            <a:r>
              <a:rPr lang="en-US" dirty="0">
                <a:solidFill>
                  <a:srgbClr val="3366FF"/>
                </a:solidFill>
                <a:ea typeface="ＭＳ Ｐゴシック" pitchFamily="-84" charset="-128"/>
              </a:rPr>
              <a:t>Unit test</a:t>
            </a:r>
            <a:r>
              <a:rPr lang="en-US" dirty="0">
                <a:ea typeface="ＭＳ Ｐゴシック" pitchFamily="-84" charset="-128"/>
              </a:rPr>
              <a:t>: single method does what was expected</a:t>
            </a:r>
          </a:p>
          <a:p>
            <a:endParaRPr lang="en-US" dirty="0">
              <a:ea typeface="ＭＳ Ｐゴシック" pitchFamily="-84" charset="-128"/>
            </a:endParaRPr>
          </a:p>
          <a:p>
            <a:r>
              <a:rPr lang="en-US" dirty="0">
                <a:solidFill>
                  <a:srgbClr val="3366FF"/>
                </a:solidFill>
                <a:ea typeface="ＭＳ Ｐゴシック" pitchFamily="-84" charset="-128"/>
              </a:rPr>
              <a:t>Module </a:t>
            </a:r>
            <a:r>
              <a:rPr lang="en-US" dirty="0">
                <a:solidFill>
                  <a:srgbClr val="000000"/>
                </a:solidFill>
                <a:ea typeface="ＭＳ Ｐゴシック" pitchFamily="-84" charset="-128"/>
              </a:rPr>
              <a:t>or </a:t>
            </a:r>
            <a:r>
              <a:rPr lang="en-US" dirty="0">
                <a:solidFill>
                  <a:srgbClr val="3366FF"/>
                </a:solidFill>
                <a:ea typeface="ＭＳ Ｐゴシック" pitchFamily="-84" charset="-128"/>
              </a:rPr>
              <a:t>functional test: </a:t>
            </a:r>
            <a:r>
              <a:rPr lang="en-US" dirty="0">
                <a:ea typeface="ＭＳ Ｐゴシック" pitchFamily="-84" charset="-128"/>
              </a:rPr>
              <a:t>across individual units (within a class)</a:t>
            </a:r>
          </a:p>
          <a:p>
            <a:endParaRPr lang="en-US" dirty="0">
              <a:ea typeface="ＭＳ Ｐゴシック" pitchFamily="-84" charset="-128"/>
            </a:endParaRPr>
          </a:p>
          <a:p>
            <a:endParaRPr lang="en-US" dirty="0">
              <a:solidFill>
                <a:schemeClr val="accent2"/>
              </a:solidFill>
              <a:ea typeface="ＭＳ Ｐゴシック" pitchFamily="-84" charset="-128"/>
            </a:endParaRPr>
          </a:p>
          <a:p>
            <a:r>
              <a:rPr lang="en-US" dirty="0">
                <a:solidFill>
                  <a:srgbClr val="0000FF"/>
                </a:solidFill>
                <a:ea typeface="ＭＳ Ｐゴシック" pitchFamily="-84" charset="-128"/>
              </a:rPr>
              <a:t>Integration test</a:t>
            </a:r>
            <a:r>
              <a:rPr lang="en-US" dirty="0">
                <a:ea typeface="ＭＳ Ｐゴシック" pitchFamily="-84" charset="-128"/>
              </a:rPr>
              <a:t>: interfaces between units have consistent assumptions, communicate correctly</a:t>
            </a:r>
          </a:p>
          <a:p>
            <a:endParaRPr lang="en-US" dirty="0">
              <a:ea typeface="ＭＳ Ｐゴシック" pitchFamily="-84" charset="-128"/>
            </a:endParaRPr>
          </a:p>
          <a:p>
            <a:endParaRPr lang="en-US" dirty="0">
              <a:ea typeface="ＭＳ Ｐゴシック" pitchFamily="-84" charset="-128"/>
            </a:endParaRPr>
          </a:p>
          <a:p>
            <a:r>
              <a:rPr lang="en-US" dirty="0">
                <a:solidFill>
                  <a:srgbClr val="0000FF"/>
                </a:solidFill>
                <a:ea typeface="ＭＳ Ｐゴシック" pitchFamily="-84" charset="-128"/>
              </a:rPr>
              <a:t>System </a:t>
            </a:r>
            <a:r>
              <a:rPr lang="en-US" dirty="0">
                <a:solidFill>
                  <a:srgbClr val="333399"/>
                </a:solidFill>
                <a:ea typeface="ＭＳ Ｐゴシック" pitchFamily="-84" charset="-128"/>
              </a:rPr>
              <a:t>or </a:t>
            </a:r>
            <a:r>
              <a:rPr lang="en-US" dirty="0">
                <a:solidFill>
                  <a:srgbClr val="0000FF"/>
                </a:solidFill>
                <a:ea typeface="ＭＳ Ｐゴシック" pitchFamily="-84" charset="-128"/>
              </a:rPr>
              <a:t>acceptance test: </a:t>
            </a:r>
            <a:r>
              <a:rPr lang="en-US" dirty="0">
                <a:solidFill>
                  <a:schemeClr val="accent2"/>
                </a:solidFill>
                <a:ea typeface="ＭＳ Ｐゴシック" pitchFamily="-84" charset="-128"/>
              </a:rPr>
              <a:t>integrated program meets its specifications</a:t>
            </a:r>
          </a:p>
          <a:p>
            <a:endParaRPr lang="en-US" dirty="0">
              <a:ea typeface="ＭＳ Ｐゴシック" pitchFamily="-84" charset="-128"/>
            </a:endParaRPr>
          </a:p>
          <a:p>
            <a:endParaRPr lang="en-US" dirty="0">
              <a:ea typeface="ＭＳ Ｐゴシック" pitchFamily="-84" charset="-128"/>
            </a:endParaRPr>
          </a:p>
          <a:p>
            <a:endParaRPr lang="en-US" dirty="0">
              <a:ea typeface="ＭＳ Ｐゴシック" pitchFamily="-84" charset="-128"/>
            </a:endParaRPr>
          </a:p>
          <a:p>
            <a:endParaRPr lang="en-US" dirty="0">
              <a:ea typeface="ＭＳ Ｐゴシック" pitchFamily="-84" charset="-128"/>
            </a:endParaRPr>
          </a:p>
          <a:p>
            <a:endParaRPr lang="en-US" dirty="0">
              <a:ea typeface="ＭＳ Ｐゴシック" pitchFamily="-84" charset="-128"/>
            </a:endParaRPr>
          </a:p>
          <a:p>
            <a:endParaRPr lang="en-US" dirty="0">
              <a:solidFill>
                <a:schemeClr val="accent2"/>
              </a:solidFill>
              <a:ea typeface="ＭＳ Ｐゴシック" pitchFamily="-84" charset="-128"/>
            </a:endParaRPr>
          </a:p>
          <a:p>
            <a:endParaRPr lang="en-US" dirty="0">
              <a:ea typeface="ＭＳ Ｐゴシック" pitchFamily="-84" charset="-128"/>
            </a:endParaRPr>
          </a:p>
        </p:txBody>
      </p:sp>
      <p:sp>
        <p:nvSpPr>
          <p:cNvPr id="153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C7B75303-E196-4066-AC49-12C869DE14EE}" type="slidenum">
              <a:rPr lang="en-US" sz="1200">
                <a:latin typeface="Calibri" panose="020F0502020204030204" pitchFamily="34" charset="0"/>
              </a:rPr>
              <a:pPr eaLnBrk="1" hangingPunct="1"/>
              <a:t>29</a:t>
            </a:fld>
            <a:endParaRPr lang="en-US" sz="1200" dirty="0">
              <a:latin typeface="Calibri" panose="020F0502020204030204" pitchFamily="34" charset="0"/>
            </a:endParaRPr>
          </a:p>
        </p:txBody>
      </p:sp>
    </p:spTree>
    <p:extLst>
      <p:ext uri="{BB962C8B-B14F-4D97-AF65-F5344CB8AC3E}">
        <p14:creationId xmlns:p14="http://schemas.microsoft.com/office/powerpoint/2010/main" val="221671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60% of SW total cost over lifecycle is maintenance. We'll have more to say about this later.  but ironic that students/courses focus more on "greenfield" SW despite the fact your first project probably won't be, and that more $$ is spent on keeping software useful!  </a:t>
            </a: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7007832B-C788-4F70-AFDD-A00F4C667B3C}" type="slidenum">
              <a:rPr lang="en-US" sz="1200">
                <a:solidFill>
                  <a:srgbClr val="000000"/>
                </a:solidFill>
                <a:latin typeface="Calibri" panose="020F0502020204030204" pitchFamily="34" charset="0"/>
              </a:rPr>
              <a:pPr eaLnBrk="1" hangingPunct="1"/>
              <a:t>2</a:t>
            </a:fld>
            <a:endParaRPr lang="en-US" sz="12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052138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p:cNvSpPr>
          <p:nvPr>
            <p:ph type="sldImg"/>
          </p:nvPr>
        </p:nvSpPr>
        <p:spPr>
          <a:ln/>
        </p:spPr>
      </p:sp>
      <p:sp>
        <p:nvSpPr>
          <p:cNvPr id="158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1</a:t>
            </a:r>
            <a:r>
              <a:rPr lang="en-US" baseline="30000" dirty="0">
                <a:ea typeface="ＭＳ Ｐゴシック" pitchFamily="-84" charset="-128"/>
              </a:rPr>
              <a:t>st</a:t>
            </a:r>
            <a:r>
              <a:rPr lang="en-US" dirty="0">
                <a:ea typeface="ＭＳ Ｐゴシック" pitchFamily="-84" charset="-128"/>
              </a:rPr>
              <a:t> day of school; we think its interesting, remember these happy moment; learn about future software</a:t>
            </a:r>
          </a:p>
          <a:p>
            <a:endParaRPr lang="en-US" dirty="0">
              <a:ea typeface="ＭＳ Ｐゴシック" pitchFamily="-84" charset="-128"/>
            </a:endParaRPr>
          </a:p>
          <a:p>
            <a:r>
              <a:rPr lang="en-US" dirty="0">
                <a:ea typeface="ＭＳ Ｐゴシック" pitchFamily="-84" charset="-128"/>
              </a:rPr>
              <a:t>Something is not what you</a:t>
            </a:r>
            <a:r>
              <a:rPr lang="ja-JP" altLang="en-US" dirty="0">
                <a:ea typeface="ＭＳ Ｐゴシック" pitchFamily="-84" charset="-128"/>
              </a:rPr>
              <a:t>’</a:t>
            </a:r>
            <a:r>
              <a:rPr lang="en-US" altLang="ja-JP" dirty="0">
                <a:ea typeface="ＭＳ Ｐゴシック" pitchFamily="-84" charset="-128"/>
              </a:rPr>
              <a:t>re expecting, to develop great SW</a:t>
            </a:r>
            <a:endParaRPr lang="en-US" dirty="0">
              <a:ea typeface="ＭＳ Ｐゴシック" pitchFamily="-84" charset="-128"/>
            </a:endParaRPr>
          </a:p>
        </p:txBody>
      </p:sp>
      <p:sp>
        <p:nvSpPr>
          <p:cNvPr id="158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1CF937D5-CECF-448A-9610-32B14EC8BEAF}" type="slidenum">
              <a:rPr lang="en-US" sz="1200">
                <a:latin typeface="Calibri" panose="020F0502020204030204" pitchFamily="34" charset="0"/>
              </a:rPr>
              <a:pPr eaLnBrk="1" hangingPunct="1"/>
              <a:t>30</a:t>
            </a:fld>
            <a:endParaRPr lang="en-US" sz="1200" dirty="0">
              <a:latin typeface="Calibri" panose="020F0502020204030204" pitchFamily="34" charset="0"/>
            </a:endParaRPr>
          </a:p>
        </p:txBody>
      </p:sp>
    </p:spTree>
    <p:extLst>
      <p:ext uri="{BB962C8B-B14F-4D97-AF65-F5344CB8AC3E}">
        <p14:creationId xmlns:p14="http://schemas.microsoft.com/office/powerpoint/2010/main" val="14002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ea typeface="ＭＳ Ｐゴシック" pitchFamily="-84" charset="-128"/>
              </a:rPr>
              <a:t>SWE clichés</a:t>
            </a:r>
          </a:p>
          <a:p>
            <a:endParaRPr lang="en-US" b="1" dirty="0">
              <a:ea typeface="ＭＳ Ｐゴシック" pitchFamily="-84" charset="-128"/>
            </a:endParaRPr>
          </a:p>
          <a:p>
            <a:r>
              <a:rPr lang="en-US" b="1" dirty="0" err="1">
                <a:ea typeface="ＭＳ Ｐゴシック" pitchFamily="-84" charset="-128"/>
              </a:rPr>
              <a:t>Decollage</a:t>
            </a:r>
            <a:r>
              <a:rPr lang="en-US" b="1" dirty="0">
                <a:ea typeface="ＭＳ Ｐゴシック" pitchFamily="-84" charset="-128"/>
              </a:rPr>
              <a:t> = takeoff; 350M of </a:t>
            </a:r>
            <a:r>
              <a:rPr lang="en-US" b="1" dirty="0" err="1">
                <a:ea typeface="ＭＳ Ｐゴシック" pitchFamily="-84" charset="-128"/>
              </a:rPr>
              <a:t>sattelites</a:t>
            </a:r>
            <a:r>
              <a:rPr lang="en-US" b="1" dirty="0">
                <a:ea typeface="ＭＳ Ｐゴシック" pitchFamily="-84" charset="-128"/>
              </a:rPr>
              <a:t>; save memory 16 bit</a:t>
            </a:r>
          </a:p>
          <a:p>
            <a:endParaRPr lang="en-US" b="1" dirty="0">
              <a:ea typeface="ＭＳ Ｐゴシック" pitchFamily="-84" charset="-128"/>
            </a:endParaRPr>
          </a:p>
          <a:p>
            <a:r>
              <a:rPr lang="en-US" b="1" dirty="0">
                <a:ea typeface="ＭＳ Ｐゴシック" pitchFamily="-84" charset="-128"/>
              </a:rPr>
              <a:t>June 4, 1996 -- Ariane 5 Flight 501.</a:t>
            </a:r>
            <a:r>
              <a:rPr lang="en-US" dirty="0">
                <a:ea typeface="ＭＳ Ｐゴシック" pitchFamily="-84" charset="-128"/>
              </a:rPr>
              <a:t> Working code for the Ariane 4 rocket is reused in the Ariane 5, but the Ariane 5's faster engines trigger a bug in an arithmetic routine inside the rocket's flight computer. The error is in the code that converts a 64-bit floating-point number to a 16-bit signed integer. The faster engines cause the 64-bit numbers to be larger in the Ariane 5 than in the Ariane 4, triggering an overflow condition that results in the flight computer crashing.</a:t>
            </a:r>
          </a:p>
          <a:p>
            <a:r>
              <a:rPr lang="en-US" dirty="0">
                <a:ea typeface="ＭＳ Ｐゴシック" pitchFamily="-84" charset="-128"/>
              </a:rPr>
              <a:t>First Flight 501's backup computer crashes, followed 0.05 seconds later by a crash of the primary computer. As a result of these </a:t>
            </a:r>
            <a:r>
              <a:rPr lang="en-US" dirty="0">
                <a:ea typeface="ＭＳ Ｐゴシック" pitchFamily="-84" charset="-128"/>
                <a:hlinkClick r:id="rId3"/>
              </a:rPr>
              <a:t>crashed computers</a:t>
            </a:r>
            <a:r>
              <a:rPr lang="en-US" dirty="0">
                <a:ea typeface="ＭＳ Ｐゴシック" pitchFamily="-84" charset="-128"/>
              </a:rPr>
              <a:t>, the rocket's primary processor overpowers the rocket's engines and causes the rocket to </a:t>
            </a:r>
            <a:r>
              <a:rPr lang="en-US" dirty="0">
                <a:ea typeface="ＭＳ Ｐゴシック" pitchFamily="-84" charset="-128"/>
                <a:hlinkClick r:id="rId4"/>
              </a:rPr>
              <a:t>disintegrate</a:t>
            </a:r>
            <a:r>
              <a:rPr lang="en-US" dirty="0">
                <a:ea typeface="ＭＳ Ｐゴシック" pitchFamily="-84" charset="-128"/>
              </a:rPr>
              <a:t> 40 seconds after launch.</a:t>
            </a:r>
          </a:p>
          <a:p>
            <a:r>
              <a:rPr lang="en-US" dirty="0">
                <a:ea typeface="ＭＳ Ｐゴシック" pitchFamily="-84" charset="-128"/>
              </a:rPr>
              <a:t>From wired Magazine, </a:t>
            </a:r>
            <a:r>
              <a:rPr lang="en-US" b="1" dirty="0">
                <a:ea typeface="ＭＳ Ｐゴシック" pitchFamily="-84" charset="-128"/>
              </a:rPr>
              <a:t>History's Worst Software Bugs, 2005, http://www.wired.com/software/coolapps/news/2005/11/69355?currentPage=2</a:t>
            </a:r>
          </a:p>
          <a:p>
            <a:endParaRPr lang="en-US" dirty="0">
              <a:ea typeface="ＭＳ Ｐゴシック" pitchFamily="-84" charset="-128"/>
            </a:endParaRPr>
          </a:p>
          <a:p>
            <a:r>
              <a:rPr lang="en-US" dirty="0">
                <a:ea typeface="ＭＳ Ｐゴシック" pitchFamily="-84" charset="-128"/>
              </a:rPr>
              <a:t>French for </a:t>
            </a:r>
            <a:r>
              <a:rPr lang="ja-JP" altLang="en-US" dirty="0">
                <a:ea typeface="ＭＳ Ｐゴシック" pitchFamily="-84" charset="-128"/>
              </a:rPr>
              <a:t>“</a:t>
            </a:r>
            <a:r>
              <a:rPr lang="en-US" altLang="ja-JP" dirty="0">
                <a:ea typeface="ＭＳ Ｐゴシック" pitchFamily="-84" charset="-128"/>
              </a:rPr>
              <a:t>take off</a:t>
            </a:r>
            <a:r>
              <a:rPr lang="ja-JP" altLang="en-US" dirty="0">
                <a:ea typeface="ＭＳ Ｐゴシック" pitchFamily="-84" charset="-128"/>
              </a:rPr>
              <a:t>”</a:t>
            </a:r>
            <a:r>
              <a:rPr lang="en-US" altLang="ja-JP" dirty="0">
                <a:ea typeface="ＭＳ Ｐゴシック" pitchFamily="-84" charset="-128"/>
              </a:rPr>
              <a:t> </a:t>
            </a:r>
            <a:r>
              <a:rPr lang="en-US" altLang="ja-JP" dirty="0" err="1">
                <a:ea typeface="ＭＳ Ｐゴシック" pitchFamily="-84" charset="-128"/>
              </a:rPr>
              <a:t>decollage</a:t>
            </a:r>
            <a:r>
              <a:rPr lang="en-US" altLang="ja-JP" dirty="0">
                <a:ea typeface="ＭＳ Ｐゴシック" pitchFamily="-84" charset="-128"/>
              </a:rPr>
              <a:t>, applause</a:t>
            </a:r>
          </a:p>
          <a:p>
            <a:endParaRPr lang="en-US" dirty="0">
              <a:ea typeface="ＭＳ Ｐゴシック" pitchFamily="-84" charset="-128"/>
            </a:endParaRPr>
          </a:p>
          <a:p>
            <a:r>
              <a:rPr lang="en-US" dirty="0">
                <a:ea typeface="ＭＳ Ｐゴシック" pitchFamily="-84" charset="-128"/>
              </a:rPr>
              <a:t>That is what a SW bug looks like</a:t>
            </a:r>
          </a:p>
          <a:p>
            <a:endParaRPr lang="en-US" dirty="0">
              <a:ea typeface="ＭＳ Ｐゴシック" pitchFamily="-84" charset="-128"/>
            </a:endParaRPr>
          </a:p>
          <a:p>
            <a:r>
              <a:rPr lang="en-US" dirty="0">
                <a:ea typeface="ＭＳ Ｐゴシック" pitchFamily="-84" charset="-128"/>
              </a:rPr>
              <a:t>Worked in Ariane 4. Went faster, higher speed, arithmetic overflow: 64bit FP to 16bit integer</a:t>
            </a:r>
          </a:p>
          <a:p>
            <a:endParaRPr lang="en-US" dirty="0">
              <a:ea typeface="ＭＳ Ｐゴシック" pitchFamily="-84" charset="-128"/>
            </a:endParaRPr>
          </a:p>
          <a:p>
            <a:endParaRPr lang="en-US" dirty="0">
              <a:ea typeface="ＭＳ Ｐゴシック" pitchFamily="-84" charset="-128"/>
            </a:endParaRPr>
          </a:p>
          <a:p>
            <a:endParaRPr lang="en-US" dirty="0">
              <a:ea typeface="ＭＳ Ｐゴシック" pitchFamily="-84" charset="-128"/>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6F916920-113F-4445-938D-79BB1D0E4D91}" type="slidenum">
              <a:rPr lang="en-US" sz="1200">
                <a:latin typeface="Calibri" panose="020F0502020204030204" pitchFamily="34" charset="0"/>
              </a:rPr>
              <a:pPr eaLnBrk="1" hangingPunct="1"/>
              <a:t>3</a:t>
            </a:fld>
            <a:endParaRPr lang="en-US" sz="1200" dirty="0">
              <a:latin typeface="Calibri" panose="020F0502020204030204" pitchFamily="34" charset="0"/>
            </a:endParaRPr>
          </a:p>
        </p:txBody>
      </p:sp>
    </p:spTree>
    <p:extLst>
      <p:ext uri="{BB962C8B-B14F-4D97-AF65-F5344CB8AC3E}">
        <p14:creationId xmlns:p14="http://schemas.microsoft.com/office/powerpoint/2010/main" val="412564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Like falling down a waterfall</a:t>
            </a:r>
          </a:p>
          <a:p>
            <a:r>
              <a:rPr lang="en-US" dirty="0">
                <a:ea typeface="ＭＳ Ｐゴシック" pitchFamily="-84" charset="-128"/>
              </a:rPr>
              <a:t>Lots of planning, </a:t>
            </a:r>
          </a:p>
          <a:p>
            <a:r>
              <a:rPr lang="en-US" dirty="0">
                <a:ea typeface="ＭＳ Ｐゴシック" pitchFamily="-84" charset="-128"/>
              </a:rPr>
              <a:t>6-12 months or more per step</a:t>
            </a:r>
          </a:p>
          <a:p>
            <a:r>
              <a:rPr lang="en-US" dirty="0">
                <a:ea typeface="ＭＳ Ｐゴシック" pitchFamily="-84" charset="-128"/>
              </a:rPr>
              <a:t>Often steps done by different people</a:t>
            </a:r>
          </a:p>
          <a:p>
            <a:r>
              <a:rPr lang="en-US" dirty="0">
                <a:ea typeface="ＭＳ Ｐゴシック" pitchFamily="-84" charset="-128"/>
              </a:rPr>
              <a:t>Throw over the wall</a:t>
            </a:r>
          </a:p>
          <a:p>
            <a:r>
              <a:rPr lang="en-US" dirty="0">
                <a:ea typeface="ＭＳ Ｐゴシック" pitchFamily="-84" charset="-128"/>
              </a:rPr>
              <a:t>Lots of </a:t>
            </a:r>
            <a:r>
              <a:rPr lang="en-US" dirty="0" err="1">
                <a:ea typeface="ＭＳ Ｐゴシック" pitchFamily="-84" charset="-128"/>
              </a:rPr>
              <a:t>documentataion</a:t>
            </a:r>
            <a:r>
              <a:rPr lang="en-US" dirty="0">
                <a:ea typeface="ＭＳ Ｐゴシック" pitchFamily="-84" charset="-128"/>
              </a:rPr>
              <a:t> in case people leave</a:t>
            </a: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5103A800-1A0C-48DA-88FC-4BC511AC239C}" type="slidenum">
              <a:rPr lang="en-US" sz="1200">
                <a:latin typeface="Calibri" panose="020F0502020204030204" pitchFamily="34" charset="0"/>
              </a:rPr>
              <a:pPr eaLnBrk="1" hangingPunct="1"/>
              <a:t>6</a:t>
            </a:fld>
            <a:endParaRPr lang="en-US" sz="1200" dirty="0">
              <a:latin typeface="Calibri" panose="020F0502020204030204" pitchFamily="34" charset="0"/>
            </a:endParaRPr>
          </a:p>
        </p:txBody>
      </p:sp>
    </p:spTree>
    <p:extLst>
      <p:ext uri="{BB962C8B-B14F-4D97-AF65-F5344CB8AC3E}">
        <p14:creationId xmlns:p14="http://schemas.microsoft.com/office/powerpoint/2010/main" val="156742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CCDD2C18-6148-46CC-9CC7-6F85DFD49C5D}" type="slidenum">
              <a:rPr lang="en-US" sz="1200">
                <a:latin typeface="Calibri" panose="020F0502020204030204" pitchFamily="34" charset="0"/>
              </a:rPr>
              <a:pPr eaLnBrk="1" hangingPunct="1"/>
              <a:t>11</a:t>
            </a:fld>
            <a:endParaRPr lang="en-US" sz="1200" dirty="0">
              <a:latin typeface="Calibri" panose="020F0502020204030204" pitchFamily="34" charset="0"/>
            </a:endParaRPr>
          </a:p>
        </p:txBody>
      </p:sp>
      <p:sp>
        <p:nvSpPr>
          <p:cNvPr id="72706" name="Rectangle 2"/>
          <p:cNvSpPr>
            <a:spLocks noGrp="1" noRot="1" noChangeAspect="1" noChangeArrowheads="1"/>
          </p:cNvSpPr>
          <p:nvPr>
            <p:ph type="sldImg"/>
          </p:nvPr>
        </p:nvSpPr>
        <p:spPr>
          <a:solidFill>
            <a:srgbClr val="FFFFFF"/>
          </a:solidFill>
          <a:ln/>
        </p:spPr>
      </p:sp>
      <p:sp>
        <p:nvSpPr>
          <p:cNvPr id="72707"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ea typeface="ＭＳ Ｐゴシック" pitchFamily="-84" charset="-128"/>
              </a:rPr>
              <a:t>earliest ever lecture prep! </a:t>
            </a:r>
          </a:p>
          <a:p>
            <a:pPr eaLnBrk="1" hangingPunct="1"/>
            <a:r>
              <a:rPr lang="en-US" dirty="0">
                <a:ea typeface="ＭＳ Ｐゴシック" pitchFamily="-84" charset="-128"/>
              </a:rPr>
              <a:t>follow along download slides</a:t>
            </a:r>
          </a:p>
        </p:txBody>
      </p:sp>
    </p:spTree>
    <p:extLst>
      <p:ext uri="{BB962C8B-B14F-4D97-AF65-F5344CB8AC3E}">
        <p14:creationId xmlns:p14="http://schemas.microsoft.com/office/powerpoint/2010/main" val="351117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Figure 1.6: The first study of software projects found that 53% of projects exceeding their budgets by a factor of 2.9 and overshot their schedule by a factor of 3.2 and another 31% of software projects were cancelled before completion (Johnson 1995). The an estimated annual cost in the United States for such software projects was $100B. The second survey of 250 large projects, each with the equivalent of more than a million lines of C code, found similarly disappointing results (Jones 2004). The final survey of members of the British Computer Society found that only 130 of 1027 projects met their schedule and budget. Half of all projects were maintenance or data conversion projects and half new development project, but the successful projects divided into 127 of the former and just 3 of the latter (Taylor 2000).</a:t>
            </a:r>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6E8CACD9-4E61-43A3-A30A-758E88C83FB5}" type="slidenum">
              <a:rPr lang="en-US" sz="1200">
                <a:latin typeface="Calibri" panose="020F0502020204030204" pitchFamily="34" charset="0"/>
              </a:rPr>
              <a:pPr eaLnBrk="1" hangingPunct="1"/>
              <a:t>13</a:t>
            </a:fld>
            <a:endParaRPr lang="en-US" sz="1200" dirty="0">
              <a:latin typeface="Calibri" panose="020F0502020204030204" pitchFamily="34" charset="0"/>
            </a:endParaRPr>
          </a:p>
        </p:txBody>
      </p:sp>
    </p:spTree>
    <p:extLst>
      <p:ext uri="{BB962C8B-B14F-4D97-AF65-F5344CB8AC3E}">
        <p14:creationId xmlns:p14="http://schemas.microsoft.com/office/powerpoint/2010/main" val="398776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Just over 10 years – lots</a:t>
            </a:r>
          </a:p>
          <a:p>
            <a:endParaRPr lang="en-US" dirty="0">
              <a:ea typeface="ＭＳ Ｐゴシック" pitchFamily="-84" charset="-128"/>
            </a:endParaRPr>
          </a:p>
          <a:p>
            <a:r>
              <a:rPr lang="en-US" dirty="0">
                <a:ea typeface="ＭＳ Ｐゴシック" pitchFamily="-84" charset="-128"/>
              </a:rPr>
              <a:t>4 theses</a:t>
            </a:r>
          </a:p>
          <a:p>
            <a:endParaRPr lang="en-US" dirty="0">
              <a:ea typeface="ＭＳ Ｐゴシック" pitchFamily="-84" charset="-128"/>
            </a:endParaRPr>
          </a:p>
          <a:p>
            <a:r>
              <a:rPr lang="en-US" dirty="0">
                <a:ea typeface="ＭＳ Ｐゴシック" pitchFamily="-84" charset="-128"/>
              </a:rPr>
              <a:t>Like Martin Luther nailed his </a:t>
            </a:r>
            <a:r>
              <a:rPr lang="en-US" dirty="0">
                <a:ea typeface="ＭＳ Ｐゴシック" pitchFamily="-84" charset="-128"/>
                <a:hlinkClick r:id="rId3" tooltip="Ninety-Five Theses"/>
              </a:rPr>
              <a:t>Ninety-Five Theses</a:t>
            </a:r>
            <a:r>
              <a:rPr lang="en-US" dirty="0">
                <a:ea typeface="ＭＳ Ｐゴシック" pitchFamily="-84" charset="-128"/>
              </a:rPr>
              <a:t> on 31 October 1517 to the door of the Catholic Church, sparking the </a:t>
            </a:r>
            <a:r>
              <a:rPr lang="en-US" dirty="0">
                <a:ea typeface="ＭＳ Ｐゴシック" pitchFamily="-84" charset="-128"/>
                <a:hlinkClick r:id="rId4" tooltip="Protestant Reformation"/>
              </a:rPr>
              <a:t>Reformation</a:t>
            </a:r>
            <a:r>
              <a:rPr lang="en-US" dirty="0">
                <a:ea typeface="ＭＳ Ｐゴシック" pitchFamily="-84" charset="-128"/>
              </a:rPr>
              <a:t> movement in Christianity</a:t>
            </a:r>
          </a:p>
          <a:p>
            <a:endParaRPr lang="en-US" dirty="0">
              <a:ea typeface="ＭＳ Ｐゴシック" pitchFamily="-84" charset="-128"/>
            </a:endParaRPr>
          </a:p>
          <a:p>
            <a:r>
              <a:rPr lang="en-US" dirty="0">
                <a:ea typeface="ＭＳ Ｐゴシック" pitchFamily="-84" charset="-128"/>
              </a:rPr>
              <a:t>Change is not a problem to be solved, but a fact to be coped with</a:t>
            </a:r>
          </a:p>
          <a:p>
            <a:endParaRPr lang="en-US" dirty="0">
              <a:ea typeface="ＭＳ Ｐゴシック" pitchFamily="-84" charset="-128"/>
            </a:endParaRPr>
          </a:p>
          <a:p>
            <a:endParaRPr lang="en-US" dirty="0">
              <a:ea typeface="ＭＳ Ｐゴシック" pitchFamily="-84" charset="-128"/>
            </a:endParaRPr>
          </a:p>
        </p:txBody>
      </p:sp>
      <p:sp>
        <p:nvSpPr>
          <p:cNvPr id="788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F113E871-725A-4288-AFA2-F2C84721C8FD}" type="slidenum">
              <a:rPr lang="en-US" sz="1200">
                <a:latin typeface="Calibri" panose="020F0502020204030204" pitchFamily="34" charset="0"/>
              </a:rPr>
              <a:pPr eaLnBrk="1" hangingPunct="1"/>
              <a:t>14</a:t>
            </a:fld>
            <a:endParaRPr lang="en-US" sz="1200" dirty="0">
              <a:latin typeface="Calibri" panose="020F0502020204030204" pitchFamily="34" charset="0"/>
            </a:endParaRPr>
          </a:p>
        </p:txBody>
      </p:sp>
    </p:spTree>
    <p:extLst>
      <p:ext uri="{BB962C8B-B14F-4D97-AF65-F5344CB8AC3E}">
        <p14:creationId xmlns:p14="http://schemas.microsoft.com/office/powerpoint/2010/main" val="1735110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a:ln/>
        </p:spPr>
      </p:sp>
      <p:sp>
        <p:nvSpPr>
          <p:cNvPr id="819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Working but incomplete</a:t>
            </a:r>
          </a:p>
          <a:p>
            <a:endParaRPr lang="en-US" dirty="0">
              <a:ea typeface="ＭＳ Ｐゴシック" pitchFamily="-84" charset="-128"/>
            </a:endParaRPr>
          </a:p>
          <a:p>
            <a:r>
              <a:rPr lang="en-US" dirty="0">
                <a:ea typeface="ＭＳ Ｐゴシック" pitchFamily="-84" charset="-128"/>
              </a:rPr>
              <a:t>More iterations, the more you</a:t>
            </a:r>
            <a:r>
              <a:rPr lang="ja-JP" altLang="en-US" dirty="0">
                <a:ea typeface="ＭＳ Ｐゴシック" pitchFamily="-84" charset="-128"/>
              </a:rPr>
              <a:t>’</a:t>
            </a:r>
            <a:r>
              <a:rPr lang="en-US" altLang="ja-JP" dirty="0" err="1">
                <a:ea typeface="ＭＳ Ｐゴシック" pitchFamily="-84" charset="-128"/>
              </a:rPr>
              <a:t>ll</a:t>
            </a:r>
            <a:r>
              <a:rPr lang="en-US" altLang="ja-JP" dirty="0">
                <a:ea typeface="ＭＳ Ｐゴシック" pitchFamily="-84" charset="-128"/>
              </a:rPr>
              <a:t> learn</a:t>
            </a:r>
          </a:p>
          <a:p>
            <a:endParaRPr lang="en-US" dirty="0">
              <a:ea typeface="ＭＳ Ｐゴシック" pitchFamily="-84" charset="-128"/>
            </a:endParaRPr>
          </a:p>
          <a:p>
            <a:r>
              <a:rPr lang="en-US" dirty="0">
                <a:ea typeface="ＭＳ Ｐゴシック" pitchFamily="-84" charset="-128"/>
              </a:rPr>
              <a:t>Write Tests before write code</a:t>
            </a:r>
          </a:p>
          <a:p>
            <a:endParaRPr lang="en-US" dirty="0">
              <a:ea typeface="ＭＳ Ｐゴシック" pitchFamily="-84" charset="-128"/>
            </a:endParaRPr>
          </a:p>
          <a:p>
            <a:r>
              <a:rPr lang="en-US" dirty="0">
                <a:ea typeface="ＭＳ Ｐゴシック" pitchFamily="-84" charset="-128"/>
              </a:rPr>
              <a:t>Customer helps write SW requirements</a:t>
            </a:r>
          </a:p>
        </p:txBody>
      </p:sp>
      <p:sp>
        <p:nvSpPr>
          <p:cNvPr id="819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F597EAEB-D31D-482D-9322-AD068443B316}" type="slidenum">
              <a:rPr lang="en-US" sz="1200">
                <a:latin typeface="Calibri" panose="020F0502020204030204" pitchFamily="34" charset="0"/>
              </a:rPr>
              <a:pPr eaLnBrk="1" hangingPunct="1"/>
              <a:t>16</a:t>
            </a:fld>
            <a:endParaRPr lang="en-US" sz="1200" dirty="0">
              <a:latin typeface="Calibri" panose="020F0502020204030204" pitchFamily="34" charset="0"/>
            </a:endParaRPr>
          </a:p>
        </p:txBody>
      </p:sp>
    </p:spTree>
    <p:extLst>
      <p:ext uri="{BB962C8B-B14F-4D97-AF65-F5344CB8AC3E}">
        <p14:creationId xmlns:p14="http://schemas.microsoft.com/office/powerpoint/2010/main" val="1754129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pitchFamily="-84" charset="-128"/>
              </a:rPr>
              <a:t>VertLeftWhiteCheck1</a:t>
            </a:r>
          </a:p>
          <a:p>
            <a:endParaRPr lang="en-US" dirty="0">
              <a:ea typeface="ＭＳ Ｐゴシック" pitchFamily="-84" charset="-128"/>
            </a:endParaRPr>
          </a:p>
          <a:p>
            <a:r>
              <a:rPr lang="en-US" dirty="0">
                <a:ea typeface="ＭＳ Ｐゴシック" pitchFamily="-84" charset="-128"/>
              </a:rPr>
              <a:t>While Agile does not develop extensive requirements documents as does Waterfall, the interactions with customers lead to the creation of requirements as user stories, as we shall see in Chapter 7</a:t>
            </a:r>
          </a:p>
          <a:p>
            <a:endParaRPr lang="en-US" dirty="0">
              <a:solidFill>
                <a:srgbClr val="FF0000"/>
              </a:solidFill>
              <a:latin typeface="Symbol" panose="05050102010706020507" pitchFamily="18" charset="2"/>
              <a:ea typeface="ＭＳ Ｐゴシック" pitchFamily="-84" charset="-128"/>
            </a:endParaRPr>
          </a:p>
          <a:p>
            <a:r>
              <a:rPr lang="en-US" dirty="0">
                <a:solidFill>
                  <a:srgbClr val="FF0000"/>
                </a:solidFill>
                <a:latin typeface="Symbol" panose="05050102010706020507" pitchFamily="18" charset="2"/>
                <a:ea typeface="ＭＳ Ｐゴシック" pitchFamily="-84" charset="-128"/>
              </a:rPr>
              <a:t>Beck: Part of coping with change is making change at architectural level –</a:t>
            </a:r>
          </a:p>
          <a:p>
            <a:endParaRPr lang="en-US" dirty="0">
              <a:solidFill>
                <a:srgbClr val="FF0000"/>
              </a:solidFill>
              <a:latin typeface="Symbol" panose="05050102010706020507" pitchFamily="18" charset="2"/>
              <a:ea typeface="ＭＳ Ｐゴシック" pitchFamily="-84" charset="-128"/>
            </a:endParaRPr>
          </a:p>
          <a:p>
            <a:r>
              <a:rPr lang="en-US" dirty="0">
                <a:ea typeface="ＭＳ Ｐゴシック" pitchFamily="-84" charset="-128"/>
              </a:rPr>
              <a:t>Both build working but incomplete prototypes that the customer helps evaluate. The difference is that customers are involved every two weeks in Agile versus up to two years in with Spiral.</a:t>
            </a:r>
          </a:p>
          <a:p>
            <a:endParaRPr lang="en-US" dirty="0">
              <a:ea typeface="ＭＳ Ｐゴシック" pitchFamily="-84" charset="-128"/>
            </a:endParaRPr>
          </a:p>
          <a:p>
            <a:r>
              <a:rPr lang="en-US" dirty="0">
                <a:ea typeface="ＭＳ Ｐゴシック" pitchFamily="-84" charset="-128"/>
              </a:rPr>
              <a:t>The answer is measuring progress against a plan</a:t>
            </a:r>
            <a:endParaRPr lang="en-US" dirty="0">
              <a:solidFill>
                <a:srgbClr val="FF0000"/>
              </a:solidFill>
              <a:latin typeface="Symbol" panose="05050102010706020507" pitchFamily="18" charset="2"/>
              <a:ea typeface="ＭＳ Ｐゴシック" pitchFamily="-84" charset="-128"/>
            </a:endParaRPr>
          </a:p>
          <a:p>
            <a:endParaRPr lang="en-US" dirty="0">
              <a:solidFill>
                <a:srgbClr val="FF0000"/>
              </a:solidFill>
              <a:latin typeface="Symbol" panose="05050102010706020507" pitchFamily="18" charset="2"/>
              <a:ea typeface="ＭＳ Ｐゴシック" pitchFamily="-84" charset="-128"/>
            </a:endParaRPr>
          </a:p>
        </p:txBody>
      </p:sp>
      <p:sp>
        <p:nvSpPr>
          <p:cNvPr id="890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fld id="{BE74EA0D-B76E-4A76-B97A-267D66FA62FA}" type="slidenum">
              <a:rPr lang="en-US" sz="1200">
                <a:solidFill>
                  <a:srgbClr val="000000"/>
                </a:solidFill>
                <a:latin typeface="Calibri" panose="020F0502020204030204" pitchFamily="34" charset="0"/>
              </a:rPr>
              <a:pPr eaLnBrk="1" hangingPunct="1"/>
              <a:t>18</a:t>
            </a:fld>
            <a:endParaRPr lang="en-US" sz="12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30416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fld id="{F8864D0C-2E79-4A52-A2E8-DEEB19C0B0AB}" type="datetime1">
              <a:rPr lang="en-GB" smtClean="0"/>
              <a:t>08/04/2017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B3BD448-1CA3-4D58-9671-F7939C683259}" type="slidenum">
              <a:rPr lang="en-US" smtClean="0"/>
              <a:pPr/>
              <a:t>‹#›</a:t>
            </a:fld>
            <a:endParaRPr lang="en-US"/>
          </a:p>
        </p:txBody>
      </p:sp>
    </p:spTree>
    <p:extLst>
      <p:ext uri="{BB962C8B-B14F-4D97-AF65-F5344CB8AC3E}">
        <p14:creationId xmlns:p14="http://schemas.microsoft.com/office/powerpoint/2010/main" val="1732766487"/>
      </p:ext>
    </p:extLst>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7D986D5-605C-43D6-9A63-92C35F5331D7}" type="datetime1">
              <a:rPr lang="en-GB" smtClean="0"/>
              <a:t>08/04/2017</a:t>
            </a:fld>
            <a:endParaRPr lang="en-GB"/>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2390CE9-72B9-4E0A-9529-3F19D6C85399}" type="slidenum">
              <a:rPr lang="en-US" smtClean="0"/>
              <a:pPr/>
              <a:t>‹#›</a:t>
            </a:fld>
            <a:endParaRPr lang="en-US"/>
          </a:p>
        </p:txBody>
      </p:sp>
    </p:spTree>
    <p:extLst>
      <p:ext uri="{BB962C8B-B14F-4D97-AF65-F5344CB8AC3E}">
        <p14:creationId xmlns:p14="http://schemas.microsoft.com/office/powerpoint/2010/main" val="3239336130"/>
      </p:ext>
    </p:extLst>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DEF8F23-8FBE-4094-A7E7-71040A858A3D}" type="datetime1">
              <a:rPr lang="en-GB" smtClean="0"/>
              <a:t>08/04/2017</a:t>
            </a:fld>
            <a:endParaRPr lang="en-GB"/>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2390CE9-72B9-4E0A-9529-3F19D6C85399}" type="slidenum">
              <a:rPr lang="en-US" smtClean="0"/>
              <a:pPr/>
              <a:t>‹#›</a:t>
            </a:fld>
            <a:endParaRPr lang="en-US"/>
          </a:p>
        </p:txBody>
      </p:sp>
    </p:spTree>
    <p:extLst>
      <p:ext uri="{BB962C8B-B14F-4D97-AF65-F5344CB8AC3E}">
        <p14:creationId xmlns:p14="http://schemas.microsoft.com/office/powerpoint/2010/main" val="1802746727"/>
      </p:ext>
    </p:extLst>
  </p:cSld>
  <p:clrMapOvr>
    <a:masterClrMapping/>
  </p:clrMapOvr>
  <p:transition spd="slow">
    <p:cover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213062" name="Image" r:id="rId3" imgW="10057143" imgH="1269841" progId="Photoshop.Image.7">
                  <p:embed/>
                </p:oleObj>
              </mc:Choice>
              <mc:Fallback>
                <p:oleObj name="Image" r:id="rId3" imgW="10057143" imgH="1269841" progId="Photoshop.Image.7">
                  <p:embed/>
                  <p:pic>
                    <p:nvPicPr>
                      <p:cNvPr id="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Slide Number Placeholder 3"/>
          <p:cNvSpPr>
            <a:spLocks noGrp="1"/>
          </p:cNvSpPr>
          <p:nvPr>
            <p:ph type="sldNum" sz="quarter" idx="10"/>
          </p:nvPr>
        </p:nvSpPr>
        <p:spPr/>
        <p:txBody>
          <a:bodyPr/>
          <a:lstStyle>
            <a:lvl1pPr>
              <a:defRPr/>
            </a:lvl1pPr>
          </a:lstStyle>
          <a:p>
            <a:fld id="{019E457A-927C-4F36-B943-D97DEBD64441}" type="slidenum">
              <a:rPr lang="en-US"/>
              <a:pPr/>
              <a:t>‹#›</a:t>
            </a:fld>
            <a:endParaRPr lang="en-US"/>
          </a:p>
        </p:txBody>
      </p:sp>
    </p:spTree>
    <p:extLst>
      <p:ext uri="{BB962C8B-B14F-4D97-AF65-F5344CB8AC3E}">
        <p14:creationId xmlns:p14="http://schemas.microsoft.com/office/powerpoint/2010/main" val="341241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3284154-2C9D-4E24-B2E0-3ED57CDD3468}" type="datetime1">
              <a:rPr lang="en-GB" smtClean="0"/>
              <a:t>08/04/2017</a:t>
            </a:fld>
            <a:endParaRPr lang="en-GB"/>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8EB159A-2467-4C21-A2AF-EE4A7DA05EA8}" type="slidenum">
              <a:rPr lang="en-US" smtClean="0"/>
              <a:pPr/>
              <a:t>‹#›</a:t>
            </a:fld>
            <a:endParaRPr lang="en-US"/>
          </a:p>
        </p:txBody>
      </p:sp>
    </p:spTree>
    <p:extLst>
      <p:ext uri="{BB962C8B-B14F-4D97-AF65-F5344CB8AC3E}">
        <p14:creationId xmlns:p14="http://schemas.microsoft.com/office/powerpoint/2010/main" val="1019208984"/>
      </p:ext>
    </p:extLst>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88C6C0-F56F-4D32-B2E0-DB167B0762A4}" type="datetime1">
              <a:rPr lang="en-GB" smtClean="0"/>
              <a:t>08/04/2017</a:t>
            </a:fld>
            <a:endParaRPr lang="en-GB"/>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2390CE9-72B9-4E0A-9529-3F19D6C85399}" type="slidenum">
              <a:rPr lang="en-US" smtClean="0"/>
              <a:pPr/>
              <a:t>‹#›</a:t>
            </a:fld>
            <a:endParaRPr lang="en-US"/>
          </a:p>
        </p:txBody>
      </p:sp>
    </p:spTree>
    <p:extLst>
      <p:ext uri="{BB962C8B-B14F-4D97-AF65-F5344CB8AC3E}">
        <p14:creationId xmlns:p14="http://schemas.microsoft.com/office/powerpoint/2010/main" val="2924368501"/>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5835B50-E8A5-4935-A929-525F1BD85EE2}" type="datetime1">
              <a:rPr lang="en-GB" smtClean="0"/>
              <a:t>08/04/2017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B05D9DD-F19D-4DF4-9FB8-1FF9DD243843}" type="slidenum">
              <a:rPr lang="en-US" smtClean="0"/>
              <a:pPr/>
              <a:t>‹#›</a:t>
            </a:fld>
            <a:endParaRPr lang="en-US"/>
          </a:p>
        </p:txBody>
      </p:sp>
    </p:spTree>
    <p:extLst>
      <p:ext uri="{BB962C8B-B14F-4D97-AF65-F5344CB8AC3E}">
        <p14:creationId xmlns:p14="http://schemas.microsoft.com/office/powerpoint/2010/main" val="3607954677"/>
      </p:ext>
    </p:extLst>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2C9C802-3A13-4781-9F31-F7A2FC84CC84}" type="datetime1">
              <a:rPr lang="en-GB" smtClean="0"/>
              <a:t>08/04/2017</a:t>
            </a:fld>
            <a:endParaRPr lang="en-GB"/>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2390CE9-72B9-4E0A-9529-3F19D6C85399}" type="slidenum">
              <a:rPr lang="en-US" smtClean="0"/>
              <a:pPr/>
              <a:t>‹#›</a:t>
            </a:fld>
            <a:endParaRPr lang="en-US"/>
          </a:p>
        </p:txBody>
      </p:sp>
    </p:spTree>
    <p:extLst>
      <p:ext uri="{BB962C8B-B14F-4D97-AF65-F5344CB8AC3E}">
        <p14:creationId xmlns:p14="http://schemas.microsoft.com/office/powerpoint/2010/main" val="3875632358"/>
      </p:ext>
    </p:extLst>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DE1A58C-3B71-4EA2-8C31-D8076A1E9C05}" type="datetime1">
              <a:rPr lang="en-GB" smtClean="0"/>
              <a:t>08/04/2017</a:t>
            </a:fld>
            <a:endParaRPr lang="en-GB"/>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2390CE9-72B9-4E0A-9529-3F19D6C85399}" type="slidenum">
              <a:rPr lang="en-US" smtClean="0"/>
              <a:pPr/>
              <a:t>‹#›</a:t>
            </a:fld>
            <a:endParaRPr lang="en-US"/>
          </a:p>
        </p:txBody>
      </p:sp>
    </p:spTree>
    <p:extLst>
      <p:ext uri="{BB962C8B-B14F-4D97-AF65-F5344CB8AC3E}">
        <p14:creationId xmlns:p14="http://schemas.microsoft.com/office/powerpoint/2010/main" val="2367260760"/>
      </p:ext>
    </p:extLst>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661BC-86D6-4869-9F39-9599E93F5B5B}" type="datetime1">
              <a:rPr lang="en-GB" smtClean="0"/>
              <a:t>08/04/2017</a:t>
            </a:fld>
            <a:endParaRPr lang="en-GB"/>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0FF8861-8BBB-42B8-9767-5F179B409E68}" type="slidenum">
              <a:rPr lang="en-US" smtClean="0"/>
              <a:pPr/>
              <a:t>‹#›</a:t>
            </a:fld>
            <a:endParaRPr lang="en-US"/>
          </a:p>
        </p:txBody>
      </p:sp>
    </p:spTree>
    <p:extLst>
      <p:ext uri="{BB962C8B-B14F-4D97-AF65-F5344CB8AC3E}">
        <p14:creationId xmlns:p14="http://schemas.microsoft.com/office/powerpoint/2010/main" val="3542496494"/>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2A3B1D9-E267-4C41-80C3-2CE85990596B}" type="datetime1">
              <a:rPr lang="en-GB" smtClean="0"/>
              <a:t>08/04/2017</a:t>
            </a:fld>
            <a:endParaRPr lang="en-GB"/>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2390CE9-72B9-4E0A-9529-3F19D6C85399}" type="slidenum">
              <a:rPr lang="en-US" smtClean="0"/>
              <a:pPr/>
              <a:t>‹#›</a:t>
            </a:fld>
            <a:endParaRPr lang="en-US"/>
          </a:p>
        </p:txBody>
      </p:sp>
    </p:spTree>
    <p:extLst>
      <p:ext uri="{BB962C8B-B14F-4D97-AF65-F5344CB8AC3E}">
        <p14:creationId xmlns:p14="http://schemas.microsoft.com/office/powerpoint/2010/main" val="3294497371"/>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E9B44B8-E205-4316-8221-42EF4F3A09EA}" type="datetime1">
              <a:rPr lang="en-GB" smtClean="0"/>
              <a:t>08/04/2017</a:t>
            </a:fld>
            <a:endParaRPr lang="en-GB"/>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2390CE9-72B9-4E0A-9529-3F19D6C85399}" type="slidenum">
              <a:rPr lang="en-US" smtClean="0"/>
              <a:pPr/>
              <a:t>‹#›</a:t>
            </a:fld>
            <a:endParaRPr lang="en-US"/>
          </a:p>
        </p:txBody>
      </p:sp>
    </p:spTree>
    <p:extLst>
      <p:ext uri="{BB962C8B-B14F-4D97-AF65-F5344CB8AC3E}">
        <p14:creationId xmlns:p14="http://schemas.microsoft.com/office/powerpoint/2010/main" val="101868081"/>
      </p:ext>
    </p:extLst>
  </p:cSld>
  <p:clrMapOvr>
    <a:masterClrMapping/>
  </p:clrMapOvr>
  <p:transition spd="slow">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E94F7B-E1FB-4080-A341-72975B78FEB2}" type="datetime1">
              <a:rPr lang="en-GB" smtClean="0"/>
              <a:t>08/04/2017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390CE9-72B9-4E0A-9529-3F19D6C85399}" type="slidenum">
              <a:rPr lang="en-US" smtClean="0"/>
              <a:pPr/>
              <a:t>‹#›</a:t>
            </a:fld>
            <a:endParaRPr lang="en-US"/>
          </a:p>
        </p:txBody>
      </p:sp>
    </p:spTree>
    <p:extLst>
      <p:ext uri="{BB962C8B-B14F-4D97-AF65-F5344CB8AC3E}">
        <p14:creationId xmlns:p14="http://schemas.microsoft.com/office/powerpoint/2010/main" val="1472203157"/>
      </p:ext>
    </p:extLst>
  </p:cSld>
  <p:clrMap bg1="lt1" tx1="dk1" bg2="lt2" tx2="dk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2" r:id="rId11"/>
    <p:sldLayoutId id="2147484343" r:id="rId12"/>
  </p:sldLayoutIdLst>
  <p:transition spd="slow">
    <p:cover dir="u"/>
  </p:transition>
  <p:hf hdr="0" ftr="0" dt="0"/>
  <p:txStyles>
    <p:titleStyle>
      <a:lvl1pPr algn="l" defTabSz="685800" rtl="0" eaLnBrk="1" latinLnBrk="0" hangingPunct="1">
        <a:lnSpc>
          <a:spcPct val="90000"/>
        </a:lnSpc>
        <a:spcBef>
          <a:spcPct val="0"/>
        </a:spcBef>
        <a:buNone/>
        <a:defRPr sz="3300" kern="1200">
          <a:solidFill>
            <a:schemeClr val="accent5"/>
          </a:solidFill>
          <a:latin typeface="Calibri" panose="020F050202020403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accent5"/>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kYUrqdUyEp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ctrTitle"/>
          </p:nvPr>
        </p:nvSpPr>
        <p:spPr>
          <a:xfrm>
            <a:off x="838200" y="1447800"/>
            <a:ext cx="7772400" cy="2746375"/>
          </a:xfrm>
        </p:spPr>
        <p:txBody>
          <a:bodyPr>
            <a:normAutofit fontScale="90000"/>
          </a:bodyPr>
          <a:lstStyle/>
          <a:p>
            <a:pPr eaLnBrk="1" hangingPunct="1"/>
            <a:r>
              <a:rPr lang="en-US" sz="4000">
                <a:ea typeface="ＭＳ Ｐゴシック" pitchFamily="-84" charset="-128"/>
              </a:rPr>
              <a:t>Introduction to Software Engineering</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endParaRPr lang="en-US" sz="4000">
              <a:ea typeface="ＭＳ Ｐゴシック" pitchFamily="-84" charset="-128"/>
            </a:endParaRPr>
          </a:p>
        </p:txBody>
      </p:sp>
      <p:sp>
        <p:nvSpPr>
          <p:cNvPr id="35842" name="Rectangle 3"/>
          <p:cNvSpPr>
            <a:spLocks noGrp="1" noChangeArrowheads="1"/>
          </p:cNvSpPr>
          <p:nvPr>
            <p:ph type="subTitle" idx="1"/>
          </p:nvPr>
        </p:nvSpPr>
        <p:spPr>
          <a:xfrm>
            <a:off x="609600" y="5638800"/>
            <a:ext cx="7924800" cy="457200"/>
          </a:xfrm>
        </p:spPr>
        <p:txBody>
          <a:bodyPr/>
          <a:lstStyle/>
          <a:p>
            <a:pPr eaLnBrk="1" hangingPunct="1"/>
            <a:r>
              <a:rPr lang="en-US">
                <a:ea typeface="ＭＳ Ｐゴシック" pitchFamily="-84" charset="-128"/>
              </a:rPr>
              <a:t>David Patterson</a:t>
            </a:r>
          </a:p>
        </p:txBody>
      </p:sp>
      <p:sp>
        <p:nvSpPr>
          <p:cNvPr id="35844" name="Rectangle 4"/>
          <p:cNvSpPr>
            <a:spLocks noChangeArrowheads="1"/>
          </p:cNvSpPr>
          <p:nvPr/>
        </p:nvSpPr>
        <p:spPr bwMode="auto">
          <a:xfrm>
            <a:off x="1828800" y="5105400"/>
            <a:ext cx="52196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Calibri" panose="020F0502020204030204" pitchFamily="34" charset="0"/>
              </a:rPr>
              <a:t>(</a:t>
            </a:r>
            <a:r>
              <a:rPr lang="en-US" i="1" dirty="0">
                <a:latin typeface="Calibri" panose="020F0502020204030204" pitchFamily="34" charset="0"/>
              </a:rPr>
              <a:t>Engineering Software as a Service </a:t>
            </a:r>
            <a:r>
              <a:rPr lang="en-US" dirty="0">
                <a:latin typeface="Calibri" panose="020F0502020204030204" pitchFamily="34" charset="0"/>
              </a:rPr>
              <a:t>§1.1)</a:t>
            </a:r>
          </a:p>
        </p:txBody>
      </p:sp>
      <p:pic>
        <p:nvPicPr>
          <p:cNvPr id="35845" name="Picture 8" descr="aqueduc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0963" y="1965325"/>
            <a:ext cx="3902075"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B3BD448-1CA3-4D58-9671-F7939C683259}" type="slidenum">
              <a:rPr lang="en-US" smtClean="0"/>
              <a:pPr/>
              <a:t>1</a:t>
            </a:fld>
            <a:endParaRPr lang="en-US"/>
          </a:p>
        </p:txBody>
      </p:sp>
    </p:spTree>
  </p:cSld>
  <p:clrMapOvr>
    <a:masterClrMapping/>
  </p:clrMapOvr>
  <p:transition spd="slow">
    <p:cover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t>RUP Phases</a:t>
            </a:r>
          </a:p>
        </p:txBody>
      </p:sp>
      <p:sp>
        <p:nvSpPr>
          <p:cNvPr id="3" name="Content Placeholder 2"/>
          <p:cNvSpPr>
            <a:spLocks noGrp="1"/>
          </p:cNvSpPr>
          <p:nvPr>
            <p:ph idx="1"/>
          </p:nvPr>
        </p:nvSpPr>
        <p:spPr/>
        <p:txBody>
          <a:bodyPr/>
          <a:lstStyle/>
          <a:p>
            <a:r>
              <a:rPr lang="en-US" dirty="0"/>
              <a:t>4 Phases (can iterate)</a:t>
            </a:r>
          </a:p>
          <a:p>
            <a:r>
              <a:rPr lang="en-US" dirty="0"/>
              <a:t>Inception: </a:t>
            </a:r>
          </a:p>
          <a:p>
            <a:pPr lvl="1"/>
            <a:r>
              <a:rPr lang="en-US" dirty="0"/>
              <a:t>business case, set schedule and budget, risk assessment </a:t>
            </a:r>
          </a:p>
          <a:p>
            <a:r>
              <a:rPr lang="en-US" dirty="0"/>
              <a:t>Elaboration: </a:t>
            </a:r>
          </a:p>
          <a:p>
            <a:pPr lvl="1"/>
            <a:r>
              <a:rPr lang="en-US" dirty="0"/>
              <a:t>use cases, SW </a:t>
            </a:r>
            <a:r>
              <a:rPr lang="en-US" dirty="0" err="1"/>
              <a:t>archi</a:t>
            </a:r>
            <a:r>
              <a:rPr lang="en-US" dirty="0"/>
              <a:t>- </a:t>
            </a:r>
            <a:r>
              <a:rPr lang="en-US" dirty="0" err="1"/>
              <a:t>tecture</a:t>
            </a:r>
            <a:r>
              <a:rPr lang="en-US" dirty="0"/>
              <a:t>, prototype</a:t>
            </a:r>
          </a:p>
          <a:p>
            <a:r>
              <a:rPr lang="en-US" dirty="0"/>
              <a:t>Construction: </a:t>
            </a:r>
          </a:p>
          <a:p>
            <a:pPr lvl="1"/>
            <a:r>
              <a:rPr lang="en-US" dirty="0"/>
              <a:t>codes and tests the product, 1st release.</a:t>
            </a:r>
          </a:p>
          <a:p>
            <a:r>
              <a:rPr lang="en-US" dirty="0"/>
              <a:t>Transition: </a:t>
            </a:r>
          </a:p>
          <a:p>
            <a:pPr lvl="1"/>
            <a:r>
              <a:rPr lang="en-US" dirty="0"/>
              <a:t>move to real environment, get customer acceptance</a:t>
            </a:r>
          </a:p>
          <a:p>
            <a:endParaRPr lang="en-US" dirty="0"/>
          </a:p>
        </p:txBody>
      </p:sp>
      <p:sp>
        <p:nvSpPr>
          <p:cNvPr id="2" name="Slide Number Placeholder 1"/>
          <p:cNvSpPr>
            <a:spLocks noGrp="1"/>
          </p:cNvSpPr>
          <p:nvPr>
            <p:ph type="sldNum" sz="quarter" idx="12"/>
          </p:nvPr>
        </p:nvSpPr>
        <p:spPr/>
        <p:txBody>
          <a:bodyPr/>
          <a:lstStyle/>
          <a:p>
            <a:fld id="{C8EB159A-2467-4C21-A2AF-EE4A7DA05EA8}" type="slidenum">
              <a:rPr lang="en-US" smtClean="0"/>
              <a:pPr/>
              <a:t>10</a:t>
            </a:fld>
            <a:endParaRPr lang="en-US"/>
          </a:p>
        </p:txBody>
      </p:sp>
    </p:spTree>
  </p:cSld>
  <p:clrMapOvr>
    <a:masterClrMapping/>
  </p:clrMapOvr>
  <p:transition spd="slow">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ctrTitle"/>
          </p:nvPr>
        </p:nvSpPr>
        <p:spPr>
          <a:xfrm>
            <a:off x="1143000" y="1122363"/>
            <a:ext cx="6858000" cy="4516437"/>
          </a:xfrm>
        </p:spPr>
        <p:txBody>
          <a:bodyPr>
            <a:normAutofit fontScale="90000"/>
          </a:bodyPr>
          <a:lstStyle/>
          <a:p>
            <a:pPr eaLnBrk="1" hangingPunct="1"/>
            <a:r>
              <a:rPr lang="en-US" sz="4000" dirty="0">
                <a:ea typeface="ＭＳ Ｐゴシック" pitchFamily="-84" charset="-128"/>
              </a:rPr>
              <a:t>Development processes:</a:t>
            </a:r>
            <a:br>
              <a:rPr lang="en-US" sz="4000" dirty="0">
                <a:ea typeface="ＭＳ Ｐゴシック" pitchFamily="-84" charset="-128"/>
              </a:rPr>
            </a:br>
            <a:r>
              <a:rPr lang="en-US" sz="4000" dirty="0">
                <a:ea typeface="ＭＳ Ｐゴシック" pitchFamily="-84" charset="-128"/>
              </a:rPr>
              <a:t>Agile</a:t>
            </a:r>
            <a:br>
              <a:rPr lang="en-US" sz="4000" dirty="0">
                <a:ea typeface="ＭＳ Ｐゴシック" pitchFamily="-84" charset="-128"/>
              </a:rPr>
            </a:br>
            <a:r>
              <a:rPr lang="en-US" sz="4000" dirty="0">
                <a:ea typeface="ＭＳ Ｐゴシック" pitchFamily="-84" charset="-128"/>
              </a:rPr>
              <a:t/>
            </a:r>
            <a:br>
              <a:rPr lang="en-US" sz="4000" dirty="0">
                <a:ea typeface="ＭＳ Ｐゴシック" pitchFamily="-84" charset="-128"/>
              </a:rPr>
            </a:br>
            <a:r>
              <a:rPr lang="en-US" sz="4000" dirty="0">
                <a:ea typeface="ＭＳ Ｐゴシック" pitchFamily="-84" charset="-128"/>
              </a:rPr>
              <a:t/>
            </a:r>
            <a:br>
              <a:rPr lang="en-US" sz="4000" dirty="0">
                <a:ea typeface="ＭＳ Ｐゴシック" pitchFamily="-84" charset="-128"/>
              </a:rPr>
            </a:br>
            <a:r>
              <a:rPr lang="en-US" sz="4000" dirty="0">
                <a:ea typeface="ＭＳ Ｐゴシック" pitchFamily="-84" charset="-128"/>
              </a:rPr>
              <a:t/>
            </a:r>
            <a:br>
              <a:rPr lang="en-US" sz="4000" dirty="0">
                <a:ea typeface="ＭＳ Ｐゴシック" pitchFamily="-84" charset="-128"/>
              </a:rPr>
            </a:br>
            <a:r>
              <a:rPr lang="en-US" sz="4000" dirty="0">
                <a:ea typeface="ＭＳ Ｐゴシック" pitchFamily="-84" charset="-128"/>
              </a:rPr>
              <a:t/>
            </a:r>
            <a:br>
              <a:rPr lang="en-US" sz="4000" dirty="0">
                <a:ea typeface="ＭＳ Ｐゴシック" pitchFamily="-84" charset="-128"/>
              </a:rPr>
            </a:br>
            <a:r>
              <a:rPr lang="en-US" sz="4000" dirty="0">
                <a:ea typeface="ＭＳ Ｐゴシック" pitchFamily="-84" charset="-128"/>
              </a:rPr>
              <a:t/>
            </a:r>
            <a:br>
              <a:rPr lang="en-US" sz="4000" dirty="0">
                <a:ea typeface="ＭＳ Ｐゴシック" pitchFamily="-84" charset="-128"/>
              </a:rPr>
            </a:br>
            <a:r>
              <a:rPr lang="en-US" sz="4000" dirty="0">
                <a:ea typeface="ＭＳ Ｐゴシック" pitchFamily="-84" charset="-128"/>
              </a:rPr>
              <a:t/>
            </a:r>
            <a:br>
              <a:rPr lang="en-US" sz="4000" dirty="0">
                <a:ea typeface="ＭＳ Ｐゴシック" pitchFamily="-84" charset="-128"/>
              </a:rPr>
            </a:br>
            <a:r>
              <a:rPr lang="en-US" sz="3200" dirty="0">
                <a:ea typeface="ＭＳ Ｐゴシック" pitchFamily="-84" charset="-128"/>
              </a:rPr>
              <a:t>(</a:t>
            </a:r>
            <a:r>
              <a:rPr lang="en-US" sz="3200" i="1" dirty="0">
                <a:ea typeface="ＭＳ Ｐゴシック" pitchFamily="-84" charset="-128"/>
              </a:rPr>
              <a:t>Engineering Long Lasting Software </a:t>
            </a:r>
            <a:r>
              <a:rPr lang="en-US" sz="3200" dirty="0">
                <a:ea typeface="ＭＳ Ｐゴシック" pitchFamily="-84" charset="-128"/>
              </a:rPr>
              <a:t>§1.9)</a:t>
            </a:r>
            <a:endParaRPr lang="en-US" sz="4000" dirty="0">
              <a:ea typeface="ＭＳ Ｐゴシック" pitchFamily="-84" charset="-128"/>
            </a:endParaRPr>
          </a:p>
        </p:txBody>
      </p:sp>
      <p:sp>
        <p:nvSpPr>
          <p:cNvPr id="71682" name="Rectangle 3"/>
          <p:cNvSpPr>
            <a:spLocks noGrp="1" noChangeArrowheads="1"/>
          </p:cNvSpPr>
          <p:nvPr>
            <p:ph type="subTitle" idx="1"/>
          </p:nvPr>
        </p:nvSpPr>
        <p:spPr>
          <a:xfrm>
            <a:off x="609600" y="5638800"/>
            <a:ext cx="7924800" cy="457200"/>
          </a:xfrm>
        </p:spPr>
        <p:txBody>
          <a:bodyPr/>
          <a:lstStyle/>
          <a:p>
            <a:pPr eaLnBrk="1" hangingPunct="1"/>
            <a:r>
              <a:rPr lang="en-US">
                <a:ea typeface="ＭＳ Ｐゴシック" pitchFamily="-84" charset="-128"/>
              </a:rPr>
              <a:t>David Patterson</a:t>
            </a:r>
          </a:p>
        </p:txBody>
      </p:sp>
      <p:pic>
        <p:nvPicPr>
          <p:cNvPr id="71684" name="Picture 6" descr="Agil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98509"/>
            <a:ext cx="1613004"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B3BD448-1CA3-4D58-9671-F7939C683259}" type="slidenum">
              <a:rPr lang="en-US" smtClean="0"/>
              <a:pPr/>
              <a:t>11</a:t>
            </a:fld>
            <a:endParaRPr lang="en-US"/>
          </a:p>
        </p:txBody>
      </p:sp>
    </p:spTree>
  </p:cSld>
  <p:clrMapOvr>
    <a:masterClrMapping/>
  </p:clrMapOvr>
  <p:transition spd="slow">
    <p:cover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ea typeface="ＭＳ Ｐゴシック" pitchFamily="-84" charset="-128"/>
              </a:rPr>
              <a:t>Alternative Process?</a:t>
            </a:r>
          </a:p>
        </p:txBody>
      </p:sp>
      <p:sp>
        <p:nvSpPr>
          <p:cNvPr id="36867" name="Content Placeholder 2"/>
          <p:cNvSpPr>
            <a:spLocks noGrp="1"/>
          </p:cNvSpPr>
          <p:nvPr>
            <p:ph idx="1"/>
          </p:nvPr>
        </p:nvSpPr>
        <p:spPr/>
        <p:txBody>
          <a:bodyPr/>
          <a:lstStyle/>
          <a:p>
            <a:r>
              <a:rPr lang="en-US">
                <a:ea typeface="ＭＳ Ｐゴシック" pitchFamily="-84" charset="-128"/>
              </a:rPr>
              <a:t>How well can Plan-and-document hit the cost, schedule, &amp; quality target?</a:t>
            </a:r>
          </a:p>
          <a:p>
            <a:r>
              <a:rPr lang="en-US">
                <a:ea typeface="ＭＳ Ｐゴシック" pitchFamily="-84" charset="-128"/>
              </a:rPr>
              <a:t>P&amp;D requires extensive documentation and planning and depends on an experienced manager </a:t>
            </a:r>
          </a:p>
          <a:p>
            <a:pPr lvl="1"/>
            <a:r>
              <a:rPr lang="en-US">
                <a:ea typeface="ＭＳ Ｐゴシック" pitchFamily="-84" charset="-128"/>
              </a:rPr>
              <a:t>Can we build software effectively without careful planning and documentation?</a:t>
            </a:r>
          </a:p>
          <a:p>
            <a:pPr lvl="1"/>
            <a:r>
              <a:rPr lang="en-US">
                <a:ea typeface="ＭＳ Ｐゴシック" pitchFamily="-84" charset="-128"/>
              </a:rPr>
              <a:t>How to avoid </a:t>
            </a:r>
            <a:r>
              <a:rPr lang="ja-JP" altLang="en-US">
                <a:ea typeface="ＭＳ Ｐゴシック" pitchFamily="-84" charset="-128"/>
              </a:rPr>
              <a:t>“</a:t>
            </a:r>
            <a:r>
              <a:rPr lang="en-US" altLang="ja-JP">
                <a:ea typeface="ＭＳ Ｐゴシック" pitchFamily="-84" charset="-128"/>
              </a:rPr>
              <a:t>just hacking</a:t>
            </a:r>
            <a:r>
              <a:rPr lang="ja-JP" altLang="en-US">
                <a:ea typeface="ＭＳ Ｐゴシック" pitchFamily="-84" charset="-128"/>
              </a:rPr>
              <a:t>”</a:t>
            </a:r>
            <a:r>
              <a:rPr lang="en-US" altLang="ja-JP">
                <a:ea typeface="ＭＳ Ｐゴシック" pitchFamily="-84" charset="-128"/>
              </a:rPr>
              <a:t>?</a:t>
            </a:r>
            <a:endParaRPr lang="en-US">
              <a:ea typeface="ＭＳ Ｐゴシック" pitchFamily="-84" charset="-128"/>
            </a:endParaRPr>
          </a:p>
        </p:txBody>
      </p:sp>
      <p:sp>
        <p:nvSpPr>
          <p:cNvPr id="2" name="Slide Number Placeholder 1"/>
          <p:cNvSpPr>
            <a:spLocks noGrp="1"/>
          </p:cNvSpPr>
          <p:nvPr>
            <p:ph type="sldNum" sz="quarter" idx="12"/>
          </p:nvPr>
        </p:nvSpPr>
        <p:spPr/>
        <p:txBody>
          <a:bodyPr/>
          <a:lstStyle/>
          <a:p>
            <a:fld id="{C8EB159A-2467-4C21-A2AF-EE4A7DA05EA8}" type="slidenum">
              <a:rPr lang="en-US" smtClean="0"/>
              <a:pPr/>
              <a:t>12</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ea typeface="ＭＳ Ｐゴシック" pitchFamily="-84" charset="-128"/>
              </a:rPr>
              <a:t>How Well do Plan-and-Document Processes Work?</a:t>
            </a:r>
          </a:p>
        </p:txBody>
      </p:sp>
      <p:sp>
        <p:nvSpPr>
          <p:cNvPr id="74754" name="Content Placeholder 2"/>
          <p:cNvSpPr>
            <a:spLocks noGrp="1"/>
          </p:cNvSpPr>
          <p:nvPr>
            <p:ph idx="1"/>
          </p:nvPr>
        </p:nvSpPr>
        <p:spPr/>
        <p:txBody>
          <a:bodyPr/>
          <a:lstStyle/>
          <a:p>
            <a:r>
              <a:rPr lang="en-US" dirty="0">
                <a:ea typeface="ＭＳ Ｐゴシック" pitchFamily="-84" charset="-128"/>
              </a:rPr>
              <a:t>IEEE Spectrum </a:t>
            </a:r>
            <a:r>
              <a:rPr lang="ja-JP" altLang="en-US" dirty="0">
                <a:ea typeface="ＭＳ Ｐゴシック" pitchFamily="-84" charset="-128"/>
              </a:rPr>
              <a:t>“</a:t>
            </a:r>
            <a:r>
              <a:rPr lang="en-US" altLang="ja-JP" dirty="0">
                <a:ea typeface="ＭＳ Ｐゴシック" pitchFamily="-84" charset="-128"/>
              </a:rPr>
              <a:t>Software Wall of Shame</a:t>
            </a:r>
            <a:r>
              <a:rPr lang="ja-JP" altLang="en-US" dirty="0">
                <a:ea typeface="ＭＳ Ｐゴシック" pitchFamily="-84" charset="-128"/>
              </a:rPr>
              <a:t>”</a:t>
            </a:r>
            <a:endParaRPr lang="en-US" altLang="ja-JP" dirty="0">
              <a:ea typeface="ＭＳ Ｐゴシック" pitchFamily="-84" charset="-128"/>
            </a:endParaRPr>
          </a:p>
          <a:p>
            <a:pPr lvl="1"/>
            <a:r>
              <a:rPr lang="en-US" dirty="0">
                <a:ea typeface="ＭＳ Ｐゴシック" pitchFamily="-84" charset="-128"/>
              </a:rPr>
              <a:t>31 projects (4 from last lecture + 27): lost $17B</a:t>
            </a:r>
          </a:p>
          <a:p>
            <a:pPr lvl="1"/>
            <a:endParaRPr lang="en-US" dirty="0">
              <a:ea typeface="ＭＳ Ｐゴシック" pitchFamily="-84" charset="-128"/>
            </a:endParaRPr>
          </a:p>
        </p:txBody>
      </p:sp>
      <p:sp>
        <p:nvSpPr>
          <p:cNvPr id="8" name="TextBox 7"/>
          <p:cNvSpPr txBox="1">
            <a:spLocks noChangeArrowheads="1"/>
          </p:cNvSpPr>
          <p:nvPr/>
        </p:nvSpPr>
        <p:spPr bwMode="auto">
          <a:xfrm>
            <a:off x="7081101" y="4667071"/>
            <a:ext cx="1905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1800" dirty="0">
                <a:latin typeface="Calibri" panose="020F0502020204030204" pitchFamily="34" charset="0"/>
              </a:rPr>
              <a:t>3/~500 new development projects on time and budget</a:t>
            </a:r>
          </a:p>
        </p:txBody>
      </p:sp>
      <p:pic>
        <p:nvPicPr>
          <p:cNvPr id="2" name="Picture 1"/>
          <p:cNvPicPr>
            <a:picLocks noChangeAspect="1"/>
          </p:cNvPicPr>
          <p:nvPr/>
        </p:nvPicPr>
        <p:blipFill>
          <a:blip r:embed="rId3"/>
          <a:stretch>
            <a:fillRect/>
          </a:stretch>
        </p:blipFill>
        <p:spPr>
          <a:xfrm>
            <a:off x="774155" y="2792439"/>
            <a:ext cx="6149455" cy="3749264"/>
          </a:xfrm>
          <a:prstGeom prst="rect">
            <a:avLst/>
          </a:prstGeom>
        </p:spPr>
      </p:pic>
      <p:sp>
        <p:nvSpPr>
          <p:cNvPr id="3" name="Slide Number Placeholder 2"/>
          <p:cNvSpPr>
            <a:spLocks noGrp="1"/>
          </p:cNvSpPr>
          <p:nvPr>
            <p:ph type="sldNum" sz="quarter" idx="12"/>
          </p:nvPr>
        </p:nvSpPr>
        <p:spPr/>
        <p:txBody>
          <a:bodyPr/>
          <a:lstStyle/>
          <a:p>
            <a:fld id="{C8EB159A-2467-4C21-A2AF-EE4A7DA05EA8}" type="slidenum">
              <a:rPr lang="en-US" smtClean="0"/>
              <a:pPr/>
              <a:t>13</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smtClean="0"/>
              <a:t>Agile Manifesto, 2001</a:t>
            </a:r>
            <a:endParaRPr lang="en-US"/>
          </a:p>
        </p:txBody>
      </p:sp>
      <p:sp>
        <p:nvSpPr>
          <p:cNvPr id="3" name="Content Placeholder 2"/>
          <p:cNvSpPr>
            <a:spLocks noGrp="1"/>
          </p:cNvSpPr>
          <p:nvPr>
            <p:ph idx="1"/>
          </p:nvPr>
        </p:nvSpPr>
        <p:spPr/>
        <p:txBody>
          <a:bodyPr>
            <a:normAutofit fontScale="92500" lnSpcReduction="10000"/>
          </a:bodyPr>
          <a:lstStyle/>
          <a:p>
            <a:r>
              <a:rPr lang="ja-JP" altLang="en-US" dirty="0" smtClean="0"/>
              <a:t>“</a:t>
            </a:r>
            <a:r>
              <a:rPr lang="en-US" altLang="ja-JP" dirty="0" smtClean="0"/>
              <a:t>We are uncovering better ways of developing SW by doing it and helping others do it. Through this work we have come to value</a:t>
            </a:r>
          </a:p>
          <a:p>
            <a:endParaRPr lang="en-US" dirty="0" smtClean="0"/>
          </a:p>
          <a:p>
            <a:pPr marL="0" indent="0" algn="ctr">
              <a:buNone/>
            </a:pPr>
            <a:r>
              <a:rPr lang="en-US" b="1" dirty="0" smtClean="0">
                <a:solidFill>
                  <a:srgbClr val="7030A0"/>
                </a:solidFill>
              </a:rPr>
              <a:t>Individuals and interactions</a:t>
            </a:r>
            <a:r>
              <a:rPr lang="en-US" dirty="0" smtClean="0">
                <a:solidFill>
                  <a:srgbClr val="7030A0"/>
                </a:solidFill>
              </a:rPr>
              <a:t> </a:t>
            </a:r>
            <a:r>
              <a:rPr lang="en-US" dirty="0" smtClean="0"/>
              <a:t>over processes &amp; tools</a:t>
            </a:r>
          </a:p>
          <a:p>
            <a:pPr marL="0" indent="0" algn="ctr">
              <a:buNone/>
            </a:pPr>
            <a:r>
              <a:rPr lang="en-US" b="1" dirty="0" smtClean="0">
                <a:solidFill>
                  <a:schemeClr val="accent6"/>
                </a:solidFill>
              </a:rPr>
              <a:t>Working software </a:t>
            </a:r>
            <a:r>
              <a:rPr lang="en-US" dirty="0" smtClean="0"/>
              <a:t>over comprehensive documentation</a:t>
            </a:r>
          </a:p>
          <a:p>
            <a:pPr marL="0" indent="0" algn="ctr">
              <a:buNone/>
            </a:pPr>
            <a:r>
              <a:rPr lang="en-US" b="1" dirty="0" smtClean="0">
                <a:solidFill>
                  <a:schemeClr val="accent5"/>
                </a:solidFill>
              </a:rPr>
              <a:t>Customer collaboration </a:t>
            </a:r>
            <a:r>
              <a:rPr lang="en-US" dirty="0" smtClean="0"/>
              <a:t>over contract negotiation</a:t>
            </a:r>
          </a:p>
          <a:p>
            <a:pPr marL="0" indent="0" algn="ctr">
              <a:buNone/>
            </a:pPr>
            <a:r>
              <a:rPr lang="en-US" b="1" dirty="0" smtClean="0">
                <a:solidFill>
                  <a:srgbClr val="FF8000"/>
                </a:solidFill>
              </a:rPr>
              <a:t>Responding to change </a:t>
            </a:r>
            <a:r>
              <a:rPr lang="en-US" dirty="0" smtClean="0"/>
              <a:t>over following a plan</a:t>
            </a:r>
          </a:p>
          <a:p>
            <a:endParaRPr lang="en-US" dirty="0" smtClean="0"/>
          </a:p>
          <a:p>
            <a:r>
              <a:rPr lang="en-US" dirty="0" smtClean="0"/>
              <a:t>That is, while there is value in the items on the right, we value the items on the left more.</a:t>
            </a:r>
            <a:r>
              <a:rPr lang="ja-JP" altLang="en-US" dirty="0" smtClean="0"/>
              <a:t>”</a:t>
            </a:r>
            <a:endParaRPr lang="en-US" altLang="ja-JP" dirty="0" smtClean="0"/>
          </a:p>
          <a:p>
            <a:endParaRPr lang="en-US" dirty="0"/>
          </a:p>
        </p:txBody>
      </p:sp>
      <p:sp>
        <p:nvSpPr>
          <p:cNvPr id="2" name="Slide Number Placeholder 1"/>
          <p:cNvSpPr>
            <a:spLocks noGrp="1"/>
          </p:cNvSpPr>
          <p:nvPr>
            <p:ph type="sldNum" sz="quarter" idx="12"/>
          </p:nvPr>
        </p:nvSpPr>
        <p:spPr/>
        <p:txBody>
          <a:bodyPr/>
          <a:lstStyle/>
          <a:p>
            <a:fld id="{C8EB159A-2467-4C21-A2AF-EE4A7DA05EA8}" type="slidenum">
              <a:rPr lang="en-US" smtClean="0"/>
              <a:pPr/>
              <a:t>14</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ja-JP" altLang="en-US"/>
              <a:t>“</a:t>
            </a:r>
            <a:r>
              <a:rPr lang="en-US" altLang="ja-JP"/>
              <a:t>Extreme Programming</a:t>
            </a:r>
            <a:r>
              <a:rPr lang="ja-JP" altLang="en-US"/>
              <a:t>”</a:t>
            </a:r>
            <a:r>
              <a:rPr lang="en-US" altLang="ja-JP"/>
              <a:t> (XP)</a:t>
            </a:r>
            <a:br>
              <a:rPr lang="en-US" altLang="ja-JP"/>
            </a:br>
            <a:r>
              <a:rPr lang="en-US" altLang="ja-JP"/>
              <a:t>version of Agile lifecycle</a:t>
            </a:r>
            <a:endParaRPr lang="en-US"/>
          </a:p>
        </p:txBody>
      </p:sp>
      <p:sp>
        <p:nvSpPr>
          <p:cNvPr id="3" name="Content Placeholder 2"/>
          <p:cNvSpPr>
            <a:spLocks noGrp="1"/>
          </p:cNvSpPr>
          <p:nvPr>
            <p:ph idx="1"/>
          </p:nvPr>
        </p:nvSpPr>
        <p:spPr/>
        <p:txBody>
          <a:bodyPr/>
          <a:lstStyle/>
          <a:p>
            <a:r>
              <a:rPr lang="en-US"/>
              <a:t>If short iterations are good, make them as short as possible (weeks vs. years)</a:t>
            </a:r>
          </a:p>
          <a:p>
            <a:r>
              <a:rPr lang="en-US"/>
              <a:t>If simplicity is good, always do the simplest thing that could possibly work </a:t>
            </a:r>
          </a:p>
          <a:p>
            <a:r>
              <a:rPr lang="en-US"/>
              <a:t>If testing is good, test all the time. Write the test code before you write the code to test. </a:t>
            </a:r>
          </a:p>
          <a:p>
            <a:r>
              <a:rPr lang="en-US"/>
              <a:t>If code reviews are good, review code continuously, by programming in pairs, taking turns looking over each other</a:t>
            </a:r>
            <a:r>
              <a:rPr lang="ja-JP" altLang="en-US"/>
              <a:t>’</a:t>
            </a:r>
            <a:r>
              <a:rPr lang="en-US" altLang="ja-JP"/>
              <a:t>s shoulders.</a:t>
            </a:r>
            <a:endParaRPr lang="en-US"/>
          </a:p>
        </p:txBody>
      </p:sp>
      <p:sp>
        <p:nvSpPr>
          <p:cNvPr id="2" name="Slide Number Placeholder 1"/>
          <p:cNvSpPr>
            <a:spLocks noGrp="1"/>
          </p:cNvSpPr>
          <p:nvPr>
            <p:ph type="sldNum" sz="quarter" idx="12"/>
          </p:nvPr>
        </p:nvSpPr>
        <p:spPr/>
        <p:txBody>
          <a:bodyPr/>
          <a:lstStyle/>
          <a:p>
            <a:fld id="{C8EB159A-2467-4C21-A2AF-EE4A7DA05EA8}" type="slidenum">
              <a:rPr lang="en-US" smtClean="0"/>
              <a:pPr/>
              <a:t>15</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ea typeface="ＭＳ Ｐゴシック" pitchFamily="-84" charset="-128"/>
              </a:rPr>
              <a:t>Agile lifecycle</a:t>
            </a:r>
          </a:p>
        </p:txBody>
      </p:sp>
      <p:sp>
        <p:nvSpPr>
          <p:cNvPr id="3" name="Content Placeholder 2"/>
          <p:cNvSpPr>
            <a:spLocks noGrp="1"/>
          </p:cNvSpPr>
          <p:nvPr>
            <p:ph idx="1"/>
          </p:nvPr>
        </p:nvSpPr>
        <p:spPr/>
        <p:txBody>
          <a:bodyPr/>
          <a:lstStyle/>
          <a:p>
            <a:r>
              <a:rPr lang="en-US">
                <a:ea typeface="ＭＳ Ｐゴシック" pitchFamily="-84" charset="-128"/>
              </a:rPr>
              <a:t>Embraces change as a fact of life: continuous improvement vs. phases</a:t>
            </a:r>
          </a:p>
          <a:p>
            <a:r>
              <a:rPr lang="en-US">
                <a:ea typeface="ＭＳ Ｐゴシック" pitchFamily="-84" charset="-128"/>
              </a:rPr>
              <a:t>Developers continuously refine working but incomplete prototype until customers happy, with customer feedback on each </a:t>
            </a:r>
            <a:r>
              <a:rPr lang="en-US">
                <a:solidFill>
                  <a:srgbClr val="0000FF"/>
                </a:solidFill>
                <a:ea typeface="ＭＳ Ｐゴシック" pitchFamily="-84" charset="-128"/>
              </a:rPr>
              <a:t>Iteration</a:t>
            </a:r>
            <a:r>
              <a:rPr lang="en-US">
                <a:solidFill>
                  <a:srgbClr val="3366FF"/>
                </a:solidFill>
                <a:ea typeface="ＭＳ Ｐゴシック" pitchFamily="-84" charset="-128"/>
              </a:rPr>
              <a:t> </a:t>
            </a:r>
            <a:r>
              <a:rPr lang="en-US">
                <a:ea typeface="ＭＳ Ｐゴシック" pitchFamily="-84" charset="-128"/>
              </a:rPr>
              <a:t/>
            </a:r>
            <a:br>
              <a:rPr lang="en-US">
                <a:ea typeface="ＭＳ Ｐゴシック" pitchFamily="-84" charset="-128"/>
              </a:rPr>
            </a:br>
            <a:r>
              <a:rPr lang="en-US">
                <a:ea typeface="ＭＳ Ｐゴシック" pitchFamily="-84" charset="-128"/>
              </a:rPr>
              <a:t>(every ~1 to 2 weeks) </a:t>
            </a:r>
          </a:p>
          <a:p>
            <a:r>
              <a:rPr lang="en-US">
                <a:ea typeface="ＭＳ Ｐゴシック" pitchFamily="-84" charset="-128"/>
              </a:rPr>
              <a:t>Agile emphasizes </a:t>
            </a:r>
            <a:r>
              <a:rPr lang="en-US">
                <a:solidFill>
                  <a:srgbClr val="0000FF"/>
                </a:solidFill>
                <a:ea typeface="ＭＳ Ｐゴシック" pitchFamily="-84" charset="-128"/>
              </a:rPr>
              <a:t>Test-Driven Development </a:t>
            </a:r>
            <a:r>
              <a:rPr lang="en-US">
                <a:ea typeface="ＭＳ Ｐゴシック" pitchFamily="-84" charset="-128"/>
              </a:rPr>
              <a:t>(</a:t>
            </a:r>
            <a:r>
              <a:rPr lang="en-US">
                <a:solidFill>
                  <a:srgbClr val="0000FF"/>
                </a:solidFill>
                <a:ea typeface="ＭＳ Ｐゴシック" pitchFamily="-84" charset="-128"/>
              </a:rPr>
              <a:t>TDD</a:t>
            </a:r>
            <a:r>
              <a:rPr lang="en-US">
                <a:ea typeface="ＭＳ Ｐゴシック" pitchFamily="-84" charset="-128"/>
              </a:rPr>
              <a:t>) to reduce mistakes, written down </a:t>
            </a:r>
            <a:r>
              <a:rPr lang="en-US">
                <a:solidFill>
                  <a:srgbClr val="0000FF"/>
                </a:solidFill>
                <a:ea typeface="ＭＳ Ｐゴシック" pitchFamily="-84" charset="-128"/>
              </a:rPr>
              <a:t>User Stories </a:t>
            </a:r>
            <a:r>
              <a:rPr lang="en-US">
                <a:ea typeface="ＭＳ Ｐゴシック" pitchFamily="-84" charset="-128"/>
              </a:rPr>
              <a:t>to validate customer requirements, </a:t>
            </a:r>
            <a:r>
              <a:rPr lang="en-US">
                <a:solidFill>
                  <a:srgbClr val="0000FF"/>
                </a:solidFill>
                <a:ea typeface="ＭＳ Ｐゴシック" pitchFamily="-84" charset="-128"/>
              </a:rPr>
              <a:t>Velocity </a:t>
            </a:r>
            <a:r>
              <a:rPr lang="en-US">
                <a:ea typeface="ＭＳ Ｐゴシック" pitchFamily="-84" charset="-128"/>
              </a:rPr>
              <a:t>to measure progress</a:t>
            </a:r>
          </a:p>
        </p:txBody>
      </p:sp>
      <p:sp>
        <p:nvSpPr>
          <p:cNvPr id="2" name="Slide Number Placeholder 1"/>
          <p:cNvSpPr>
            <a:spLocks noGrp="1"/>
          </p:cNvSpPr>
          <p:nvPr>
            <p:ph type="sldNum" sz="quarter" idx="12"/>
          </p:nvPr>
        </p:nvSpPr>
        <p:spPr/>
        <p:txBody>
          <a:bodyPr/>
          <a:lstStyle/>
          <a:p>
            <a:fld id="{C8EB159A-2467-4C21-A2AF-EE4A7DA05EA8}" type="slidenum">
              <a:rPr lang="en-US" smtClean="0"/>
              <a:pPr/>
              <a:t>16</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ea typeface="ＭＳ Ｐゴシック" pitchFamily="-84" charset="-128"/>
              </a:rPr>
              <a:t>Agile Then and Now</a:t>
            </a:r>
          </a:p>
        </p:txBody>
      </p:sp>
      <p:sp>
        <p:nvSpPr>
          <p:cNvPr id="88067" name="Content Placeholder 2"/>
          <p:cNvSpPr>
            <a:spLocks noGrp="1"/>
          </p:cNvSpPr>
          <p:nvPr>
            <p:ph idx="1"/>
          </p:nvPr>
        </p:nvSpPr>
        <p:spPr/>
        <p:txBody>
          <a:bodyPr/>
          <a:lstStyle/>
          <a:p>
            <a:r>
              <a:rPr lang="en-US">
                <a:ea typeface="ＭＳ Ｐゴシック" pitchFamily="-84" charset="-128"/>
              </a:rPr>
              <a:t>Controversial in 2001</a:t>
            </a:r>
          </a:p>
          <a:p>
            <a:pPr lvl="1"/>
            <a:r>
              <a:rPr lang="ja-JP" altLang="en-US">
                <a:ea typeface="ＭＳ Ｐゴシック" pitchFamily="-84" charset="-128"/>
              </a:rPr>
              <a:t>“</a:t>
            </a:r>
            <a:r>
              <a:rPr lang="en-US" altLang="ja-JP">
                <a:ea typeface="ＭＳ Ｐゴシック" pitchFamily="-84" charset="-128"/>
              </a:rPr>
              <a:t>… yet another attempt to undermine the discipline of software engineering… nothing more than an attempt to legitimize hacker behavior.</a:t>
            </a:r>
            <a:r>
              <a:rPr lang="ja-JP" altLang="en-US">
                <a:ea typeface="ＭＳ Ｐゴシック" pitchFamily="-84" charset="-128"/>
              </a:rPr>
              <a:t>”</a:t>
            </a:r>
            <a:endParaRPr lang="en-US" altLang="ja-JP" sz="2400">
              <a:ea typeface="ＭＳ Ｐゴシック" pitchFamily="-84" charset="-128"/>
            </a:endParaRPr>
          </a:p>
          <a:p>
            <a:pPr lvl="1" algn="r"/>
            <a:r>
              <a:rPr lang="en-US" sz="2400">
                <a:ea typeface="ＭＳ Ｐゴシック" pitchFamily="-84" charset="-128"/>
              </a:rPr>
              <a:t>Steven Ratkin, </a:t>
            </a:r>
            <a:r>
              <a:rPr lang="ja-JP" altLang="en-US" sz="2400">
                <a:ea typeface="ＭＳ Ｐゴシック" pitchFamily="-84" charset="-128"/>
              </a:rPr>
              <a:t>“</a:t>
            </a:r>
            <a:r>
              <a:rPr lang="en-US" altLang="ja-JP" sz="2400">
                <a:ea typeface="ＭＳ Ｐゴシック" pitchFamily="-84" charset="-128"/>
              </a:rPr>
              <a:t>Manifesto Elicits Cynicism,</a:t>
            </a:r>
            <a:r>
              <a:rPr lang="ja-JP" altLang="en-US" sz="2400">
                <a:ea typeface="ＭＳ Ｐゴシック" pitchFamily="-84" charset="-128"/>
              </a:rPr>
              <a:t>”</a:t>
            </a:r>
            <a:endParaRPr lang="en-US" altLang="ja-JP" sz="2400">
              <a:ea typeface="ＭＳ Ｐゴシック" pitchFamily="-84" charset="-128"/>
            </a:endParaRPr>
          </a:p>
          <a:p>
            <a:pPr lvl="1" algn="r">
              <a:buFontTx/>
              <a:buNone/>
            </a:pPr>
            <a:r>
              <a:rPr lang="en-US" sz="2400">
                <a:ea typeface="ＭＳ Ｐゴシック" pitchFamily="-84" charset="-128"/>
              </a:rPr>
              <a:t> </a:t>
            </a:r>
            <a:r>
              <a:rPr lang="en-US" sz="2400" i="1">
                <a:ea typeface="ＭＳ Ｐゴシック" pitchFamily="-84" charset="-128"/>
              </a:rPr>
              <a:t>IEEE Computer</a:t>
            </a:r>
            <a:r>
              <a:rPr lang="en-US" sz="2400">
                <a:ea typeface="ＭＳ Ｐゴシック" pitchFamily="-84" charset="-128"/>
              </a:rPr>
              <a:t>, 2001</a:t>
            </a:r>
          </a:p>
          <a:p>
            <a:r>
              <a:rPr lang="en-US">
                <a:ea typeface="ＭＳ Ｐゴシック" pitchFamily="-84" charset="-128"/>
              </a:rPr>
              <a:t>Accepted in 2013</a:t>
            </a:r>
          </a:p>
          <a:p>
            <a:pPr lvl="1"/>
            <a:r>
              <a:rPr lang="en-US">
                <a:ea typeface="ＭＳ Ｐゴシック" pitchFamily="-84" charset="-128"/>
              </a:rPr>
              <a:t>2012 study of 66 projects found majority using Agile, even for distributed teams</a:t>
            </a:r>
          </a:p>
          <a:p>
            <a:endParaRPr lang="en-US">
              <a:ea typeface="ＭＳ Ｐゴシック" pitchFamily="-84" charset="-128"/>
            </a:endParaRPr>
          </a:p>
          <a:p>
            <a:endParaRPr lang="en-US">
              <a:ea typeface="ＭＳ Ｐゴシック" pitchFamily="-84" charset="-128"/>
            </a:endParaRPr>
          </a:p>
        </p:txBody>
      </p:sp>
      <p:sp>
        <p:nvSpPr>
          <p:cNvPr id="2" name="Slide Number Placeholder 1"/>
          <p:cNvSpPr>
            <a:spLocks noGrp="1"/>
          </p:cNvSpPr>
          <p:nvPr>
            <p:ph type="sldNum" sz="quarter" idx="12"/>
          </p:nvPr>
        </p:nvSpPr>
        <p:spPr/>
        <p:txBody>
          <a:bodyPr/>
          <a:lstStyle/>
          <a:p>
            <a:fld id="{C8EB159A-2467-4C21-A2AF-EE4A7DA05EA8}" type="slidenum">
              <a:rPr lang="en-US" smtClean="0"/>
              <a:pPr/>
              <a:t>17</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Box 3"/>
          <p:cNvSpPr txBox="1">
            <a:spLocks noChangeArrowheads="1"/>
          </p:cNvSpPr>
          <p:nvPr/>
        </p:nvSpPr>
        <p:spPr bwMode="auto">
          <a:xfrm>
            <a:off x="1325562" y="2667000"/>
            <a:ext cx="6858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408000"/>
                </a:solidFill>
                <a:latin typeface="Calibri" panose="020F0502020204030204" pitchFamily="34" charset="0"/>
              </a:rPr>
              <a:t>A big difference between Agile and P&amp;D is measuring progress against a plan</a:t>
            </a:r>
            <a:endParaRPr lang="en-US" sz="2800" dirty="0">
              <a:solidFill>
                <a:srgbClr val="408000"/>
              </a:solidFill>
              <a:latin typeface="Symbol" panose="05050102010706020507" pitchFamily="18" charset="2"/>
            </a:endParaRPr>
          </a:p>
        </p:txBody>
      </p:sp>
      <p:sp>
        <p:nvSpPr>
          <p:cNvPr id="88066" name="TextBox 4"/>
          <p:cNvSpPr txBox="1">
            <a:spLocks noChangeArrowheads="1"/>
          </p:cNvSpPr>
          <p:nvPr/>
        </p:nvSpPr>
        <p:spPr bwMode="auto">
          <a:xfrm>
            <a:off x="1325562" y="3581400"/>
            <a:ext cx="7010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FF0000"/>
                </a:solidFill>
                <a:latin typeface="Calibri" panose="020F0502020204030204" pitchFamily="34" charset="0"/>
              </a:rPr>
              <a:t>You can build SaaS apps using Agile, but not with Plan-and-Document</a:t>
            </a:r>
            <a:endParaRPr lang="en-US" sz="2800" dirty="0">
              <a:solidFill>
                <a:srgbClr val="FF0000"/>
              </a:solidFill>
              <a:latin typeface="Symbol" panose="05050102010706020507" pitchFamily="18" charset="2"/>
            </a:endParaRPr>
          </a:p>
        </p:txBody>
      </p:sp>
      <p:sp>
        <p:nvSpPr>
          <p:cNvPr id="88067" name="TextBox 5"/>
          <p:cNvSpPr txBox="1">
            <a:spLocks noChangeArrowheads="1"/>
          </p:cNvSpPr>
          <p:nvPr/>
        </p:nvSpPr>
        <p:spPr bwMode="auto">
          <a:xfrm>
            <a:off x="1325562" y="4495800"/>
            <a:ext cx="7010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000080"/>
                </a:solidFill>
                <a:latin typeface="Calibri" panose="020F0502020204030204" pitchFamily="34" charset="0"/>
              </a:rPr>
              <a:t>A big difference between Agile and P&amp;D is building prototypes and interacting with customers during the process</a:t>
            </a:r>
          </a:p>
        </p:txBody>
      </p:sp>
      <p:grpSp>
        <p:nvGrpSpPr>
          <p:cNvPr id="88068" name="Group 10"/>
          <p:cNvGrpSpPr>
            <a:grpSpLocks/>
          </p:cNvGrpSpPr>
          <p:nvPr/>
        </p:nvGrpSpPr>
        <p:grpSpPr bwMode="auto">
          <a:xfrm>
            <a:off x="914400" y="1752600"/>
            <a:ext cx="7954962" cy="954087"/>
            <a:chOff x="960651" y="1743729"/>
            <a:chExt cx="7954724" cy="715594"/>
          </a:xfrm>
        </p:grpSpPr>
        <p:sp>
          <p:nvSpPr>
            <p:cNvPr id="88074" name="TextBox 2"/>
            <p:cNvSpPr txBox="1">
              <a:spLocks noChangeArrowheads="1"/>
            </p:cNvSpPr>
            <p:nvPr/>
          </p:nvSpPr>
          <p:spPr bwMode="auto">
            <a:xfrm>
              <a:off x="1371600" y="1743729"/>
              <a:ext cx="7543775" cy="71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FF8000"/>
                  </a:solidFill>
                  <a:latin typeface="Calibri" panose="020F0502020204030204" pitchFamily="34" charset="0"/>
                </a:rPr>
                <a:t>A big difference between Agile and P&amp;D is that Agile does not use requirements</a:t>
              </a:r>
              <a:endParaRPr lang="en-US" sz="2800" dirty="0">
                <a:solidFill>
                  <a:srgbClr val="FF8000"/>
                </a:solidFill>
                <a:latin typeface="Symbol" panose="05050102010706020507" pitchFamily="18" charset="2"/>
              </a:endParaRPr>
            </a:p>
          </p:txBody>
        </p:sp>
        <p:sp>
          <p:nvSpPr>
            <p:cNvPr id="88075" name="Rectangle 6"/>
            <p:cNvSpPr>
              <a:spLocks noChangeArrowheads="1"/>
            </p:cNvSpPr>
            <p:nvPr/>
          </p:nvSpPr>
          <p:spPr bwMode="auto">
            <a:xfrm>
              <a:off x="960651" y="1809750"/>
              <a:ext cx="449149" cy="3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ＭＳ ゴシック" pitchFamily="-84" charset="-128"/>
                  <a:ea typeface="ＭＳ ゴシック" pitchFamily="-84" charset="-128"/>
                </a:rPr>
                <a:t>☐</a:t>
              </a:r>
              <a:endParaRPr lang="en-US" dirty="0">
                <a:latin typeface="Calibri" panose="020F0502020204030204" pitchFamily="34" charset="0"/>
              </a:endParaRPr>
            </a:p>
          </p:txBody>
        </p:sp>
      </p:grpSp>
      <p:sp>
        <p:nvSpPr>
          <p:cNvPr id="88069" name="Rectangle 7"/>
          <p:cNvSpPr>
            <a:spLocks noChangeArrowheads="1"/>
          </p:cNvSpPr>
          <p:nvPr/>
        </p:nvSpPr>
        <p:spPr bwMode="auto">
          <a:xfrm>
            <a:off x="914400" y="2770187"/>
            <a:ext cx="449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ＭＳ ゴシック" pitchFamily="-84" charset="-128"/>
                <a:ea typeface="ＭＳ ゴシック" pitchFamily="-84" charset="-128"/>
              </a:rPr>
              <a:t>☐</a:t>
            </a:r>
            <a:endParaRPr lang="en-US" dirty="0">
              <a:latin typeface="Calibri" panose="020F0502020204030204" pitchFamily="34" charset="0"/>
            </a:endParaRPr>
          </a:p>
        </p:txBody>
      </p:sp>
      <p:sp>
        <p:nvSpPr>
          <p:cNvPr id="88070" name="Rectangle 8"/>
          <p:cNvSpPr>
            <a:spLocks noChangeArrowheads="1"/>
          </p:cNvSpPr>
          <p:nvPr/>
        </p:nvSpPr>
        <p:spPr bwMode="auto">
          <a:xfrm>
            <a:off x="914400" y="3684587"/>
            <a:ext cx="449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ＭＳ ゴシック" pitchFamily="-84" charset="-128"/>
                <a:ea typeface="ＭＳ ゴシック" pitchFamily="-84" charset="-128"/>
              </a:rPr>
              <a:t>☐</a:t>
            </a:r>
            <a:endParaRPr lang="en-US" dirty="0">
              <a:latin typeface="Calibri" panose="020F0502020204030204" pitchFamily="34" charset="0"/>
            </a:endParaRPr>
          </a:p>
        </p:txBody>
      </p:sp>
      <p:sp>
        <p:nvSpPr>
          <p:cNvPr id="88071" name="Rectangle 9"/>
          <p:cNvSpPr>
            <a:spLocks noChangeArrowheads="1"/>
          </p:cNvSpPr>
          <p:nvPr/>
        </p:nvSpPr>
        <p:spPr bwMode="auto">
          <a:xfrm>
            <a:off x="901700" y="4583112"/>
            <a:ext cx="449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ＭＳ ゴシック" pitchFamily="-84" charset="-128"/>
                <a:ea typeface="ＭＳ ゴシック" pitchFamily="-84" charset="-128"/>
              </a:rPr>
              <a:t>☐</a:t>
            </a:r>
            <a:endParaRPr lang="en-US" dirty="0">
              <a:latin typeface="Calibri" panose="020F0502020204030204" pitchFamily="34" charset="0"/>
            </a:endParaRPr>
          </a:p>
        </p:txBody>
      </p:sp>
      <p:sp>
        <p:nvSpPr>
          <p:cNvPr id="88073" name="TextBox 12"/>
          <p:cNvSpPr txBox="1">
            <a:spLocks noChangeArrowheads="1"/>
          </p:cNvSpPr>
          <p:nvPr/>
        </p:nvSpPr>
        <p:spPr bwMode="auto">
          <a:xfrm>
            <a:off x="685800" y="482600"/>
            <a:ext cx="617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000000"/>
                </a:solidFill>
                <a:latin typeface="Calibri" panose="020F0502020204030204" pitchFamily="34" charset="0"/>
              </a:rPr>
              <a:t>Question: Which statement is TRUE?</a:t>
            </a:r>
          </a:p>
        </p:txBody>
      </p:sp>
      <p:sp>
        <p:nvSpPr>
          <p:cNvPr id="2" name="Slide Number Placeholder 1"/>
          <p:cNvSpPr>
            <a:spLocks noGrp="1"/>
          </p:cNvSpPr>
          <p:nvPr>
            <p:ph type="sldNum" sz="quarter" idx="10"/>
          </p:nvPr>
        </p:nvSpPr>
        <p:spPr/>
        <p:txBody>
          <a:bodyPr/>
          <a:lstStyle/>
          <a:p>
            <a:fld id="{019E457A-927C-4F36-B943-D97DEBD64441}"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dirty="0">
                <a:ea typeface="ＭＳ Ｐゴシック" pitchFamily="-84" charset="-128"/>
              </a:rPr>
              <a:t>Engineering SW is More Than Programming</a:t>
            </a:r>
          </a:p>
        </p:txBody>
      </p:sp>
      <p:pic>
        <p:nvPicPr>
          <p:cNvPr id="99329" name="Content Placeholder 7" descr="GoldenTriangle2.pdf"/>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8353" y="1825625"/>
            <a:ext cx="5627294" cy="4351338"/>
          </a:xfrm>
        </p:spPr>
      </p:pic>
      <p:sp>
        <p:nvSpPr>
          <p:cNvPr id="99332" name="TextBox 5"/>
          <p:cNvSpPr txBox="1">
            <a:spLocks noChangeArrowheads="1"/>
          </p:cNvSpPr>
          <p:nvPr/>
        </p:nvSpPr>
        <p:spPr bwMode="auto">
          <a:xfrm>
            <a:off x="0" y="6019800"/>
            <a:ext cx="2133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1000" dirty="0">
                <a:latin typeface="Calibri" panose="020F0502020204030204" pitchFamily="34" charset="0"/>
              </a:rPr>
              <a:t>(Figure 1.7, </a:t>
            </a:r>
            <a:r>
              <a:rPr lang="en-US" sz="1000" i="1" dirty="0">
                <a:latin typeface="Calibri" panose="020F0502020204030204" pitchFamily="34" charset="0"/>
              </a:rPr>
              <a:t>Engineering Long Lasting Software</a:t>
            </a:r>
            <a:r>
              <a:rPr lang="en-US" sz="1000" dirty="0">
                <a:latin typeface="Calibri" panose="020F0502020204030204" pitchFamily="34" charset="0"/>
              </a:rPr>
              <a:t> by Armando Fox and David Patterson, </a:t>
            </a:r>
            <a:br>
              <a:rPr lang="en-US" sz="1000" dirty="0">
                <a:latin typeface="Calibri" panose="020F0502020204030204" pitchFamily="34" charset="0"/>
              </a:rPr>
            </a:br>
            <a:r>
              <a:rPr lang="en-US" sz="1000" dirty="0">
                <a:latin typeface="Calibri" panose="020F0502020204030204" pitchFamily="34" charset="0"/>
              </a:rPr>
              <a:t>Beta edition, 2012.)</a:t>
            </a:r>
          </a:p>
        </p:txBody>
      </p:sp>
      <p:sp>
        <p:nvSpPr>
          <p:cNvPr id="2" name="Slide Number Placeholder 1"/>
          <p:cNvSpPr>
            <a:spLocks noGrp="1"/>
          </p:cNvSpPr>
          <p:nvPr>
            <p:ph type="sldNum" sz="quarter" idx="12"/>
          </p:nvPr>
        </p:nvSpPr>
        <p:spPr/>
        <p:txBody>
          <a:bodyPr/>
          <a:lstStyle/>
          <a:p>
            <a:fld id="{C8EB159A-2467-4C21-A2AF-EE4A7DA05EA8}" type="slidenum">
              <a:rPr lang="en-US" smtClean="0"/>
              <a:pPr/>
              <a:t>19</a:t>
            </a:fld>
            <a:endParaRPr lang="en-US"/>
          </a:p>
        </p:txBody>
      </p:sp>
    </p:spTree>
  </p:cSld>
  <p:clrMapOvr>
    <a:masterClrMapping/>
  </p:clrMapOvr>
  <p:transition spd="slow">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3"/>
          <p:cNvSpPr txBox="1">
            <a:spLocks noChangeArrowheads="1"/>
          </p:cNvSpPr>
          <p:nvPr/>
        </p:nvSpPr>
        <p:spPr bwMode="auto">
          <a:xfrm>
            <a:off x="1371600" y="32400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408000"/>
                </a:solidFill>
                <a:latin typeface="Calibri" panose="020F0502020204030204" pitchFamily="34" charset="0"/>
              </a:rPr>
              <a:t>Development</a:t>
            </a:r>
            <a:endParaRPr lang="en-US" sz="2800" dirty="0">
              <a:solidFill>
                <a:srgbClr val="408000"/>
              </a:solidFill>
              <a:latin typeface="Symbol" panose="05050102010706020507" pitchFamily="18" charset="2"/>
            </a:endParaRPr>
          </a:p>
        </p:txBody>
      </p:sp>
      <p:sp>
        <p:nvSpPr>
          <p:cNvPr id="37890" name="TextBox 4"/>
          <p:cNvSpPr txBox="1">
            <a:spLocks noChangeArrowheads="1"/>
          </p:cNvSpPr>
          <p:nvPr/>
        </p:nvSpPr>
        <p:spPr bwMode="auto">
          <a:xfrm>
            <a:off x="1371600" y="4154488"/>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FF0000"/>
                </a:solidFill>
                <a:latin typeface="Calibri" panose="020F0502020204030204" pitchFamily="34" charset="0"/>
              </a:rPr>
              <a:t>Testing</a:t>
            </a:r>
            <a:endParaRPr lang="en-US" sz="2800" dirty="0">
              <a:solidFill>
                <a:srgbClr val="FF0000"/>
              </a:solidFill>
              <a:latin typeface="Symbol" panose="05050102010706020507" pitchFamily="18" charset="2"/>
            </a:endParaRPr>
          </a:p>
        </p:txBody>
      </p:sp>
      <p:sp>
        <p:nvSpPr>
          <p:cNvPr id="37891" name="TextBox 5"/>
          <p:cNvSpPr txBox="1">
            <a:spLocks noChangeArrowheads="1"/>
          </p:cNvSpPr>
          <p:nvPr/>
        </p:nvSpPr>
        <p:spPr bwMode="auto">
          <a:xfrm>
            <a:off x="1371600" y="5068888"/>
            <a:ext cx="739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000080"/>
                </a:solidFill>
                <a:latin typeface="Calibri" panose="020F0502020204030204" pitchFamily="34" charset="0"/>
              </a:rPr>
              <a:t>Maintenance</a:t>
            </a:r>
            <a:endParaRPr lang="en-US" sz="2800" dirty="0">
              <a:solidFill>
                <a:srgbClr val="000080"/>
              </a:solidFill>
              <a:latin typeface="Symbol" panose="05050102010706020507" pitchFamily="18" charset="2"/>
            </a:endParaRPr>
          </a:p>
        </p:txBody>
      </p:sp>
      <p:grpSp>
        <p:nvGrpSpPr>
          <p:cNvPr id="37892" name="Group 10"/>
          <p:cNvGrpSpPr>
            <a:grpSpLocks/>
          </p:cNvGrpSpPr>
          <p:nvPr/>
        </p:nvGrpSpPr>
        <p:grpSpPr bwMode="auto">
          <a:xfrm>
            <a:off x="960438" y="2325686"/>
            <a:ext cx="7116762" cy="549647"/>
            <a:chOff x="960651" y="1743727"/>
            <a:chExt cx="7116549" cy="412463"/>
          </a:xfrm>
        </p:grpSpPr>
        <p:sp>
          <p:nvSpPr>
            <p:cNvPr id="37898" name="TextBox 2"/>
            <p:cNvSpPr txBox="1">
              <a:spLocks noChangeArrowheads="1"/>
            </p:cNvSpPr>
            <p:nvPr/>
          </p:nvSpPr>
          <p:spPr bwMode="auto">
            <a:xfrm>
              <a:off x="1371600" y="1743727"/>
              <a:ext cx="6705600" cy="39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FF8000"/>
                  </a:solidFill>
                  <a:latin typeface="Calibri" panose="020F0502020204030204" pitchFamily="34" charset="0"/>
                </a:rPr>
                <a:t>Design</a:t>
              </a:r>
              <a:endParaRPr lang="en-US" sz="2800" dirty="0">
                <a:solidFill>
                  <a:srgbClr val="FF8000"/>
                </a:solidFill>
                <a:latin typeface="Symbol" panose="05050102010706020507" pitchFamily="18" charset="2"/>
              </a:endParaRPr>
            </a:p>
          </p:txBody>
        </p:sp>
        <p:sp>
          <p:nvSpPr>
            <p:cNvPr id="37899" name="Rectangle 6"/>
            <p:cNvSpPr>
              <a:spLocks noChangeArrowheads="1"/>
            </p:cNvSpPr>
            <p:nvPr/>
          </p:nvSpPr>
          <p:spPr bwMode="auto">
            <a:xfrm>
              <a:off x="960651" y="1809750"/>
              <a:ext cx="449149" cy="3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ＭＳ ゴシック" pitchFamily="-84" charset="-128"/>
                  <a:ea typeface="ＭＳ ゴシック" pitchFamily="-84" charset="-128"/>
                </a:rPr>
                <a:t>☐</a:t>
              </a:r>
              <a:endParaRPr lang="en-US" dirty="0">
                <a:latin typeface="Calibri" panose="020F0502020204030204" pitchFamily="34" charset="0"/>
              </a:endParaRPr>
            </a:p>
          </p:txBody>
        </p:sp>
      </p:grpSp>
      <p:sp>
        <p:nvSpPr>
          <p:cNvPr id="37893" name="Rectangle 7"/>
          <p:cNvSpPr>
            <a:spLocks noChangeArrowheads="1"/>
          </p:cNvSpPr>
          <p:nvPr/>
        </p:nvSpPr>
        <p:spPr bwMode="auto">
          <a:xfrm>
            <a:off x="960438" y="3343275"/>
            <a:ext cx="449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ＭＳ ゴシック" pitchFamily="-84" charset="-128"/>
                <a:ea typeface="ＭＳ ゴシック" pitchFamily="-84" charset="-128"/>
              </a:rPr>
              <a:t>☐</a:t>
            </a:r>
            <a:endParaRPr lang="en-US" dirty="0">
              <a:latin typeface="Calibri" panose="020F0502020204030204" pitchFamily="34" charset="0"/>
            </a:endParaRPr>
          </a:p>
        </p:txBody>
      </p:sp>
      <p:sp>
        <p:nvSpPr>
          <p:cNvPr id="37894" name="Rectangle 8"/>
          <p:cNvSpPr>
            <a:spLocks noChangeArrowheads="1"/>
          </p:cNvSpPr>
          <p:nvPr/>
        </p:nvSpPr>
        <p:spPr bwMode="auto">
          <a:xfrm>
            <a:off x="960438" y="4257675"/>
            <a:ext cx="449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ＭＳ ゴシック" pitchFamily="-84" charset="-128"/>
                <a:ea typeface="ＭＳ ゴシック" pitchFamily="-84" charset="-128"/>
              </a:rPr>
              <a:t>☐</a:t>
            </a:r>
            <a:endParaRPr lang="en-US" dirty="0">
              <a:latin typeface="Calibri" panose="020F0502020204030204" pitchFamily="34" charset="0"/>
            </a:endParaRPr>
          </a:p>
        </p:txBody>
      </p:sp>
      <p:sp>
        <p:nvSpPr>
          <p:cNvPr id="37895" name="Rectangle 9"/>
          <p:cNvSpPr>
            <a:spLocks noChangeArrowheads="1"/>
          </p:cNvSpPr>
          <p:nvPr/>
        </p:nvSpPr>
        <p:spPr bwMode="auto">
          <a:xfrm>
            <a:off x="947738" y="5156200"/>
            <a:ext cx="449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ＭＳ ゴシック" pitchFamily="-84" charset="-128"/>
                <a:ea typeface="ＭＳ ゴシック" pitchFamily="-84" charset="-128"/>
              </a:rPr>
              <a:t>☐</a:t>
            </a:r>
            <a:endParaRPr lang="en-US" dirty="0">
              <a:latin typeface="Calibri" panose="020F0502020204030204" pitchFamily="34" charset="0"/>
            </a:endParaRPr>
          </a:p>
        </p:txBody>
      </p:sp>
      <p:sp>
        <p:nvSpPr>
          <p:cNvPr id="37897" name="TextBox 12"/>
          <p:cNvSpPr txBox="1">
            <a:spLocks noChangeArrowheads="1"/>
          </p:cNvSpPr>
          <p:nvPr/>
        </p:nvSpPr>
        <p:spPr bwMode="auto">
          <a:xfrm>
            <a:off x="685800" y="482600"/>
            <a:ext cx="6781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2800" dirty="0">
                <a:solidFill>
                  <a:srgbClr val="000000"/>
                </a:solidFill>
                <a:latin typeface="Calibri" panose="020F0502020204030204" pitchFamily="34" charset="0"/>
              </a:rPr>
              <a:t>Which aspect of the software lifecycle consumes the most resources?</a:t>
            </a:r>
          </a:p>
        </p:txBody>
      </p:sp>
      <p:sp>
        <p:nvSpPr>
          <p:cNvPr id="2" name="Slide Number Placeholder 1"/>
          <p:cNvSpPr>
            <a:spLocks noGrp="1"/>
          </p:cNvSpPr>
          <p:nvPr>
            <p:ph type="sldNum" sz="quarter" idx="10"/>
          </p:nvPr>
        </p:nvSpPr>
        <p:spPr/>
        <p:txBody>
          <a:bodyPr/>
          <a:lstStyle/>
          <a:p>
            <a:fld id="{019E457A-927C-4F36-B943-D97DEBD6444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ctrTitle"/>
          </p:nvPr>
        </p:nvSpPr>
        <p:spPr>
          <a:xfrm>
            <a:off x="0" y="1978025"/>
            <a:ext cx="9144000" cy="2746375"/>
          </a:xfrm>
        </p:spPr>
        <p:txBody>
          <a:bodyPr>
            <a:normAutofit fontScale="90000"/>
          </a:bodyPr>
          <a:lstStyle/>
          <a:p>
            <a:pPr eaLnBrk="1" hangingPunct="1"/>
            <a:r>
              <a:rPr lang="en-US" sz="4000">
                <a:ea typeface="ＭＳ Ｐゴシック" pitchFamily="-84" charset="-128"/>
              </a:rPr>
              <a:t>Software as a Service (SaaS) and Service-Oriented Architecture (SOA)</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endParaRPr lang="en-US" sz="4000">
              <a:ea typeface="ＭＳ Ｐゴシック" pitchFamily="-84" charset="-128"/>
            </a:endParaRPr>
          </a:p>
        </p:txBody>
      </p:sp>
      <p:sp>
        <p:nvSpPr>
          <p:cNvPr id="103426" name="Rectangle 3"/>
          <p:cNvSpPr>
            <a:spLocks noGrp="1" noChangeArrowheads="1"/>
          </p:cNvSpPr>
          <p:nvPr>
            <p:ph type="subTitle" idx="1"/>
          </p:nvPr>
        </p:nvSpPr>
        <p:spPr>
          <a:xfrm>
            <a:off x="609600" y="6019800"/>
            <a:ext cx="7924800" cy="457200"/>
          </a:xfrm>
        </p:spPr>
        <p:txBody>
          <a:bodyPr/>
          <a:lstStyle/>
          <a:p>
            <a:pPr eaLnBrk="1" hangingPunct="1"/>
            <a:r>
              <a:rPr lang="en-US">
                <a:ea typeface="ＭＳ Ｐゴシック" pitchFamily="-84" charset="-128"/>
              </a:rPr>
              <a:t>David Patterson</a:t>
            </a:r>
          </a:p>
        </p:txBody>
      </p:sp>
      <p:sp>
        <p:nvSpPr>
          <p:cNvPr id="103428" name="Rectangle 4"/>
          <p:cNvSpPr>
            <a:spLocks noChangeArrowheads="1"/>
          </p:cNvSpPr>
          <p:nvPr/>
        </p:nvSpPr>
        <p:spPr bwMode="auto">
          <a:xfrm>
            <a:off x="1828800" y="5486400"/>
            <a:ext cx="57502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Calibri" panose="020F0502020204030204" pitchFamily="34" charset="0"/>
              </a:rPr>
              <a:t>(</a:t>
            </a:r>
            <a:r>
              <a:rPr lang="en-US" i="1" dirty="0">
                <a:latin typeface="Calibri" panose="020F0502020204030204" pitchFamily="34" charset="0"/>
              </a:rPr>
              <a:t>Engineering Software as a Service </a:t>
            </a:r>
            <a:r>
              <a:rPr lang="en-US" dirty="0">
                <a:latin typeface="Calibri" panose="020F0502020204030204" pitchFamily="34" charset="0"/>
              </a:rPr>
              <a:t>§1.2-1.3)</a:t>
            </a:r>
          </a:p>
        </p:txBody>
      </p:sp>
      <p:pic>
        <p:nvPicPr>
          <p:cNvPr id="103429" name="Picture 5" descr="Servic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05063"/>
            <a:ext cx="4419600"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B3BD448-1CA3-4D58-9671-F7939C683259}" type="slidenum">
              <a:rPr lang="en-US" smtClean="0"/>
              <a:pPr/>
              <a:t>20</a:t>
            </a:fld>
            <a:endParaRPr lang="en-US"/>
          </a:p>
        </p:txBody>
      </p:sp>
    </p:spTree>
  </p:cSld>
  <p:clrMapOvr>
    <a:masterClrMapping/>
  </p:clrMapOvr>
  <p:transition spd="slow">
    <p:cover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r>
              <a:rPr lang="en-US">
                <a:ea typeface="ＭＳ Ｐゴシック" pitchFamily="-84" charset="-128"/>
              </a:rPr>
              <a:t>2002: Amazon shall use SOA!</a:t>
            </a:r>
          </a:p>
        </p:txBody>
      </p:sp>
      <p:sp>
        <p:nvSpPr>
          <p:cNvPr id="73731" name="Content Placeholder 2"/>
          <p:cNvSpPr>
            <a:spLocks noGrp="1"/>
          </p:cNvSpPr>
          <p:nvPr>
            <p:ph idx="1"/>
          </p:nvPr>
        </p:nvSpPr>
        <p:spPr/>
        <p:txBody>
          <a:bodyPr/>
          <a:lstStyle/>
          <a:p>
            <a:pPr marL="514350" indent="-514350">
              <a:buFont typeface="Helvetica" panose="020B0604020202020204" pitchFamily="34" charset="0"/>
              <a:buAutoNum type="arabicPeriod"/>
            </a:pPr>
            <a:r>
              <a:rPr lang="ja-JP" altLang="en-US" sz="2800">
                <a:ea typeface="ＭＳ Ｐゴシック" pitchFamily="-84" charset="-128"/>
              </a:rPr>
              <a:t>“</a:t>
            </a:r>
            <a:r>
              <a:rPr lang="en-US" altLang="ja-JP" sz="2800">
                <a:ea typeface="ＭＳ Ｐゴシック" pitchFamily="-84" charset="-128"/>
              </a:rPr>
              <a:t>All teams will henceforth expose their data and functionality through service interfaces.” </a:t>
            </a:r>
          </a:p>
          <a:p>
            <a:pPr marL="514350" indent="-514350">
              <a:buFont typeface="Helvetica" panose="020B0604020202020204" pitchFamily="34" charset="0"/>
              <a:buAutoNum type="arabicPeriod"/>
            </a:pPr>
            <a:r>
              <a:rPr lang="ja-JP" altLang="en-US" sz="2800">
                <a:ea typeface="ＭＳ Ｐゴシック" pitchFamily="-84" charset="-128"/>
              </a:rPr>
              <a:t>“</a:t>
            </a:r>
            <a:r>
              <a:rPr lang="en-US" altLang="ja-JP" sz="2800">
                <a:ea typeface="ＭＳ Ｐゴシック" pitchFamily="-84" charset="-128"/>
              </a:rPr>
              <a:t>Teams must communicate with each other through these interfaces.”</a:t>
            </a:r>
          </a:p>
          <a:p>
            <a:pPr marL="514350" indent="-514350">
              <a:buFont typeface="Helvetica" panose="020B0604020202020204" pitchFamily="34" charset="0"/>
              <a:buAutoNum type="arabicPeriod"/>
            </a:pPr>
            <a:r>
              <a:rPr lang="ja-JP" altLang="en-US" sz="2800">
                <a:ea typeface="ＭＳ Ｐゴシック" pitchFamily="-84" charset="-128"/>
              </a:rPr>
              <a:t>“</a:t>
            </a:r>
            <a:r>
              <a:rPr lang="en-US" altLang="ja-JP" sz="2800">
                <a:ea typeface="ＭＳ Ｐゴシック" pitchFamily="-84" charset="-128"/>
              </a:rPr>
              <a:t>There will be no other form of interprocess communication allowed: no direct linking, no direct reads of another team's data store, no shared-memory model, no back-doors whatsoever. The only communication allowed is via service interface calls over the network.” </a:t>
            </a:r>
            <a:endParaRPr lang="en-US" sz="2800">
              <a:ea typeface="ＭＳ Ｐゴシック" pitchFamily="-84" charset="-128"/>
            </a:endParaRPr>
          </a:p>
        </p:txBody>
      </p:sp>
      <p:pic>
        <p:nvPicPr>
          <p:cNvPr id="5" name="Picture 2" descr="https://static-secure.guim.co.uk/sys-images/Guardian/About/General/2012/4/11/1334147459693/Amazon-chief-Jeff-Bezos-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020" y="365126"/>
            <a:ext cx="2114550" cy="126873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8EB159A-2467-4C21-A2AF-EE4A7DA05EA8}" type="slidenum">
              <a:rPr lang="en-US" smtClean="0"/>
              <a:pPr/>
              <a:t>21</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a:ea typeface="ＭＳ Ｐゴシック" pitchFamily="-84" charset="-128"/>
              </a:rPr>
              <a:t>CEO: Amazon shall use SOA!</a:t>
            </a:r>
          </a:p>
        </p:txBody>
      </p:sp>
      <p:sp>
        <p:nvSpPr>
          <p:cNvPr id="74755" name="Content Placeholder 2"/>
          <p:cNvSpPr>
            <a:spLocks noGrp="1"/>
          </p:cNvSpPr>
          <p:nvPr>
            <p:ph idx="1"/>
          </p:nvPr>
        </p:nvSpPr>
        <p:spPr/>
        <p:txBody>
          <a:bodyPr/>
          <a:lstStyle/>
          <a:p>
            <a:pPr marL="514350" indent="-514350">
              <a:buFont typeface="Helvetica" panose="020B0604020202020204" pitchFamily="34" charset="0"/>
              <a:buAutoNum type="arabicPeriod" startAt="4"/>
            </a:pPr>
            <a:r>
              <a:rPr lang="ja-JP" altLang="en-US" sz="2800">
                <a:ea typeface="ＭＳ Ｐゴシック" pitchFamily="-84" charset="-128"/>
              </a:rPr>
              <a:t>“</a:t>
            </a:r>
            <a:r>
              <a:rPr lang="en-US" altLang="ja-JP" sz="2800">
                <a:ea typeface="ＭＳ Ｐゴシック" pitchFamily="-84" charset="-128"/>
              </a:rPr>
              <a:t>It doesn't matter what [API protocol] technology you use.” </a:t>
            </a:r>
          </a:p>
          <a:p>
            <a:pPr marL="514350" indent="-514350">
              <a:buFont typeface="Helvetica" panose="020B0604020202020204" pitchFamily="34" charset="0"/>
              <a:buAutoNum type="arabicPeriod" startAt="4"/>
            </a:pPr>
            <a:r>
              <a:rPr lang="ja-JP" altLang="en-US" sz="2800">
                <a:ea typeface="ＭＳ Ｐゴシック" pitchFamily="-84" charset="-128"/>
              </a:rPr>
              <a:t>“</a:t>
            </a:r>
            <a:r>
              <a:rPr lang="en-US" altLang="ja-JP" sz="2800">
                <a:ea typeface="ＭＳ Ｐゴシック" pitchFamily="-84" charset="-128"/>
              </a:rPr>
              <a:t>Service interfaces, without exception, must be designed from the ground up to be externalizable. That is to say, the team must plan and design to be able to expose the interface to developers in the outside world. No exceptions.” </a:t>
            </a:r>
          </a:p>
          <a:p>
            <a:pPr marL="514350" indent="-514350">
              <a:buFont typeface="Helvetica" panose="020B0604020202020204" pitchFamily="34" charset="0"/>
              <a:buAutoNum type="arabicPeriod" startAt="4"/>
            </a:pPr>
            <a:r>
              <a:rPr lang="ja-JP" altLang="en-US" sz="2800">
                <a:ea typeface="ＭＳ Ｐゴシック" pitchFamily="-84" charset="-128"/>
              </a:rPr>
              <a:t>“</a:t>
            </a:r>
            <a:r>
              <a:rPr lang="en-US" altLang="ja-JP" sz="2800">
                <a:ea typeface="ＭＳ Ｐゴシック" pitchFamily="-84" charset="-128"/>
              </a:rPr>
              <a:t>Anyone who doesn't do this will be fired.” </a:t>
            </a:r>
          </a:p>
          <a:p>
            <a:pPr marL="514350" indent="-514350">
              <a:buFont typeface="Helvetica" panose="020B0604020202020204" pitchFamily="34" charset="0"/>
              <a:buAutoNum type="arabicPeriod" startAt="4"/>
            </a:pPr>
            <a:r>
              <a:rPr lang="ja-JP" altLang="en-US" sz="2800">
                <a:ea typeface="ＭＳ Ｐゴシック" pitchFamily="-84" charset="-128"/>
              </a:rPr>
              <a:t>“</a:t>
            </a:r>
            <a:r>
              <a:rPr lang="en-US" altLang="ja-JP" sz="2800">
                <a:ea typeface="ＭＳ Ｐゴシック" pitchFamily="-84" charset="-128"/>
              </a:rPr>
              <a:t>Thank you; have a nice day!</a:t>
            </a:r>
            <a:r>
              <a:rPr lang="ja-JP" altLang="en-US" sz="2800">
                <a:ea typeface="ＭＳ Ｐゴシック" pitchFamily="-84" charset="-128"/>
              </a:rPr>
              <a:t>”</a:t>
            </a:r>
            <a:endParaRPr lang="en-US" sz="2800">
              <a:ea typeface="ＭＳ Ｐゴシック" pitchFamily="-84" charset="-128"/>
            </a:endParaRPr>
          </a:p>
        </p:txBody>
      </p:sp>
      <p:sp>
        <p:nvSpPr>
          <p:cNvPr id="2" name="Slide Number Placeholder 1"/>
          <p:cNvSpPr>
            <a:spLocks noGrp="1"/>
          </p:cNvSpPr>
          <p:nvPr>
            <p:ph type="sldNum" sz="quarter" idx="12"/>
          </p:nvPr>
        </p:nvSpPr>
        <p:spPr/>
        <p:txBody>
          <a:bodyPr/>
          <a:lstStyle/>
          <a:p>
            <a:fld id="{C8EB159A-2467-4C21-A2AF-EE4A7DA05EA8}" type="slidenum">
              <a:rPr lang="en-US" smtClean="0"/>
              <a:pPr/>
              <a:t>22</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dirty="0">
                <a:ea typeface="ＭＳ Ｐゴシック" pitchFamily="-84" charset="-128"/>
              </a:rPr>
              <a:t>Bookstore: Silo</a:t>
            </a:r>
          </a:p>
        </p:txBody>
      </p:sp>
      <p:sp>
        <p:nvSpPr>
          <p:cNvPr id="115717" name="Content Placeholder 5"/>
          <p:cNvSpPr>
            <a:spLocks noGrp="1"/>
          </p:cNvSpPr>
          <p:nvPr>
            <p:ph sz="half" idx="1"/>
          </p:nvPr>
        </p:nvSpPr>
        <p:spPr>
          <a:xfrm>
            <a:off x="457200" y="1600200"/>
            <a:ext cx="3810000" cy="4525963"/>
          </a:xfrm>
        </p:spPr>
        <p:txBody>
          <a:bodyPr/>
          <a:lstStyle/>
          <a:p>
            <a:r>
              <a:rPr lang="en-US">
                <a:ea typeface="ＭＳ Ｐゴシック" pitchFamily="-84" charset="-128"/>
              </a:rPr>
              <a:t>Internal subsystems can share data directly</a:t>
            </a:r>
          </a:p>
          <a:p>
            <a:pPr lvl="1"/>
            <a:r>
              <a:rPr lang="en-US">
                <a:ea typeface="ＭＳ Ｐゴシック" pitchFamily="-84" charset="-128"/>
              </a:rPr>
              <a:t>Review access user profile</a:t>
            </a:r>
          </a:p>
          <a:p>
            <a:r>
              <a:rPr lang="en-US">
                <a:ea typeface="ＭＳ Ｐゴシック" pitchFamily="-84" charset="-128"/>
              </a:rPr>
              <a:t>All subsystems inside single API</a:t>
            </a:r>
            <a:br>
              <a:rPr lang="en-US">
                <a:ea typeface="ＭＳ Ｐゴシック" pitchFamily="-84" charset="-128"/>
              </a:rPr>
            </a:br>
            <a:r>
              <a:rPr lang="en-US">
                <a:ea typeface="ＭＳ Ｐゴシック" pitchFamily="-84" charset="-128"/>
              </a:rPr>
              <a:t>(</a:t>
            </a:r>
            <a:r>
              <a:rPr lang="ja-JP" altLang="en-US">
                <a:ea typeface="ＭＳ Ｐゴシック" pitchFamily="-84" charset="-128"/>
              </a:rPr>
              <a:t>“</a:t>
            </a:r>
            <a:r>
              <a:rPr lang="en-US" altLang="ja-JP">
                <a:ea typeface="ＭＳ Ｐゴシック" pitchFamily="-84" charset="-128"/>
              </a:rPr>
              <a:t>Bookstore</a:t>
            </a:r>
            <a:r>
              <a:rPr lang="ja-JP" altLang="en-US">
                <a:ea typeface="ＭＳ Ｐゴシック" pitchFamily="-84" charset="-128"/>
              </a:rPr>
              <a:t>”</a:t>
            </a:r>
            <a:r>
              <a:rPr lang="en-US" altLang="ja-JP">
                <a:ea typeface="ＭＳ Ｐゴシック" pitchFamily="-84" charset="-128"/>
              </a:rPr>
              <a:t>)</a:t>
            </a:r>
          </a:p>
          <a:p>
            <a:endParaRPr lang="en-US">
              <a:ea typeface="ＭＳ Ｐゴシック" pitchFamily="-84" charset="-128"/>
            </a:endParaRPr>
          </a:p>
        </p:txBody>
      </p:sp>
      <p:sp>
        <p:nvSpPr>
          <p:cNvPr id="115714" name="Content Placeholder 6"/>
          <p:cNvSpPr>
            <a:spLocks noGrp="1"/>
          </p:cNvSpPr>
          <p:nvPr>
            <p:ph sz="half" idx="2"/>
          </p:nvPr>
        </p:nvSpPr>
        <p:spPr/>
        <p:txBody>
          <a:bodyPr/>
          <a:lstStyle/>
          <a:p>
            <a:endParaRPr lang="en-US">
              <a:ea typeface="ＭＳ Ｐゴシック" pitchFamily="-84" charset="-128"/>
            </a:endParaRPr>
          </a:p>
        </p:txBody>
      </p:sp>
      <p:pic>
        <p:nvPicPr>
          <p:cNvPr id="115716" name="Picture 4" descr="Silo.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7800" y="1371600"/>
            <a:ext cx="51562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8" name="TextBox 6"/>
          <p:cNvSpPr txBox="1">
            <a:spLocks noChangeArrowheads="1"/>
          </p:cNvSpPr>
          <p:nvPr/>
        </p:nvSpPr>
        <p:spPr bwMode="auto">
          <a:xfrm>
            <a:off x="0" y="5943600"/>
            <a:ext cx="2362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1000" dirty="0">
                <a:latin typeface="Calibri" panose="020F0502020204030204" pitchFamily="34" charset="0"/>
              </a:rPr>
              <a:t>(Figure 1.2, </a:t>
            </a:r>
            <a:r>
              <a:rPr lang="en-US" sz="1000" i="1" dirty="0">
                <a:latin typeface="Calibri" panose="020F0502020204030204" pitchFamily="34" charset="0"/>
              </a:rPr>
              <a:t>Engineering Software as a Service</a:t>
            </a:r>
            <a:r>
              <a:rPr lang="en-US" sz="1000" dirty="0">
                <a:latin typeface="Calibri" panose="020F0502020204030204" pitchFamily="34" charset="0"/>
              </a:rPr>
              <a:t> by Armando Fox and David Patterson, 2</a:t>
            </a:r>
            <a:r>
              <a:rPr lang="en-US" sz="1000" baseline="30000" dirty="0">
                <a:latin typeface="Calibri" panose="020F0502020204030204" pitchFamily="34" charset="0"/>
              </a:rPr>
              <a:t>nd</a:t>
            </a:r>
            <a:r>
              <a:rPr lang="en-US" sz="1000" dirty="0">
                <a:latin typeface="Calibri" panose="020F0502020204030204" pitchFamily="34" charset="0"/>
              </a:rPr>
              <a:t> Beta edition, 2013.)</a:t>
            </a:r>
          </a:p>
        </p:txBody>
      </p:sp>
      <p:sp>
        <p:nvSpPr>
          <p:cNvPr id="2" name="Slide Number Placeholder 1"/>
          <p:cNvSpPr>
            <a:spLocks noGrp="1"/>
          </p:cNvSpPr>
          <p:nvPr>
            <p:ph type="sldNum" sz="quarter" idx="12"/>
          </p:nvPr>
        </p:nvSpPr>
        <p:spPr/>
        <p:txBody>
          <a:bodyPr/>
          <a:lstStyle/>
          <a:p>
            <a:fld id="{AB05D9DD-F19D-4DF4-9FB8-1FF9DD243843}" type="slidenum">
              <a:rPr lang="en-US" smtClean="0"/>
              <a:pPr/>
              <a:t>23</a:t>
            </a:fld>
            <a:endParaRPr lang="en-US"/>
          </a:p>
        </p:txBody>
      </p:sp>
    </p:spTree>
  </p:cSld>
  <p:clrMapOvr>
    <a:masterClrMapping/>
  </p:clrMapOvr>
  <p:transition spd="slow">
    <p:cover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itle 1"/>
          <p:cNvSpPr>
            <a:spLocks noGrp="1"/>
          </p:cNvSpPr>
          <p:nvPr>
            <p:ph type="title"/>
          </p:nvPr>
        </p:nvSpPr>
        <p:spPr/>
        <p:txBody>
          <a:bodyPr/>
          <a:lstStyle/>
          <a:p>
            <a:r>
              <a:rPr lang="en-US" dirty="0">
                <a:ea typeface="ＭＳ Ｐゴシック" pitchFamily="-84" charset="-128"/>
              </a:rPr>
              <a:t>Bookstore: SOA</a:t>
            </a:r>
          </a:p>
        </p:txBody>
      </p:sp>
      <p:sp>
        <p:nvSpPr>
          <p:cNvPr id="3" name="Content Placeholder 2"/>
          <p:cNvSpPr>
            <a:spLocks noGrp="1"/>
          </p:cNvSpPr>
          <p:nvPr>
            <p:ph idx="1"/>
          </p:nvPr>
        </p:nvSpPr>
        <p:spPr>
          <a:xfrm>
            <a:off x="628650" y="1825625"/>
            <a:ext cx="3181350" cy="4351338"/>
          </a:xfrm>
        </p:spPr>
        <p:txBody>
          <a:bodyPr/>
          <a:lstStyle/>
          <a:p>
            <a:pPr>
              <a:spcBef>
                <a:spcPct val="20000"/>
              </a:spcBef>
              <a:buFontTx/>
              <a:buChar char="•"/>
            </a:pPr>
            <a:r>
              <a:rPr lang="en-US" dirty="0">
                <a:latin typeface="Calibri" panose="020F0502020204030204" pitchFamily="34" charset="0"/>
              </a:rPr>
              <a:t>Subsystems independent, </a:t>
            </a:r>
            <a:br>
              <a:rPr lang="en-US" dirty="0">
                <a:latin typeface="Calibri" panose="020F0502020204030204" pitchFamily="34" charset="0"/>
              </a:rPr>
            </a:br>
            <a:r>
              <a:rPr lang="en-US" dirty="0">
                <a:latin typeface="Calibri" panose="020F0502020204030204" pitchFamily="34" charset="0"/>
              </a:rPr>
              <a:t>as if in separate datacenters</a:t>
            </a:r>
          </a:p>
          <a:p>
            <a:pPr lvl="1">
              <a:spcBef>
                <a:spcPct val="20000"/>
              </a:spcBef>
              <a:buFontTx/>
              <a:buChar char="–"/>
            </a:pPr>
            <a:r>
              <a:rPr lang="en-US" dirty="0">
                <a:latin typeface="Calibri" panose="020F0502020204030204" pitchFamily="34" charset="0"/>
              </a:rPr>
              <a:t>Review Service access User Service API</a:t>
            </a:r>
          </a:p>
          <a:p>
            <a:pPr>
              <a:spcBef>
                <a:spcPct val="20000"/>
              </a:spcBef>
              <a:buFontTx/>
              <a:buChar char="•"/>
            </a:pPr>
            <a:r>
              <a:rPr lang="en-US" dirty="0">
                <a:latin typeface="Calibri" panose="020F0502020204030204" pitchFamily="34" charset="0"/>
              </a:rPr>
              <a:t>Can recombine to make new service (</a:t>
            </a:r>
            <a:r>
              <a:rPr lang="ja-JP" altLang="en-US" dirty="0">
                <a:latin typeface="Calibri" panose="020F0502020204030204" pitchFamily="34" charset="0"/>
              </a:rPr>
              <a:t>“</a:t>
            </a:r>
            <a:r>
              <a:rPr lang="en-US" altLang="ja-JP" dirty="0">
                <a:latin typeface="Calibri" panose="020F0502020204030204" pitchFamily="34" charset="0"/>
              </a:rPr>
              <a:t>Favorite Books</a:t>
            </a:r>
            <a:r>
              <a:rPr lang="ja-JP" altLang="en-US" dirty="0">
                <a:latin typeface="Calibri" panose="020F0502020204030204" pitchFamily="34" charset="0"/>
              </a:rPr>
              <a:t>”</a:t>
            </a:r>
            <a:r>
              <a:rPr lang="en-US" altLang="ja-JP" dirty="0">
                <a:latin typeface="Calibri" panose="020F0502020204030204" pitchFamily="34" charset="0"/>
              </a:rPr>
              <a:t>)</a:t>
            </a:r>
          </a:p>
          <a:p>
            <a:pPr>
              <a:spcBef>
                <a:spcPct val="20000"/>
              </a:spcBef>
              <a:buFontTx/>
              <a:buChar char="•"/>
            </a:pPr>
            <a:endParaRPr lang="en-US" dirty="0">
              <a:latin typeface="Calibri" panose="020F0502020204030204" pitchFamily="34" charset="0"/>
            </a:endParaRPr>
          </a:p>
          <a:p>
            <a:endParaRPr lang="en-US" dirty="0"/>
          </a:p>
        </p:txBody>
      </p:sp>
      <p:pic>
        <p:nvPicPr>
          <p:cNvPr id="117762" name="Picture 5" descr="SOA.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081080"/>
            <a:ext cx="4892196" cy="509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C8EB159A-2467-4C21-A2AF-EE4A7DA05EA8}" type="slidenum">
              <a:rPr lang="en-US" smtClean="0"/>
              <a:pPr/>
              <a:t>24</a:t>
            </a:fld>
            <a:endParaRPr lang="en-US"/>
          </a:p>
        </p:txBody>
      </p:sp>
    </p:spTree>
  </p:cSld>
  <p:clrMapOvr>
    <a:masterClrMapping/>
  </p:clrMapOvr>
  <p:transition spd="slow">
    <p:cover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ctrTitle"/>
          </p:nvPr>
        </p:nvSpPr>
        <p:spPr/>
        <p:txBody>
          <a:bodyPr>
            <a:normAutofit fontScale="90000"/>
          </a:bodyPr>
          <a:lstStyle/>
          <a:p>
            <a:pPr eaLnBrk="1" hangingPunct="1"/>
            <a:r>
              <a:rPr lang="en-US" sz="4000">
                <a:ea typeface="ＭＳ Ｐゴシック" pitchFamily="-84" charset="-128"/>
              </a:rPr>
              <a:t>Cloud Computing</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r>
              <a:rPr lang="en-US" sz="4000">
                <a:ea typeface="ＭＳ Ｐゴシック" pitchFamily="-84" charset="-128"/>
              </a:rPr>
              <a:t/>
            </a:r>
            <a:br>
              <a:rPr lang="en-US" sz="4000">
                <a:ea typeface="ＭＳ Ｐゴシック" pitchFamily="-84" charset="-128"/>
              </a:rPr>
            </a:br>
            <a:endParaRPr lang="en-US" sz="4000">
              <a:ea typeface="ＭＳ Ｐゴシック" pitchFamily="-84" charset="-128"/>
            </a:endParaRPr>
          </a:p>
        </p:txBody>
      </p:sp>
      <p:sp>
        <p:nvSpPr>
          <p:cNvPr id="122882" name="Rectangle 3"/>
          <p:cNvSpPr>
            <a:spLocks noGrp="1" noChangeArrowheads="1"/>
          </p:cNvSpPr>
          <p:nvPr>
            <p:ph type="subTitle" idx="1"/>
          </p:nvPr>
        </p:nvSpPr>
        <p:spPr>
          <a:xfrm>
            <a:off x="609600" y="5562600"/>
            <a:ext cx="7924800" cy="533400"/>
          </a:xfrm>
        </p:spPr>
        <p:txBody>
          <a:bodyPr/>
          <a:lstStyle/>
          <a:p>
            <a:pPr eaLnBrk="1" hangingPunct="1"/>
            <a:r>
              <a:rPr lang="en-US">
                <a:ea typeface="ＭＳ Ｐゴシック" pitchFamily="-84" charset="-128"/>
              </a:rPr>
              <a:t>David Patterson</a:t>
            </a:r>
          </a:p>
        </p:txBody>
      </p:sp>
      <p:sp>
        <p:nvSpPr>
          <p:cNvPr id="122884" name="Rectangle 4"/>
          <p:cNvSpPr>
            <a:spLocks noChangeArrowheads="1"/>
          </p:cNvSpPr>
          <p:nvPr/>
        </p:nvSpPr>
        <p:spPr bwMode="auto">
          <a:xfrm>
            <a:off x="1828800" y="5257800"/>
            <a:ext cx="52196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dirty="0">
                <a:latin typeface="Calibri" panose="020F0502020204030204" pitchFamily="34" charset="0"/>
              </a:rPr>
              <a:t>(</a:t>
            </a:r>
            <a:r>
              <a:rPr lang="en-US" i="1" dirty="0">
                <a:latin typeface="Calibri" panose="020F0502020204030204" pitchFamily="34" charset="0"/>
              </a:rPr>
              <a:t>Engineering Software as a Service </a:t>
            </a:r>
            <a:r>
              <a:rPr lang="en-US" dirty="0">
                <a:latin typeface="Calibri" panose="020F0502020204030204" pitchFamily="34" charset="0"/>
              </a:rPr>
              <a:t>§1.4)</a:t>
            </a:r>
          </a:p>
        </p:txBody>
      </p:sp>
      <p:pic>
        <p:nvPicPr>
          <p:cNvPr id="122885" name="Picture 5" descr="Clou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2176463"/>
            <a:ext cx="3556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B3BD448-1CA3-4D58-9671-F7939C683259}" type="slidenum">
              <a:rPr lang="en-US" smtClean="0"/>
              <a:pPr/>
              <a:t>25</a:t>
            </a:fld>
            <a:endParaRPr lang="en-US"/>
          </a:p>
        </p:txBody>
      </p:sp>
    </p:spTree>
  </p:cSld>
  <p:clrMapOvr>
    <a:masterClrMapping/>
  </p:clrMapOvr>
  <p:transition spd="slow">
    <p:cover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smtClean="0"/>
              <a:t>Ideal hardware infrastructure for SaaS?</a:t>
            </a:r>
            <a:endParaRPr lang="en-US"/>
          </a:p>
        </p:txBody>
      </p:sp>
      <p:sp>
        <p:nvSpPr>
          <p:cNvPr id="80899" name="Content Placeholder 2"/>
          <p:cNvSpPr>
            <a:spLocks noGrp="1"/>
          </p:cNvSpPr>
          <p:nvPr>
            <p:ph idx="1"/>
          </p:nvPr>
        </p:nvSpPr>
        <p:spPr/>
        <p:txBody>
          <a:bodyPr/>
          <a:lstStyle/>
          <a:p>
            <a:r>
              <a:rPr lang="en-US" smtClean="0"/>
              <a:t>SaaS</a:t>
            </a:r>
            <a:r>
              <a:rPr lang="ja-JP" altLang="en-US" smtClean="0"/>
              <a:t>’</a:t>
            </a:r>
            <a:r>
              <a:rPr lang="en-US" altLang="ja-JP" smtClean="0"/>
              <a:t>s 3 demands on infrastructure</a:t>
            </a:r>
          </a:p>
          <a:p>
            <a:pPr lvl="1"/>
            <a:r>
              <a:rPr lang="en-US" smtClean="0"/>
              <a:t> Communication</a:t>
            </a:r>
          </a:p>
          <a:p>
            <a:pPr lvl="2"/>
            <a:r>
              <a:rPr lang="en-US" smtClean="0"/>
              <a:t>Allow customers to interact with service</a:t>
            </a:r>
          </a:p>
          <a:p>
            <a:pPr lvl="1"/>
            <a:r>
              <a:rPr lang="en-US" smtClean="0"/>
              <a:t> Scalability</a:t>
            </a:r>
          </a:p>
          <a:p>
            <a:pPr lvl="2"/>
            <a:r>
              <a:rPr lang="en-US" smtClean="0"/>
              <a:t>Fluctuations in demand during </a:t>
            </a:r>
            <a:br>
              <a:rPr lang="en-US" smtClean="0"/>
            </a:br>
            <a:r>
              <a:rPr lang="en-US" smtClean="0"/>
              <a:t>+ new services to add users rapidly</a:t>
            </a:r>
          </a:p>
          <a:p>
            <a:pPr lvl="1"/>
            <a:r>
              <a:rPr lang="en-US" smtClean="0"/>
              <a:t> Dependability</a:t>
            </a:r>
          </a:p>
          <a:p>
            <a:pPr lvl="2"/>
            <a:r>
              <a:rPr lang="en-US" smtClean="0"/>
              <a:t>Service &amp; communication available 24x7</a:t>
            </a:r>
            <a:endParaRPr lang="en-US" dirty="0"/>
          </a:p>
        </p:txBody>
      </p:sp>
      <p:sp>
        <p:nvSpPr>
          <p:cNvPr id="2" name="Slide Number Placeholder 1"/>
          <p:cNvSpPr>
            <a:spLocks noGrp="1"/>
          </p:cNvSpPr>
          <p:nvPr>
            <p:ph type="sldNum" sz="quarter" idx="12"/>
          </p:nvPr>
        </p:nvSpPr>
        <p:spPr/>
        <p:txBody>
          <a:bodyPr/>
          <a:lstStyle/>
          <a:p>
            <a:fld id="{C8EB159A-2467-4C21-A2AF-EE4A7DA05EA8}" type="slidenum">
              <a:rPr lang="en-US" smtClean="0"/>
              <a:pPr/>
              <a:t>26</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8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a:lstStyle/>
          <a:p>
            <a:r>
              <a:rPr lang="en-US"/>
              <a:t>Software Quality</a:t>
            </a:r>
          </a:p>
        </p:txBody>
      </p:sp>
      <p:sp>
        <p:nvSpPr>
          <p:cNvPr id="105475" name="Content Placeholder 2"/>
          <p:cNvSpPr>
            <a:spLocks noGrp="1"/>
          </p:cNvSpPr>
          <p:nvPr>
            <p:ph idx="1"/>
          </p:nvPr>
        </p:nvSpPr>
        <p:spPr/>
        <p:txBody>
          <a:bodyPr/>
          <a:lstStyle/>
          <a:p>
            <a:r>
              <a:rPr lang="en-US"/>
              <a:t>Product quality (in general): </a:t>
            </a:r>
            <a:r>
              <a:rPr lang="ja-JP" altLang="en-US"/>
              <a:t>“</a:t>
            </a:r>
            <a:r>
              <a:rPr lang="en-US" altLang="ja-JP"/>
              <a:t>fitness for use</a:t>
            </a:r>
            <a:r>
              <a:rPr lang="ja-JP" altLang="en-US"/>
              <a:t>”</a:t>
            </a:r>
            <a:r>
              <a:rPr lang="en-US" altLang="ja-JP"/>
              <a:t> </a:t>
            </a:r>
          </a:p>
          <a:p>
            <a:pPr lvl="1"/>
            <a:r>
              <a:rPr lang="en-US"/>
              <a:t>Business value for customer and manufacturer</a:t>
            </a:r>
          </a:p>
          <a:p>
            <a:pPr lvl="1"/>
            <a:r>
              <a:rPr lang="en-US"/>
              <a:t>Quality Assurance : processes/standards </a:t>
            </a:r>
            <a:br>
              <a:rPr lang="en-US"/>
            </a:br>
            <a:r>
              <a:rPr lang="en-US"/>
              <a:t>=&gt; high quality products &amp; to improve quality  </a:t>
            </a:r>
          </a:p>
          <a:p>
            <a:r>
              <a:rPr lang="en-US"/>
              <a:t>Software quality: </a:t>
            </a:r>
          </a:p>
          <a:p>
            <a:pPr lvl="1"/>
            <a:r>
              <a:rPr lang="en-US"/>
              <a:t> Satisfies customer</a:t>
            </a:r>
            <a:r>
              <a:rPr lang="en-US" altLang="ja-JP"/>
              <a:t>s’ needs—easy to use, gets correct answers, does not crash, …</a:t>
            </a:r>
          </a:p>
          <a:p>
            <a:pPr lvl="1"/>
            <a:r>
              <a:rPr lang="en-US"/>
              <a:t> Be easy for developer to debug and enhance</a:t>
            </a:r>
          </a:p>
          <a:p>
            <a:r>
              <a:rPr lang="en-US"/>
              <a:t>Software QA: ensure quality and improve processes in SW organization </a:t>
            </a:r>
          </a:p>
          <a:p>
            <a:endParaRPr lang="en-US"/>
          </a:p>
        </p:txBody>
      </p:sp>
      <p:sp>
        <p:nvSpPr>
          <p:cNvPr id="2" name="Slide Number Placeholder 1"/>
          <p:cNvSpPr>
            <a:spLocks noGrp="1"/>
          </p:cNvSpPr>
          <p:nvPr>
            <p:ph type="sldNum" sz="quarter" idx="12"/>
          </p:nvPr>
        </p:nvSpPr>
        <p:spPr/>
        <p:txBody>
          <a:bodyPr/>
          <a:lstStyle/>
          <a:p>
            <a:fld id="{C8EB159A-2467-4C21-A2AF-EE4A7DA05EA8}" type="slidenum">
              <a:rPr lang="en-US" smtClean="0"/>
              <a:pPr/>
              <a:t>27</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ea typeface="ＭＳ Ｐゴシック" pitchFamily="-84" charset="-128"/>
              </a:rPr>
              <a:t>Assurance</a:t>
            </a:r>
          </a:p>
        </p:txBody>
      </p:sp>
      <p:sp>
        <p:nvSpPr>
          <p:cNvPr id="150530" name="Content Placeholder 2"/>
          <p:cNvSpPr>
            <a:spLocks noGrp="1"/>
          </p:cNvSpPr>
          <p:nvPr>
            <p:ph idx="1"/>
          </p:nvPr>
        </p:nvSpPr>
        <p:spPr/>
        <p:txBody>
          <a:bodyPr/>
          <a:lstStyle/>
          <a:p>
            <a:r>
              <a:rPr lang="en-US" dirty="0">
                <a:ea typeface="ＭＳ Ｐゴシック" pitchFamily="-84" charset="-128"/>
              </a:rPr>
              <a:t>Verification: Did you build the thing </a:t>
            </a:r>
            <a:r>
              <a:rPr lang="en-US" u="sng" dirty="0">
                <a:solidFill>
                  <a:srgbClr val="0000FF"/>
                </a:solidFill>
                <a:ea typeface="ＭＳ Ｐゴシック" pitchFamily="-84" charset="-128"/>
              </a:rPr>
              <a:t>right</a:t>
            </a:r>
            <a:r>
              <a:rPr lang="en-US" dirty="0">
                <a:ea typeface="ＭＳ Ｐゴシック" pitchFamily="-84" charset="-128"/>
              </a:rPr>
              <a:t>?</a:t>
            </a:r>
          </a:p>
          <a:p>
            <a:pPr lvl="1"/>
            <a:r>
              <a:rPr lang="en-US" dirty="0">
                <a:ea typeface="ＭＳ Ｐゴシック" pitchFamily="-84" charset="-128"/>
              </a:rPr>
              <a:t>Did you meet the specification?</a:t>
            </a:r>
          </a:p>
          <a:p>
            <a:r>
              <a:rPr lang="en-US" dirty="0">
                <a:ea typeface="ＭＳ Ｐゴシック" pitchFamily="-84" charset="-128"/>
              </a:rPr>
              <a:t>Validation: Did you build the </a:t>
            </a:r>
            <a:r>
              <a:rPr lang="en-US" u="sng" dirty="0">
                <a:solidFill>
                  <a:srgbClr val="0000FF"/>
                </a:solidFill>
                <a:ea typeface="ＭＳ Ｐゴシック" pitchFamily="-84" charset="-128"/>
              </a:rPr>
              <a:t>right </a:t>
            </a:r>
            <a:r>
              <a:rPr lang="en-US" dirty="0">
                <a:ea typeface="ＭＳ Ｐゴシック" pitchFamily="-84" charset="-128"/>
              </a:rPr>
              <a:t>thing? </a:t>
            </a:r>
          </a:p>
          <a:p>
            <a:pPr lvl="1"/>
            <a:r>
              <a:rPr lang="en-US" dirty="0">
                <a:ea typeface="ＭＳ Ｐゴシック" pitchFamily="-84" charset="-128"/>
              </a:rPr>
              <a:t>Is this what the customer wants? </a:t>
            </a:r>
          </a:p>
          <a:p>
            <a:pPr lvl="1"/>
            <a:r>
              <a:rPr lang="en-US" dirty="0">
                <a:ea typeface="ＭＳ Ｐゴシック" pitchFamily="-84" charset="-128"/>
              </a:rPr>
              <a:t>Is the specification correct?</a:t>
            </a:r>
          </a:p>
          <a:p>
            <a:r>
              <a:rPr lang="en-US" dirty="0">
                <a:ea typeface="ＭＳ Ｐゴシック" pitchFamily="-84" charset="-128"/>
              </a:rPr>
              <a:t>Hardware focus generally Verification</a:t>
            </a:r>
          </a:p>
          <a:p>
            <a:r>
              <a:rPr lang="en-US" dirty="0">
                <a:ea typeface="ＭＳ Ｐゴシック" pitchFamily="-84" charset="-128"/>
              </a:rPr>
              <a:t>Software  focus generally Validation</a:t>
            </a:r>
          </a:p>
          <a:p>
            <a:r>
              <a:rPr lang="en-US" dirty="0">
                <a:ea typeface="ＭＳ Ｐゴシック" pitchFamily="-84" charset="-128"/>
              </a:rPr>
              <a:t>Testing to Assure Software Quality</a:t>
            </a:r>
          </a:p>
          <a:p>
            <a:endParaRPr lang="en-US" dirty="0">
              <a:ea typeface="ＭＳ Ｐゴシック" pitchFamily="-84" charset="-128"/>
            </a:endParaRPr>
          </a:p>
        </p:txBody>
      </p:sp>
      <p:sp>
        <p:nvSpPr>
          <p:cNvPr id="2" name="Slide Number Placeholder 1"/>
          <p:cNvSpPr>
            <a:spLocks noGrp="1"/>
          </p:cNvSpPr>
          <p:nvPr>
            <p:ph type="sldNum" sz="quarter" idx="12"/>
          </p:nvPr>
        </p:nvSpPr>
        <p:spPr/>
        <p:txBody>
          <a:bodyPr/>
          <a:lstStyle/>
          <a:p>
            <a:fld id="{C8EB159A-2467-4C21-A2AF-EE4A7DA05EA8}" type="slidenum">
              <a:rPr lang="en-US" smtClean="0"/>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r>
              <a:rPr lang="en-US" smtClean="0"/>
              <a:t>Exhaustive testing is infeasible</a:t>
            </a:r>
            <a:endParaRPr lang="en-US"/>
          </a:p>
        </p:txBody>
      </p:sp>
      <p:sp>
        <p:nvSpPr>
          <p:cNvPr id="3" name="Content Placeholder 2"/>
          <p:cNvSpPr>
            <a:spLocks noGrp="1"/>
          </p:cNvSpPr>
          <p:nvPr>
            <p:ph idx="1"/>
          </p:nvPr>
        </p:nvSpPr>
        <p:spPr/>
        <p:txBody>
          <a:bodyPr>
            <a:normAutofit lnSpcReduction="10000"/>
          </a:bodyPr>
          <a:lstStyle/>
          <a:p>
            <a:r>
              <a:rPr lang="en-US" dirty="0" smtClean="0"/>
              <a:t>Divide and conquer: perform different tests at different phases of SW development</a:t>
            </a:r>
          </a:p>
          <a:p>
            <a:pPr lvl="1"/>
            <a:r>
              <a:rPr lang="en-US" dirty="0" smtClean="0"/>
              <a:t>Upper level </a:t>
            </a:r>
            <a:r>
              <a:rPr lang="en-US" dirty="0" err="1" smtClean="0"/>
              <a:t>doesn</a:t>
            </a:r>
            <a:r>
              <a:rPr lang="ja-JP" altLang="en-US" dirty="0" smtClean="0"/>
              <a:t>’</a:t>
            </a:r>
            <a:r>
              <a:rPr lang="en-US" altLang="ja-JP" dirty="0" smtClean="0"/>
              <a:t>t redo tests of lower level</a:t>
            </a:r>
          </a:p>
          <a:p>
            <a:r>
              <a:rPr lang="en-US" dirty="0" smtClean="0"/>
              <a:t>Coverage: various measurements of what % of system is </a:t>
            </a:r>
            <a:r>
              <a:rPr lang="en-US" altLang="en-US" dirty="0" smtClean="0"/>
              <a:t>“</a:t>
            </a:r>
            <a:r>
              <a:rPr lang="en-US" dirty="0" smtClean="0"/>
              <a:t>exercised</a:t>
            </a:r>
            <a:r>
              <a:rPr lang="en-US" altLang="en-US" dirty="0" smtClean="0"/>
              <a:t>”</a:t>
            </a:r>
            <a:r>
              <a:rPr lang="en-US" dirty="0" smtClean="0"/>
              <a:t> by test suite</a:t>
            </a:r>
          </a:p>
          <a:p>
            <a:r>
              <a:rPr lang="en-US" dirty="0" smtClean="0"/>
              <a:t>Test levels</a:t>
            </a:r>
          </a:p>
          <a:p>
            <a:pPr lvl="1"/>
            <a:r>
              <a:rPr lang="en-US" dirty="0" smtClean="0">
                <a:solidFill>
                  <a:schemeClr val="accent2"/>
                </a:solidFill>
              </a:rPr>
              <a:t>System or acceptance test</a:t>
            </a:r>
            <a:r>
              <a:rPr lang="en-US" dirty="0" smtClean="0"/>
              <a:t>: integrated program meets its specifications</a:t>
            </a:r>
          </a:p>
          <a:p>
            <a:pPr lvl="1"/>
            <a:r>
              <a:rPr lang="en-US" dirty="0" smtClean="0">
                <a:solidFill>
                  <a:schemeClr val="accent2"/>
                </a:solidFill>
              </a:rPr>
              <a:t>Integration test</a:t>
            </a:r>
            <a:r>
              <a:rPr lang="en-US" dirty="0" smtClean="0"/>
              <a:t>: interfaces between units have consistent assumptions, communicate correctly</a:t>
            </a:r>
          </a:p>
          <a:p>
            <a:pPr lvl="1"/>
            <a:r>
              <a:rPr lang="en-US" dirty="0" smtClean="0">
                <a:solidFill>
                  <a:schemeClr val="accent2"/>
                </a:solidFill>
              </a:rPr>
              <a:t>Module or functional test</a:t>
            </a:r>
            <a:r>
              <a:rPr lang="en-US" dirty="0" smtClean="0"/>
              <a:t>: across individual units</a:t>
            </a:r>
          </a:p>
          <a:p>
            <a:pPr lvl="1"/>
            <a:r>
              <a:rPr lang="en-US" dirty="0" smtClean="0">
                <a:solidFill>
                  <a:schemeClr val="accent2"/>
                </a:solidFill>
              </a:rPr>
              <a:t>Unit test</a:t>
            </a:r>
            <a:r>
              <a:rPr lang="en-US" dirty="0" smtClean="0"/>
              <a:t>: single method does what was expected</a:t>
            </a:r>
            <a:endParaRPr lang="en-US" dirty="0"/>
          </a:p>
        </p:txBody>
      </p:sp>
      <p:sp>
        <p:nvSpPr>
          <p:cNvPr id="10" name="Slide Number Placeholder 9"/>
          <p:cNvSpPr>
            <a:spLocks noGrp="1"/>
          </p:cNvSpPr>
          <p:nvPr>
            <p:ph type="sldNum" sz="quarter" idx="12"/>
          </p:nvPr>
        </p:nvSpPr>
        <p:spPr/>
        <p:txBody>
          <a:bodyPr/>
          <a:lstStyle/>
          <a:p>
            <a:fld id="{C8EB159A-2467-4C21-A2AF-EE4A7DA05EA8}"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smtClean="0"/>
              <a:t>SWE disasters</a:t>
            </a:r>
            <a:endParaRPr lang="en-US" dirty="0"/>
          </a:p>
        </p:txBody>
      </p:sp>
      <p:sp>
        <p:nvSpPr>
          <p:cNvPr id="3" name="Content Placeholder 2"/>
          <p:cNvSpPr>
            <a:spLocks noGrp="1"/>
          </p:cNvSpPr>
          <p:nvPr>
            <p:ph idx="1"/>
          </p:nvPr>
        </p:nvSpPr>
        <p:spPr/>
        <p:txBody>
          <a:bodyPr/>
          <a:lstStyle/>
          <a:p>
            <a:r>
              <a:rPr lang="en-US" dirty="0" smtClean="0"/>
              <a:t>1985: Therac-25 lethal radiation overdose</a:t>
            </a:r>
          </a:p>
          <a:p>
            <a:pPr lvl="1"/>
            <a:r>
              <a:rPr lang="en-US" dirty="0" smtClean="0"/>
              <a:t>Reused SW from machine with HW interlock on machine without it:  SW bug </a:t>
            </a:r>
            <a:r>
              <a:rPr lang="en-US" dirty="0" smtClean="0">
                <a:solidFill>
                  <a:srgbClr val="FF0000"/>
                </a:solidFill>
              </a:rPr>
              <a:t>=&gt; 3 died</a:t>
            </a:r>
          </a:p>
          <a:p>
            <a:r>
              <a:rPr lang="en-US" dirty="0" smtClean="0">
                <a:hlinkClick r:id="rId3"/>
              </a:rPr>
              <a:t>1996: Ariane 5 rocket explosion</a:t>
            </a:r>
            <a:endParaRPr lang="en-US" dirty="0" smtClean="0"/>
          </a:p>
          <a:p>
            <a:pPr lvl="1"/>
            <a:r>
              <a:rPr lang="en-US" dirty="0" smtClean="0"/>
              <a:t>1996 =&gt; </a:t>
            </a:r>
            <a:r>
              <a:rPr lang="en-US" dirty="0" smtClean="0">
                <a:solidFill>
                  <a:srgbClr val="FF0000"/>
                </a:solidFill>
              </a:rPr>
              <a:t>wasted $370M</a:t>
            </a:r>
          </a:p>
          <a:p>
            <a:r>
              <a:rPr lang="en-US" dirty="0" smtClean="0"/>
              <a:t>1999: Mars Climate Orbiter disintegration</a:t>
            </a:r>
          </a:p>
          <a:p>
            <a:pPr lvl="1"/>
            <a:r>
              <a:rPr lang="en-US" dirty="0" smtClean="0"/>
              <a:t>SW used wrong units (pound-seconds vs. newton-seconds) =&gt; </a:t>
            </a:r>
            <a:r>
              <a:rPr lang="en-US" dirty="0" smtClean="0">
                <a:solidFill>
                  <a:srgbClr val="FF0000"/>
                </a:solidFill>
              </a:rPr>
              <a:t>wasted $325M</a:t>
            </a:r>
          </a:p>
          <a:p>
            <a:r>
              <a:rPr lang="en-US" dirty="0" smtClean="0"/>
              <a:t>2005: FBI Virtual Case File project abandoned</a:t>
            </a:r>
          </a:p>
          <a:p>
            <a:pPr lvl="1"/>
            <a:r>
              <a:rPr lang="en-US" dirty="0" smtClean="0"/>
              <a:t>give up after 5 years of work =&gt; </a:t>
            </a:r>
            <a:r>
              <a:rPr lang="en-US" dirty="0" smtClean="0">
                <a:solidFill>
                  <a:srgbClr val="FF0000"/>
                </a:solidFill>
              </a:rPr>
              <a:t>wasted $170M</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C8EB159A-2467-4C21-A2AF-EE4A7DA05EA8}" type="slidenum">
              <a:rPr lang="en-US" smtClean="0"/>
              <a:pPr/>
              <a:t>3</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2"/>
          <p:cNvSpPr>
            <a:spLocks noGrp="1"/>
          </p:cNvSpPr>
          <p:nvPr>
            <p:ph type="title"/>
          </p:nvPr>
        </p:nvSpPr>
        <p:spPr/>
        <p:txBody>
          <a:bodyPr/>
          <a:lstStyle/>
          <a:p>
            <a:r>
              <a:rPr lang="en-US"/>
              <a:t>And in Conclusion: §§1.1-1.7</a:t>
            </a:r>
          </a:p>
        </p:txBody>
      </p:sp>
      <p:sp>
        <p:nvSpPr>
          <p:cNvPr id="157698" name="Content Placeholder 3"/>
          <p:cNvSpPr>
            <a:spLocks noGrp="1"/>
          </p:cNvSpPr>
          <p:nvPr>
            <p:ph idx="1"/>
          </p:nvPr>
        </p:nvSpPr>
        <p:spPr/>
        <p:txBody>
          <a:bodyPr>
            <a:normAutofit/>
          </a:bodyPr>
          <a:lstStyle/>
          <a:p>
            <a:r>
              <a:rPr lang="en-US" dirty="0"/>
              <a:t>SaaS less hassle for developers and users</a:t>
            </a:r>
          </a:p>
          <a:p>
            <a:r>
              <a:rPr lang="en-US" dirty="0"/>
              <a:t>Service Oriented Architecture makes it easy to reuse current code to create new apps</a:t>
            </a:r>
          </a:p>
          <a:p>
            <a:r>
              <a:rPr lang="en-US" dirty="0"/>
              <a:t>Scale led to savings/CPU =&gt; reduced cost of Cloud Computing =&gt; Utility Computing</a:t>
            </a:r>
          </a:p>
          <a:p>
            <a:r>
              <a:rPr lang="en-US" dirty="0"/>
              <a:t>Testing to assure software quality, which means good for customer and developer</a:t>
            </a:r>
          </a:p>
          <a:p>
            <a:r>
              <a:rPr lang="en-US" dirty="0"/>
              <a:t>Developer Productivity: Conciseness, Synthesis, Reuse, and Tools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fld id="{C8EB159A-2467-4C21-A2AF-EE4A7DA05EA8}" type="slidenum">
              <a:rPr lang="en-US" smtClean="0"/>
              <a:pPr/>
              <a:t>30</a:t>
            </a:fld>
            <a:endParaRPr lang="en-US"/>
          </a:p>
        </p:txBody>
      </p:sp>
    </p:spTree>
  </p:cSld>
  <p:clrMapOvr>
    <a:masterClrMapping/>
  </p:clrMapOvr>
  <p:transition spd="slow">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dirty="0">
                <a:ea typeface="ＭＳ Ｐゴシック" pitchFamily="-84" charset="-128"/>
              </a:rPr>
              <a:t>How to Avoid SW Infamy?</a:t>
            </a:r>
          </a:p>
        </p:txBody>
      </p:sp>
      <p:sp>
        <p:nvSpPr>
          <p:cNvPr id="50178" name="Content Placeholder 2"/>
          <p:cNvSpPr>
            <a:spLocks noGrp="1"/>
          </p:cNvSpPr>
          <p:nvPr>
            <p:ph idx="1"/>
          </p:nvPr>
        </p:nvSpPr>
        <p:spPr/>
        <p:txBody>
          <a:bodyPr/>
          <a:lstStyle/>
          <a:p>
            <a:r>
              <a:rPr lang="en-US" dirty="0">
                <a:ea typeface="ＭＳ Ｐゴシック" pitchFamily="-84" charset="-128"/>
              </a:rPr>
              <a:t>Can</a:t>
            </a:r>
            <a:r>
              <a:rPr lang="ja-JP" altLang="en-US" dirty="0">
                <a:ea typeface="ＭＳ Ｐゴシック" pitchFamily="-84" charset="-128"/>
              </a:rPr>
              <a:t>’</a:t>
            </a:r>
            <a:r>
              <a:rPr lang="en-US" altLang="ja-JP" dirty="0">
                <a:ea typeface="ＭＳ Ｐゴシック" pitchFamily="-84" charset="-128"/>
              </a:rPr>
              <a:t>t we make building software as predictable in schedule and cost and quality as building a bridge?</a:t>
            </a:r>
          </a:p>
          <a:p>
            <a:r>
              <a:rPr lang="en-US" dirty="0">
                <a:ea typeface="ＭＳ Ｐゴシック" pitchFamily="-84" charset="-128"/>
              </a:rPr>
              <a:t>If so, what kind of development process to make it predictable?</a:t>
            </a:r>
          </a:p>
        </p:txBody>
      </p:sp>
      <p:sp>
        <p:nvSpPr>
          <p:cNvPr id="2" name="Slide Number Placeholder 1"/>
          <p:cNvSpPr>
            <a:spLocks noGrp="1"/>
          </p:cNvSpPr>
          <p:nvPr>
            <p:ph type="sldNum" sz="quarter" idx="12"/>
          </p:nvPr>
        </p:nvSpPr>
        <p:spPr/>
        <p:txBody>
          <a:bodyPr/>
          <a:lstStyle/>
          <a:p>
            <a:fld id="{C8EB159A-2467-4C21-A2AF-EE4A7DA05EA8}" type="slidenum">
              <a:rPr lang="en-US" smtClean="0"/>
              <a:pPr/>
              <a:t>4</a:t>
            </a:fld>
            <a:endParaRPr lang="en-US"/>
          </a:p>
        </p:txBody>
      </p:sp>
    </p:spTree>
  </p:cSld>
  <p:clrMapOvr>
    <a:masterClrMapping/>
  </p:clrMapOvr>
  <p:transition spd="slow">
    <p:cover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ea typeface="ＭＳ Ｐゴシック" pitchFamily="-84" charset="-128"/>
              </a:rPr>
              <a:t>Software Engineering</a:t>
            </a:r>
          </a:p>
        </p:txBody>
      </p:sp>
      <p:sp>
        <p:nvSpPr>
          <p:cNvPr id="3" name="Content Placeholder 2"/>
          <p:cNvSpPr>
            <a:spLocks noGrp="1"/>
          </p:cNvSpPr>
          <p:nvPr>
            <p:ph idx="1"/>
          </p:nvPr>
        </p:nvSpPr>
        <p:spPr/>
        <p:txBody>
          <a:bodyPr/>
          <a:lstStyle/>
          <a:p>
            <a:r>
              <a:rPr lang="en-US" dirty="0">
                <a:ea typeface="ＭＳ Ｐゴシック" pitchFamily="-84" charset="-128"/>
              </a:rPr>
              <a:t>Bring engineering discipline to SW</a:t>
            </a:r>
          </a:p>
          <a:p>
            <a:pPr lvl="1"/>
            <a:r>
              <a:rPr lang="en-US" dirty="0">
                <a:ea typeface="ＭＳ Ｐゴシック" pitchFamily="-84" charset="-128"/>
              </a:rPr>
              <a:t>Term coined ~ 20 years after 1</a:t>
            </a:r>
            <a:r>
              <a:rPr lang="en-US" baseline="30000" dirty="0">
                <a:ea typeface="ＭＳ Ｐゴシック" pitchFamily="-84" charset="-128"/>
              </a:rPr>
              <a:t>st</a:t>
            </a:r>
            <a:r>
              <a:rPr lang="en-US" dirty="0">
                <a:ea typeface="ＭＳ Ｐゴシック" pitchFamily="-84" charset="-128"/>
              </a:rPr>
              <a:t> computer</a:t>
            </a:r>
          </a:p>
          <a:p>
            <a:pPr lvl="1"/>
            <a:r>
              <a:rPr lang="en-US" dirty="0">
                <a:ea typeface="ＭＳ Ｐゴシック" pitchFamily="-84" charset="-128"/>
              </a:rPr>
              <a:t>Find SW development methods as </a:t>
            </a:r>
            <a:r>
              <a:rPr lang="en-US" dirty="0">
                <a:solidFill>
                  <a:srgbClr val="FF8000"/>
                </a:solidFill>
                <a:ea typeface="ＭＳ Ｐゴシック" pitchFamily="-84" charset="-128"/>
              </a:rPr>
              <a:t>predictable</a:t>
            </a:r>
            <a:r>
              <a:rPr lang="en-US" dirty="0">
                <a:ea typeface="ＭＳ Ｐゴシック" pitchFamily="-84" charset="-128"/>
              </a:rPr>
              <a:t> in quality, cost, and time </a:t>
            </a:r>
            <a:r>
              <a:rPr lang="en-US" dirty="0">
                <a:solidFill>
                  <a:srgbClr val="FF8000"/>
                </a:solidFill>
                <a:ea typeface="ＭＳ Ｐゴシック" pitchFamily="-84" charset="-128"/>
              </a:rPr>
              <a:t>as civil engineering</a:t>
            </a:r>
          </a:p>
          <a:p>
            <a:r>
              <a:rPr lang="ja-JP" altLang="en-US" dirty="0">
                <a:ea typeface="ＭＳ Ｐゴシック" pitchFamily="-84" charset="-128"/>
              </a:rPr>
              <a:t>“</a:t>
            </a:r>
            <a:r>
              <a:rPr lang="en-US" altLang="ja-JP" dirty="0">
                <a:ea typeface="ＭＳ Ｐゴシック" pitchFamily="-84" charset="-128"/>
              </a:rPr>
              <a:t>Plan-and-Document</a:t>
            </a:r>
            <a:r>
              <a:rPr lang="ja-JP" altLang="en-US" dirty="0">
                <a:ea typeface="ＭＳ Ｐゴシック" pitchFamily="-84" charset="-128"/>
              </a:rPr>
              <a:t>”</a:t>
            </a:r>
            <a:endParaRPr lang="en-US" altLang="ja-JP" dirty="0">
              <a:ea typeface="ＭＳ Ｐゴシック" pitchFamily="-84" charset="-128"/>
            </a:endParaRPr>
          </a:p>
          <a:p>
            <a:pPr lvl="1"/>
            <a:r>
              <a:rPr lang="en-US" dirty="0">
                <a:ea typeface="ＭＳ Ｐゴシック" pitchFamily="-84" charset="-128"/>
              </a:rPr>
              <a:t>Before coding, project manager makes plan</a:t>
            </a:r>
          </a:p>
          <a:p>
            <a:pPr lvl="1"/>
            <a:r>
              <a:rPr lang="en-US" dirty="0">
                <a:ea typeface="ＭＳ Ｐゴシック" pitchFamily="-84" charset="-128"/>
              </a:rPr>
              <a:t>Write detailed documentation all phases of plan</a:t>
            </a:r>
          </a:p>
          <a:p>
            <a:pPr lvl="1"/>
            <a:r>
              <a:rPr lang="en-US" dirty="0">
                <a:ea typeface="ＭＳ Ｐゴシック" pitchFamily="-84" charset="-128"/>
              </a:rPr>
              <a:t>Progress measured against the plan</a:t>
            </a:r>
          </a:p>
          <a:p>
            <a:pPr lvl="1"/>
            <a:r>
              <a:rPr lang="en-US" dirty="0">
                <a:ea typeface="ＭＳ Ｐゴシック" pitchFamily="-84" charset="-128"/>
              </a:rPr>
              <a:t>Changes to project must be reflected in documentation and possibly to plan</a:t>
            </a:r>
          </a:p>
          <a:p>
            <a:pPr lvl="1"/>
            <a:endParaRPr lang="en-US" dirty="0">
              <a:ea typeface="ＭＳ Ｐゴシック" pitchFamily="-84" charset="-128"/>
            </a:endParaRPr>
          </a:p>
        </p:txBody>
      </p:sp>
      <p:sp>
        <p:nvSpPr>
          <p:cNvPr id="2" name="Slide Number Placeholder 1"/>
          <p:cNvSpPr>
            <a:spLocks noGrp="1"/>
          </p:cNvSpPr>
          <p:nvPr>
            <p:ph type="sldNum" sz="quarter" idx="12"/>
          </p:nvPr>
        </p:nvSpPr>
        <p:spPr/>
        <p:txBody>
          <a:bodyPr/>
          <a:lstStyle/>
          <a:p>
            <a:fld id="{C8EB159A-2467-4C21-A2AF-EE4A7DA05EA8}" type="slidenum">
              <a:rPr lang="en-US" smtClean="0"/>
              <a:pPr/>
              <a:t>5</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t>1st Development Process:</a:t>
            </a:r>
            <a:br>
              <a:rPr lang="en-US"/>
            </a:br>
            <a:r>
              <a:rPr lang="en-US"/>
              <a:t>Waterfall (1970)</a:t>
            </a:r>
          </a:p>
        </p:txBody>
      </p:sp>
      <p:sp>
        <p:nvSpPr>
          <p:cNvPr id="3" name="Content Placeholder 2"/>
          <p:cNvSpPr>
            <a:spLocks noGrp="1"/>
          </p:cNvSpPr>
          <p:nvPr>
            <p:ph idx="1"/>
          </p:nvPr>
        </p:nvSpPr>
        <p:spPr/>
        <p:txBody>
          <a:bodyPr/>
          <a:lstStyle/>
          <a:p>
            <a:r>
              <a:rPr lang="en-US" dirty="0"/>
              <a:t>5 phases of Waterfall </a:t>
            </a:r>
            <a:r>
              <a:rPr lang="en-US" altLang="en-US" dirty="0"/>
              <a:t>“</a:t>
            </a:r>
            <a:r>
              <a:rPr lang="en-US" altLang="ja-JP" dirty="0"/>
              <a:t>lifecycle</a:t>
            </a:r>
            <a:r>
              <a:rPr lang="en-US" altLang="en-US" dirty="0"/>
              <a:t>”</a:t>
            </a:r>
            <a:endParaRPr lang="en-US" altLang="ja-JP" dirty="0"/>
          </a:p>
          <a:p>
            <a:pPr marL="685800" lvl="1" indent="-342900">
              <a:buFont typeface="+mj-lt"/>
              <a:buAutoNum type="arabicPeriod"/>
            </a:pPr>
            <a:r>
              <a:rPr lang="en-US" dirty="0"/>
              <a:t>Requirements analysis </a:t>
            </a:r>
            <a:br>
              <a:rPr lang="en-US" dirty="0"/>
            </a:br>
            <a:r>
              <a:rPr lang="en-US" dirty="0"/>
              <a:t>&amp; specification</a:t>
            </a:r>
          </a:p>
          <a:p>
            <a:pPr marL="685800" lvl="1" indent="-342900">
              <a:buFont typeface="+mj-lt"/>
              <a:buAutoNum type="arabicPeriod"/>
            </a:pPr>
            <a:r>
              <a:rPr lang="en-US" dirty="0"/>
              <a:t> Architectural design</a:t>
            </a:r>
          </a:p>
          <a:p>
            <a:pPr marL="685800" lvl="1" indent="-342900">
              <a:buFont typeface="+mj-lt"/>
              <a:buAutoNum type="arabicPeriod"/>
            </a:pPr>
            <a:r>
              <a:rPr lang="en-US" dirty="0"/>
              <a:t> Implementation &amp; Integration</a:t>
            </a:r>
          </a:p>
          <a:p>
            <a:pPr marL="685800" lvl="1" indent="-342900">
              <a:buFont typeface="+mj-lt"/>
              <a:buAutoNum type="arabicPeriod"/>
            </a:pPr>
            <a:r>
              <a:rPr lang="en-US" dirty="0"/>
              <a:t> Verification</a:t>
            </a:r>
          </a:p>
          <a:p>
            <a:pPr marL="685800" lvl="1" indent="-342900">
              <a:buFont typeface="+mj-lt"/>
              <a:buAutoNum type="arabicPeriod"/>
            </a:pPr>
            <a:r>
              <a:rPr lang="en-US" dirty="0"/>
              <a:t> Operation &amp; Maintenance</a:t>
            </a:r>
          </a:p>
          <a:p>
            <a:r>
              <a:rPr lang="en-US" dirty="0"/>
              <a:t>Complete one phase before start next one</a:t>
            </a:r>
          </a:p>
          <a:p>
            <a:pPr lvl="1"/>
            <a:r>
              <a:rPr lang="en-US" dirty="0"/>
              <a:t>Why? Earlier catch bug, cheaper it is</a:t>
            </a:r>
          </a:p>
          <a:p>
            <a:pPr lvl="1"/>
            <a:r>
              <a:rPr lang="en-US" dirty="0"/>
              <a:t>Extensive documentation/phase for new people</a:t>
            </a:r>
          </a:p>
        </p:txBody>
      </p:sp>
      <p:pic>
        <p:nvPicPr>
          <p:cNvPr id="52228" name="Picture 4" descr="Waterfal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7450" y="1870077"/>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04800" y="6067426"/>
            <a:ext cx="2362200" cy="577850"/>
          </a:xfrm>
          <a:prstGeom prst="rect">
            <a:avLst/>
          </a:prstGeom>
          <a:noFill/>
        </p:spPr>
        <p:txBody>
          <a:bodyPr>
            <a:spAutoFit/>
          </a:bodyPr>
          <a:lstStyle/>
          <a:p>
            <a:pPr>
              <a:defRPr/>
            </a:pPr>
            <a:r>
              <a:rPr lang="en-US" sz="1050" dirty="0">
                <a:latin typeface="Calibri" panose="020F0502020204030204" pitchFamily="34" charset="0"/>
                <a:ea typeface="ＭＳ Ｐゴシック" pitchFamily="1" charset="-128"/>
                <a:cs typeface="ＭＳ Ｐゴシック" pitchFamily="1" charset="-128"/>
              </a:rPr>
              <a:t>(Photo by Carola Lauber of  SD&amp;M www.sdm.de. Used by permission under CC-BY-SA-3.0.)</a:t>
            </a:r>
          </a:p>
        </p:txBody>
      </p:sp>
      <p:sp>
        <p:nvSpPr>
          <p:cNvPr id="2" name="Slide Number Placeholder 1"/>
          <p:cNvSpPr>
            <a:spLocks noGrp="1"/>
          </p:cNvSpPr>
          <p:nvPr>
            <p:ph type="sldNum" sz="quarter" idx="12"/>
          </p:nvPr>
        </p:nvSpPr>
        <p:spPr/>
        <p:txBody>
          <a:bodyPr/>
          <a:lstStyle/>
          <a:p>
            <a:fld id="{C8EB159A-2467-4C21-A2AF-EE4A7DA05EA8}" type="slidenum">
              <a:rPr lang="en-US" smtClean="0"/>
              <a:pPr/>
              <a:t>6</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t>Spiral Lifecycle (1986)</a:t>
            </a:r>
            <a:endParaRPr lang="en-US"/>
          </a:p>
        </p:txBody>
      </p:sp>
      <p:sp>
        <p:nvSpPr>
          <p:cNvPr id="23555" name="Content Placeholder 2"/>
          <p:cNvSpPr>
            <a:spLocks noGrp="1"/>
          </p:cNvSpPr>
          <p:nvPr>
            <p:ph idx="1"/>
          </p:nvPr>
        </p:nvSpPr>
        <p:spPr>
          <a:xfrm>
            <a:off x="628650" y="1825625"/>
            <a:ext cx="4733630" cy="4351338"/>
          </a:xfrm>
        </p:spPr>
        <p:txBody>
          <a:bodyPr/>
          <a:lstStyle/>
          <a:p>
            <a:r>
              <a:rPr lang="en-US" dirty="0" smtClean="0"/>
              <a:t>Combine Plan-and-Document with prototypes</a:t>
            </a:r>
          </a:p>
          <a:p>
            <a:r>
              <a:rPr lang="en-US" dirty="0" smtClean="0"/>
              <a:t>Develop plan &amp; requirement documents across each iteration of prototype as needed and </a:t>
            </a:r>
            <a:br>
              <a:rPr lang="en-US" dirty="0" smtClean="0"/>
            </a:br>
            <a:r>
              <a:rPr lang="en-US" dirty="0" smtClean="0"/>
              <a:t>evolve with the project</a:t>
            </a:r>
            <a:endParaRPr lang="en-US" dirty="0"/>
          </a:p>
        </p:txBody>
      </p:sp>
      <p:pic>
        <p:nvPicPr>
          <p:cNvPr id="58372" name="Picture 4" descr="SpiralStaircas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2280" y="2743200"/>
            <a:ext cx="354488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8EB159A-2467-4C21-A2AF-EE4A7DA05EA8}" type="slidenum">
              <a:rPr lang="en-US" smtClean="0"/>
              <a:pPr/>
              <a:t>7</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smtClean="0"/>
              <a:t>Spiral Lifecycle</a:t>
            </a:r>
            <a:endParaRPr lang="en-US"/>
          </a:p>
        </p:txBody>
      </p:sp>
      <p:pic>
        <p:nvPicPr>
          <p:cNvPr id="59394" name="Content Placeholder 7" descr="Spiral.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645" y="1825625"/>
            <a:ext cx="5276710" cy="4351338"/>
          </a:xfrm>
        </p:spPr>
      </p:pic>
      <p:sp>
        <p:nvSpPr>
          <p:cNvPr id="59396" name="TextBox 4"/>
          <p:cNvSpPr txBox="1">
            <a:spLocks noChangeArrowheads="1"/>
          </p:cNvSpPr>
          <p:nvPr/>
        </p:nvSpPr>
        <p:spPr bwMode="auto">
          <a:xfrm>
            <a:off x="152400" y="5867400"/>
            <a:ext cx="2362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1000" dirty="0">
                <a:latin typeface="Calibri" panose="020F0502020204030204" pitchFamily="34" charset="0"/>
              </a:rPr>
              <a:t>(Figure 1.4, </a:t>
            </a:r>
            <a:r>
              <a:rPr lang="en-US" sz="1000" i="1" dirty="0">
                <a:latin typeface="Calibri" panose="020F0502020204030204" pitchFamily="34" charset="0"/>
              </a:rPr>
              <a:t>Engineering Long Lasting Software</a:t>
            </a:r>
            <a:r>
              <a:rPr lang="en-US" sz="1000" dirty="0">
                <a:latin typeface="Calibri" panose="020F0502020204030204" pitchFamily="34" charset="0"/>
              </a:rPr>
              <a:t> by Armando Fox and David Patterson, 2</a:t>
            </a:r>
            <a:r>
              <a:rPr lang="en-US" sz="1000" baseline="30000" dirty="0">
                <a:latin typeface="Calibri" panose="020F0502020204030204" pitchFamily="34" charset="0"/>
              </a:rPr>
              <a:t>nd</a:t>
            </a:r>
            <a:r>
              <a:rPr lang="en-US" sz="1000" dirty="0">
                <a:latin typeface="Calibri" panose="020F0502020204030204" pitchFamily="34" charset="0"/>
              </a:rPr>
              <a:t> Beta edition, 2013.)</a:t>
            </a:r>
          </a:p>
        </p:txBody>
      </p:sp>
      <p:sp>
        <p:nvSpPr>
          <p:cNvPr id="2" name="Slide Number Placeholder 1"/>
          <p:cNvSpPr>
            <a:spLocks noGrp="1"/>
          </p:cNvSpPr>
          <p:nvPr>
            <p:ph type="sldNum" sz="quarter" idx="12"/>
          </p:nvPr>
        </p:nvSpPr>
        <p:spPr/>
        <p:txBody>
          <a:bodyPr/>
          <a:lstStyle/>
          <a:p>
            <a:fld id="{C8EB159A-2467-4C21-A2AF-EE4A7DA05EA8}" type="slidenum">
              <a:rPr lang="en-US" smtClean="0"/>
              <a:pPr/>
              <a:t>8</a:t>
            </a:fld>
            <a:endParaRPr lang="en-US"/>
          </a:p>
        </p:txBody>
      </p:sp>
    </p:spTree>
  </p:cSld>
  <p:clrMapOvr>
    <a:masterClrMapping/>
  </p:clrMapOvr>
  <p:transition spd="slow">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6" descr="RUP.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152427"/>
            <a:ext cx="6515100" cy="448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Title 1"/>
          <p:cNvSpPr>
            <a:spLocks noGrp="1"/>
          </p:cNvSpPr>
          <p:nvPr>
            <p:ph type="title"/>
          </p:nvPr>
        </p:nvSpPr>
        <p:spPr/>
        <p:txBody>
          <a:bodyPr/>
          <a:lstStyle/>
          <a:p>
            <a:r>
              <a:rPr lang="en-US" smtClean="0"/>
              <a:t>Rational Unified Process (RUP) Lifecycle (2003)</a:t>
            </a:r>
            <a:endParaRPr lang="en-US"/>
          </a:p>
        </p:txBody>
      </p:sp>
      <p:sp>
        <p:nvSpPr>
          <p:cNvPr id="4" name="Content Placeholder 3"/>
          <p:cNvSpPr>
            <a:spLocks noGrp="1"/>
          </p:cNvSpPr>
          <p:nvPr>
            <p:ph idx="1"/>
          </p:nvPr>
        </p:nvSpPr>
        <p:spPr/>
        <p:txBody>
          <a:bodyPr/>
          <a:lstStyle/>
          <a:p>
            <a:endParaRPr lang="en-US"/>
          </a:p>
        </p:txBody>
      </p:sp>
      <p:sp>
        <p:nvSpPr>
          <p:cNvPr id="61444" name="TextBox 4"/>
          <p:cNvSpPr txBox="1">
            <a:spLocks noChangeArrowheads="1"/>
          </p:cNvSpPr>
          <p:nvPr/>
        </p:nvSpPr>
        <p:spPr bwMode="auto">
          <a:xfrm>
            <a:off x="152400" y="5867400"/>
            <a:ext cx="2362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itchFamily="-84" charset="-128"/>
              </a:defRPr>
            </a:lvl1pPr>
            <a:lvl2pPr marL="742950" indent="-285750" eaLnBrk="0" hangingPunct="0">
              <a:defRPr sz="2400">
                <a:solidFill>
                  <a:schemeClr val="tx1"/>
                </a:solidFill>
                <a:latin typeface="Arial" panose="020B0604020202020204" pitchFamily="34" charset="0"/>
                <a:ea typeface="ＭＳ Ｐゴシック" pitchFamily="-84" charset="-128"/>
              </a:defRPr>
            </a:lvl2pPr>
            <a:lvl3pPr marL="1143000" indent="-228600" eaLnBrk="0" hangingPunct="0">
              <a:defRPr sz="2400">
                <a:solidFill>
                  <a:schemeClr val="tx1"/>
                </a:solidFill>
                <a:latin typeface="Arial" panose="020B0604020202020204" pitchFamily="34" charset="0"/>
                <a:ea typeface="ＭＳ Ｐゴシック" pitchFamily="-84" charset="-128"/>
              </a:defRPr>
            </a:lvl3pPr>
            <a:lvl4pPr marL="1600200" indent="-228600" eaLnBrk="0" hangingPunct="0">
              <a:defRPr sz="2400">
                <a:solidFill>
                  <a:schemeClr val="tx1"/>
                </a:solidFill>
                <a:latin typeface="Arial" panose="020B0604020202020204" pitchFamily="34" charset="0"/>
                <a:ea typeface="ＭＳ Ｐゴシック" pitchFamily="-84" charset="-128"/>
              </a:defRPr>
            </a:lvl4pPr>
            <a:lvl5pPr marL="2057400" indent="-228600" eaLnBrk="0" hangingPunct="0">
              <a:defRPr sz="2400">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itchFamily="-84" charset="-128"/>
              </a:defRPr>
            </a:lvl9pPr>
          </a:lstStyle>
          <a:p>
            <a:pPr eaLnBrk="1" hangingPunct="1"/>
            <a:r>
              <a:rPr lang="en-US" sz="1000" dirty="0">
                <a:latin typeface="Calibri" panose="020F0502020204030204" pitchFamily="34" charset="0"/>
              </a:rPr>
              <a:t>(Figure 1.5, </a:t>
            </a:r>
            <a:r>
              <a:rPr lang="en-US" sz="1000" i="1" dirty="0">
                <a:latin typeface="Calibri" panose="020F0502020204030204" pitchFamily="34" charset="0"/>
              </a:rPr>
              <a:t>Engineering Long Lasting Software</a:t>
            </a:r>
            <a:r>
              <a:rPr lang="en-US" sz="1000" dirty="0">
                <a:latin typeface="Calibri" panose="020F0502020204030204" pitchFamily="34" charset="0"/>
              </a:rPr>
              <a:t> by Armando Fox and David Patterson, 2</a:t>
            </a:r>
            <a:r>
              <a:rPr lang="en-US" sz="1000" baseline="30000" dirty="0">
                <a:latin typeface="Calibri" panose="020F0502020204030204" pitchFamily="34" charset="0"/>
              </a:rPr>
              <a:t>nd</a:t>
            </a:r>
            <a:r>
              <a:rPr lang="en-US" sz="1000" dirty="0">
                <a:latin typeface="Calibri" panose="020F0502020204030204" pitchFamily="34" charset="0"/>
              </a:rPr>
              <a:t> Beta edition, 2013.)</a:t>
            </a:r>
          </a:p>
        </p:txBody>
      </p:sp>
      <p:sp>
        <p:nvSpPr>
          <p:cNvPr id="2" name="Slide Number Placeholder 1"/>
          <p:cNvSpPr>
            <a:spLocks noGrp="1"/>
          </p:cNvSpPr>
          <p:nvPr>
            <p:ph type="sldNum" sz="quarter" idx="12"/>
          </p:nvPr>
        </p:nvSpPr>
        <p:spPr/>
        <p:txBody>
          <a:bodyPr/>
          <a:lstStyle/>
          <a:p>
            <a:fld id="{C8EB159A-2467-4C21-A2AF-EE4A7DA05EA8}" type="slidenum">
              <a:rPr lang="en-US" smtClean="0"/>
              <a:pPr/>
              <a:t>9</a:t>
            </a:fld>
            <a:endParaRPr lang="en-US"/>
          </a:p>
        </p:txBody>
      </p:sp>
    </p:spTree>
  </p:cSld>
  <p:clrMapOvr>
    <a:masterClrMapping/>
  </p:clrMapOvr>
  <p:transition spd="slow">
    <p:cover dir="u"/>
  </p:transition>
  <p:timing>
    <p:tnLst>
      <p:par>
        <p:cTn id="1" dur="indefinite" restart="never" nodeType="tmRoot"/>
      </p:par>
    </p:tnLst>
  </p:timing>
</p:sld>
</file>

<file path=ppt/theme/theme1.xml><?xml version="1.0" encoding="utf-8"?>
<a:theme xmlns:a="http://schemas.openxmlformats.org/drawingml/2006/main" name="Materi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erial" id="{2F32134D-2E94-4870-A2DA-6C4116317EAC}" vid="{D1A70F65-C28E-41AC-B4EF-8DE0261574A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Material</Template>
  <TotalTime>28917</TotalTime>
  <Words>2491</Words>
  <Application>Microsoft Office PowerPoint</Application>
  <PresentationFormat>On-screen Show (4:3)</PresentationFormat>
  <Paragraphs>356</Paragraphs>
  <Slides>30</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ＭＳ ゴシック</vt:lpstr>
      <vt:lpstr>ＭＳ Ｐゴシック</vt:lpstr>
      <vt:lpstr>Arial</vt:lpstr>
      <vt:lpstr>Calibri</vt:lpstr>
      <vt:lpstr>Helvetica</vt:lpstr>
      <vt:lpstr>Symbol</vt:lpstr>
      <vt:lpstr>Material</vt:lpstr>
      <vt:lpstr>Image</vt:lpstr>
      <vt:lpstr>Introduction to Software Engineering     </vt:lpstr>
      <vt:lpstr>PowerPoint Presentation</vt:lpstr>
      <vt:lpstr>SWE disasters</vt:lpstr>
      <vt:lpstr>How to Avoid SW Infamy?</vt:lpstr>
      <vt:lpstr>Software Engineering</vt:lpstr>
      <vt:lpstr>1st Development Process: Waterfall (1970)</vt:lpstr>
      <vt:lpstr>Spiral Lifecycle (1986)</vt:lpstr>
      <vt:lpstr>Spiral Lifecycle</vt:lpstr>
      <vt:lpstr>Rational Unified Process (RUP) Lifecycle (2003)</vt:lpstr>
      <vt:lpstr>RUP Phases</vt:lpstr>
      <vt:lpstr>Development processes: Agile       (Engineering Long Lasting Software §1.9)</vt:lpstr>
      <vt:lpstr>Alternative Process?</vt:lpstr>
      <vt:lpstr>How Well do Plan-and-Document Processes Work?</vt:lpstr>
      <vt:lpstr>Agile Manifesto, 2001</vt:lpstr>
      <vt:lpstr>“Extreme Programming” (XP) version of Agile lifecycle</vt:lpstr>
      <vt:lpstr>Agile lifecycle</vt:lpstr>
      <vt:lpstr>Agile Then and Now</vt:lpstr>
      <vt:lpstr>PowerPoint Presentation</vt:lpstr>
      <vt:lpstr>Engineering SW is More Than Programming</vt:lpstr>
      <vt:lpstr>Software as a Service (SaaS) and Service-Oriented Architecture (SOA)     </vt:lpstr>
      <vt:lpstr>2002: Amazon shall use SOA!</vt:lpstr>
      <vt:lpstr>CEO: Amazon shall use SOA!</vt:lpstr>
      <vt:lpstr>Bookstore: Silo</vt:lpstr>
      <vt:lpstr>Bookstore: SOA</vt:lpstr>
      <vt:lpstr>Cloud Computing    </vt:lpstr>
      <vt:lpstr>Ideal hardware infrastructure for SaaS?</vt:lpstr>
      <vt:lpstr>Software Quality</vt:lpstr>
      <vt:lpstr>Assurance</vt:lpstr>
      <vt:lpstr>Exhaustive testing is infeasible</vt:lpstr>
      <vt:lpstr>And in Conclusion: §§1.1-1.7</vt:lpstr>
    </vt:vector>
  </TitlesOfParts>
  <Company>Armando Fox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98/198: Web 2.0 Applications Using Ruby on Rails</dc:title>
  <dc:creator>Hoang Truong</dc:creator>
  <cp:lastModifiedBy>Hoang Truong</cp:lastModifiedBy>
  <cp:revision>604</cp:revision>
  <cp:lastPrinted>2012-01-17T16:17:46Z</cp:lastPrinted>
  <dcterms:created xsi:type="dcterms:W3CDTF">2013-09-04T15:44:40Z</dcterms:created>
  <dcterms:modified xsi:type="dcterms:W3CDTF">2017-04-08T04:15:32Z</dcterms:modified>
</cp:coreProperties>
</file>