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1C826-20FD-4727-8044-956207323F0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B2E60-3732-492E-8D92-411CA56E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B2E60-3732-492E-8D92-411CA56E08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8F724880-6F1B-461C-B9D4-E7469A7325CD}" type="datetime1">
              <a:rPr lang="en-US" smtClean="0"/>
              <a:t>10/6/2014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3905367-3F9C-4914-8914-A72BB49736E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E14AD-0D5E-47C4-B0B5-AAC068010C07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03BA8-B803-4FDA-AED2-1EB19F985A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E98B7-A78C-47EE-9955-581EF12DA167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CC7AE-73B8-4A9D-8424-30A284CD9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241FCFB-169D-46E3-82F8-28F050F59259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9A1E5EB-B8AC-40CE-A083-13B1F58BF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22224-490A-4CAB-9110-4F9CA0B99782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72933-53F0-4B0D-B3DA-B19D90EC7E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3271B-DAF6-4039-B2D2-2185E5BB748D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43676-E33A-429F-BF7A-D5281B2238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120DC8-8816-4F67-930F-BE15D53F8C64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BE5A1-398A-41D4-B0A6-9BE6B2322F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901CEA-7BCA-4A57-9FCB-F43FBC1DF652}" type="datetime1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3A7ED-F8FB-4462-BBEA-4A79820657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371ED9-525A-4F9B-B08E-57C40271E5F8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D684E-3D5C-4693-A5F2-902859FB29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0A21E-D724-4B1F-8AC7-48E2D9A6BCAC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03A58-680B-4242-AFFD-2E10146259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1C4115-94F0-44CB-B802-E2ED7ABD4EE9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40619-601A-4BC8-AE98-254A73D53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0AB2E-9EB9-420A-AC4F-B37BA83CF64B}" type="datetime1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A54C5-CD6F-40E4-A76C-481B3C720F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4F68EA5-A46B-438B-B190-5380970E4334}" type="datetime1">
              <a:rPr lang="en-US" smtClean="0"/>
              <a:t>10/6/2014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E3A3BF-78E9-4950-98A7-CF2B5C7A28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092575"/>
            <a:ext cx="7239000" cy="1012825"/>
          </a:xfrm>
        </p:spPr>
        <p:txBody>
          <a:bodyPr/>
          <a:lstStyle/>
          <a:p>
            <a:r>
              <a:rPr lang="en-US" dirty="0" smtClean="0"/>
              <a:t>Creative and Idea Journal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181600"/>
            <a:ext cx="70866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672667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CA3AF8-B849-4257-95FE-1275DF55255F}" type="datetime1">
              <a:rPr lang="en-US" smtClean="0"/>
              <a:t>10/6/2014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05367-3F9C-4914-8914-A72BB49736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Content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590800" y="1828800"/>
            <a:ext cx="5243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/>
              <a:t> </a:t>
            </a:r>
            <a:r>
              <a:rPr lang="en-US" sz="2400" dirty="0" smtClean="0"/>
              <a:t>Divergent and Convergent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2743200"/>
            <a:ext cx="1880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 Journal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C6D1-ADA2-47BE-A5C2-7AA865197652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933-53F0-4B0D-B3DA-B19D90EC7E5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828800" y="3711575"/>
            <a:ext cx="762000" cy="665163"/>
            <a:chOff x="1110" y="2656"/>
            <a:chExt cx="1549" cy="1351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438400" y="4321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67000" y="3787775"/>
            <a:ext cx="1896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 Method</a:t>
            </a:r>
            <a:endParaRPr lang="en-US" sz="240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2025650" y="3810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Divergent and Convergent</a:t>
            </a:r>
            <a:endParaRPr lang="en-US" sz="2400" dirty="0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2438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143000" y="2438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38250" y="2638425"/>
            <a:ext cx="20383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Divergent Thinking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eaLnBrk="0" hangingPunct="0"/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ultiple  solutions, multiple ideas, multi alternatives </a:t>
            </a:r>
          </a:p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= multiple options</a:t>
            </a: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2667000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2667000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3048000" y="1066800"/>
            <a:ext cx="2998788" cy="1601788"/>
            <a:chOff x="1997" y="1314"/>
            <a:chExt cx="1889" cy="1009"/>
          </a:xfrm>
        </p:grpSpPr>
        <p:grpSp>
          <p:nvGrpSpPr>
            <p:cNvPr id="4302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726152" y="1266825"/>
            <a:ext cx="15488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Thinking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Process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810250" y="2695575"/>
            <a:ext cx="20383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Convergent Thinking</a:t>
            </a:r>
          </a:p>
          <a:p>
            <a:pPr eaLnBrk="0" hangingPunct="0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when you narrowed down your choices</a:t>
            </a:r>
          </a:p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= choosing from those options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38250" y="4219575"/>
            <a:ext cx="2038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NOT: all about out of box revolutionary ideas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734050" y="4295775"/>
            <a:ext cx="2038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NOT: narrow and uncreative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D6EA-A874-4C54-AD50-3967AF3BC87C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933-53F0-4B0D-B3DA-B19D90EC7E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3" grpId="0" animBg="1"/>
      <p:bldP spid="43014" grpId="0"/>
      <p:bldP spid="43016" grpId="0" animBg="1"/>
      <p:bldP spid="43018" grpId="0" animBg="1"/>
      <p:bldP spid="43027" grpId="0"/>
      <p:bldP spid="4302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Two New Principles</a:t>
            </a:r>
            <a:endParaRPr lang="en-US" sz="2400" dirty="0"/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639887" y="1603375"/>
            <a:ext cx="2170113" cy="4035425"/>
            <a:chOff x="720" y="1296"/>
            <a:chExt cx="1367" cy="2542"/>
          </a:xfrm>
        </p:grpSpPr>
        <p:sp>
          <p:nvSpPr>
            <p:cNvPr id="6246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You diverge and 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onverge when</a:t>
              </a:r>
            </a:p>
            <a:p>
              <a:r>
                <a:rPr lang="en-US" dirty="0"/>
                <a:t>y</a:t>
              </a:r>
              <a:r>
                <a:rPr lang="en-US" dirty="0" smtClean="0"/>
                <a:t>ou decide</a:t>
              </a:r>
              <a:endParaRPr lang="en-US" dirty="0"/>
            </a:p>
          </p:txBody>
        </p:sp>
        <p:grpSp>
          <p:nvGrpSpPr>
            <p:cNvPr id="62474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247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47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480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everyone diverges and converges</a:t>
              </a:r>
              <a:endParaRPr lang="en-US" dirty="0"/>
            </a:p>
          </p:txBody>
        </p:sp>
      </p:grp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4876800" y="1600200"/>
            <a:ext cx="2209801" cy="4035425"/>
            <a:chOff x="2208" y="1296"/>
            <a:chExt cx="1392" cy="2542"/>
          </a:xfrm>
        </p:grpSpPr>
        <p:sp>
          <p:nvSpPr>
            <p:cNvPr id="6248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48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8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we diverge and we converge differently:</a:t>
              </a:r>
            </a:p>
            <a:p>
              <a:endParaRPr lang="en-US" sz="14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different creative styles </a:t>
              </a:r>
              <a:endParaRPr lang="en-US" sz="1400" dirty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different creative levels</a:t>
              </a:r>
              <a:endParaRPr lang="en-US" dirty="0"/>
            </a:p>
          </p:txBody>
        </p:sp>
        <p:sp>
          <p:nvSpPr>
            <p:cNvPr id="6249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5" name="AutoShape 31"/>
            <p:cNvSpPr>
              <a:spLocks noChangeArrowheads="1"/>
            </p:cNvSpPr>
            <p:nvPr/>
          </p:nvSpPr>
          <p:spPr bwMode="gray">
            <a:xfrm>
              <a:off x="2296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More structured</a:t>
              </a:r>
            </a:p>
            <a:p>
              <a:r>
                <a:rPr lang="en-US" dirty="0" smtClean="0"/>
                <a:t>Less structured</a:t>
              </a:r>
            </a:p>
            <a:p>
              <a:r>
                <a:rPr lang="en-US" dirty="0" smtClean="0"/>
                <a:t>thinker</a:t>
              </a:r>
              <a:endParaRPr lang="en-US" dirty="0"/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C08-83BD-4816-9731-ED38DDDD96AC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933-53F0-4B0D-B3DA-B19D90EC7E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Journal  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524000" y="26670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Ideas()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131064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Paper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29000" y="4663440"/>
            <a:ext cx="137160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0" y="472440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9000" y="129540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ideas </a:t>
            </a:r>
            <a:endParaRPr lang="en-US" dirty="0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gray">
          <a:xfrm>
            <a:off x="4495800" y="2514600"/>
            <a:ext cx="1463040" cy="2057400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0">
                <a:schemeClr val="tx2">
                  <a:gamma/>
                  <a:shade val="46275"/>
                  <a:invGamma/>
                  <a:alpha val="12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217920" y="2148840"/>
            <a:ext cx="2468880" cy="356616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248400" y="2286000"/>
            <a:ext cx="2286000" cy="3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1D3A"/>
                </a:solidFill>
                <a:latin typeface="Verdana" pitchFamily="34" charset="0"/>
              </a:rPr>
              <a:t>More process </a:t>
            </a:r>
            <a:endParaRPr lang="en-US" b="1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b="1" dirty="0" smtClean="0">
                <a:solidFill>
                  <a:srgbClr val="001D3A"/>
                </a:solidFill>
                <a:latin typeface="Verdana" pitchFamily="34" charset="0"/>
              </a:rPr>
              <a:t>Better result</a:t>
            </a:r>
          </a:p>
          <a:p>
            <a:pPr eaLnBrk="0" hangingPunct="0"/>
            <a:endParaRPr lang="en-US" b="1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b="1" dirty="0" smtClean="0">
                <a:solidFill>
                  <a:srgbClr val="001D3A"/>
                </a:solidFill>
                <a:latin typeface="Verdana" pitchFamily="34" charset="0"/>
              </a:rPr>
              <a:t>My raw material</a:t>
            </a:r>
          </a:p>
          <a:p>
            <a:pPr algn="ctr" eaLnBrk="0" hangingPunct="0"/>
            <a:endParaRPr lang="en-US" b="1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b="1" dirty="0" smtClean="0">
                <a:solidFill>
                  <a:srgbClr val="001D3A"/>
                </a:solidFill>
                <a:latin typeface="Verdana" pitchFamily="34" charset="0"/>
              </a:rPr>
              <a:t>Creative and changing myself</a:t>
            </a:r>
          </a:p>
          <a:p>
            <a:pPr algn="ctr" eaLnBrk="0" hangingPunct="0"/>
            <a:endParaRPr lang="en-US" b="1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b="1" dirty="0" smtClean="0">
                <a:solidFill>
                  <a:srgbClr val="001D3A"/>
                </a:solidFill>
                <a:latin typeface="Verdana" pitchFamily="34" charset="0"/>
              </a:rPr>
              <a:t>Help you build habits of observation</a:t>
            </a:r>
            <a:endParaRPr lang="en-US" b="1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 smtClean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</a:pPr>
            <a:endParaRPr lang="en-US" sz="1400" dirty="0" smtClean="0">
              <a:solidFill>
                <a:srgbClr val="001D3A"/>
              </a:solidFill>
              <a:latin typeface="Verdana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55B2-F450-4386-8FD9-D57427C3F24F}" type="datetime1">
              <a:rPr lang="en-US" smtClean="0"/>
              <a:t>10/6/2014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933-53F0-4B0D-B3DA-B19D90EC7E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Ideas Method</a:t>
            </a:r>
            <a:endParaRPr lang="en-US" sz="2400" dirty="0"/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6246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74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247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47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47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480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/>
                <a:t>Be open to ideas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6248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48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8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92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62493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Understand problem:</a:t>
              </a:r>
            </a:p>
            <a:p>
              <a:endParaRPr lang="en-US" sz="1400" dirty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Kind of problem</a:t>
              </a:r>
            </a:p>
            <a:p>
              <a:endParaRPr lang="en-US" sz="1400" dirty="0" smtClean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Kind of solutions</a:t>
              </a:r>
              <a:endParaRPr lang="en-US" dirty="0"/>
            </a:p>
          </p:txBody>
        </p:sp>
        <p:sp>
          <p:nvSpPr>
            <p:cNvPr id="6249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6249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501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2502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503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504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505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2506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2507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Verdana" pitchFamily="34" charset="0"/>
                </a:rPr>
                <a:t>Pratice</a:t>
              </a:r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: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Do you have a hammer at your house ???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Do you ever use it for combing your hair ???</a:t>
              </a:r>
            </a:p>
            <a:p>
              <a:endParaRPr lang="en-US" sz="1400" dirty="0">
                <a:solidFill>
                  <a:srgbClr val="000000"/>
                </a:solidFill>
                <a:latin typeface="Verdana" pitchFamily="34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Verdana" pitchFamily="34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endParaRPr lang="en-US" dirty="0"/>
            </a:p>
          </p:txBody>
        </p:sp>
        <p:sp>
          <p:nvSpPr>
            <p:cNvPr id="62509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9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Junk Yard War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224-490A-4CAB-9110-4F9CA0B99782}" type="datetime1">
              <a:rPr lang="en-US" smtClean="0"/>
              <a:t>10/6/2014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2933-53F0-4B0D-B3DA-B19D90EC7E5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14400" y="914400"/>
            <a:ext cx="7315200" cy="5486400"/>
            <a:chOff x="720" y="1296"/>
            <a:chExt cx="1367" cy="2542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gray">
            <a:xfrm>
              <a:off x="1370" y="1354"/>
              <a:ext cx="35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/>
                <a:t>The exercise.</a:t>
              </a:r>
            </a:p>
            <a:p>
              <a:r>
                <a:rPr lang="en-US" dirty="0" smtClean="0"/>
                <a:t>Take your time on this one </a:t>
              </a:r>
              <a:r>
                <a:rPr lang="en-US" dirty="0" err="1" smtClean="0"/>
                <a:t>besause</a:t>
              </a:r>
              <a:r>
                <a:rPr lang="en-US" dirty="0" smtClean="0"/>
                <a:t> this is so important in creative and innovation</a:t>
              </a:r>
            </a:p>
            <a:p>
              <a:endParaRPr lang="en-US" dirty="0"/>
            </a:p>
            <a:p>
              <a:r>
                <a:rPr lang="en-US" dirty="0" smtClean="0"/>
                <a:t>Big plan, change in yourself or in your community ?</a:t>
              </a:r>
            </a:p>
            <a:p>
              <a:endParaRPr lang="en-US" dirty="0"/>
            </a:p>
            <a:p>
              <a:r>
                <a:rPr lang="en-US" dirty="0" smtClean="0"/>
                <a:t>Generating ideas, using an idea journal to write them down, and then mastering the luck.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8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638800"/>
            <a:ext cx="1217154" cy="11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0786BF-73D3-4A8F-A670-5AA39927157B}" type="datetime1">
              <a:rPr lang="en-US" smtClean="0"/>
              <a:t>10/6/2014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05367-3F9C-4914-8914-A72BB49736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58l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cdb2004158l</Template>
  <TotalTime>578</TotalTime>
  <Words>235</Words>
  <Application>Microsoft Office PowerPoint</Application>
  <PresentationFormat>On-screen Show (4:3)</PresentationFormat>
  <Paragraphs>102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cdb2004158l</vt:lpstr>
      <vt:lpstr>Creative and Idea Journal</vt:lpstr>
      <vt:lpstr>Content</vt:lpstr>
      <vt:lpstr>Divergent and Convergent</vt:lpstr>
      <vt:lpstr>Two New Principles</vt:lpstr>
      <vt:lpstr>Ideas Journal  </vt:lpstr>
      <vt:lpstr>Ideas Method</vt:lpstr>
      <vt:lpstr>Ex Junk Yard War</vt:lpstr>
      <vt:lpstr>PowerPoint Presentation</vt:lpstr>
    </vt:vector>
  </TitlesOfParts>
  <Company>Microsoft,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Divergence, Idea Journal</dc:title>
  <dc:creator>User</dc:creator>
  <cp:lastModifiedBy>Luan</cp:lastModifiedBy>
  <cp:revision>60</cp:revision>
  <dcterms:created xsi:type="dcterms:W3CDTF">2014-10-04T02:18:58Z</dcterms:created>
  <dcterms:modified xsi:type="dcterms:W3CDTF">2014-10-06T10:06:17Z</dcterms:modified>
</cp:coreProperties>
</file>