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9"/>
  </p:notesMasterIdLst>
  <p:sldIdLst>
    <p:sldId id="272" r:id="rId3"/>
    <p:sldId id="273" r:id="rId4"/>
    <p:sldId id="274" r:id="rId5"/>
    <p:sldId id="277" r:id="rId6"/>
    <p:sldId id="275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2AC0-9580-4DAF-B12B-32295E1FD1F1}" type="datetime1">
              <a:rPr lang="en-US" smtClean="0"/>
              <a:t>11/23/2016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07850"/>
            <a:ext cx="10468864" cy="1294962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429374"/>
            <a:ext cx="12192000" cy="428625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722688" y="6556924"/>
            <a:ext cx="4470400" cy="180976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Signal Processing and Radio Communications Lab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4540-A996-4CEB-B383-92C5430DD0D1}" type="datetime1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2A7E-6541-43CE-8D38-E4E6B9D0C314}" type="datetime1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Signal Processing and Radio Communications Lab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551399"/>
            <a:ext cx="11125200" cy="4916076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704088"/>
            <a:ext cx="11125200" cy="75484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580-DA1E-42AA-A5A5-1D74AAE277C4}" type="datetime1">
              <a:rPr lang="en-US" smtClean="0"/>
              <a:t>11/23/2016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46475" y="6540500"/>
            <a:ext cx="4470400" cy="180976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Signal Processing and Radio Communications Lab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935A-3D28-4358-B962-43C7F4C6DEB3}" type="datetime1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E621-6432-48A5-B801-A1B7F1A09AD3}" type="datetime1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DAA3-0ADB-4ADB-8ADC-667EFFA2A06B}" type="datetime1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DD03-C937-4BC2-A2D2-6FFD81DAE7DF}" type="datetime1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BCC9-EEEF-4F2A-80A7-406EB6B2A124}" type="datetime1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9479-5435-4C29-8430-CF9F72EC90F2}" type="datetime1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24394" y="-22283"/>
            <a:ext cx="12215951" cy="6894797"/>
            <a:chOff x="4634" y="-36797"/>
            <a:chExt cx="12215951" cy="6894797"/>
          </a:xfrm>
        </p:grpSpPr>
        <p:sp>
          <p:nvSpPr>
            <p:cNvPr id="26" name="Rectangle 25"/>
            <p:cNvSpPr/>
            <p:nvPr userDrawn="1"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34" y="-36797"/>
              <a:ext cx="10588100" cy="671654"/>
              <a:chOff x="-20722" y="-22283"/>
              <a:chExt cx="10588100" cy="671654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22283"/>
                <a:ext cx="10573248" cy="47373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10 w 10010"/>
                  <a:gd name="connsiteY0" fmla="*/ 30 h 10000"/>
                  <a:gd name="connsiteX1" fmla="*/ 4404 w 10010"/>
                  <a:gd name="connsiteY1" fmla="*/ 0 h 10000"/>
                  <a:gd name="connsiteX2" fmla="*/ 7578 w 10010"/>
                  <a:gd name="connsiteY2" fmla="*/ 5595 h 10000"/>
                  <a:gd name="connsiteX3" fmla="*/ 9990 w 10010"/>
                  <a:gd name="connsiteY3" fmla="*/ 838 h 10000"/>
                  <a:gd name="connsiteX4" fmla="*/ 10010 w 10010"/>
                  <a:gd name="connsiteY4" fmla="*/ 936 h 10000"/>
                  <a:gd name="connsiteX5" fmla="*/ 7453 w 10010"/>
                  <a:gd name="connsiteY5" fmla="*/ 6692 h 10000"/>
                  <a:gd name="connsiteX6" fmla="*/ 2578 w 10010"/>
                  <a:gd name="connsiteY6" fmla="*/ 3064 h 10000"/>
                  <a:gd name="connsiteX7" fmla="*/ 0 w 10010"/>
                  <a:gd name="connsiteY7" fmla="*/ 10000 h 10000"/>
                  <a:gd name="connsiteX8" fmla="*/ 10 w 10010"/>
                  <a:gd name="connsiteY8" fmla="*/ 30 h 10000"/>
                  <a:gd name="connsiteX0" fmla="*/ 10 w 9991"/>
                  <a:gd name="connsiteY0" fmla="*/ 89 h 10059"/>
                  <a:gd name="connsiteX1" fmla="*/ 4404 w 9991"/>
                  <a:gd name="connsiteY1" fmla="*/ 59 h 10059"/>
                  <a:gd name="connsiteX2" fmla="*/ 7578 w 9991"/>
                  <a:gd name="connsiteY2" fmla="*/ 5654 h 10059"/>
                  <a:gd name="connsiteX3" fmla="*/ 9990 w 9991"/>
                  <a:gd name="connsiteY3" fmla="*/ 897 h 10059"/>
                  <a:gd name="connsiteX4" fmla="*/ 9991 w 9991"/>
                  <a:gd name="connsiteY4" fmla="*/ 170 h 10059"/>
                  <a:gd name="connsiteX5" fmla="*/ 7453 w 9991"/>
                  <a:gd name="connsiteY5" fmla="*/ 6751 h 10059"/>
                  <a:gd name="connsiteX6" fmla="*/ 2578 w 9991"/>
                  <a:gd name="connsiteY6" fmla="*/ 3123 h 10059"/>
                  <a:gd name="connsiteX7" fmla="*/ 0 w 9991"/>
                  <a:gd name="connsiteY7" fmla="*/ 10059 h 10059"/>
                  <a:gd name="connsiteX8" fmla="*/ 10 w 9991"/>
                  <a:gd name="connsiteY8" fmla="*/ 89 h 10059"/>
                  <a:gd name="connsiteX0" fmla="*/ 10 w 10000"/>
                  <a:gd name="connsiteY0" fmla="*/ 555 h 10467"/>
                  <a:gd name="connsiteX1" fmla="*/ 4408 w 10000"/>
                  <a:gd name="connsiteY1" fmla="*/ 526 h 10467"/>
                  <a:gd name="connsiteX2" fmla="*/ 7585 w 10000"/>
                  <a:gd name="connsiteY2" fmla="*/ 6088 h 10467"/>
                  <a:gd name="connsiteX3" fmla="*/ 9999 w 10000"/>
                  <a:gd name="connsiteY3" fmla="*/ 1359 h 10467"/>
                  <a:gd name="connsiteX4" fmla="*/ 10000 w 10000"/>
                  <a:gd name="connsiteY4" fmla="*/ 144 h 10467"/>
                  <a:gd name="connsiteX5" fmla="*/ 7460 w 10000"/>
                  <a:gd name="connsiteY5" fmla="*/ 7178 h 10467"/>
                  <a:gd name="connsiteX6" fmla="*/ 2580 w 10000"/>
                  <a:gd name="connsiteY6" fmla="*/ 3572 h 10467"/>
                  <a:gd name="connsiteX7" fmla="*/ 0 w 10000"/>
                  <a:gd name="connsiteY7" fmla="*/ 10467 h 10467"/>
                  <a:gd name="connsiteX8" fmla="*/ 10 w 10000"/>
                  <a:gd name="connsiteY8" fmla="*/ 555 h 10467"/>
                  <a:gd name="connsiteX0" fmla="*/ 10 w 10000"/>
                  <a:gd name="connsiteY0" fmla="*/ 611 h 10523"/>
                  <a:gd name="connsiteX1" fmla="*/ 4408 w 10000"/>
                  <a:gd name="connsiteY1" fmla="*/ 582 h 10523"/>
                  <a:gd name="connsiteX2" fmla="*/ 7585 w 10000"/>
                  <a:gd name="connsiteY2" fmla="*/ 6144 h 10523"/>
                  <a:gd name="connsiteX3" fmla="*/ 9999 w 10000"/>
                  <a:gd name="connsiteY3" fmla="*/ 503 h 10523"/>
                  <a:gd name="connsiteX4" fmla="*/ 10000 w 10000"/>
                  <a:gd name="connsiteY4" fmla="*/ 200 h 10523"/>
                  <a:gd name="connsiteX5" fmla="*/ 7460 w 10000"/>
                  <a:gd name="connsiteY5" fmla="*/ 7234 h 10523"/>
                  <a:gd name="connsiteX6" fmla="*/ 2580 w 10000"/>
                  <a:gd name="connsiteY6" fmla="*/ 3628 h 10523"/>
                  <a:gd name="connsiteX7" fmla="*/ 0 w 10000"/>
                  <a:gd name="connsiteY7" fmla="*/ 10523 h 10523"/>
                  <a:gd name="connsiteX8" fmla="*/ 10 w 10000"/>
                  <a:gd name="connsiteY8" fmla="*/ 611 h 10523"/>
                  <a:gd name="connsiteX0" fmla="*/ 10 w 10000"/>
                  <a:gd name="connsiteY0" fmla="*/ 271 h 10183"/>
                  <a:gd name="connsiteX1" fmla="*/ 4408 w 10000"/>
                  <a:gd name="connsiteY1" fmla="*/ 242 h 10183"/>
                  <a:gd name="connsiteX2" fmla="*/ 7585 w 10000"/>
                  <a:gd name="connsiteY2" fmla="*/ 5804 h 10183"/>
                  <a:gd name="connsiteX3" fmla="*/ 9999 w 10000"/>
                  <a:gd name="connsiteY3" fmla="*/ 163 h 10183"/>
                  <a:gd name="connsiteX4" fmla="*/ 10000 w 10000"/>
                  <a:gd name="connsiteY4" fmla="*/ 240 h 10183"/>
                  <a:gd name="connsiteX5" fmla="*/ 7460 w 10000"/>
                  <a:gd name="connsiteY5" fmla="*/ 6894 h 10183"/>
                  <a:gd name="connsiteX6" fmla="*/ 2580 w 10000"/>
                  <a:gd name="connsiteY6" fmla="*/ 3288 h 10183"/>
                  <a:gd name="connsiteX7" fmla="*/ 0 w 10000"/>
                  <a:gd name="connsiteY7" fmla="*/ 10183 h 10183"/>
                  <a:gd name="connsiteX8" fmla="*/ 10 w 10000"/>
                  <a:gd name="connsiteY8" fmla="*/ 271 h 10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183">
                    <a:moveTo>
                      <a:pt x="10" y="271"/>
                    </a:moveTo>
                    <a:lnTo>
                      <a:pt x="4408" y="242"/>
                    </a:lnTo>
                    <a:cubicBezTo>
                      <a:pt x="4761" y="1773"/>
                      <a:pt x="6653" y="5817"/>
                      <a:pt x="7585" y="5804"/>
                    </a:cubicBezTo>
                    <a:cubicBezTo>
                      <a:pt x="8517" y="5791"/>
                      <a:pt x="9583" y="1633"/>
                      <a:pt x="9999" y="163"/>
                    </a:cubicBezTo>
                    <a:cubicBezTo>
                      <a:pt x="10002" y="961"/>
                      <a:pt x="9997" y="-558"/>
                      <a:pt x="10000" y="240"/>
                    </a:cubicBezTo>
                    <a:cubicBezTo>
                      <a:pt x="9823" y="907"/>
                      <a:pt x="8697" y="6386"/>
                      <a:pt x="7460" y="6894"/>
                    </a:cubicBezTo>
                    <a:cubicBezTo>
                      <a:pt x="6223" y="7402"/>
                      <a:pt x="3823" y="2742"/>
                      <a:pt x="2580" y="3288"/>
                    </a:cubicBezTo>
                    <a:cubicBezTo>
                      <a:pt x="1300" y="3409"/>
                      <a:pt x="468" y="7547"/>
                      <a:pt x="0" y="10183"/>
                    </a:cubicBezTo>
                    <a:cubicBezTo>
                      <a:pt x="3" y="6879"/>
                      <a:pt x="7" y="3575"/>
                      <a:pt x="10" y="2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0722" y="-5000"/>
                <a:ext cx="10588100" cy="654371"/>
                <a:chOff x="-15570" y="9142"/>
                <a:chExt cx="7941075" cy="654371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47134">
                  <a:off x="-15570" y="260633"/>
                  <a:ext cx="7934552" cy="319323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solidFill>
                    <a:srgbClr val="33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380066">
                  <a:off x="2122" y="9142"/>
                  <a:ext cx="7923383" cy="654371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>
                    <a:gd name="connsiteX0" fmla="*/ 0 w 10000"/>
                    <a:gd name="connsiteY0" fmla="*/ 9684 h 10681"/>
                    <a:gd name="connsiteX1" fmla="*/ 2858 w 10000"/>
                    <a:gd name="connsiteY1" fmla="*/ 2 h 10681"/>
                    <a:gd name="connsiteX2" fmla="*/ 7149 w 10000"/>
                    <a:gd name="connsiteY2" fmla="*/ 10668 h 10681"/>
                    <a:gd name="connsiteX3" fmla="*/ 10000 w 10000"/>
                    <a:gd name="connsiteY3" fmla="*/ 1113 h 10681"/>
                    <a:gd name="connsiteX0" fmla="*/ 0 w 10000"/>
                    <a:gd name="connsiteY0" fmla="*/ 9705 h 12979"/>
                    <a:gd name="connsiteX1" fmla="*/ 2858 w 10000"/>
                    <a:gd name="connsiteY1" fmla="*/ 23 h 12979"/>
                    <a:gd name="connsiteX2" fmla="*/ 7146 w 10000"/>
                    <a:gd name="connsiteY2" fmla="*/ 12968 h 12979"/>
                    <a:gd name="connsiteX3" fmla="*/ 10000 w 10000"/>
                    <a:gd name="connsiteY3" fmla="*/ 1134 h 12979"/>
                    <a:gd name="connsiteX0" fmla="*/ 0 w 9979"/>
                    <a:gd name="connsiteY0" fmla="*/ 11997 h 12957"/>
                    <a:gd name="connsiteX1" fmla="*/ 2837 w 9979"/>
                    <a:gd name="connsiteY1" fmla="*/ 2 h 12957"/>
                    <a:gd name="connsiteX2" fmla="*/ 7125 w 9979"/>
                    <a:gd name="connsiteY2" fmla="*/ 12947 h 12957"/>
                    <a:gd name="connsiteX3" fmla="*/ 9979 w 9979"/>
                    <a:gd name="connsiteY3" fmla="*/ 1113 h 12957"/>
                    <a:gd name="connsiteX0" fmla="*/ 0 w 10018"/>
                    <a:gd name="connsiteY0" fmla="*/ 262 h 12499"/>
                    <a:gd name="connsiteX1" fmla="*/ 2861 w 10018"/>
                    <a:gd name="connsiteY1" fmla="*/ 2499 h 12499"/>
                    <a:gd name="connsiteX2" fmla="*/ 7158 w 10018"/>
                    <a:gd name="connsiteY2" fmla="*/ 12489 h 12499"/>
                    <a:gd name="connsiteX3" fmla="*/ 10018 w 10018"/>
                    <a:gd name="connsiteY3" fmla="*/ 3356 h 12499"/>
                    <a:gd name="connsiteX0" fmla="*/ 0 w 10018"/>
                    <a:gd name="connsiteY0" fmla="*/ 2276 h 14510"/>
                    <a:gd name="connsiteX1" fmla="*/ 2883 w 10018"/>
                    <a:gd name="connsiteY1" fmla="*/ 725 h 14510"/>
                    <a:gd name="connsiteX2" fmla="*/ 7158 w 10018"/>
                    <a:gd name="connsiteY2" fmla="*/ 14503 h 14510"/>
                    <a:gd name="connsiteX3" fmla="*/ 10018 w 10018"/>
                    <a:gd name="connsiteY3" fmla="*/ 5370 h 14510"/>
                    <a:gd name="connsiteX0" fmla="*/ 0 w 10024"/>
                    <a:gd name="connsiteY0" fmla="*/ 127 h 19133"/>
                    <a:gd name="connsiteX1" fmla="*/ 2889 w 10024"/>
                    <a:gd name="connsiteY1" fmla="*/ 5348 h 19133"/>
                    <a:gd name="connsiteX2" fmla="*/ 7164 w 10024"/>
                    <a:gd name="connsiteY2" fmla="*/ 19126 h 19133"/>
                    <a:gd name="connsiteX3" fmla="*/ 10024 w 10024"/>
                    <a:gd name="connsiteY3" fmla="*/ 9993 h 19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24" h="19133">
                      <a:moveTo>
                        <a:pt x="0" y="127"/>
                      </a:moveTo>
                      <a:cubicBezTo>
                        <a:pt x="474" y="-641"/>
                        <a:pt x="1695" y="2182"/>
                        <a:pt x="2889" y="5348"/>
                      </a:cubicBezTo>
                      <a:cubicBezTo>
                        <a:pt x="4083" y="8514"/>
                        <a:pt x="5968" y="19470"/>
                        <a:pt x="7164" y="19126"/>
                      </a:cubicBezTo>
                      <a:cubicBezTo>
                        <a:pt x="8360" y="18783"/>
                        <a:pt x="9430" y="11530"/>
                        <a:pt x="10024" y="9993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61975" y="1378373"/>
            <a:ext cx="11125200" cy="50891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61975" y="704088"/>
            <a:ext cx="11125200" cy="56008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5" name="Picture 2" descr="Image result for hust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799" y="100864"/>
            <a:ext cx="523562" cy="7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et hust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22" y="267140"/>
            <a:ext cx="429176" cy="4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0" y="6619875"/>
            <a:ext cx="12192000" cy="253090"/>
            <a:chOff x="0" y="6208894"/>
            <a:chExt cx="12201794" cy="649106"/>
          </a:xfrm>
        </p:grpSpPr>
        <p:sp>
          <p:nvSpPr>
            <p:cNvPr id="19" name="Rectangle 18"/>
            <p:cNvSpPr/>
            <p:nvPr/>
          </p:nvSpPr>
          <p:spPr>
            <a:xfrm>
              <a:off x="12842" y="6220177"/>
              <a:ext cx="12188952" cy="63782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867216" y="6665701"/>
            <a:ext cx="4470400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Signal Processing and Radio Communications Lab confidential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666402" y="6654808"/>
            <a:ext cx="1025524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61975" y="6659464"/>
            <a:ext cx="2616200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F143C4-C983-4392-B5AC-DB5C46AEF084}" type="datetime1">
              <a:rPr lang="en-US" smtClean="0"/>
              <a:t>11/23/2016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SzPct val="100000"/>
        <a:buFont typeface="Wingdings 2"/>
        <a:buChar char="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 2"/>
        <a:buChar char="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5000"/>
        <a:buFont typeface="Wingdings 2"/>
        <a:buChar char="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45245" y="3286658"/>
            <a:ext cx="6361629" cy="72862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 on something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1982" y="1444337"/>
            <a:ext cx="10468864" cy="18423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Name and ID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949700" y="4400354"/>
            <a:ext cx="6361629" cy="145725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ctr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10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rgbClr val="00B0F0"/>
              </a:buClr>
              <a:buSzPct val="9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75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charge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 charge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974" y="1551399"/>
            <a:ext cx="9195090" cy="49160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Review what have been done so far</a:t>
            </a:r>
          </a:p>
          <a:p>
            <a:r>
              <a:rPr lang="en-US" sz="2800" dirty="0" smtClean="0"/>
              <a:t>Current  </a:t>
            </a:r>
            <a:r>
              <a:rPr lang="en-US" sz="2800" dirty="0"/>
              <a:t>t</a:t>
            </a:r>
            <a:r>
              <a:rPr lang="en-US" sz="2800" dirty="0" smtClean="0"/>
              <a:t>echnical problems</a:t>
            </a:r>
            <a:endParaRPr lang="en-US" sz="2800" dirty="0"/>
          </a:p>
          <a:p>
            <a:r>
              <a:rPr lang="en-US" sz="2800" dirty="0" smtClean="0"/>
              <a:t>Current and future human resource problem</a:t>
            </a:r>
          </a:p>
          <a:p>
            <a:r>
              <a:rPr lang="en-US" sz="2800" dirty="0" smtClean="0"/>
              <a:t>Future plan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975" y="704089"/>
            <a:ext cx="11125200" cy="532430"/>
          </a:xfrm>
        </p:spPr>
        <p:txBody>
          <a:bodyPr>
            <a:no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AA84-3E2D-4B77-84D9-365185DC2AE9}" type="datetime1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Review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D713-FA86-47B7-94E9-3C5049A118D1}" type="datetime1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16" name="Shape 917"/>
          <p:cNvSpPr txBox="1"/>
          <p:nvPr/>
        </p:nvSpPr>
        <p:spPr>
          <a:xfrm>
            <a:off x="1995900" y="1214779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1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Milestones</a:t>
            </a:r>
            <a:r>
              <a:rPr lang="en" sz="31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8" name="Shape 919"/>
          <p:cNvCxnSpPr/>
          <p:nvPr/>
        </p:nvCxnSpPr>
        <p:spPr>
          <a:xfrm>
            <a:off x="2688104" y="4200596"/>
            <a:ext cx="7063636" cy="11208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Shape 920"/>
          <p:cNvSpPr/>
          <p:nvPr/>
        </p:nvSpPr>
        <p:spPr>
          <a:xfrm>
            <a:off x="3162791" y="4046847"/>
            <a:ext cx="288898" cy="288599"/>
          </a:xfrm>
          <a:prstGeom prst="flowChartConnector">
            <a:avLst/>
          </a:prstGeom>
          <a:solidFill>
            <a:srgbClr val="00B050"/>
          </a:solidFill>
          <a:ln w="3810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921"/>
          <p:cNvSpPr/>
          <p:nvPr/>
        </p:nvSpPr>
        <p:spPr>
          <a:xfrm>
            <a:off x="4438814" y="4067507"/>
            <a:ext cx="288898" cy="288599"/>
          </a:xfrm>
          <a:prstGeom prst="flowChartConnector">
            <a:avLst/>
          </a:prstGeom>
          <a:solidFill>
            <a:srgbClr val="00B050"/>
          </a:solidFill>
          <a:ln w="3810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922"/>
          <p:cNvSpPr/>
          <p:nvPr/>
        </p:nvSpPr>
        <p:spPr>
          <a:xfrm>
            <a:off x="5791691" y="4062549"/>
            <a:ext cx="288898" cy="288599"/>
          </a:xfrm>
          <a:prstGeom prst="flowChartConnector">
            <a:avLst/>
          </a:prstGeom>
          <a:solidFill>
            <a:srgbClr val="F6F6F6"/>
          </a:solidFill>
          <a:ln w="3810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923"/>
          <p:cNvSpPr/>
          <p:nvPr/>
        </p:nvSpPr>
        <p:spPr>
          <a:xfrm>
            <a:off x="7252562" y="4067507"/>
            <a:ext cx="288898" cy="288599"/>
          </a:xfrm>
          <a:prstGeom prst="flowChartConnector">
            <a:avLst/>
          </a:prstGeom>
          <a:solidFill>
            <a:srgbClr val="F6F6F6"/>
          </a:solidFill>
          <a:ln w="3810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924"/>
          <p:cNvSpPr/>
          <p:nvPr/>
        </p:nvSpPr>
        <p:spPr>
          <a:xfrm>
            <a:off x="8563139" y="4046846"/>
            <a:ext cx="288898" cy="288599"/>
          </a:xfrm>
          <a:prstGeom prst="flowChartConnector">
            <a:avLst/>
          </a:prstGeom>
          <a:solidFill>
            <a:srgbClr val="F6F6F6"/>
          </a:solidFill>
          <a:ln w="3810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925"/>
          <p:cNvCxnSpPr/>
          <p:nvPr/>
        </p:nvCxnSpPr>
        <p:spPr>
          <a:xfrm rot="10800000">
            <a:off x="3307167" y="3346916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926"/>
          <p:cNvSpPr/>
          <p:nvPr/>
        </p:nvSpPr>
        <p:spPr>
          <a:xfrm>
            <a:off x="3287366" y="3304725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927"/>
          <p:cNvSpPr txBox="1"/>
          <p:nvPr/>
        </p:nvSpPr>
        <p:spPr>
          <a:xfrm>
            <a:off x="2407850" y="2378237"/>
            <a:ext cx="1798800" cy="695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Learn Project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27" name="Shape 928"/>
          <p:cNvCxnSpPr/>
          <p:nvPr/>
        </p:nvCxnSpPr>
        <p:spPr>
          <a:xfrm rot="10800000">
            <a:off x="5925366" y="3368341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929"/>
          <p:cNvSpPr/>
          <p:nvPr/>
        </p:nvSpPr>
        <p:spPr>
          <a:xfrm>
            <a:off x="5905564" y="3326149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hape 930"/>
          <p:cNvCxnSpPr/>
          <p:nvPr/>
        </p:nvCxnSpPr>
        <p:spPr>
          <a:xfrm rot="10800000">
            <a:off x="4583191" y="4360023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931"/>
          <p:cNvSpPr/>
          <p:nvPr/>
        </p:nvSpPr>
        <p:spPr>
          <a:xfrm>
            <a:off x="4563391" y="5055423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932"/>
          <p:cNvSpPr txBox="1"/>
          <p:nvPr/>
        </p:nvSpPr>
        <p:spPr>
          <a:xfrm>
            <a:off x="3972550" y="5103500"/>
            <a:ext cx="1221299" cy="8732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Determine specification 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2" name="Shape 933"/>
          <p:cNvSpPr txBox="1"/>
          <p:nvPr/>
        </p:nvSpPr>
        <p:spPr>
          <a:xfrm>
            <a:off x="4953550" y="2378250"/>
            <a:ext cx="2151899" cy="10697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Design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Write app on smartphone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Font typeface="Calibri"/>
              <a:buNone/>
            </a:pPr>
            <a:endParaRPr sz="1400" b="0" i="0" u="none" strike="noStrike" cap="none">
              <a:solidFill>
                <a:srgbClr val="00AC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hape 934"/>
          <p:cNvCxnSpPr/>
          <p:nvPr/>
        </p:nvCxnSpPr>
        <p:spPr>
          <a:xfrm rot="10800000">
            <a:off x="7393630" y="4365803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" name="Shape 935"/>
          <p:cNvSpPr/>
          <p:nvPr/>
        </p:nvSpPr>
        <p:spPr>
          <a:xfrm>
            <a:off x="7373828" y="5061203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936"/>
          <p:cNvSpPr txBox="1"/>
          <p:nvPr/>
        </p:nvSpPr>
        <p:spPr>
          <a:xfrm>
            <a:off x="6547776" y="5070900"/>
            <a:ext cx="1691699" cy="663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and launch product</a:t>
            </a:r>
          </a:p>
        </p:txBody>
      </p:sp>
      <p:cxnSp>
        <p:nvCxnSpPr>
          <p:cNvPr id="36" name="Shape 937"/>
          <p:cNvCxnSpPr/>
          <p:nvPr/>
        </p:nvCxnSpPr>
        <p:spPr>
          <a:xfrm rot="10800000">
            <a:off x="8698185" y="3346916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" name="Shape 938"/>
          <p:cNvSpPr/>
          <p:nvPr/>
        </p:nvSpPr>
        <p:spPr>
          <a:xfrm>
            <a:off x="8678384" y="3304724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939"/>
          <p:cNvSpPr txBox="1"/>
          <p:nvPr/>
        </p:nvSpPr>
        <p:spPr>
          <a:xfrm>
            <a:off x="7852350" y="2378258"/>
            <a:ext cx="1691699" cy="10697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1/2017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Advertise via Media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9" name="Shape 940"/>
          <p:cNvSpPr txBox="1"/>
          <p:nvPr/>
        </p:nvSpPr>
        <p:spPr>
          <a:xfrm>
            <a:off x="4630290" y="4707721"/>
            <a:ext cx="1161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 are here</a:t>
            </a:r>
          </a:p>
        </p:txBody>
      </p:sp>
      <p:cxnSp>
        <p:nvCxnSpPr>
          <p:cNvPr id="40" name="Shape 941"/>
          <p:cNvCxnSpPr/>
          <p:nvPr/>
        </p:nvCxnSpPr>
        <p:spPr>
          <a:xfrm>
            <a:off x="5211001" y="4200603"/>
            <a:ext cx="0" cy="495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6726" y="452909"/>
            <a:ext cx="11125200" cy="754842"/>
          </a:xfrm>
        </p:spPr>
        <p:txBody>
          <a:bodyPr/>
          <a:lstStyle/>
          <a:p>
            <a:r>
              <a:rPr lang="en-US" dirty="0" smtClean="0"/>
              <a:t>Specification modified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61975" y="1551398"/>
            <a:ext cx="11125200" cy="4641583"/>
          </a:xfrm>
        </p:spPr>
        <p:txBody>
          <a:bodyPr/>
          <a:lstStyle/>
          <a:p>
            <a:r>
              <a:rPr lang="vi-VN" dirty="0"/>
              <a:t>- Hiển thị các thông số không khí đo được lên smart phone</a:t>
            </a:r>
            <a:endParaRPr lang="en-US" dirty="0"/>
          </a:p>
          <a:p>
            <a:r>
              <a:rPr lang="vi-VN" dirty="0"/>
              <a:t>- Đánh giá các chỉ số: tốt, bình thường, không tốt</a:t>
            </a:r>
            <a:endParaRPr lang="en-US" dirty="0"/>
          </a:p>
          <a:p>
            <a:r>
              <a:rPr lang="vi-VN" dirty="0">
                <a:solidFill>
                  <a:srgbClr val="FF0000"/>
                </a:solidFill>
              </a:rPr>
              <a:t>- Cập nhật thông tin, lưu thông tin so sánh đối chiếu chất lượng không khí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8300" y="2524991"/>
            <a:ext cx="193270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modification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66018" y="2587336"/>
            <a:ext cx="86244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3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math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BBC-CE4B-4225-9B1D-4ED61D9E0811}" type="datetime1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54940"/>
              </p:ext>
            </p:extLst>
          </p:nvPr>
        </p:nvGraphicFramePr>
        <p:xfrm>
          <a:off x="1294967" y="1458929"/>
          <a:ext cx="6020233" cy="215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009600" imgH="1079280" progId="Equation.DSMT4">
                  <p:embed/>
                </p:oleObj>
              </mc:Choice>
              <mc:Fallback>
                <p:oleObj name="Equation" r:id="rId3" imgW="300960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4967" y="1458929"/>
                        <a:ext cx="6020233" cy="2158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Image result for math sku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16" y="304901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 Processing and Radio Communications Lab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96037" y="4798317"/>
            <a:ext cx="2225544" cy="166915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95067"/>
              </p:ext>
            </p:extLst>
          </p:nvPr>
        </p:nvGraphicFramePr>
        <p:xfrm>
          <a:off x="660400" y="2143218"/>
          <a:ext cx="10644909" cy="2399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303"/>
                <a:gridCol w="3548303"/>
                <a:gridCol w="3548303"/>
              </a:tblGrid>
              <a:tr h="394881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</a:tr>
              <a:tr h="72464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Nov 23 – Nov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Soldering the new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Nov 23 - Nov 30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new 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4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Nov 26 - Nov 27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</a:t>
                      </a:r>
                      <a:r>
                        <a:rPr lang="en-US" baseline="0" dirty="0" smtClean="0"/>
                        <a:t> time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5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84B2F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198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Roboto</vt:lpstr>
      <vt:lpstr>Arial</vt:lpstr>
      <vt:lpstr>Calibri</vt:lpstr>
      <vt:lpstr>Century Gothic</vt:lpstr>
      <vt:lpstr>Comic Sans MS</vt:lpstr>
      <vt:lpstr>Palatino Linotype</vt:lpstr>
      <vt:lpstr>Times New Roman</vt:lpstr>
      <vt:lpstr>Wingdings 2</vt:lpstr>
      <vt:lpstr>Presentation on brainstorming</vt:lpstr>
      <vt:lpstr>MathType 6.0 Equation</vt:lpstr>
      <vt:lpstr>Project Name and ID</vt:lpstr>
      <vt:lpstr>Content</vt:lpstr>
      <vt:lpstr>Review</vt:lpstr>
      <vt:lpstr>Specification modified</vt:lpstr>
      <vt:lpstr>New math</vt:lpstr>
      <vt:lpstr>Future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2016-11-18T02:43:26Z</dcterms:created>
  <dcterms:modified xsi:type="dcterms:W3CDTF">2016-11-23T02:31:43Z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