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handoutMasterIdLst>
    <p:handoutMasterId r:id="rId19"/>
  </p:handoutMasterIdLst>
  <p:sldIdLst>
    <p:sldId id="276" r:id="rId2"/>
    <p:sldId id="257" r:id="rId3"/>
    <p:sldId id="258" r:id="rId4"/>
    <p:sldId id="259" r:id="rId5"/>
    <p:sldId id="277" r:id="rId6"/>
    <p:sldId id="261" r:id="rId7"/>
    <p:sldId id="262" r:id="rId8"/>
    <p:sldId id="263" r:id="rId9"/>
    <p:sldId id="264" r:id="rId10"/>
    <p:sldId id="278" r:id="rId11"/>
    <p:sldId id="265" r:id="rId12"/>
    <p:sldId id="266" r:id="rId13"/>
    <p:sldId id="271" r:id="rId14"/>
    <p:sldId id="272" r:id="rId15"/>
    <p:sldId id="273" r:id="rId16"/>
    <p:sldId id="275" r:id="rId17"/>
  </p:sldIdLst>
  <p:sldSz cx="9144000" cy="5143500" type="screen16x9"/>
  <p:notesSz cx="6858000" cy="9144000"/>
  <p:embeddedFontLst>
    <p:embeddedFont>
      <p:font typeface="Nunito" panose="020B0604020202020204" charset="0"/>
      <p:regular r:id="rId20"/>
      <p:bold r:id="rId21"/>
      <p:italic r:id="rId22"/>
      <p:boldItalic r:id="rId23"/>
    </p:embeddedFont>
    <p:embeddedFont>
      <p:font typeface="Calibri" panose="020F050202020403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2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handoutMaster" Target="handoutMasters/handout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C7C3CF-F345-4C92-8105-696744859F52}" type="datetime1">
              <a:rPr lang="en-US" smtClean="0"/>
              <a:t>6/22/2020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AF6FD1-2CA6-496E-B094-0F1814750ABB}" type="slidenum">
              <a:rPr lang="en-US" smtClean="0"/>
              <a:t>‹#›</a:t>
            </a:fld>
            <a:endParaRPr lang="en-US"/>
          </a:p>
        </p:txBody>
      </p:sp>
    </p:spTree>
    <p:extLst>
      <p:ext uri="{BB962C8B-B14F-4D97-AF65-F5344CB8AC3E}">
        <p14:creationId xmlns:p14="http://schemas.microsoft.com/office/powerpoint/2010/main" val="134568734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4d26b44de33810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4d26b44de33810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6941915d2cff83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6941915d2cff83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6941915d2cff833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66941915d2cff833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4360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66941915d2cff833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66941915d2cff833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66941915d2cff833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66941915d2cff833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66941915d2cff833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66941915d2cff833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6" r:id="rId5"/>
    <p:sldLayoutId id="2147483657"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4516" y="81776"/>
            <a:ext cx="6549483" cy="2312019"/>
          </a:xfrm>
        </p:spPr>
        <p:txBody>
          <a:bodyPr/>
          <a:lstStyle/>
          <a:p>
            <a:r>
              <a:rPr lang="vi-VN" sz="2400" b="1" dirty="0">
                <a:solidFill>
                  <a:schemeClr val="bg2"/>
                </a:solidFill>
                <a:latin typeface="Calibri" panose="020F0502020204030204" pitchFamily="34" charset="0"/>
                <a:cs typeface="Calibri" panose="020F0502020204030204" pitchFamily="34" charset="0"/>
              </a:rPr>
              <a:t>TRƯỜNG ĐẠI HỌC GIAO THÔNG VẬN TẢI</a:t>
            </a:r>
            <a:r>
              <a:rPr lang="en-US" sz="2400" dirty="0">
                <a:solidFill>
                  <a:schemeClr val="bg2"/>
                </a:solidFill>
                <a:latin typeface="Calibri" panose="020F0502020204030204" pitchFamily="34" charset="0"/>
                <a:cs typeface="Calibri" panose="020F0502020204030204" pitchFamily="34" charset="0"/>
              </a:rPr>
              <a:t> </a:t>
            </a:r>
            <a:r>
              <a:rPr lang="vi-VN" sz="2400" b="1" dirty="0">
                <a:solidFill>
                  <a:schemeClr val="bg2"/>
                </a:solidFill>
                <a:latin typeface="Calibri" panose="020F0502020204030204" pitchFamily="34" charset="0"/>
                <a:cs typeface="Calibri" panose="020F0502020204030204" pitchFamily="34" charset="0"/>
              </a:rPr>
              <a:t>PHÂN HIỆU TẠI TP. HỒ CHÍ MINH </a:t>
            </a:r>
            <a:r>
              <a:rPr lang="en-US" sz="2400" dirty="0" smtClean="0">
                <a:solidFill>
                  <a:schemeClr val="bg2"/>
                </a:solidFill>
                <a:latin typeface="Calibri" panose="020F0502020204030204" pitchFamily="34" charset="0"/>
                <a:cs typeface="Calibri" panose="020F0502020204030204" pitchFamily="34" charset="0"/>
              </a:rPr>
              <a:t/>
            </a:r>
            <a:br>
              <a:rPr lang="en-US" sz="2400" dirty="0" smtClean="0">
                <a:solidFill>
                  <a:schemeClr val="bg2"/>
                </a:solidFill>
                <a:latin typeface="Calibri" panose="020F0502020204030204" pitchFamily="34" charset="0"/>
                <a:cs typeface="Calibri" panose="020F0502020204030204" pitchFamily="34" charset="0"/>
              </a:rPr>
            </a:br>
            <a:r>
              <a:rPr lang="vi-VN" sz="2400" b="1" dirty="0" smtClean="0">
                <a:solidFill>
                  <a:schemeClr val="bg2"/>
                </a:solidFill>
                <a:latin typeface="Calibri" panose="020F0502020204030204" pitchFamily="34" charset="0"/>
                <a:cs typeface="Calibri" panose="020F0502020204030204" pitchFamily="34" charset="0"/>
              </a:rPr>
              <a:t>BỘ </a:t>
            </a:r>
            <a:r>
              <a:rPr lang="vi-VN" sz="2400" b="1" dirty="0">
                <a:solidFill>
                  <a:schemeClr val="bg2"/>
                </a:solidFill>
                <a:latin typeface="Calibri" panose="020F0502020204030204" pitchFamily="34" charset="0"/>
                <a:cs typeface="Calibri" panose="020F0502020204030204" pitchFamily="34" charset="0"/>
              </a:rPr>
              <a:t>MÔN CÔNG NGHỆ THÔNG TIN</a:t>
            </a:r>
            <a:r>
              <a:rPr lang="vi-VN" sz="2400" dirty="0">
                <a:solidFill>
                  <a:schemeClr val="bg2"/>
                </a:solidFill>
                <a:latin typeface="Calibri" panose="020F0502020204030204" pitchFamily="34" charset="0"/>
                <a:cs typeface="Calibri" panose="020F0502020204030204" pitchFamily="34" charset="0"/>
              </a:rPr>
              <a:t/>
            </a:r>
            <a:br>
              <a:rPr lang="vi-VN" sz="2400" dirty="0">
                <a:solidFill>
                  <a:schemeClr val="bg2"/>
                </a:solidFill>
                <a:latin typeface="Calibri" panose="020F0502020204030204" pitchFamily="34" charset="0"/>
                <a:cs typeface="Calibri" panose="020F0502020204030204" pitchFamily="34" charset="0"/>
              </a:rPr>
            </a:br>
            <a:r>
              <a:rPr lang="en-US" sz="2400" dirty="0" smtClean="0">
                <a:solidFill>
                  <a:schemeClr val="bg2"/>
                </a:solidFill>
                <a:latin typeface="Calibri" panose="020F0502020204030204" pitchFamily="34" charset="0"/>
                <a:cs typeface="Calibri" panose="020F0502020204030204" pitchFamily="34" charset="0"/>
              </a:rPr>
              <a:t/>
            </a:r>
            <a:br>
              <a:rPr lang="en-US" sz="2400" dirty="0" smtClean="0">
                <a:solidFill>
                  <a:schemeClr val="bg2"/>
                </a:solidFill>
                <a:latin typeface="Calibri" panose="020F0502020204030204" pitchFamily="34" charset="0"/>
                <a:cs typeface="Calibri" panose="020F0502020204030204" pitchFamily="34" charset="0"/>
              </a:rPr>
            </a:br>
            <a:r>
              <a:rPr lang="en-US" sz="2400" b="1" dirty="0" smtClean="0">
                <a:solidFill>
                  <a:schemeClr val="bg2"/>
                </a:solidFill>
                <a:latin typeface="Calibri" panose="020F0502020204030204" pitchFamily="34" charset="0"/>
                <a:cs typeface="Calibri" panose="020F0502020204030204" pitchFamily="34" charset="0"/>
              </a:rPr>
              <a:t>BÁO CÁO BÀI TẬP LỚN</a:t>
            </a:r>
            <a:r>
              <a:rPr lang="en-US" sz="2400" dirty="0" smtClean="0">
                <a:solidFill>
                  <a:schemeClr val="bg2"/>
                </a:solidFill>
                <a:latin typeface="Calibri" panose="020F0502020204030204" pitchFamily="34" charset="0"/>
                <a:cs typeface="Calibri" panose="020F0502020204030204" pitchFamily="34" charset="0"/>
              </a:rPr>
              <a:t> </a:t>
            </a:r>
            <a:endParaRPr lang="en-US" sz="2400" dirty="0">
              <a:solidFill>
                <a:schemeClr val="bg2"/>
              </a:solidFill>
              <a:latin typeface="Calibri" panose="020F0502020204030204" pitchFamily="34" charset="0"/>
              <a:cs typeface="Calibri" panose="020F0502020204030204" pitchFamily="34" charset="0"/>
            </a:endParaRPr>
          </a:p>
        </p:txBody>
      </p:sp>
      <p:sp>
        <p:nvSpPr>
          <p:cNvPr id="3" name="Text Placeholder 2"/>
          <p:cNvSpPr>
            <a:spLocks noGrp="1"/>
          </p:cNvSpPr>
          <p:nvPr>
            <p:ph type="body" idx="1"/>
          </p:nvPr>
        </p:nvSpPr>
        <p:spPr>
          <a:xfrm>
            <a:off x="334537" y="2326888"/>
            <a:ext cx="8355980" cy="2668858"/>
          </a:xfrm>
        </p:spPr>
        <p:txBody>
          <a:bodyPr/>
          <a:lstStyle/>
          <a:p>
            <a:pPr marL="0" lvl="0" indent="0" algn="l">
              <a:lnSpc>
                <a:spcPct val="150000"/>
              </a:lnSpc>
              <a:buSzPts val="1800"/>
              <a:buNone/>
            </a:pPr>
            <a:r>
              <a:rPr lang="vi-VN" sz="1800" b="1" dirty="0"/>
              <a:t>Đề tài : </a:t>
            </a:r>
            <a:r>
              <a:rPr lang="vi-VN" sz="1800" dirty="0"/>
              <a:t>Quản lí sinh viên</a:t>
            </a:r>
          </a:p>
          <a:p>
            <a:pPr marL="0" lvl="0" indent="0" algn="l">
              <a:lnSpc>
                <a:spcPct val="150000"/>
              </a:lnSpc>
              <a:spcBef>
                <a:spcPts val="1000"/>
              </a:spcBef>
              <a:buSzPts val="1800"/>
              <a:buNone/>
            </a:pPr>
            <a:r>
              <a:rPr lang="vi-VN" sz="1800" b="1" dirty="0">
                <a:latin typeface="Calibri" panose="020F0502020204030204" pitchFamily="34" charset="0"/>
                <a:ea typeface="Arial"/>
                <a:cs typeface="Calibri" panose="020F0502020204030204" pitchFamily="34" charset="0"/>
                <a:sym typeface="Arial"/>
              </a:rPr>
              <a:t>Giảng viên: </a:t>
            </a:r>
            <a:r>
              <a:rPr lang="vi-VN" sz="1800" dirty="0">
                <a:latin typeface="Calibri" panose="020F0502020204030204" pitchFamily="34" charset="0"/>
                <a:ea typeface="Arial"/>
                <a:cs typeface="Calibri" panose="020F0502020204030204" pitchFamily="34" charset="0"/>
                <a:sym typeface="Arial"/>
              </a:rPr>
              <a:t>Trần Thị Dung</a:t>
            </a:r>
          </a:p>
          <a:p>
            <a:pPr marL="0" lvl="0" indent="0" algn="l">
              <a:lnSpc>
                <a:spcPct val="150000"/>
              </a:lnSpc>
              <a:spcBef>
                <a:spcPts val="1000"/>
              </a:spcBef>
              <a:buSzPts val="1800"/>
              <a:buNone/>
            </a:pPr>
            <a:r>
              <a:rPr lang="vi-VN" sz="1800" b="1" dirty="0"/>
              <a:t>Thành viên: </a:t>
            </a:r>
            <a:r>
              <a:rPr lang="vi-VN" sz="1800" dirty="0"/>
              <a:t>Nguyễn Tuấn Đạt (nhóm trưởng)</a:t>
            </a:r>
          </a:p>
          <a:p>
            <a:pPr marL="0" lvl="0" indent="0" algn="l">
              <a:lnSpc>
                <a:spcPct val="150000"/>
              </a:lnSpc>
              <a:spcBef>
                <a:spcPts val="1000"/>
              </a:spcBef>
              <a:buSzPts val="1800"/>
              <a:buNone/>
            </a:pPr>
            <a:r>
              <a:rPr lang="vi-VN" sz="1800" dirty="0"/>
              <a:t>                      Võ Thành Nhân</a:t>
            </a:r>
          </a:p>
          <a:p>
            <a:pPr marL="0" lvl="0" indent="0" algn="l">
              <a:lnSpc>
                <a:spcPct val="150000"/>
              </a:lnSpc>
              <a:spcBef>
                <a:spcPts val="1000"/>
              </a:spcBef>
              <a:buSzPts val="1800"/>
              <a:buNone/>
            </a:pPr>
            <a:r>
              <a:rPr lang="vi-VN" sz="1800" dirty="0"/>
              <a:t>                      Hoàng Minh Tài</a:t>
            </a:r>
          </a:p>
          <a:p>
            <a:pPr algn="l"/>
            <a:endParaRPr lang="en-US" dirty="0"/>
          </a:p>
        </p:txBody>
      </p:sp>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Effect>
                      <a14:backgroundRemoval t="0" b="100000" l="0" r="100000">
                        <a14:foregroundMark x1="20207" y1="17839" x2="20207" y2="17839"/>
                        <a14:foregroundMark x1="17543" y1="20281" x2="17543" y2="20281"/>
                        <a14:foregroundMark x1="27979" y1="15396" x2="27979" y2="15396"/>
                        <a14:foregroundMark x1="14656" y1="27609" x2="14656" y2="26573"/>
                      </a14:backgroundRemoval>
                    </a14:imgEffect>
                  </a14:imgLayer>
                </a14:imgProps>
              </a:ext>
              <a:ext uri="{28A0092B-C50C-407E-A947-70E740481C1C}">
                <a14:useLocalDpi xmlns:a14="http://schemas.microsoft.com/office/drawing/2010/main" val="0"/>
              </a:ext>
            </a:extLst>
          </a:blip>
          <a:srcRect t="349" r="1398" b="1399"/>
          <a:stretch/>
        </p:blipFill>
        <p:spPr>
          <a:xfrm>
            <a:off x="0" y="7435"/>
            <a:ext cx="1747024" cy="1591349"/>
          </a:xfrm>
          <a:prstGeom prst="rect">
            <a:avLst/>
          </a:prstGeom>
        </p:spPr>
      </p:pic>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a:t>
            </a:fld>
            <a:endParaRPr lang="vi"/>
          </a:p>
        </p:txBody>
      </p:sp>
    </p:spTree>
    <p:extLst>
      <p:ext uri="{BB962C8B-B14F-4D97-AF65-F5344CB8AC3E}">
        <p14:creationId xmlns:p14="http://schemas.microsoft.com/office/powerpoint/2010/main" val="420766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25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250" fill="hold"/>
                                        <p:tgtEl>
                                          <p:spTgt spid="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25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25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25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a:xfrm>
            <a:off x="819150" y="1800200"/>
            <a:ext cx="7505700" cy="2448000"/>
          </a:xfrm>
        </p:spPr>
        <p:txBody>
          <a:bodyPr/>
          <a:lstStyle/>
          <a:p>
            <a:pPr marL="146050" indent="0" fontAlgn="base">
              <a:buNone/>
            </a:pPr>
            <a:r>
              <a:rPr lang="en-US" sz="2000" dirty="0"/>
              <a:t>- </a:t>
            </a:r>
            <a:r>
              <a:rPr lang="vi-VN" sz="2000" dirty="0"/>
              <a:t>Hai là gán cho chúng giá trị là NULL vì khi mới khởi tạo, danh sách chưa có phần tử nào.</a:t>
            </a:r>
          </a:p>
          <a:p>
            <a:pPr marL="146050" indent="0">
              <a:buNone/>
            </a:pPr>
            <a:r>
              <a:rPr lang="vi-VN" sz="2000" dirty="0">
                <a:latin typeface="Courier New" panose="02070309020205020404" pitchFamily="49" charset="0"/>
                <a:cs typeface="Courier New" panose="02070309020205020404" pitchFamily="49" charset="0"/>
              </a:rPr>
              <a:t>void khoitaods(lkdon &amp;s){</a:t>
            </a:r>
          </a:p>
          <a:p>
            <a:pPr marL="146050" indent="0">
              <a:buNone/>
            </a:pPr>
            <a:r>
              <a:rPr lang="vi-VN"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a:t>
            </a:r>
            <a:r>
              <a:rPr lang="vi-VN" sz="2000" dirty="0">
                <a:latin typeface="Courier New" panose="02070309020205020404" pitchFamily="49" charset="0"/>
                <a:cs typeface="Courier New" panose="02070309020205020404" pitchFamily="49" charset="0"/>
              </a:rPr>
              <a:t>s.head=NULL;</a:t>
            </a:r>
          </a:p>
          <a:p>
            <a:pPr marL="146050" indent="0">
              <a:buNone/>
            </a:pPr>
            <a:r>
              <a:rPr lang="en-US" sz="2000" dirty="0">
                <a:latin typeface="Courier New" panose="02070309020205020404" pitchFamily="49" charset="0"/>
                <a:cs typeface="Courier New" panose="02070309020205020404" pitchFamily="49" charset="0"/>
              </a:rPr>
              <a:t>         </a:t>
            </a:r>
            <a:r>
              <a:rPr lang="vi-VN" sz="2000" dirty="0">
                <a:latin typeface="Courier New" panose="02070309020205020404" pitchFamily="49" charset="0"/>
                <a:cs typeface="Courier New" panose="02070309020205020404" pitchFamily="49" charset="0"/>
              </a:rPr>
              <a:t>s.tail=NULL;</a:t>
            </a:r>
          </a:p>
          <a:p>
            <a:pPr marL="146050" indent="0">
              <a:buNone/>
            </a:pPr>
            <a:r>
              <a:rPr lang="vi-VN" sz="2000"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endParaRPr lang="vi-VN" sz="2000" dirty="0">
              <a:latin typeface="Courier New" panose="02070309020205020404" pitchFamily="49" charset="0"/>
              <a:cs typeface="Courier New" panose="02070309020205020404" pitchFamily="49" charset="0"/>
            </a:endParaRP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10</a:t>
            </a:fld>
            <a:endParaRPr lang="vi"/>
          </a:p>
        </p:txBody>
      </p:sp>
    </p:spTree>
    <p:extLst>
      <p:ext uri="{BB962C8B-B14F-4D97-AF65-F5344CB8AC3E}">
        <p14:creationId xmlns:p14="http://schemas.microsoft.com/office/powerpoint/2010/main" val="30110402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845600"/>
            <a:ext cx="7505700" cy="656098"/>
          </a:xfrm>
        </p:spPr>
        <p:txBody>
          <a:bodyPr/>
          <a:lstStyle/>
          <a:p>
            <a:r>
              <a:rPr lang="en-US" sz="2400" b="1" dirty="0" smtClean="0">
                <a:solidFill>
                  <a:schemeClr val="bg2"/>
                </a:solidFill>
              </a:rPr>
              <a:t>1.3.Thêm </a:t>
            </a:r>
            <a:r>
              <a:rPr lang="en-US" sz="2400" b="1" dirty="0" err="1">
                <a:solidFill>
                  <a:schemeClr val="bg2"/>
                </a:solidFill>
              </a:rPr>
              <a:t>phần</a:t>
            </a:r>
            <a:r>
              <a:rPr lang="en-US" sz="2400" b="1" dirty="0">
                <a:solidFill>
                  <a:schemeClr val="bg2"/>
                </a:solidFill>
              </a:rPr>
              <a:t> </a:t>
            </a:r>
            <a:r>
              <a:rPr lang="en-US" sz="2400" b="1" dirty="0" err="1">
                <a:solidFill>
                  <a:schemeClr val="bg2"/>
                </a:solidFill>
              </a:rPr>
              <a:t>tử</a:t>
            </a:r>
            <a:r>
              <a:rPr lang="en-US" sz="2400" b="1" dirty="0">
                <a:solidFill>
                  <a:schemeClr val="bg2"/>
                </a:solidFill>
              </a:rPr>
              <a:t> </a:t>
            </a:r>
            <a:r>
              <a:rPr lang="en-US" sz="2400" b="1" dirty="0" err="1">
                <a:solidFill>
                  <a:schemeClr val="bg2"/>
                </a:solidFill>
              </a:rPr>
              <a:t>vào</a:t>
            </a:r>
            <a:r>
              <a:rPr lang="en-US" sz="2400" b="1" dirty="0">
                <a:solidFill>
                  <a:schemeClr val="bg2"/>
                </a:solidFill>
              </a:rPr>
              <a:t> </a:t>
            </a:r>
            <a:r>
              <a:rPr lang="en-US" sz="2400" b="1" dirty="0" err="1">
                <a:solidFill>
                  <a:schemeClr val="bg2"/>
                </a:solidFill>
              </a:rPr>
              <a:t>danh</a:t>
            </a:r>
            <a:r>
              <a:rPr lang="en-US" sz="2400" b="1" dirty="0">
                <a:solidFill>
                  <a:schemeClr val="bg2"/>
                </a:solidFill>
              </a:rPr>
              <a:t> </a:t>
            </a:r>
            <a:r>
              <a:rPr lang="en-US" sz="2400" b="1" dirty="0" err="1">
                <a:solidFill>
                  <a:schemeClr val="bg2"/>
                </a:solidFill>
              </a:rPr>
              <a:t>sách</a:t>
            </a:r>
            <a:r>
              <a:rPr lang="en-US" dirty="0"/>
              <a:t/>
            </a:r>
            <a:br>
              <a:rPr lang="en-US" dirty="0"/>
            </a:br>
            <a:r>
              <a:rPr lang="en-US" dirty="0"/>
              <a:t/>
            </a:r>
            <a:br>
              <a:rPr lang="en-US" dirty="0"/>
            </a:br>
            <a:endParaRPr lang="en-US" dirty="0"/>
          </a:p>
        </p:txBody>
      </p:sp>
      <p:sp>
        <p:nvSpPr>
          <p:cNvPr id="3" name="Text Placeholder 2"/>
          <p:cNvSpPr>
            <a:spLocks noGrp="1"/>
          </p:cNvSpPr>
          <p:nvPr>
            <p:ph type="body" idx="1"/>
          </p:nvPr>
        </p:nvSpPr>
        <p:spPr>
          <a:xfrm>
            <a:off x="819150" y="1672683"/>
            <a:ext cx="3686100" cy="2766042"/>
          </a:xfrm>
        </p:spPr>
        <p:txBody>
          <a:bodyPr/>
          <a:lstStyle/>
          <a:p>
            <a:pPr marL="146050" indent="0" fontAlgn="base">
              <a:buNone/>
            </a:pPr>
            <a:r>
              <a:rPr lang="vi-VN" sz="1600" b="1" dirty="0"/>
              <a:t>Thêm vào đầu</a:t>
            </a:r>
          </a:p>
          <a:p>
            <a:pPr marL="146050" indent="0">
              <a:buNone/>
            </a:pPr>
            <a:r>
              <a:rPr lang="vi-VN" sz="1400" dirty="0" smtClean="0">
                <a:latin typeface="Courier New" panose="02070309020205020404" pitchFamily="49" charset="0"/>
                <a:cs typeface="Courier New" panose="02070309020205020404" pitchFamily="49" charset="0"/>
              </a:rPr>
              <a:t>void </a:t>
            </a:r>
            <a:r>
              <a:rPr lang="vi-VN" sz="1400" dirty="0">
                <a:latin typeface="Courier New" panose="02070309020205020404" pitchFamily="49" charset="0"/>
                <a:cs typeface="Courier New" panose="02070309020205020404" pitchFamily="49" charset="0"/>
              </a:rPr>
              <a:t>themdau(node *t,lkdon &amp;s){</a:t>
            </a:r>
          </a:p>
          <a:p>
            <a:pPr marL="146050" indent="0">
              <a:buNone/>
            </a:pPr>
            <a:r>
              <a:rPr lang="en-US" sz="1400" dirty="0" smtClean="0">
                <a:latin typeface="Courier New" panose="02070309020205020404" pitchFamily="49" charset="0"/>
                <a:cs typeface="Courier New" panose="02070309020205020404" pitchFamily="49" charset="0"/>
              </a:rPr>
              <a:t>     </a:t>
            </a:r>
            <a:r>
              <a:rPr lang="vi-VN" sz="1400" dirty="0" smtClean="0">
                <a:latin typeface="Courier New" panose="02070309020205020404" pitchFamily="49" charset="0"/>
                <a:cs typeface="Courier New" panose="02070309020205020404" pitchFamily="49" charset="0"/>
              </a:rPr>
              <a:t>if </a:t>
            </a:r>
            <a:r>
              <a:rPr lang="vi-VN" sz="1400" dirty="0">
                <a:latin typeface="Courier New" panose="02070309020205020404" pitchFamily="49" charset="0"/>
                <a:cs typeface="Courier New" panose="02070309020205020404" pitchFamily="49" charset="0"/>
              </a:rPr>
              <a:t>(s.head==NULL){</a:t>
            </a:r>
          </a:p>
          <a:p>
            <a:pPr marL="146050" indent="0">
              <a:buNone/>
            </a:pPr>
            <a:r>
              <a:rPr lang="en-US" sz="1400" dirty="0" smtClean="0">
                <a:latin typeface="Courier New" panose="02070309020205020404" pitchFamily="49" charset="0"/>
                <a:cs typeface="Courier New" panose="02070309020205020404" pitchFamily="49" charset="0"/>
              </a:rPr>
              <a:t>           </a:t>
            </a:r>
            <a:r>
              <a:rPr lang="vi-VN" sz="1400" dirty="0" smtClean="0">
                <a:latin typeface="Courier New" panose="02070309020205020404" pitchFamily="49" charset="0"/>
                <a:cs typeface="Courier New" panose="02070309020205020404" pitchFamily="49" charset="0"/>
              </a:rPr>
              <a:t>s.head=t</a:t>
            </a:r>
            <a:r>
              <a:rPr lang="vi-VN" sz="1400" dirty="0">
                <a:latin typeface="Courier New" panose="02070309020205020404" pitchFamily="49" charset="0"/>
                <a:cs typeface="Courier New" panose="02070309020205020404" pitchFamily="49" charset="0"/>
              </a:rPr>
              <a:t>;</a:t>
            </a:r>
          </a:p>
          <a:p>
            <a:pPr marL="146050" indent="0">
              <a:buNone/>
            </a:pPr>
            <a:r>
              <a:rPr lang="en-US" sz="1400" dirty="0" smtClean="0">
                <a:latin typeface="Courier New" panose="02070309020205020404" pitchFamily="49" charset="0"/>
                <a:cs typeface="Courier New" panose="02070309020205020404" pitchFamily="49" charset="0"/>
              </a:rPr>
              <a:t>           </a:t>
            </a:r>
            <a:r>
              <a:rPr lang="vi-VN" sz="1400" dirty="0" smtClean="0">
                <a:latin typeface="Courier New" panose="02070309020205020404" pitchFamily="49" charset="0"/>
                <a:cs typeface="Courier New" panose="02070309020205020404" pitchFamily="49" charset="0"/>
              </a:rPr>
              <a:t>s.tail=t</a:t>
            </a:r>
            <a:r>
              <a:rPr lang="vi-VN" sz="1400" dirty="0">
                <a:latin typeface="Courier New" panose="02070309020205020404" pitchFamily="49" charset="0"/>
                <a:cs typeface="Courier New" panose="02070309020205020404" pitchFamily="49" charset="0"/>
              </a:rPr>
              <a:t>;</a:t>
            </a:r>
          </a:p>
          <a:p>
            <a:pPr marL="146050" indent="0">
              <a:buNone/>
            </a:pPr>
            <a:r>
              <a:rPr lang="en-US" sz="1400" dirty="0" smtClean="0">
                <a:latin typeface="Courier New" panose="02070309020205020404" pitchFamily="49" charset="0"/>
                <a:cs typeface="Courier New" panose="02070309020205020404" pitchFamily="49" charset="0"/>
              </a:rPr>
              <a:t>    </a:t>
            </a:r>
            <a:r>
              <a:rPr lang="vi-VN" sz="1400" dirty="0" smtClean="0">
                <a:latin typeface="Courier New" panose="02070309020205020404" pitchFamily="49" charset="0"/>
                <a:cs typeface="Courier New" panose="02070309020205020404" pitchFamily="49" charset="0"/>
              </a:rPr>
              <a:t>}</a:t>
            </a:r>
            <a:endParaRPr lang="vi-VN" sz="1400" dirty="0">
              <a:latin typeface="Courier New" panose="02070309020205020404" pitchFamily="49" charset="0"/>
              <a:cs typeface="Courier New" panose="02070309020205020404" pitchFamily="49" charset="0"/>
            </a:endParaRPr>
          </a:p>
          <a:p>
            <a:pPr marL="146050" indent="0">
              <a:buNone/>
            </a:pPr>
            <a:r>
              <a:rPr lang="en-US" sz="1400" dirty="0" smtClean="0">
                <a:latin typeface="Courier New" panose="02070309020205020404" pitchFamily="49" charset="0"/>
                <a:cs typeface="Courier New" panose="02070309020205020404" pitchFamily="49" charset="0"/>
              </a:rPr>
              <a:t>   </a:t>
            </a:r>
            <a:r>
              <a:rPr lang="vi-VN" sz="1400" dirty="0" smtClean="0">
                <a:latin typeface="Courier New" panose="02070309020205020404" pitchFamily="49" charset="0"/>
                <a:cs typeface="Courier New" panose="02070309020205020404" pitchFamily="49" charset="0"/>
              </a:rPr>
              <a:t>else</a:t>
            </a:r>
            <a:r>
              <a:rPr lang="vi-VN" sz="1400" dirty="0">
                <a:latin typeface="Courier New" panose="02070309020205020404" pitchFamily="49" charset="0"/>
                <a:cs typeface="Courier New" panose="02070309020205020404" pitchFamily="49" charset="0"/>
              </a:rPr>
              <a:t>{</a:t>
            </a:r>
          </a:p>
          <a:p>
            <a:pPr marL="146050" indent="0">
              <a:buNone/>
            </a:pPr>
            <a:r>
              <a:rPr lang="en-US" sz="1400" dirty="0" smtClean="0">
                <a:latin typeface="Courier New" panose="02070309020205020404" pitchFamily="49" charset="0"/>
                <a:cs typeface="Courier New" panose="02070309020205020404" pitchFamily="49" charset="0"/>
              </a:rPr>
              <a:t>           </a:t>
            </a:r>
            <a:r>
              <a:rPr lang="vi-VN" sz="1400" dirty="0" smtClean="0">
                <a:latin typeface="Courier New" panose="02070309020205020404" pitchFamily="49" charset="0"/>
                <a:cs typeface="Courier New" panose="02070309020205020404" pitchFamily="49" charset="0"/>
              </a:rPr>
              <a:t>t-</a:t>
            </a:r>
            <a:r>
              <a:rPr lang="vi-VN" sz="1400" dirty="0">
                <a:latin typeface="Courier New" panose="02070309020205020404" pitchFamily="49" charset="0"/>
                <a:cs typeface="Courier New" panose="02070309020205020404" pitchFamily="49" charset="0"/>
              </a:rPr>
              <a:t>&gt;next=s.head;</a:t>
            </a:r>
          </a:p>
          <a:p>
            <a:pPr marL="146050" indent="0">
              <a:buNone/>
            </a:pPr>
            <a:r>
              <a:rPr lang="en-US" sz="1400" dirty="0" smtClean="0">
                <a:latin typeface="Courier New" panose="02070309020205020404" pitchFamily="49" charset="0"/>
                <a:cs typeface="Courier New" panose="02070309020205020404" pitchFamily="49" charset="0"/>
              </a:rPr>
              <a:t>           </a:t>
            </a:r>
            <a:r>
              <a:rPr lang="vi-VN" sz="1400" dirty="0" smtClean="0">
                <a:latin typeface="Courier New" panose="02070309020205020404" pitchFamily="49" charset="0"/>
                <a:cs typeface="Courier New" panose="02070309020205020404" pitchFamily="49" charset="0"/>
              </a:rPr>
              <a:t>s.head=t</a:t>
            </a:r>
            <a:r>
              <a:rPr lang="vi-VN" sz="1400" dirty="0">
                <a:latin typeface="Courier New" panose="02070309020205020404" pitchFamily="49" charset="0"/>
                <a:cs typeface="Courier New" panose="02070309020205020404" pitchFamily="49" charset="0"/>
              </a:rPr>
              <a:t>;</a:t>
            </a:r>
          </a:p>
          <a:p>
            <a:pPr marL="146050" indent="0">
              <a:buNone/>
            </a:pPr>
            <a:r>
              <a:rPr lang="en-US" sz="1400" dirty="0" smtClean="0">
                <a:latin typeface="Courier New" panose="02070309020205020404" pitchFamily="49" charset="0"/>
                <a:cs typeface="Courier New" panose="02070309020205020404" pitchFamily="49" charset="0"/>
              </a:rPr>
              <a:t>   </a:t>
            </a:r>
            <a:r>
              <a:rPr lang="vi-VN" sz="1400" dirty="0" smtClean="0">
                <a:latin typeface="Courier New" panose="02070309020205020404" pitchFamily="49" charset="0"/>
                <a:cs typeface="Courier New" panose="02070309020205020404" pitchFamily="49" charset="0"/>
              </a:rPr>
              <a:t>}</a:t>
            </a:r>
            <a:endParaRPr lang="vi-VN" sz="1400" dirty="0">
              <a:latin typeface="Courier New" panose="02070309020205020404" pitchFamily="49" charset="0"/>
              <a:cs typeface="Courier New" panose="02070309020205020404" pitchFamily="49" charset="0"/>
            </a:endParaRPr>
          </a:p>
          <a:p>
            <a:pPr marL="146050" indent="0">
              <a:buNone/>
            </a:pPr>
            <a:r>
              <a:rPr lang="vi-VN" sz="1400" dirty="0">
                <a:latin typeface="Courier New" panose="02070309020205020404" pitchFamily="49" charset="0"/>
                <a:cs typeface="Courier New" panose="02070309020205020404" pitchFamily="49" charset="0"/>
              </a:rPr>
              <a:t>}</a:t>
            </a:r>
          </a:p>
          <a:p>
            <a:pPr marL="146050" indent="0">
              <a:buNone/>
            </a:pPr>
            <a:r>
              <a:rPr lang="vi-VN" dirty="0"/>
              <a:t/>
            </a:r>
            <a:br>
              <a:rPr lang="vi-VN" dirty="0"/>
            </a:br>
            <a:endParaRPr lang="en-US" dirty="0"/>
          </a:p>
        </p:txBody>
      </p:sp>
      <p:sp>
        <p:nvSpPr>
          <p:cNvPr id="4" name="Text Placeholder 3"/>
          <p:cNvSpPr>
            <a:spLocks noGrp="1"/>
          </p:cNvSpPr>
          <p:nvPr>
            <p:ph type="body" idx="2"/>
          </p:nvPr>
        </p:nvSpPr>
        <p:spPr>
          <a:xfrm>
            <a:off x="4638675" y="1672684"/>
            <a:ext cx="3686100" cy="3174379"/>
          </a:xfrm>
        </p:spPr>
        <p:txBody>
          <a:bodyPr/>
          <a:lstStyle/>
          <a:p>
            <a:pPr marL="146050" indent="0">
              <a:buNone/>
            </a:pPr>
            <a:r>
              <a:rPr lang="en-US" sz="1600" b="1" dirty="0" smtClean="0"/>
              <a:t>    </a:t>
            </a:r>
            <a:r>
              <a:rPr lang="en-US" sz="1600" b="1" dirty="0" err="1"/>
              <a:t>Thêm</a:t>
            </a:r>
            <a:r>
              <a:rPr lang="en-US" sz="1600" b="1" dirty="0"/>
              <a:t> </a:t>
            </a:r>
            <a:r>
              <a:rPr lang="en-US" sz="1600" b="1" dirty="0" err="1"/>
              <a:t>vào</a:t>
            </a:r>
            <a:r>
              <a:rPr lang="en-US" sz="1600" b="1" dirty="0"/>
              <a:t> </a:t>
            </a:r>
            <a:r>
              <a:rPr lang="en-US" sz="1600" b="1" dirty="0" err="1" smtClean="0"/>
              <a:t>cuối</a:t>
            </a:r>
            <a:endParaRPr lang="en-US" sz="1600" b="1" dirty="0" smtClean="0"/>
          </a:p>
          <a:p>
            <a:pPr marL="146050" indent="0">
              <a:buNone/>
            </a:pPr>
            <a:endParaRPr lang="en-US" sz="1400" dirty="0"/>
          </a:p>
          <a:p>
            <a:pPr marL="146050" indent="0">
              <a:buNone/>
            </a:pPr>
            <a:r>
              <a:rPr lang="en-US" sz="1400" dirty="0">
                <a:latin typeface="Courier New" panose="02070309020205020404" pitchFamily="49" charset="0"/>
                <a:cs typeface="Courier New" panose="02070309020205020404" pitchFamily="49" charset="0"/>
              </a:rPr>
              <a:t>void </a:t>
            </a:r>
            <a:r>
              <a:rPr lang="en-US" sz="1400" dirty="0" err="1">
                <a:latin typeface="Courier New" panose="02070309020205020404" pitchFamily="49" charset="0"/>
                <a:cs typeface="Courier New" panose="02070309020205020404" pitchFamily="49" charset="0"/>
              </a:rPr>
              <a:t>themcuoi</a:t>
            </a:r>
            <a:r>
              <a:rPr lang="en-US" sz="1400" dirty="0">
                <a:latin typeface="Courier New" panose="02070309020205020404" pitchFamily="49" charset="0"/>
                <a:cs typeface="Courier New" panose="02070309020205020404" pitchFamily="49" charset="0"/>
              </a:rPr>
              <a:t>(node *</a:t>
            </a:r>
            <a:r>
              <a:rPr lang="en-US" sz="1400" dirty="0" err="1">
                <a:latin typeface="Courier New" panose="02070309020205020404" pitchFamily="49" charset="0"/>
                <a:cs typeface="Courier New" panose="02070309020205020404" pitchFamily="49" charset="0"/>
              </a:rPr>
              <a:t>t,lkdon</a:t>
            </a:r>
            <a:r>
              <a:rPr lang="en-US" sz="1400" dirty="0">
                <a:latin typeface="Courier New" panose="02070309020205020404" pitchFamily="49" charset="0"/>
                <a:cs typeface="Courier New" panose="02070309020205020404" pitchFamily="49" charset="0"/>
              </a:rPr>
              <a:t> &amp;s){</a:t>
            </a:r>
          </a:p>
          <a:p>
            <a:pPr marL="146050" indent="0">
              <a:buNone/>
            </a:pPr>
            <a:r>
              <a:rPr lang="en-US" sz="1400" dirty="0" smtClean="0">
                <a:latin typeface="Courier New" panose="02070309020205020404" pitchFamily="49" charset="0"/>
                <a:cs typeface="Courier New" panose="02070309020205020404" pitchFamily="49" charset="0"/>
              </a:rPr>
              <a:t>     if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s.head</a:t>
            </a:r>
            <a:r>
              <a:rPr lang="en-US" sz="1400" dirty="0">
                <a:latin typeface="Courier New" panose="02070309020205020404" pitchFamily="49" charset="0"/>
                <a:cs typeface="Courier New" panose="02070309020205020404" pitchFamily="49" charset="0"/>
              </a:rPr>
              <a:t>==NULL){</a:t>
            </a:r>
          </a:p>
          <a:p>
            <a:pPr marL="146050" indent="0">
              <a:buNone/>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s.head</a:t>
            </a:r>
            <a:r>
              <a:rPr lang="en-US" sz="1400" dirty="0" smtClean="0">
                <a:latin typeface="Courier New" panose="02070309020205020404" pitchFamily="49" charset="0"/>
                <a:cs typeface="Courier New" panose="02070309020205020404" pitchFamily="49" charset="0"/>
              </a:rPr>
              <a:t>=t</a:t>
            </a:r>
            <a:r>
              <a:rPr lang="en-US" sz="1400" dirty="0">
                <a:latin typeface="Courier New" panose="02070309020205020404" pitchFamily="49" charset="0"/>
                <a:cs typeface="Courier New" panose="02070309020205020404" pitchFamily="49" charset="0"/>
              </a:rPr>
              <a:t>;</a:t>
            </a:r>
          </a:p>
          <a:p>
            <a:pPr marL="146050" indent="0">
              <a:buNone/>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s.tail</a:t>
            </a:r>
            <a:r>
              <a:rPr lang="en-US" sz="1400" dirty="0" smtClean="0">
                <a:latin typeface="Courier New" panose="02070309020205020404" pitchFamily="49" charset="0"/>
                <a:cs typeface="Courier New" panose="02070309020205020404" pitchFamily="49" charset="0"/>
              </a:rPr>
              <a:t>=t</a:t>
            </a:r>
            <a:r>
              <a:rPr lang="en-US" sz="1400" dirty="0">
                <a:latin typeface="Courier New" panose="02070309020205020404" pitchFamily="49" charset="0"/>
                <a:cs typeface="Courier New" panose="02070309020205020404" pitchFamily="49" charset="0"/>
              </a:rPr>
              <a:t>;</a:t>
            </a:r>
          </a:p>
          <a:p>
            <a:pPr marL="146050" indent="0">
              <a:buNone/>
            </a:pP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pPr marL="146050" indent="0">
              <a:buNone/>
            </a:pPr>
            <a:r>
              <a:rPr lang="en-US" sz="1400" dirty="0" smtClean="0">
                <a:latin typeface="Courier New" panose="02070309020205020404" pitchFamily="49" charset="0"/>
                <a:cs typeface="Courier New" panose="02070309020205020404" pitchFamily="49" charset="0"/>
              </a:rPr>
              <a:t>     else</a:t>
            </a:r>
            <a:r>
              <a:rPr lang="en-US" sz="1400" dirty="0">
                <a:latin typeface="Courier New" panose="02070309020205020404" pitchFamily="49" charset="0"/>
                <a:cs typeface="Courier New" panose="02070309020205020404" pitchFamily="49" charset="0"/>
              </a:rPr>
              <a:t>{</a:t>
            </a:r>
          </a:p>
          <a:p>
            <a:pPr marL="146050" indent="0">
              <a:buNone/>
            </a:pPr>
            <a:r>
              <a:rPr lang="en-US" sz="1400" dirty="0" smtClean="0">
                <a:latin typeface="Courier New" panose="02070309020205020404" pitchFamily="49" charset="0"/>
                <a:cs typeface="Courier New" panose="02070309020205020404" pitchFamily="49" charset="0"/>
              </a:rPr>
              <a:t>          t-</a:t>
            </a:r>
            <a:r>
              <a:rPr lang="en-US" sz="1400" dirty="0">
                <a:latin typeface="Courier New" panose="02070309020205020404" pitchFamily="49" charset="0"/>
                <a:cs typeface="Courier New" panose="02070309020205020404" pitchFamily="49" charset="0"/>
              </a:rPr>
              <a:t>&gt;next=</a:t>
            </a:r>
            <a:r>
              <a:rPr lang="en-US" sz="1400" dirty="0" err="1">
                <a:latin typeface="Courier New" panose="02070309020205020404" pitchFamily="49" charset="0"/>
                <a:cs typeface="Courier New" panose="02070309020205020404" pitchFamily="49" charset="0"/>
              </a:rPr>
              <a:t>s.tail</a:t>
            </a:r>
            <a:r>
              <a:rPr lang="en-US" sz="1400" dirty="0">
                <a:latin typeface="Courier New" panose="02070309020205020404" pitchFamily="49" charset="0"/>
                <a:cs typeface="Courier New" panose="02070309020205020404" pitchFamily="49" charset="0"/>
              </a:rPr>
              <a:t>;</a:t>
            </a:r>
          </a:p>
          <a:p>
            <a:pPr marL="146050" indent="0">
              <a:buNone/>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s.tail</a:t>
            </a:r>
            <a:r>
              <a:rPr lang="en-US" sz="1400" dirty="0" smtClean="0">
                <a:latin typeface="Courier New" panose="02070309020205020404" pitchFamily="49" charset="0"/>
                <a:cs typeface="Courier New" panose="02070309020205020404" pitchFamily="49" charset="0"/>
              </a:rPr>
              <a:t>=t</a:t>
            </a:r>
            <a:r>
              <a:rPr lang="en-US" sz="1400" dirty="0">
                <a:latin typeface="Courier New" panose="02070309020205020404" pitchFamily="49" charset="0"/>
                <a:cs typeface="Courier New" panose="02070309020205020404" pitchFamily="49" charset="0"/>
              </a:rPr>
              <a:t>;</a:t>
            </a:r>
          </a:p>
          <a:p>
            <a:pPr marL="146050" indent="0">
              <a:buNone/>
            </a:pPr>
            <a:r>
              <a:rPr lang="en-US" sz="1400" dirty="0" smtClean="0">
                <a:latin typeface="Courier New" panose="02070309020205020404" pitchFamily="49" charset="0"/>
                <a:cs typeface="Courier New" panose="02070309020205020404" pitchFamily="49" charset="0"/>
              </a:rPr>
              <a:t>     }</a:t>
            </a:r>
          </a:p>
          <a:p>
            <a:pPr marL="146050" indent="0">
              <a:buNone/>
            </a:pP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146050" indent="0">
              <a:buNone/>
            </a:pPr>
            <a:r>
              <a:rPr lang="en-US" dirty="0"/>
              <a:t/>
            </a:r>
            <a:br>
              <a:rPr lang="en-US" dirty="0"/>
            </a:br>
            <a:endParaRPr lang="en-US" dirty="0"/>
          </a:p>
        </p:txBody>
      </p:sp>
      <p:cxnSp>
        <p:nvCxnSpPr>
          <p:cNvPr id="6" name="Straight Connector 5"/>
          <p:cNvCxnSpPr/>
          <p:nvPr/>
        </p:nvCxnSpPr>
        <p:spPr>
          <a:xfrm>
            <a:off x="4505250" y="1791629"/>
            <a:ext cx="0" cy="2914187"/>
          </a:xfrm>
          <a:prstGeom prst="line">
            <a:avLst/>
          </a:prstGeom>
          <a:ln>
            <a:solidFill>
              <a:schemeClr val="bg2"/>
            </a:solidFill>
          </a:ln>
        </p:spPr>
        <p:style>
          <a:lnRef idx="2">
            <a:schemeClr val="accent5"/>
          </a:lnRef>
          <a:fillRef idx="0">
            <a:schemeClr val="accent5"/>
          </a:fillRef>
          <a:effectRef idx="1">
            <a:schemeClr val="accent5"/>
          </a:effectRef>
          <a:fontRef idx="minor">
            <a:schemeClr val="tx1"/>
          </a:fontRef>
        </p:style>
      </p:cxn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11</a:t>
            </a:fld>
            <a:endParaRPr lang="vi"/>
          </a:p>
        </p:txBody>
      </p:sp>
    </p:spTree>
    <p:extLst>
      <p:ext uri="{BB962C8B-B14F-4D97-AF65-F5344CB8AC3E}">
        <p14:creationId xmlns:p14="http://schemas.microsoft.com/office/powerpoint/2010/main" val="108029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fade">
                                      <p:cBhvr>
                                        <p:cTn id="59" dur="500"/>
                                        <p:tgtEl>
                                          <p:spTgt spid="6"/>
                                        </p:tgtEl>
                                      </p:cBhvr>
                                    </p:animEffect>
                                    <p:anim calcmode="lin" valueType="num">
                                      <p:cBhvr>
                                        <p:cTn id="60" dur="500" fill="hold"/>
                                        <p:tgtEl>
                                          <p:spTgt spid="6"/>
                                        </p:tgtEl>
                                        <p:attrNameLst>
                                          <p:attrName>ppt_x</p:attrName>
                                        </p:attrNameLst>
                                      </p:cBhvr>
                                      <p:tavLst>
                                        <p:tav tm="0">
                                          <p:val>
                                            <p:strVal val="#ppt_x"/>
                                          </p:val>
                                        </p:tav>
                                        <p:tav tm="100000">
                                          <p:val>
                                            <p:strVal val="#ppt_x"/>
                                          </p:val>
                                        </p:tav>
                                      </p:tavLst>
                                    </p:anim>
                                    <p:anim calcmode="lin" valueType="num">
                                      <p:cBhvr>
                                        <p:cTn id="61"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4">
                                            <p:txEl>
                                              <p:pRg st="0" end="0"/>
                                            </p:txEl>
                                          </p:spTgt>
                                        </p:tgtEl>
                                        <p:attrNameLst>
                                          <p:attrName>style.visibility</p:attrName>
                                        </p:attrNameLst>
                                      </p:cBhvr>
                                      <p:to>
                                        <p:strVal val="visible"/>
                                      </p:to>
                                    </p:set>
                                    <p:anim calcmode="lin" valueType="num">
                                      <p:cBhvr additive="base">
                                        <p:cTn id="6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4">
                                            <p:txEl>
                                              <p:pRg st="0" end="0"/>
                                            </p:txEl>
                                          </p:spTgt>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4">
                                            <p:txEl>
                                              <p:pRg st="2" end="2"/>
                                            </p:txEl>
                                          </p:spTgt>
                                        </p:tgtEl>
                                        <p:attrNameLst>
                                          <p:attrName>style.visibility</p:attrName>
                                        </p:attrNameLst>
                                      </p:cBhvr>
                                      <p:to>
                                        <p:strVal val="visible"/>
                                      </p:to>
                                    </p:set>
                                    <p:anim calcmode="lin" valueType="num">
                                      <p:cBhvr additive="base">
                                        <p:cTn id="70"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
                                            <p:txEl>
                                              <p:pRg st="2" end="2"/>
                                            </p:txEl>
                                          </p:spTgt>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4">
                                            <p:txEl>
                                              <p:pRg st="3" end="3"/>
                                            </p:txEl>
                                          </p:spTgt>
                                        </p:tgtEl>
                                        <p:attrNameLst>
                                          <p:attrName>style.visibility</p:attrName>
                                        </p:attrNameLst>
                                      </p:cBhvr>
                                      <p:to>
                                        <p:strVal val="visible"/>
                                      </p:to>
                                    </p:set>
                                    <p:anim calcmode="lin" valueType="num">
                                      <p:cBhvr additive="base">
                                        <p:cTn id="74"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4">
                                            <p:txEl>
                                              <p:pRg st="3" end="3"/>
                                            </p:txEl>
                                          </p:spTgt>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stCondLst>
                                    <p:cond delay="0"/>
                                  </p:stCondLst>
                                  <p:childTnLst>
                                    <p:set>
                                      <p:cBhvr>
                                        <p:cTn id="77" dur="1" fill="hold">
                                          <p:stCondLst>
                                            <p:cond delay="0"/>
                                          </p:stCondLst>
                                        </p:cTn>
                                        <p:tgtEl>
                                          <p:spTgt spid="4">
                                            <p:txEl>
                                              <p:pRg st="4" end="4"/>
                                            </p:txEl>
                                          </p:spTgt>
                                        </p:tgtEl>
                                        <p:attrNameLst>
                                          <p:attrName>style.visibility</p:attrName>
                                        </p:attrNameLst>
                                      </p:cBhvr>
                                      <p:to>
                                        <p:strVal val="visible"/>
                                      </p:to>
                                    </p:set>
                                    <p:anim calcmode="lin" valueType="num">
                                      <p:cBhvr additive="base">
                                        <p:cTn id="78"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4">
                                            <p:txEl>
                                              <p:pRg st="4" end="4"/>
                                            </p:txEl>
                                          </p:spTgt>
                                        </p:tgtEl>
                                        <p:attrNameLst>
                                          <p:attrName>ppt_y</p:attrName>
                                        </p:attrNameLst>
                                      </p:cBhvr>
                                      <p:tavLst>
                                        <p:tav tm="0">
                                          <p:val>
                                            <p:strVal val="1+#ppt_h/2"/>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4">
                                            <p:txEl>
                                              <p:pRg st="5" end="5"/>
                                            </p:txEl>
                                          </p:spTgt>
                                        </p:tgtEl>
                                        <p:attrNameLst>
                                          <p:attrName>style.visibility</p:attrName>
                                        </p:attrNameLst>
                                      </p:cBhvr>
                                      <p:to>
                                        <p:strVal val="visible"/>
                                      </p:to>
                                    </p:set>
                                    <p:anim calcmode="lin" valueType="num">
                                      <p:cBhvr additive="base">
                                        <p:cTn id="82"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4">
                                            <p:txEl>
                                              <p:pRg st="5" end="5"/>
                                            </p:txEl>
                                          </p:spTgt>
                                        </p:tgtEl>
                                        <p:attrNameLst>
                                          <p:attrName>ppt_y</p:attrName>
                                        </p:attrNameLst>
                                      </p:cBhvr>
                                      <p:tavLst>
                                        <p:tav tm="0">
                                          <p:val>
                                            <p:strVal val="1+#ppt_h/2"/>
                                          </p:val>
                                        </p:tav>
                                        <p:tav tm="100000">
                                          <p:val>
                                            <p:strVal val="#ppt_y"/>
                                          </p:val>
                                        </p:tav>
                                      </p:tavLst>
                                    </p:anim>
                                  </p:childTnLst>
                                </p:cTn>
                              </p:par>
                              <p:par>
                                <p:cTn id="84" presetID="2" presetClass="entr" presetSubtype="4" fill="hold" nodeType="withEffect">
                                  <p:stCondLst>
                                    <p:cond delay="0"/>
                                  </p:stCondLst>
                                  <p:childTnLst>
                                    <p:set>
                                      <p:cBhvr>
                                        <p:cTn id="85" dur="1" fill="hold">
                                          <p:stCondLst>
                                            <p:cond delay="0"/>
                                          </p:stCondLst>
                                        </p:cTn>
                                        <p:tgtEl>
                                          <p:spTgt spid="4">
                                            <p:txEl>
                                              <p:pRg st="6" end="6"/>
                                            </p:txEl>
                                          </p:spTgt>
                                        </p:tgtEl>
                                        <p:attrNameLst>
                                          <p:attrName>style.visibility</p:attrName>
                                        </p:attrNameLst>
                                      </p:cBhvr>
                                      <p:to>
                                        <p:strVal val="visible"/>
                                      </p:to>
                                    </p:set>
                                    <p:anim calcmode="lin" valueType="num">
                                      <p:cBhvr additive="base">
                                        <p:cTn id="86"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4">
                                            <p:txEl>
                                              <p:pRg st="6" end="6"/>
                                            </p:txEl>
                                          </p:spTgt>
                                        </p:tgtEl>
                                        <p:attrNameLst>
                                          <p:attrName>ppt_y</p:attrName>
                                        </p:attrNameLst>
                                      </p:cBhvr>
                                      <p:tavLst>
                                        <p:tav tm="0">
                                          <p:val>
                                            <p:strVal val="1+#ppt_h/2"/>
                                          </p:val>
                                        </p:tav>
                                        <p:tav tm="100000">
                                          <p:val>
                                            <p:strVal val="#ppt_y"/>
                                          </p:val>
                                        </p:tav>
                                      </p:tavLst>
                                    </p:anim>
                                  </p:childTnLst>
                                </p:cTn>
                              </p:par>
                              <p:par>
                                <p:cTn id="88" presetID="2" presetClass="entr" presetSubtype="4" fill="hold" nodeType="withEffect">
                                  <p:stCondLst>
                                    <p:cond delay="0"/>
                                  </p:stCondLst>
                                  <p:childTnLst>
                                    <p:set>
                                      <p:cBhvr>
                                        <p:cTn id="89" dur="1" fill="hold">
                                          <p:stCondLst>
                                            <p:cond delay="0"/>
                                          </p:stCondLst>
                                        </p:cTn>
                                        <p:tgtEl>
                                          <p:spTgt spid="4">
                                            <p:txEl>
                                              <p:pRg st="7" end="7"/>
                                            </p:txEl>
                                          </p:spTgt>
                                        </p:tgtEl>
                                        <p:attrNameLst>
                                          <p:attrName>style.visibility</p:attrName>
                                        </p:attrNameLst>
                                      </p:cBhvr>
                                      <p:to>
                                        <p:strVal val="visible"/>
                                      </p:to>
                                    </p:set>
                                    <p:anim calcmode="lin" valueType="num">
                                      <p:cBhvr additive="base">
                                        <p:cTn id="90"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4">
                                            <p:txEl>
                                              <p:pRg st="7" end="7"/>
                                            </p:txEl>
                                          </p:spTgt>
                                        </p:tgtEl>
                                        <p:attrNameLst>
                                          <p:attrName>ppt_y</p:attrName>
                                        </p:attrNameLst>
                                      </p:cBhvr>
                                      <p:tavLst>
                                        <p:tav tm="0">
                                          <p:val>
                                            <p:strVal val="1+#ppt_h/2"/>
                                          </p:val>
                                        </p:tav>
                                        <p:tav tm="100000">
                                          <p:val>
                                            <p:strVal val="#ppt_y"/>
                                          </p:val>
                                        </p:tav>
                                      </p:tavLst>
                                    </p:anim>
                                  </p:childTnLst>
                                </p:cTn>
                              </p:par>
                              <p:par>
                                <p:cTn id="92" presetID="2" presetClass="entr" presetSubtype="4" fill="hold" nodeType="withEffect">
                                  <p:stCondLst>
                                    <p:cond delay="0"/>
                                  </p:stCondLst>
                                  <p:childTnLst>
                                    <p:set>
                                      <p:cBhvr>
                                        <p:cTn id="93" dur="1" fill="hold">
                                          <p:stCondLst>
                                            <p:cond delay="0"/>
                                          </p:stCondLst>
                                        </p:cTn>
                                        <p:tgtEl>
                                          <p:spTgt spid="4">
                                            <p:txEl>
                                              <p:pRg st="8" end="8"/>
                                            </p:txEl>
                                          </p:spTgt>
                                        </p:tgtEl>
                                        <p:attrNameLst>
                                          <p:attrName>style.visibility</p:attrName>
                                        </p:attrNameLst>
                                      </p:cBhvr>
                                      <p:to>
                                        <p:strVal val="visible"/>
                                      </p:to>
                                    </p:set>
                                    <p:anim calcmode="lin" valueType="num">
                                      <p:cBhvr additive="base">
                                        <p:cTn id="94"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95" dur="500" fill="hold"/>
                                        <p:tgtEl>
                                          <p:spTgt spid="4">
                                            <p:txEl>
                                              <p:pRg st="8" end="8"/>
                                            </p:txEl>
                                          </p:spTgt>
                                        </p:tgtEl>
                                        <p:attrNameLst>
                                          <p:attrName>ppt_y</p:attrName>
                                        </p:attrNameLst>
                                      </p:cBhvr>
                                      <p:tavLst>
                                        <p:tav tm="0">
                                          <p:val>
                                            <p:strVal val="1+#ppt_h/2"/>
                                          </p:val>
                                        </p:tav>
                                        <p:tav tm="100000">
                                          <p:val>
                                            <p:strVal val="#ppt_y"/>
                                          </p:val>
                                        </p:tav>
                                      </p:tavLst>
                                    </p:anim>
                                  </p:childTnLst>
                                </p:cTn>
                              </p:par>
                              <p:par>
                                <p:cTn id="96" presetID="2" presetClass="entr" presetSubtype="4" fill="hold" nodeType="withEffect">
                                  <p:stCondLst>
                                    <p:cond delay="0"/>
                                  </p:stCondLst>
                                  <p:childTnLst>
                                    <p:set>
                                      <p:cBhvr>
                                        <p:cTn id="97" dur="1" fill="hold">
                                          <p:stCondLst>
                                            <p:cond delay="0"/>
                                          </p:stCondLst>
                                        </p:cTn>
                                        <p:tgtEl>
                                          <p:spTgt spid="4">
                                            <p:txEl>
                                              <p:pRg st="9" end="9"/>
                                            </p:txEl>
                                          </p:spTgt>
                                        </p:tgtEl>
                                        <p:attrNameLst>
                                          <p:attrName>style.visibility</p:attrName>
                                        </p:attrNameLst>
                                      </p:cBhvr>
                                      <p:to>
                                        <p:strVal val="visible"/>
                                      </p:to>
                                    </p:set>
                                    <p:anim calcmode="lin" valueType="num">
                                      <p:cBhvr additive="base">
                                        <p:cTn id="98"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4">
                                            <p:txEl>
                                              <p:pRg st="9" end="9"/>
                                            </p:txEl>
                                          </p:spTgt>
                                        </p:tgtEl>
                                        <p:attrNameLst>
                                          <p:attrName>ppt_y</p:attrName>
                                        </p:attrNameLst>
                                      </p:cBhvr>
                                      <p:tavLst>
                                        <p:tav tm="0">
                                          <p:val>
                                            <p:strVal val="1+#ppt_h/2"/>
                                          </p:val>
                                        </p:tav>
                                        <p:tav tm="100000">
                                          <p:val>
                                            <p:strVal val="#ppt_y"/>
                                          </p:val>
                                        </p:tav>
                                      </p:tavLst>
                                    </p:anim>
                                  </p:childTnLst>
                                </p:cTn>
                              </p:par>
                              <p:par>
                                <p:cTn id="100" presetID="2" presetClass="entr" presetSubtype="4" fill="hold" nodeType="withEffect">
                                  <p:stCondLst>
                                    <p:cond delay="0"/>
                                  </p:stCondLst>
                                  <p:childTnLst>
                                    <p:set>
                                      <p:cBhvr>
                                        <p:cTn id="101" dur="1" fill="hold">
                                          <p:stCondLst>
                                            <p:cond delay="0"/>
                                          </p:stCondLst>
                                        </p:cTn>
                                        <p:tgtEl>
                                          <p:spTgt spid="4">
                                            <p:txEl>
                                              <p:pRg st="10" end="10"/>
                                            </p:txEl>
                                          </p:spTgt>
                                        </p:tgtEl>
                                        <p:attrNameLst>
                                          <p:attrName>style.visibility</p:attrName>
                                        </p:attrNameLst>
                                      </p:cBhvr>
                                      <p:to>
                                        <p:strVal val="visible"/>
                                      </p:to>
                                    </p:set>
                                    <p:anim calcmode="lin" valueType="num">
                                      <p:cBhvr additive="base">
                                        <p:cTn id="102"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104" presetID="2" presetClass="entr" presetSubtype="4" fill="hold" nodeType="withEffect">
                                  <p:stCondLst>
                                    <p:cond delay="0"/>
                                  </p:stCondLst>
                                  <p:childTnLst>
                                    <p:set>
                                      <p:cBhvr>
                                        <p:cTn id="105" dur="1" fill="hold">
                                          <p:stCondLst>
                                            <p:cond delay="0"/>
                                          </p:stCondLst>
                                        </p:cTn>
                                        <p:tgtEl>
                                          <p:spTgt spid="4">
                                            <p:txEl>
                                              <p:pRg st="11" end="11"/>
                                            </p:txEl>
                                          </p:spTgt>
                                        </p:tgtEl>
                                        <p:attrNameLst>
                                          <p:attrName>style.visibility</p:attrName>
                                        </p:attrNameLst>
                                      </p:cBhvr>
                                      <p:to>
                                        <p:strVal val="visible"/>
                                      </p:to>
                                    </p:set>
                                    <p:anim calcmode="lin" valueType="num">
                                      <p:cBhvr additive="base">
                                        <p:cTn id="106"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107"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369815"/>
            <a:ext cx="7505700" cy="954600"/>
          </a:xfrm>
        </p:spPr>
        <p:txBody>
          <a:bodyPr/>
          <a:lstStyle/>
          <a:p>
            <a:r>
              <a:rPr lang="en-US" sz="2400" b="1" dirty="0" smtClean="0">
                <a:solidFill>
                  <a:schemeClr val="bg2"/>
                </a:solidFill>
              </a:rPr>
              <a:t>1.4.Xóa </a:t>
            </a:r>
            <a:r>
              <a:rPr lang="en-US" sz="2400" b="1" dirty="0" err="1" smtClean="0">
                <a:solidFill>
                  <a:schemeClr val="bg2"/>
                </a:solidFill>
              </a:rPr>
              <a:t>phần</a:t>
            </a:r>
            <a:r>
              <a:rPr lang="en-US" sz="2400" b="1" dirty="0" smtClean="0">
                <a:solidFill>
                  <a:schemeClr val="bg2"/>
                </a:solidFill>
              </a:rPr>
              <a:t> </a:t>
            </a:r>
            <a:r>
              <a:rPr lang="en-US" sz="2400" b="1" dirty="0" err="1" smtClean="0">
                <a:solidFill>
                  <a:schemeClr val="bg2"/>
                </a:solidFill>
              </a:rPr>
              <a:t>tử</a:t>
            </a:r>
            <a:r>
              <a:rPr lang="en-US" sz="2400" b="1" dirty="0" smtClean="0">
                <a:solidFill>
                  <a:schemeClr val="bg2"/>
                </a:solidFill>
              </a:rPr>
              <a:t> </a:t>
            </a:r>
            <a:r>
              <a:rPr lang="en-US" sz="2400" b="1" dirty="0" err="1" smtClean="0">
                <a:solidFill>
                  <a:schemeClr val="bg2"/>
                </a:solidFill>
              </a:rPr>
              <a:t>khỏi</a:t>
            </a:r>
            <a:r>
              <a:rPr lang="en-US" sz="2400" b="1" dirty="0" smtClean="0">
                <a:solidFill>
                  <a:schemeClr val="bg2"/>
                </a:solidFill>
              </a:rPr>
              <a:t> </a:t>
            </a:r>
            <a:r>
              <a:rPr lang="en-US" sz="2400" b="1" dirty="0" err="1">
                <a:solidFill>
                  <a:schemeClr val="bg2"/>
                </a:solidFill>
              </a:rPr>
              <a:t>danh</a:t>
            </a:r>
            <a:r>
              <a:rPr lang="en-US" sz="2400" b="1" dirty="0">
                <a:solidFill>
                  <a:schemeClr val="bg2"/>
                </a:solidFill>
              </a:rPr>
              <a:t> </a:t>
            </a:r>
            <a:r>
              <a:rPr lang="en-US" sz="2400" b="1" dirty="0" err="1">
                <a:solidFill>
                  <a:schemeClr val="bg2"/>
                </a:solidFill>
              </a:rPr>
              <a:t>sách</a:t>
            </a:r>
            <a:endParaRPr lang="en-US" sz="2400" dirty="0">
              <a:solidFill>
                <a:schemeClr val="bg2"/>
              </a:solidFill>
            </a:endParaRPr>
          </a:p>
        </p:txBody>
      </p:sp>
      <p:sp>
        <p:nvSpPr>
          <p:cNvPr id="3" name="Text Placeholder 2"/>
          <p:cNvSpPr>
            <a:spLocks noGrp="1"/>
          </p:cNvSpPr>
          <p:nvPr>
            <p:ph type="body" idx="1"/>
          </p:nvPr>
        </p:nvSpPr>
        <p:spPr>
          <a:xfrm>
            <a:off x="819150" y="1055650"/>
            <a:ext cx="3686100" cy="3694770"/>
          </a:xfrm>
        </p:spPr>
        <p:txBody>
          <a:bodyPr/>
          <a:lstStyle/>
          <a:p>
            <a:pPr marL="146050" indent="0" fontAlgn="base">
              <a:buNone/>
            </a:pPr>
            <a:r>
              <a:rPr lang="en-US" sz="1600" b="1" dirty="0" err="1"/>
              <a:t>Xóa</a:t>
            </a:r>
            <a:r>
              <a:rPr lang="en-US" sz="1600" b="1" dirty="0"/>
              <a:t> </a:t>
            </a:r>
            <a:r>
              <a:rPr lang="en-US" sz="1600" b="1" dirty="0" err="1" smtClean="0"/>
              <a:t>phần</a:t>
            </a:r>
            <a:r>
              <a:rPr lang="en-US" sz="1600" b="1" dirty="0" smtClean="0"/>
              <a:t> </a:t>
            </a:r>
            <a:r>
              <a:rPr lang="en-US" sz="1600" b="1" dirty="0" err="1" smtClean="0"/>
              <a:t>tử</a:t>
            </a:r>
            <a:r>
              <a:rPr lang="en-US" sz="1600" b="1" dirty="0" smtClean="0"/>
              <a:t> </a:t>
            </a:r>
            <a:r>
              <a:rPr lang="en-US" sz="1600" b="1" dirty="0" err="1" smtClean="0"/>
              <a:t>đầu</a:t>
            </a:r>
            <a:endParaRPr lang="en-US" sz="1600" b="1" dirty="0" smtClean="0"/>
          </a:p>
          <a:p>
            <a:pPr marL="146050" indent="0" fontAlgn="base">
              <a:buNone/>
            </a:pP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xoadau</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lkdon</a:t>
            </a:r>
            <a:r>
              <a:rPr lang="en-US" dirty="0" smtClean="0">
                <a:latin typeface="Courier New" panose="02070309020205020404" pitchFamily="49" charset="0"/>
                <a:cs typeface="Courier New" panose="02070309020205020404" pitchFamily="49" charset="0"/>
              </a:rPr>
              <a:t> &amp;</a:t>
            </a:r>
            <a:r>
              <a:rPr lang="en-US" dirty="0" err="1" smtClean="0">
                <a:latin typeface="Courier New" panose="02070309020205020404" pitchFamily="49" charset="0"/>
                <a:cs typeface="Courier New" panose="02070309020205020404" pitchFamily="49" charset="0"/>
              </a:rPr>
              <a:t>s,int</a:t>
            </a:r>
            <a:r>
              <a:rPr lang="en-US" dirty="0" smtClean="0">
                <a:latin typeface="Courier New" panose="02070309020205020404" pitchFamily="49" charset="0"/>
                <a:cs typeface="Courier New" panose="02070309020205020404" pitchFamily="49" charset="0"/>
              </a:rPr>
              <a:t> &amp;x){</a:t>
            </a:r>
          </a:p>
          <a:p>
            <a:pPr marL="146050" indent="0">
              <a:buNone/>
            </a:pPr>
            <a:r>
              <a:rPr lang="en-US" dirty="0" smtClean="0">
                <a:latin typeface="Courier New" panose="02070309020205020404" pitchFamily="49" charset="0"/>
                <a:cs typeface="Courier New" panose="02070309020205020404" pitchFamily="49" charset="0"/>
              </a:rPr>
              <a:t>       if (</a:t>
            </a:r>
            <a:r>
              <a:rPr lang="en-US" dirty="0" err="1" smtClean="0">
                <a:latin typeface="Courier New" panose="02070309020205020404" pitchFamily="49" charset="0"/>
                <a:cs typeface="Courier New" panose="02070309020205020404" pitchFamily="49" charset="0"/>
              </a:rPr>
              <a:t>s.head</a:t>
            </a:r>
            <a:r>
              <a:rPr lang="en-US" dirty="0" smtClean="0">
                <a:latin typeface="Courier New" panose="02070309020205020404" pitchFamily="49" charset="0"/>
                <a:cs typeface="Courier New" panose="02070309020205020404" pitchFamily="49" charset="0"/>
              </a:rPr>
              <a:t>==NULL)return 0;</a:t>
            </a:r>
          </a:p>
          <a:p>
            <a:pPr marL="146050" indent="0">
              <a:buNone/>
            </a:pPr>
            <a:r>
              <a:rPr lang="en-US" dirty="0" smtClean="0">
                <a:latin typeface="Courier New" panose="02070309020205020404" pitchFamily="49" charset="0"/>
                <a:cs typeface="Courier New" panose="02070309020205020404" pitchFamily="49" charset="0"/>
              </a:rPr>
              <a:t>       else{</a:t>
            </a:r>
          </a:p>
          <a:p>
            <a:pPr marL="146050" indent="0">
              <a:buNone/>
            </a:pPr>
            <a:r>
              <a:rPr lang="en-US" dirty="0" smtClean="0">
                <a:latin typeface="Courier New" panose="02070309020205020404" pitchFamily="49" charset="0"/>
                <a:cs typeface="Courier New" panose="02070309020205020404" pitchFamily="49" charset="0"/>
              </a:rPr>
              <a:t>                node *t=</a:t>
            </a:r>
            <a:r>
              <a:rPr lang="en-US" dirty="0" err="1" smtClean="0">
                <a:latin typeface="Courier New" panose="02070309020205020404" pitchFamily="49" charset="0"/>
                <a:cs typeface="Courier New" panose="02070309020205020404" pitchFamily="49" charset="0"/>
              </a:rPr>
              <a:t>s.head</a:t>
            </a:r>
            <a:r>
              <a:rPr lang="en-US" dirty="0" smtClean="0">
                <a:latin typeface="Courier New" panose="02070309020205020404" pitchFamily="49" charset="0"/>
                <a:cs typeface="Courier New" panose="02070309020205020404" pitchFamily="49" charset="0"/>
              </a:rPr>
              <a:t>;</a:t>
            </a:r>
          </a:p>
          <a:p>
            <a:pPr marL="146050" indent="0">
              <a:buNone/>
            </a:pPr>
            <a:r>
              <a:rPr lang="en-US" dirty="0" smtClean="0">
                <a:latin typeface="Courier New" panose="02070309020205020404" pitchFamily="49" charset="0"/>
                <a:cs typeface="Courier New" panose="02070309020205020404" pitchFamily="49" charset="0"/>
              </a:rPr>
              <a:t>                x=t-&gt;data;</a:t>
            </a:r>
          </a:p>
          <a:p>
            <a:pPr marL="14605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s.head</a:t>
            </a:r>
            <a:r>
              <a:rPr lang="en-US" dirty="0" smtClean="0">
                <a:latin typeface="Courier New" panose="02070309020205020404" pitchFamily="49" charset="0"/>
                <a:cs typeface="Courier New" panose="02070309020205020404" pitchFamily="49" charset="0"/>
              </a:rPr>
              <a:t>=t-&gt;next;</a:t>
            </a:r>
          </a:p>
          <a:p>
            <a:pPr marL="146050" indent="0">
              <a:buNone/>
            </a:pPr>
            <a:r>
              <a:rPr lang="en-US" dirty="0" smtClean="0">
                <a:latin typeface="Courier New" panose="02070309020205020404" pitchFamily="49" charset="0"/>
                <a:cs typeface="Courier New" panose="02070309020205020404" pitchFamily="49" charset="0"/>
              </a:rPr>
              <a:t>                delete t;</a:t>
            </a:r>
          </a:p>
          <a:p>
            <a:pPr marL="146050" indent="0">
              <a:buNone/>
            </a:pPr>
            <a:r>
              <a:rPr lang="en-US" dirty="0" smtClean="0">
                <a:latin typeface="Courier New" panose="02070309020205020404" pitchFamily="49" charset="0"/>
                <a:cs typeface="Courier New" panose="02070309020205020404" pitchFamily="49" charset="0"/>
              </a:rPr>
              <a:t>                if (</a:t>
            </a:r>
            <a:r>
              <a:rPr lang="en-US" dirty="0" err="1" smtClean="0">
                <a:latin typeface="Courier New" panose="02070309020205020404" pitchFamily="49" charset="0"/>
                <a:cs typeface="Courier New" panose="02070309020205020404" pitchFamily="49" charset="0"/>
              </a:rPr>
              <a:t>s.head</a:t>
            </a:r>
            <a:r>
              <a:rPr lang="en-US" dirty="0" smtClean="0">
                <a:latin typeface="Courier New" panose="02070309020205020404" pitchFamily="49" charset="0"/>
                <a:cs typeface="Courier New" panose="02070309020205020404" pitchFamily="49" charset="0"/>
              </a:rPr>
              <a:t>==NULL){</a:t>
            </a:r>
          </a:p>
          <a:p>
            <a:pPr marL="14605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s.tail</a:t>
            </a:r>
            <a:r>
              <a:rPr lang="en-US" dirty="0" smtClean="0">
                <a:latin typeface="Courier New" panose="02070309020205020404" pitchFamily="49" charset="0"/>
                <a:cs typeface="Courier New" panose="02070309020205020404" pitchFamily="49" charset="0"/>
              </a:rPr>
              <a:t>=NULL;</a:t>
            </a:r>
          </a:p>
          <a:p>
            <a:pPr marL="146050" indent="0">
              <a:buNone/>
            </a:pPr>
            <a:r>
              <a:rPr lang="en-US" dirty="0" smtClean="0">
                <a:latin typeface="Courier New" panose="02070309020205020404" pitchFamily="49" charset="0"/>
                <a:cs typeface="Courier New" panose="02070309020205020404" pitchFamily="49" charset="0"/>
              </a:rPr>
              <a:t>        return 1;</a:t>
            </a:r>
          </a:p>
          <a:p>
            <a:pPr marL="146050" indent="0">
              <a:buNone/>
            </a:pPr>
            <a:r>
              <a:rPr lang="en-US" dirty="0" smtClean="0">
                <a:latin typeface="Courier New" panose="02070309020205020404" pitchFamily="49" charset="0"/>
                <a:cs typeface="Courier New" panose="02070309020205020404" pitchFamily="49" charset="0"/>
              </a:rPr>
              <a:t>      }</a:t>
            </a:r>
          </a:p>
          <a:p>
            <a:pPr marL="146050" indent="0">
              <a:buNone/>
            </a:pPr>
            <a:r>
              <a:rPr lang="en-US" dirty="0" smtClean="0">
                <a:latin typeface="Courier New" panose="02070309020205020404" pitchFamily="49" charset="0"/>
                <a:cs typeface="Courier New" panose="02070309020205020404" pitchFamily="49" charset="0"/>
              </a:rPr>
              <a:t>}</a:t>
            </a:r>
          </a:p>
          <a:p>
            <a:pPr marL="146050" indent="0">
              <a:buNone/>
            </a:pPr>
            <a:r>
              <a:rPr lang="en-US" dirty="0" smtClean="0">
                <a:latin typeface="Courier New" panose="02070309020205020404" pitchFamily="49" charset="0"/>
                <a:cs typeface="Courier New" panose="02070309020205020404" pitchFamily="49" charset="0"/>
              </a:rPr>
              <a:t>}</a:t>
            </a:r>
          </a:p>
          <a:p>
            <a:pPr marL="146050" indent="0">
              <a:buNone/>
            </a:pPr>
            <a:r>
              <a:rPr lang="en-US" dirty="0"/>
              <a:t/>
            </a:r>
            <a:br>
              <a:rPr lang="en-US" dirty="0"/>
            </a:br>
            <a:endParaRPr lang="en-US" dirty="0"/>
          </a:p>
        </p:txBody>
      </p:sp>
      <p:sp>
        <p:nvSpPr>
          <p:cNvPr id="4" name="Text Placeholder 3"/>
          <p:cNvSpPr>
            <a:spLocks noGrp="1"/>
          </p:cNvSpPr>
          <p:nvPr>
            <p:ph type="body" idx="2"/>
          </p:nvPr>
        </p:nvSpPr>
        <p:spPr>
          <a:xfrm>
            <a:off x="4638675" y="1055650"/>
            <a:ext cx="3686100" cy="3694769"/>
          </a:xfrm>
        </p:spPr>
        <p:txBody>
          <a:bodyPr/>
          <a:lstStyle/>
          <a:p>
            <a:pPr marL="146050" indent="0" fontAlgn="base">
              <a:buNone/>
            </a:pPr>
            <a:r>
              <a:rPr lang="en-US" sz="1600" b="1" dirty="0" err="1" smtClean="0"/>
              <a:t>Xóa</a:t>
            </a:r>
            <a:r>
              <a:rPr lang="en-US" sz="1600" b="1" dirty="0"/>
              <a:t> </a:t>
            </a:r>
            <a:r>
              <a:rPr lang="en-US" sz="1600" b="1" dirty="0" err="1" smtClean="0"/>
              <a:t>phần</a:t>
            </a:r>
            <a:r>
              <a:rPr lang="en-US" sz="1600" b="1" dirty="0" smtClean="0"/>
              <a:t> </a:t>
            </a:r>
            <a:r>
              <a:rPr lang="en-US" sz="1600" b="1" dirty="0" err="1" smtClean="0"/>
              <a:t>tử</a:t>
            </a:r>
            <a:r>
              <a:rPr lang="en-US" sz="1600" b="1" dirty="0" smtClean="0"/>
              <a:t> </a:t>
            </a:r>
            <a:r>
              <a:rPr lang="en-US" sz="1600" b="1" dirty="0" err="1" smtClean="0"/>
              <a:t>cuối</a:t>
            </a:r>
            <a:endParaRPr lang="en-US" sz="1600" b="1" dirty="0"/>
          </a:p>
          <a:p>
            <a:pPr marL="146050"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xoabatky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lkdon</a:t>
            </a:r>
            <a:r>
              <a:rPr lang="en-US" dirty="0">
                <a:latin typeface="Courier New" panose="02070309020205020404" pitchFamily="49" charset="0"/>
                <a:cs typeface="Courier New" panose="02070309020205020404" pitchFamily="49" charset="0"/>
              </a:rPr>
              <a:t> &amp;</a:t>
            </a:r>
            <a:r>
              <a:rPr lang="en-US" dirty="0" err="1">
                <a:latin typeface="Courier New" panose="02070309020205020404" pitchFamily="49" charset="0"/>
                <a:cs typeface="Courier New" panose="02070309020205020404" pitchFamily="49" charset="0"/>
              </a:rPr>
              <a:t>s,node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q,int</a:t>
            </a:r>
            <a:r>
              <a:rPr lang="en-US" dirty="0">
                <a:latin typeface="Courier New" panose="02070309020205020404" pitchFamily="49" charset="0"/>
                <a:cs typeface="Courier New" panose="02070309020205020404" pitchFamily="49" charset="0"/>
              </a:rPr>
              <a:t> &amp;x){</a:t>
            </a:r>
          </a:p>
          <a:p>
            <a:pPr marL="146050" indent="0">
              <a:buNone/>
            </a:pPr>
            <a:r>
              <a:rPr lang="en-US" dirty="0" smtClean="0">
                <a:latin typeface="Courier New" panose="02070309020205020404" pitchFamily="49" charset="0"/>
                <a:cs typeface="Courier New" panose="02070309020205020404" pitchFamily="49" charset="0"/>
              </a:rPr>
              <a:t>       node </a:t>
            </a:r>
            <a:r>
              <a:rPr lang="en-US" dirty="0">
                <a:latin typeface="Courier New" panose="02070309020205020404" pitchFamily="49" charset="0"/>
                <a:cs typeface="Courier New" panose="02070309020205020404" pitchFamily="49" charset="0"/>
              </a:rPr>
              <a:t>*p=q-&gt;next;</a:t>
            </a:r>
          </a:p>
          <a:p>
            <a:pPr marL="146050" indent="0">
              <a:buNone/>
            </a:pPr>
            <a:r>
              <a:rPr lang="en-US" dirty="0" smtClean="0">
                <a:latin typeface="Courier New" panose="02070309020205020404" pitchFamily="49" charset="0"/>
                <a:cs typeface="Courier New" panose="02070309020205020404" pitchFamily="49" charset="0"/>
              </a:rPr>
              <a:t>       if(q</a:t>
            </a:r>
            <a:r>
              <a:rPr lang="en-US" dirty="0">
                <a:latin typeface="Courier New" panose="02070309020205020404" pitchFamily="49" charset="0"/>
                <a:cs typeface="Courier New" panose="02070309020205020404" pitchFamily="49" charset="0"/>
              </a:rPr>
              <a:t>==NULL)return 0;</a:t>
            </a:r>
          </a:p>
          <a:p>
            <a:pPr marL="146050" indent="0">
              <a:buNone/>
            </a:pPr>
            <a:r>
              <a:rPr lang="en-US" dirty="0" smtClean="0">
                <a:latin typeface="Courier New" panose="02070309020205020404" pitchFamily="49" charset="0"/>
                <a:cs typeface="Courier New" panose="02070309020205020404" pitchFamily="49" charset="0"/>
              </a:rPr>
              <a:t>       else</a:t>
            </a:r>
            <a:r>
              <a:rPr lang="en-US" dirty="0">
                <a:latin typeface="Courier New" panose="02070309020205020404" pitchFamily="49" charset="0"/>
                <a:cs typeface="Courier New" panose="02070309020205020404" pitchFamily="49" charset="0"/>
              </a:rPr>
              <a:t>{</a:t>
            </a:r>
          </a:p>
          <a:p>
            <a:pPr marL="146050" indent="0">
              <a:buNone/>
            </a:pPr>
            <a:r>
              <a:rPr lang="en-US" dirty="0" smtClean="0">
                <a:latin typeface="Courier New" panose="02070309020205020404" pitchFamily="49" charset="0"/>
                <a:cs typeface="Courier New" panose="02070309020205020404" pitchFamily="49" charset="0"/>
              </a:rPr>
              <a:t>              if(</a:t>
            </a:r>
            <a:r>
              <a:rPr lang="en-US" dirty="0" err="1" smtClean="0">
                <a:latin typeface="Courier New" panose="02070309020205020404" pitchFamily="49" charset="0"/>
                <a:cs typeface="Courier New" panose="02070309020205020404" pitchFamily="49" charset="0"/>
              </a:rPr>
              <a:t>s.tail</a:t>
            </a:r>
            <a:r>
              <a:rPr lang="en-US" dirty="0">
                <a:latin typeface="Courier New" panose="02070309020205020404" pitchFamily="49" charset="0"/>
                <a:cs typeface="Courier New" panose="02070309020205020404" pitchFamily="49" charset="0"/>
              </a:rPr>
              <a:t>==p){</a:t>
            </a:r>
          </a:p>
          <a:p>
            <a:pPr marL="14605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s.tail</a:t>
            </a:r>
            <a:r>
              <a:rPr lang="en-US" dirty="0" smtClean="0">
                <a:latin typeface="Courier New" panose="02070309020205020404" pitchFamily="49" charset="0"/>
                <a:cs typeface="Courier New" panose="02070309020205020404" pitchFamily="49" charset="0"/>
              </a:rPr>
              <a:t>=q</a:t>
            </a:r>
            <a:r>
              <a:rPr lang="en-US" dirty="0">
                <a:latin typeface="Courier New" panose="02070309020205020404" pitchFamily="49" charset="0"/>
                <a:cs typeface="Courier New" panose="02070309020205020404" pitchFamily="49" charset="0"/>
              </a:rPr>
              <a:t>;</a:t>
            </a:r>
          </a:p>
          <a:p>
            <a:pPr marL="146050" indent="0">
              <a:buNone/>
            </a:pPr>
            <a:r>
              <a:rPr lang="en-US" dirty="0" smtClean="0">
                <a:latin typeface="Courier New" panose="02070309020205020404" pitchFamily="49" charset="0"/>
                <a:cs typeface="Courier New" panose="02070309020205020404" pitchFamily="49" charset="0"/>
              </a:rPr>
              <a:t>              q-</a:t>
            </a:r>
            <a:r>
              <a:rPr lang="en-US" dirty="0">
                <a:latin typeface="Courier New" panose="02070309020205020404" pitchFamily="49" charset="0"/>
                <a:cs typeface="Courier New" panose="02070309020205020404" pitchFamily="49" charset="0"/>
              </a:rPr>
              <a:t>&gt;next=p-&gt;next;</a:t>
            </a:r>
          </a:p>
          <a:p>
            <a:pPr marL="146050" indent="0">
              <a:buNone/>
            </a:pPr>
            <a:r>
              <a:rPr lang="en-US" dirty="0" smtClean="0">
                <a:latin typeface="Courier New" panose="02070309020205020404" pitchFamily="49" charset="0"/>
                <a:cs typeface="Courier New" panose="02070309020205020404" pitchFamily="49" charset="0"/>
              </a:rPr>
              <a:t>              x=p-</a:t>
            </a:r>
            <a:r>
              <a:rPr lang="en-US" dirty="0">
                <a:latin typeface="Courier New" panose="02070309020205020404" pitchFamily="49" charset="0"/>
                <a:cs typeface="Courier New" panose="02070309020205020404" pitchFamily="49" charset="0"/>
              </a:rPr>
              <a:t>&gt;data;</a:t>
            </a:r>
          </a:p>
          <a:p>
            <a:pPr marL="146050" indent="0">
              <a:buNone/>
            </a:pPr>
            <a:r>
              <a:rPr lang="en-US" dirty="0" smtClean="0">
                <a:latin typeface="Courier New" panose="02070309020205020404" pitchFamily="49" charset="0"/>
                <a:cs typeface="Courier New" panose="02070309020205020404" pitchFamily="49" charset="0"/>
              </a:rPr>
              <a:t>              delete </a:t>
            </a:r>
            <a:r>
              <a:rPr lang="en-US" dirty="0">
                <a:latin typeface="Courier New" panose="02070309020205020404" pitchFamily="49" charset="0"/>
                <a:cs typeface="Courier New" panose="02070309020205020404" pitchFamily="49" charset="0"/>
              </a:rPr>
              <a:t>p;</a:t>
            </a:r>
          </a:p>
          <a:p>
            <a:pPr marL="146050" indent="0">
              <a:buNone/>
            </a:pPr>
            <a:r>
              <a:rPr lang="en-US" dirty="0" smtClean="0">
                <a:latin typeface="Courier New" panose="02070309020205020404" pitchFamily="49" charset="0"/>
                <a:cs typeface="Courier New" panose="02070309020205020404" pitchFamily="49" charset="0"/>
              </a:rPr>
              <a:t>               return </a:t>
            </a:r>
            <a:r>
              <a:rPr lang="en-US" dirty="0">
                <a:latin typeface="Courier New" panose="02070309020205020404" pitchFamily="49" charset="0"/>
                <a:cs typeface="Courier New" panose="02070309020205020404" pitchFamily="49" charset="0"/>
              </a:rPr>
              <a:t>1;</a:t>
            </a:r>
          </a:p>
          <a:p>
            <a:pPr marL="146050" indent="0">
              <a:buNone/>
            </a:pPr>
            <a:r>
              <a:rPr lang="en-US"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146050" indent="0">
              <a:buNone/>
            </a:pPr>
            <a:r>
              <a:rPr lang="en-US"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146050" indent="0">
              <a:buNone/>
            </a:pPr>
            <a:r>
              <a:rPr lang="en-US" dirty="0">
                <a:latin typeface="Courier New" panose="02070309020205020404" pitchFamily="49" charset="0"/>
                <a:cs typeface="Courier New" panose="02070309020205020404" pitchFamily="49" charset="0"/>
              </a:rPr>
              <a:t>return 0;</a:t>
            </a:r>
          </a:p>
          <a:p>
            <a:pPr marL="146050" indent="0">
              <a:buNone/>
            </a:pPr>
            <a:r>
              <a:rPr lang="en-US" dirty="0">
                <a:latin typeface="Courier New" panose="02070309020205020404" pitchFamily="49" charset="0"/>
                <a:cs typeface="Courier New" panose="02070309020205020404" pitchFamily="49" charset="0"/>
              </a:rPr>
              <a:t>}</a:t>
            </a:r>
          </a:p>
          <a:p>
            <a:pPr marL="146050" indent="0">
              <a:buNone/>
            </a:pPr>
            <a:r>
              <a:rPr lang="en-US" dirty="0"/>
              <a:t/>
            </a:r>
            <a:br>
              <a:rPr lang="en-US" dirty="0"/>
            </a:br>
            <a:endParaRPr lang="en-US" dirty="0"/>
          </a:p>
        </p:txBody>
      </p:sp>
      <p:cxnSp>
        <p:nvCxnSpPr>
          <p:cNvPr id="6" name="Straight Connector 5"/>
          <p:cNvCxnSpPr/>
          <p:nvPr/>
        </p:nvCxnSpPr>
        <p:spPr>
          <a:xfrm>
            <a:off x="4445620" y="1182029"/>
            <a:ext cx="59630" cy="3672469"/>
          </a:xfrm>
          <a:prstGeom prst="line">
            <a:avLst/>
          </a:prstGeom>
          <a:ln>
            <a:solidFill>
              <a:schemeClr val="bg2"/>
            </a:solidFill>
          </a:ln>
        </p:spPr>
        <p:style>
          <a:lnRef idx="2">
            <a:schemeClr val="accent5"/>
          </a:lnRef>
          <a:fillRef idx="0">
            <a:schemeClr val="accent5"/>
          </a:fillRef>
          <a:effectRef idx="1">
            <a:schemeClr val="accent5"/>
          </a:effectRef>
          <a:fontRef idx="minor">
            <a:schemeClr val="tx1"/>
          </a:fontRef>
        </p:style>
      </p:cxn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12</a:t>
            </a:fld>
            <a:endParaRPr lang="vi"/>
          </a:p>
        </p:txBody>
      </p:sp>
    </p:spTree>
    <p:extLst>
      <p:ext uri="{BB962C8B-B14F-4D97-AF65-F5344CB8AC3E}">
        <p14:creationId xmlns:p14="http://schemas.microsoft.com/office/powerpoint/2010/main" val="1182655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arn(inVertical)">
                                      <p:cBhvr>
                                        <p:cTn id="21" dur="500"/>
                                        <p:tgtEl>
                                          <p:spTgt spid="3">
                                            <p:txEl>
                                              <p:pRg st="2" end="2"/>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arn(inVertical)">
                                      <p:cBhvr>
                                        <p:cTn id="24" dur="500"/>
                                        <p:tgtEl>
                                          <p:spTgt spid="3">
                                            <p:txEl>
                                              <p:pRg st="3" end="3"/>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arn(inVertical)">
                                      <p:cBhvr>
                                        <p:cTn id="30" dur="500"/>
                                        <p:tgtEl>
                                          <p:spTgt spid="3">
                                            <p:txEl>
                                              <p:pRg st="5" end="5"/>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arn(inVertical)">
                                      <p:cBhvr>
                                        <p:cTn id="33" dur="500"/>
                                        <p:tgtEl>
                                          <p:spTgt spid="3">
                                            <p:txEl>
                                              <p:pRg st="6" end="6"/>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arn(inVertical)">
                                      <p:cBhvr>
                                        <p:cTn id="36" dur="500"/>
                                        <p:tgtEl>
                                          <p:spTgt spid="3">
                                            <p:txEl>
                                              <p:pRg st="7" end="7"/>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arn(inVertical)">
                                      <p:cBhvr>
                                        <p:cTn id="39" dur="500"/>
                                        <p:tgtEl>
                                          <p:spTgt spid="3">
                                            <p:txEl>
                                              <p:pRg st="8" end="8"/>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arn(inVertical)">
                                      <p:cBhvr>
                                        <p:cTn id="42" dur="500"/>
                                        <p:tgtEl>
                                          <p:spTgt spid="3">
                                            <p:txEl>
                                              <p:pRg st="9" end="9"/>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barn(inVertical)">
                                      <p:cBhvr>
                                        <p:cTn id="45" dur="500"/>
                                        <p:tgtEl>
                                          <p:spTgt spid="3">
                                            <p:txEl>
                                              <p:pRg st="10" end="10"/>
                                            </p:txEl>
                                          </p:spTgt>
                                        </p:tgtEl>
                                      </p:cBhvr>
                                    </p:animEffect>
                                  </p:childTnLst>
                                </p:cTn>
                              </p:par>
                              <p:par>
                                <p:cTn id="46" presetID="16" presetClass="entr" presetSubtype="21" fill="hold"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barn(inVertical)">
                                      <p:cBhvr>
                                        <p:cTn id="48" dur="500"/>
                                        <p:tgtEl>
                                          <p:spTgt spid="3">
                                            <p:txEl>
                                              <p:pRg st="11" end="11"/>
                                            </p:txEl>
                                          </p:spTgt>
                                        </p:tgtEl>
                                      </p:cBhvr>
                                    </p:animEffect>
                                  </p:childTnLst>
                                </p:cTn>
                              </p:par>
                              <p:par>
                                <p:cTn id="49" presetID="16" presetClass="entr" presetSubtype="21"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barn(inVertical)">
                                      <p:cBhvr>
                                        <p:cTn id="51" dur="500"/>
                                        <p:tgtEl>
                                          <p:spTgt spid="3">
                                            <p:txEl>
                                              <p:pRg st="12" end="12"/>
                                            </p:txEl>
                                          </p:spTgt>
                                        </p:tgtEl>
                                      </p:cBhvr>
                                    </p:animEffect>
                                  </p:childTnLst>
                                </p:cTn>
                              </p:par>
                              <p:par>
                                <p:cTn id="52" presetID="16" presetClass="entr" presetSubtype="21" fill="hold" nodeType="withEffect">
                                  <p:stCondLst>
                                    <p:cond delay="0"/>
                                  </p:stCondLst>
                                  <p:childTnLst>
                                    <p:set>
                                      <p:cBhvr>
                                        <p:cTn id="53" dur="1" fill="hold">
                                          <p:stCondLst>
                                            <p:cond delay="0"/>
                                          </p:stCondLst>
                                        </p:cTn>
                                        <p:tgtEl>
                                          <p:spTgt spid="3">
                                            <p:txEl>
                                              <p:pRg st="13" end="13"/>
                                            </p:txEl>
                                          </p:spTgt>
                                        </p:tgtEl>
                                        <p:attrNameLst>
                                          <p:attrName>style.visibility</p:attrName>
                                        </p:attrNameLst>
                                      </p:cBhvr>
                                      <p:to>
                                        <p:strVal val="visible"/>
                                      </p:to>
                                    </p:set>
                                    <p:animEffect transition="in" filter="barn(inVertical)">
                                      <p:cBhvr>
                                        <p:cTn id="54" dur="500"/>
                                        <p:tgtEl>
                                          <p:spTgt spid="3">
                                            <p:txEl>
                                              <p:pRg st="13" end="1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fade">
                                      <p:cBhvr>
                                        <p:cTn id="59" dur="500"/>
                                        <p:tgtEl>
                                          <p:spTgt spid="6"/>
                                        </p:tgtEl>
                                      </p:cBhvr>
                                    </p:animEffect>
                                    <p:anim calcmode="lin" valueType="num">
                                      <p:cBhvr>
                                        <p:cTn id="60" dur="500" fill="hold"/>
                                        <p:tgtEl>
                                          <p:spTgt spid="6"/>
                                        </p:tgtEl>
                                        <p:attrNameLst>
                                          <p:attrName>ppt_x</p:attrName>
                                        </p:attrNameLst>
                                      </p:cBhvr>
                                      <p:tavLst>
                                        <p:tav tm="0">
                                          <p:val>
                                            <p:strVal val="#ppt_x"/>
                                          </p:val>
                                        </p:tav>
                                        <p:tav tm="100000">
                                          <p:val>
                                            <p:strVal val="#ppt_x"/>
                                          </p:val>
                                        </p:tav>
                                      </p:tavLst>
                                    </p:anim>
                                    <p:anim calcmode="lin" valueType="num">
                                      <p:cBhvr>
                                        <p:cTn id="61"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nodeType="clickEffect">
                                  <p:stCondLst>
                                    <p:cond delay="0"/>
                                  </p:stCondLst>
                                  <p:childTnLst>
                                    <p:set>
                                      <p:cBhvr>
                                        <p:cTn id="65" dur="1" fill="hold">
                                          <p:stCondLst>
                                            <p:cond delay="0"/>
                                          </p:stCondLst>
                                        </p:cTn>
                                        <p:tgtEl>
                                          <p:spTgt spid="4">
                                            <p:txEl>
                                              <p:pRg st="0" end="0"/>
                                            </p:txEl>
                                          </p:spTgt>
                                        </p:tgtEl>
                                        <p:attrNameLst>
                                          <p:attrName>style.visibility</p:attrName>
                                        </p:attrNameLst>
                                      </p:cBhvr>
                                      <p:to>
                                        <p:strVal val="visible"/>
                                      </p:to>
                                    </p:set>
                                    <p:animEffect transition="in" filter="barn(inVertical)">
                                      <p:cBhvr>
                                        <p:cTn id="66" dur="500"/>
                                        <p:tgtEl>
                                          <p:spTgt spid="4">
                                            <p:txEl>
                                              <p:pRg st="0" end="0"/>
                                            </p:txEl>
                                          </p:spTgt>
                                        </p:tgtEl>
                                      </p:cBhvr>
                                    </p:animEffect>
                                  </p:childTnLst>
                                </p:cTn>
                              </p:par>
                              <p:par>
                                <p:cTn id="67" presetID="16" presetClass="entr" presetSubtype="21" fill="hold" nodeType="withEffect">
                                  <p:stCondLst>
                                    <p:cond delay="0"/>
                                  </p:stCondLst>
                                  <p:childTnLst>
                                    <p:set>
                                      <p:cBhvr>
                                        <p:cTn id="68" dur="1" fill="hold">
                                          <p:stCondLst>
                                            <p:cond delay="0"/>
                                          </p:stCondLst>
                                        </p:cTn>
                                        <p:tgtEl>
                                          <p:spTgt spid="4">
                                            <p:txEl>
                                              <p:pRg st="1" end="1"/>
                                            </p:txEl>
                                          </p:spTgt>
                                        </p:tgtEl>
                                        <p:attrNameLst>
                                          <p:attrName>style.visibility</p:attrName>
                                        </p:attrNameLst>
                                      </p:cBhvr>
                                      <p:to>
                                        <p:strVal val="visible"/>
                                      </p:to>
                                    </p:set>
                                    <p:animEffect transition="in" filter="barn(inVertical)">
                                      <p:cBhvr>
                                        <p:cTn id="69" dur="500"/>
                                        <p:tgtEl>
                                          <p:spTgt spid="4">
                                            <p:txEl>
                                              <p:pRg st="1" end="1"/>
                                            </p:txEl>
                                          </p:spTgt>
                                        </p:tgtEl>
                                      </p:cBhvr>
                                    </p:animEffect>
                                  </p:childTnLst>
                                </p:cTn>
                              </p:par>
                              <p:par>
                                <p:cTn id="70" presetID="16" presetClass="entr" presetSubtype="21" fill="hold" nodeType="withEffect">
                                  <p:stCondLst>
                                    <p:cond delay="0"/>
                                  </p:stCondLst>
                                  <p:childTnLst>
                                    <p:set>
                                      <p:cBhvr>
                                        <p:cTn id="71" dur="1" fill="hold">
                                          <p:stCondLst>
                                            <p:cond delay="0"/>
                                          </p:stCondLst>
                                        </p:cTn>
                                        <p:tgtEl>
                                          <p:spTgt spid="4">
                                            <p:txEl>
                                              <p:pRg st="2" end="2"/>
                                            </p:txEl>
                                          </p:spTgt>
                                        </p:tgtEl>
                                        <p:attrNameLst>
                                          <p:attrName>style.visibility</p:attrName>
                                        </p:attrNameLst>
                                      </p:cBhvr>
                                      <p:to>
                                        <p:strVal val="visible"/>
                                      </p:to>
                                    </p:set>
                                    <p:animEffect transition="in" filter="barn(inVertical)">
                                      <p:cBhvr>
                                        <p:cTn id="72" dur="500"/>
                                        <p:tgtEl>
                                          <p:spTgt spid="4">
                                            <p:txEl>
                                              <p:pRg st="2" end="2"/>
                                            </p:txEl>
                                          </p:spTgt>
                                        </p:tgtEl>
                                      </p:cBhvr>
                                    </p:animEffect>
                                  </p:childTnLst>
                                </p:cTn>
                              </p:par>
                              <p:par>
                                <p:cTn id="73" presetID="16" presetClass="entr" presetSubtype="21" fill="hold" nodeType="withEffect">
                                  <p:stCondLst>
                                    <p:cond delay="0"/>
                                  </p:stCondLst>
                                  <p:childTnLst>
                                    <p:set>
                                      <p:cBhvr>
                                        <p:cTn id="74" dur="1" fill="hold">
                                          <p:stCondLst>
                                            <p:cond delay="0"/>
                                          </p:stCondLst>
                                        </p:cTn>
                                        <p:tgtEl>
                                          <p:spTgt spid="4">
                                            <p:txEl>
                                              <p:pRg st="3" end="3"/>
                                            </p:txEl>
                                          </p:spTgt>
                                        </p:tgtEl>
                                        <p:attrNameLst>
                                          <p:attrName>style.visibility</p:attrName>
                                        </p:attrNameLst>
                                      </p:cBhvr>
                                      <p:to>
                                        <p:strVal val="visible"/>
                                      </p:to>
                                    </p:set>
                                    <p:animEffect transition="in" filter="barn(inVertical)">
                                      <p:cBhvr>
                                        <p:cTn id="75" dur="500"/>
                                        <p:tgtEl>
                                          <p:spTgt spid="4">
                                            <p:txEl>
                                              <p:pRg st="3" end="3"/>
                                            </p:txEl>
                                          </p:spTgt>
                                        </p:tgtEl>
                                      </p:cBhvr>
                                    </p:animEffect>
                                  </p:childTnLst>
                                </p:cTn>
                              </p:par>
                              <p:par>
                                <p:cTn id="76" presetID="16" presetClass="entr" presetSubtype="21" fill="hold" nodeType="withEffect">
                                  <p:stCondLst>
                                    <p:cond delay="0"/>
                                  </p:stCondLst>
                                  <p:childTnLst>
                                    <p:set>
                                      <p:cBhvr>
                                        <p:cTn id="77" dur="1" fill="hold">
                                          <p:stCondLst>
                                            <p:cond delay="0"/>
                                          </p:stCondLst>
                                        </p:cTn>
                                        <p:tgtEl>
                                          <p:spTgt spid="4">
                                            <p:txEl>
                                              <p:pRg st="4" end="4"/>
                                            </p:txEl>
                                          </p:spTgt>
                                        </p:tgtEl>
                                        <p:attrNameLst>
                                          <p:attrName>style.visibility</p:attrName>
                                        </p:attrNameLst>
                                      </p:cBhvr>
                                      <p:to>
                                        <p:strVal val="visible"/>
                                      </p:to>
                                    </p:set>
                                    <p:animEffect transition="in" filter="barn(inVertical)">
                                      <p:cBhvr>
                                        <p:cTn id="78" dur="500"/>
                                        <p:tgtEl>
                                          <p:spTgt spid="4">
                                            <p:txEl>
                                              <p:pRg st="4" end="4"/>
                                            </p:txEl>
                                          </p:spTgt>
                                        </p:tgtEl>
                                      </p:cBhvr>
                                    </p:animEffect>
                                  </p:childTnLst>
                                </p:cTn>
                              </p:par>
                              <p:par>
                                <p:cTn id="79" presetID="16" presetClass="entr" presetSubtype="21" fill="hold" nodeType="withEffect">
                                  <p:stCondLst>
                                    <p:cond delay="0"/>
                                  </p:stCondLst>
                                  <p:childTnLst>
                                    <p:set>
                                      <p:cBhvr>
                                        <p:cTn id="80" dur="1" fill="hold">
                                          <p:stCondLst>
                                            <p:cond delay="0"/>
                                          </p:stCondLst>
                                        </p:cTn>
                                        <p:tgtEl>
                                          <p:spTgt spid="4">
                                            <p:txEl>
                                              <p:pRg st="5" end="5"/>
                                            </p:txEl>
                                          </p:spTgt>
                                        </p:tgtEl>
                                        <p:attrNameLst>
                                          <p:attrName>style.visibility</p:attrName>
                                        </p:attrNameLst>
                                      </p:cBhvr>
                                      <p:to>
                                        <p:strVal val="visible"/>
                                      </p:to>
                                    </p:set>
                                    <p:animEffect transition="in" filter="barn(inVertical)">
                                      <p:cBhvr>
                                        <p:cTn id="81" dur="500"/>
                                        <p:tgtEl>
                                          <p:spTgt spid="4">
                                            <p:txEl>
                                              <p:pRg st="5" end="5"/>
                                            </p:txEl>
                                          </p:spTgt>
                                        </p:tgtEl>
                                      </p:cBhvr>
                                    </p:animEffect>
                                  </p:childTnLst>
                                </p:cTn>
                              </p:par>
                              <p:par>
                                <p:cTn id="82" presetID="16" presetClass="entr" presetSubtype="21" fill="hold" nodeType="withEffect">
                                  <p:stCondLst>
                                    <p:cond delay="0"/>
                                  </p:stCondLst>
                                  <p:childTnLst>
                                    <p:set>
                                      <p:cBhvr>
                                        <p:cTn id="83" dur="1" fill="hold">
                                          <p:stCondLst>
                                            <p:cond delay="0"/>
                                          </p:stCondLst>
                                        </p:cTn>
                                        <p:tgtEl>
                                          <p:spTgt spid="4">
                                            <p:txEl>
                                              <p:pRg st="6" end="6"/>
                                            </p:txEl>
                                          </p:spTgt>
                                        </p:tgtEl>
                                        <p:attrNameLst>
                                          <p:attrName>style.visibility</p:attrName>
                                        </p:attrNameLst>
                                      </p:cBhvr>
                                      <p:to>
                                        <p:strVal val="visible"/>
                                      </p:to>
                                    </p:set>
                                    <p:animEffect transition="in" filter="barn(inVertical)">
                                      <p:cBhvr>
                                        <p:cTn id="84" dur="500"/>
                                        <p:tgtEl>
                                          <p:spTgt spid="4">
                                            <p:txEl>
                                              <p:pRg st="6" end="6"/>
                                            </p:txEl>
                                          </p:spTgt>
                                        </p:tgtEl>
                                      </p:cBhvr>
                                    </p:animEffect>
                                  </p:childTnLst>
                                </p:cTn>
                              </p:par>
                              <p:par>
                                <p:cTn id="85" presetID="16" presetClass="entr" presetSubtype="21" fill="hold" nodeType="withEffect">
                                  <p:stCondLst>
                                    <p:cond delay="0"/>
                                  </p:stCondLst>
                                  <p:childTnLst>
                                    <p:set>
                                      <p:cBhvr>
                                        <p:cTn id="86" dur="1" fill="hold">
                                          <p:stCondLst>
                                            <p:cond delay="0"/>
                                          </p:stCondLst>
                                        </p:cTn>
                                        <p:tgtEl>
                                          <p:spTgt spid="4">
                                            <p:txEl>
                                              <p:pRg st="7" end="7"/>
                                            </p:txEl>
                                          </p:spTgt>
                                        </p:tgtEl>
                                        <p:attrNameLst>
                                          <p:attrName>style.visibility</p:attrName>
                                        </p:attrNameLst>
                                      </p:cBhvr>
                                      <p:to>
                                        <p:strVal val="visible"/>
                                      </p:to>
                                    </p:set>
                                    <p:animEffect transition="in" filter="barn(inVertical)">
                                      <p:cBhvr>
                                        <p:cTn id="87" dur="500"/>
                                        <p:tgtEl>
                                          <p:spTgt spid="4">
                                            <p:txEl>
                                              <p:pRg st="7" end="7"/>
                                            </p:txEl>
                                          </p:spTgt>
                                        </p:tgtEl>
                                      </p:cBhvr>
                                    </p:animEffect>
                                  </p:childTnLst>
                                </p:cTn>
                              </p:par>
                              <p:par>
                                <p:cTn id="88" presetID="16" presetClass="entr" presetSubtype="21" fill="hold" nodeType="withEffect">
                                  <p:stCondLst>
                                    <p:cond delay="0"/>
                                  </p:stCondLst>
                                  <p:childTnLst>
                                    <p:set>
                                      <p:cBhvr>
                                        <p:cTn id="89" dur="1" fill="hold">
                                          <p:stCondLst>
                                            <p:cond delay="0"/>
                                          </p:stCondLst>
                                        </p:cTn>
                                        <p:tgtEl>
                                          <p:spTgt spid="4">
                                            <p:txEl>
                                              <p:pRg st="8" end="8"/>
                                            </p:txEl>
                                          </p:spTgt>
                                        </p:tgtEl>
                                        <p:attrNameLst>
                                          <p:attrName>style.visibility</p:attrName>
                                        </p:attrNameLst>
                                      </p:cBhvr>
                                      <p:to>
                                        <p:strVal val="visible"/>
                                      </p:to>
                                    </p:set>
                                    <p:animEffect transition="in" filter="barn(inVertical)">
                                      <p:cBhvr>
                                        <p:cTn id="90" dur="500"/>
                                        <p:tgtEl>
                                          <p:spTgt spid="4">
                                            <p:txEl>
                                              <p:pRg st="8" end="8"/>
                                            </p:txEl>
                                          </p:spTgt>
                                        </p:tgtEl>
                                      </p:cBhvr>
                                    </p:animEffect>
                                  </p:childTnLst>
                                </p:cTn>
                              </p:par>
                              <p:par>
                                <p:cTn id="91" presetID="16" presetClass="entr" presetSubtype="21" fill="hold" nodeType="withEffect">
                                  <p:stCondLst>
                                    <p:cond delay="0"/>
                                  </p:stCondLst>
                                  <p:childTnLst>
                                    <p:set>
                                      <p:cBhvr>
                                        <p:cTn id="92" dur="1" fill="hold">
                                          <p:stCondLst>
                                            <p:cond delay="0"/>
                                          </p:stCondLst>
                                        </p:cTn>
                                        <p:tgtEl>
                                          <p:spTgt spid="4">
                                            <p:txEl>
                                              <p:pRg st="9" end="9"/>
                                            </p:txEl>
                                          </p:spTgt>
                                        </p:tgtEl>
                                        <p:attrNameLst>
                                          <p:attrName>style.visibility</p:attrName>
                                        </p:attrNameLst>
                                      </p:cBhvr>
                                      <p:to>
                                        <p:strVal val="visible"/>
                                      </p:to>
                                    </p:set>
                                    <p:animEffect transition="in" filter="barn(inVertical)">
                                      <p:cBhvr>
                                        <p:cTn id="93" dur="500"/>
                                        <p:tgtEl>
                                          <p:spTgt spid="4">
                                            <p:txEl>
                                              <p:pRg st="9" end="9"/>
                                            </p:txEl>
                                          </p:spTgt>
                                        </p:tgtEl>
                                      </p:cBhvr>
                                    </p:animEffect>
                                  </p:childTnLst>
                                </p:cTn>
                              </p:par>
                              <p:par>
                                <p:cTn id="94" presetID="16" presetClass="entr" presetSubtype="21" fill="hold" nodeType="withEffect">
                                  <p:stCondLst>
                                    <p:cond delay="0"/>
                                  </p:stCondLst>
                                  <p:childTnLst>
                                    <p:set>
                                      <p:cBhvr>
                                        <p:cTn id="95" dur="1" fill="hold">
                                          <p:stCondLst>
                                            <p:cond delay="0"/>
                                          </p:stCondLst>
                                        </p:cTn>
                                        <p:tgtEl>
                                          <p:spTgt spid="4">
                                            <p:txEl>
                                              <p:pRg st="10" end="10"/>
                                            </p:txEl>
                                          </p:spTgt>
                                        </p:tgtEl>
                                        <p:attrNameLst>
                                          <p:attrName>style.visibility</p:attrName>
                                        </p:attrNameLst>
                                      </p:cBhvr>
                                      <p:to>
                                        <p:strVal val="visible"/>
                                      </p:to>
                                    </p:set>
                                    <p:animEffect transition="in" filter="barn(inVertical)">
                                      <p:cBhvr>
                                        <p:cTn id="96" dur="500"/>
                                        <p:tgtEl>
                                          <p:spTgt spid="4">
                                            <p:txEl>
                                              <p:pRg st="10" end="10"/>
                                            </p:txEl>
                                          </p:spTgt>
                                        </p:tgtEl>
                                      </p:cBhvr>
                                    </p:animEffect>
                                  </p:childTnLst>
                                </p:cTn>
                              </p:par>
                              <p:par>
                                <p:cTn id="97" presetID="16" presetClass="entr" presetSubtype="21" fill="hold" nodeType="withEffect">
                                  <p:stCondLst>
                                    <p:cond delay="0"/>
                                  </p:stCondLst>
                                  <p:childTnLst>
                                    <p:set>
                                      <p:cBhvr>
                                        <p:cTn id="98" dur="1" fill="hold">
                                          <p:stCondLst>
                                            <p:cond delay="0"/>
                                          </p:stCondLst>
                                        </p:cTn>
                                        <p:tgtEl>
                                          <p:spTgt spid="4">
                                            <p:txEl>
                                              <p:pRg st="11" end="11"/>
                                            </p:txEl>
                                          </p:spTgt>
                                        </p:tgtEl>
                                        <p:attrNameLst>
                                          <p:attrName>style.visibility</p:attrName>
                                        </p:attrNameLst>
                                      </p:cBhvr>
                                      <p:to>
                                        <p:strVal val="visible"/>
                                      </p:to>
                                    </p:set>
                                    <p:animEffect transition="in" filter="barn(inVertical)">
                                      <p:cBhvr>
                                        <p:cTn id="99" dur="500"/>
                                        <p:tgtEl>
                                          <p:spTgt spid="4">
                                            <p:txEl>
                                              <p:pRg st="11" end="11"/>
                                            </p:txEl>
                                          </p:spTgt>
                                        </p:tgtEl>
                                      </p:cBhvr>
                                    </p:animEffect>
                                  </p:childTnLst>
                                </p:cTn>
                              </p:par>
                              <p:par>
                                <p:cTn id="100" presetID="16" presetClass="entr" presetSubtype="21" fill="hold" nodeType="withEffect">
                                  <p:stCondLst>
                                    <p:cond delay="0"/>
                                  </p:stCondLst>
                                  <p:childTnLst>
                                    <p:set>
                                      <p:cBhvr>
                                        <p:cTn id="101" dur="1" fill="hold">
                                          <p:stCondLst>
                                            <p:cond delay="0"/>
                                          </p:stCondLst>
                                        </p:cTn>
                                        <p:tgtEl>
                                          <p:spTgt spid="4">
                                            <p:txEl>
                                              <p:pRg st="12" end="12"/>
                                            </p:txEl>
                                          </p:spTgt>
                                        </p:tgtEl>
                                        <p:attrNameLst>
                                          <p:attrName>style.visibility</p:attrName>
                                        </p:attrNameLst>
                                      </p:cBhvr>
                                      <p:to>
                                        <p:strVal val="visible"/>
                                      </p:to>
                                    </p:set>
                                    <p:animEffect transition="in" filter="barn(inVertical)">
                                      <p:cBhvr>
                                        <p:cTn id="102" dur="500"/>
                                        <p:tgtEl>
                                          <p:spTgt spid="4">
                                            <p:txEl>
                                              <p:pRg st="12" end="12"/>
                                            </p:txEl>
                                          </p:spTgt>
                                        </p:tgtEl>
                                      </p:cBhvr>
                                    </p:animEffect>
                                  </p:childTnLst>
                                </p:cTn>
                              </p:par>
                              <p:par>
                                <p:cTn id="103" presetID="16" presetClass="entr" presetSubtype="21" fill="hold" nodeType="withEffect">
                                  <p:stCondLst>
                                    <p:cond delay="0"/>
                                  </p:stCondLst>
                                  <p:childTnLst>
                                    <p:set>
                                      <p:cBhvr>
                                        <p:cTn id="104" dur="1" fill="hold">
                                          <p:stCondLst>
                                            <p:cond delay="0"/>
                                          </p:stCondLst>
                                        </p:cTn>
                                        <p:tgtEl>
                                          <p:spTgt spid="4">
                                            <p:txEl>
                                              <p:pRg st="13" end="13"/>
                                            </p:txEl>
                                          </p:spTgt>
                                        </p:tgtEl>
                                        <p:attrNameLst>
                                          <p:attrName>style.visibility</p:attrName>
                                        </p:attrNameLst>
                                      </p:cBhvr>
                                      <p:to>
                                        <p:strVal val="visible"/>
                                      </p:to>
                                    </p:set>
                                    <p:animEffect transition="in" filter="barn(inVertical)">
                                      <p:cBhvr>
                                        <p:cTn id="105" dur="500"/>
                                        <p:tgtEl>
                                          <p:spTgt spid="4">
                                            <p:txEl>
                                              <p:pRg st="13" end="13"/>
                                            </p:txEl>
                                          </p:spTgt>
                                        </p:tgtEl>
                                      </p:cBhvr>
                                    </p:animEffect>
                                  </p:childTnLst>
                                </p:cTn>
                              </p:par>
                              <p:par>
                                <p:cTn id="106" presetID="16" presetClass="entr" presetSubtype="21" fill="hold" nodeType="withEffect">
                                  <p:stCondLst>
                                    <p:cond delay="0"/>
                                  </p:stCondLst>
                                  <p:childTnLst>
                                    <p:set>
                                      <p:cBhvr>
                                        <p:cTn id="107" dur="1" fill="hold">
                                          <p:stCondLst>
                                            <p:cond delay="0"/>
                                          </p:stCondLst>
                                        </p:cTn>
                                        <p:tgtEl>
                                          <p:spTgt spid="4">
                                            <p:txEl>
                                              <p:pRg st="14" end="14"/>
                                            </p:txEl>
                                          </p:spTgt>
                                        </p:tgtEl>
                                        <p:attrNameLst>
                                          <p:attrName>style.visibility</p:attrName>
                                        </p:attrNameLst>
                                      </p:cBhvr>
                                      <p:to>
                                        <p:strVal val="visible"/>
                                      </p:to>
                                    </p:set>
                                    <p:animEffect transition="in" filter="barn(inVertical)">
                                      <p:cBhvr>
                                        <p:cTn id="108"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62361" y="495059"/>
            <a:ext cx="7505700" cy="954600"/>
          </a:xfrm>
        </p:spPr>
        <p:txBody>
          <a:bodyPr/>
          <a:lstStyle/>
          <a:p>
            <a:pPr algn="ctr"/>
            <a:r>
              <a:rPr lang="en-US" dirty="0"/>
              <a:t/>
            </a:r>
            <a:br>
              <a:rPr lang="en-US" dirty="0"/>
            </a:br>
            <a:r>
              <a:rPr lang="en-US" dirty="0"/>
              <a:t/>
            </a:r>
            <a:br>
              <a:rPr lang="en-US" dirty="0"/>
            </a:br>
            <a:r>
              <a:rPr lang="en-US" dirty="0"/>
              <a:t/>
            </a:r>
            <a:br>
              <a:rPr lang="en-US" dirty="0"/>
            </a:br>
            <a:endParaRPr lang="en-US" dirty="0"/>
          </a:p>
        </p:txBody>
      </p:sp>
      <p:sp>
        <p:nvSpPr>
          <p:cNvPr id="5" name="Text Placeholder 4"/>
          <p:cNvSpPr>
            <a:spLocks noGrp="1"/>
          </p:cNvSpPr>
          <p:nvPr>
            <p:ph type="body" idx="1"/>
          </p:nvPr>
        </p:nvSpPr>
        <p:spPr>
          <a:xfrm>
            <a:off x="884663" y="1449659"/>
            <a:ext cx="3620587" cy="2989067"/>
          </a:xfrm>
        </p:spPr>
        <p:txBody>
          <a:bodyPr/>
          <a:lstStyle/>
          <a:p>
            <a:r>
              <a:rPr lang="en-US" sz="1400" b="1" dirty="0" err="1"/>
              <a:t>Thuật</a:t>
            </a:r>
            <a:r>
              <a:rPr lang="en-US" sz="1400" b="1" dirty="0"/>
              <a:t> </a:t>
            </a:r>
            <a:r>
              <a:rPr lang="en-US" sz="1400" b="1" dirty="0" err="1"/>
              <a:t>toán</a:t>
            </a:r>
            <a:r>
              <a:rPr lang="en-US" sz="1400" b="1" dirty="0"/>
              <a:t> </a:t>
            </a:r>
            <a:r>
              <a:rPr lang="en-US" sz="1400" b="1" dirty="0" err="1"/>
              <a:t>sắp</a:t>
            </a:r>
            <a:r>
              <a:rPr lang="en-US" sz="1400" b="1" dirty="0"/>
              <a:t> </a:t>
            </a:r>
            <a:r>
              <a:rPr lang="en-US" sz="1400" b="1" dirty="0" err="1"/>
              <a:t>xếp</a:t>
            </a:r>
            <a:r>
              <a:rPr lang="en-US" sz="1400" b="1" dirty="0"/>
              <a:t> </a:t>
            </a:r>
            <a:r>
              <a:rPr lang="en-US" sz="1400" b="1" dirty="0" err="1"/>
              <a:t>chọn</a:t>
            </a:r>
            <a:r>
              <a:rPr lang="en-US" sz="1400" b="1" dirty="0"/>
              <a:t> (Selection sort)</a:t>
            </a:r>
          </a:p>
          <a:p>
            <a:endParaRPr lang="en-US" sz="1400" dirty="0"/>
          </a:p>
        </p:txBody>
      </p:sp>
      <p:sp>
        <p:nvSpPr>
          <p:cNvPr id="6" name="Text Placeholder 5"/>
          <p:cNvSpPr>
            <a:spLocks noGrp="1"/>
          </p:cNvSpPr>
          <p:nvPr>
            <p:ph type="body" idx="2"/>
          </p:nvPr>
        </p:nvSpPr>
        <p:spPr>
          <a:xfrm>
            <a:off x="4728117" y="1449660"/>
            <a:ext cx="3662246" cy="2989065"/>
          </a:xfrm>
        </p:spPr>
        <p:txBody>
          <a:bodyPr/>
          <a:lstStyle/>
          <a:p>
            <a:r>
              <a:rPr lang="en-US" sz="1400" b="1" dirty="0" err="1"/>
              <a:t>Thuật</a:t>
            </a:r>
            <a:r>
              <a:rPr lang="en-US" sz="1400" b="1" dirty="0"/>
              <a:t> </a:t>
            </a:r>
            <a:r>
              <a:rPr lang="en-US" sz="1400" b="1" dirty="0" err="1"/>
              <a:t>toán</a:t>
            </a:r>
            <a:r>
              <a:rPr lang="en-US" sz="1400" b="1" dirty="0"/>
              <a:t> </a:t>
            </a:r>
            <a:r>
              <a:rPr lang="en-US" sz="1400" b="1" dirty="0" err="1"/>
              <a:t>sắp</a:t>
            </a:r>
            <a:r>
              <a:rPr lang="en-US" sz="1400" b="1" dirty="0"/>
              <a:t> </a:t>
            </a:r>
            <a:r>
              <a:rPr lang="en-US" sz="1400" b="1" dirty="0" err="1"/>
              <a:t>xếp</a:t>
            </a:r>
            <a:r>
              <a:rPr lang="en-US" sz="1400" b="1" dirty="0"/>
              <a:t> </a:t>
            </a:r>
            <a:r>
              <a:rPr lang="en-US" sz="1400" b="1" dirty="0" err="1"/>
              <a:t>nổi</a:t>
            </a:r>
            <a:r>
              <a:rPr lang="en-US" sz="1400" b="1" dirty="0"/>
              <a:t> </a:t>
            </a:r>
            <a:r>
              <a:rPr lang="en-US" sz="1400" b="1" dirty="0" err="1"/>
              <a:t>bọt</a:t>
            </a:r>
            <a:r>
              <a:rPr lang="en-US" sz="1400" b="1" dirty="0"/>
              <a:t> (Bubble sort)</a:t>
            </a:r>
          </a:p>
          <a:p>
            <a:endParaRPr lang="en-US" dirty="0"/>
          </a:p>
        </p:txBody>
      </p:sp>
      <p:sp>
        <p:nvSpPr>
          <p:cNvPr id="8" name="Rounded Rectangle 7"/>
          <p:cNvSpPr/>
          <p:nvPr/>
        </p:nvSpPr>
        <p:spPr>
          <a:xfrm>
            <a:off x="1100254" y="1955181"/>
            <a:ext cx="3211551" cy="2483544"/>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146050" indent="0">
              <a:buNone/>
            </a:pPr>
            <a:r>
              <a:rPr lang="vi-VN" dirty="0"/>
              <a:t> </a:t>
            </a:r>
            <a:r>
              <a:rPr lang="vi-VN" dirty="0">
                <a:solidFill>
                  <a:schemeClr val="bg2"/>
                </a:solidFill>
              </a:rPr>
              <a:t>Thuật toán sắp xếp chọn sẽ sắp xếp một mảng bằng cách đi tìm phần tử có giá trị nhỏ nhất(giả sử với sắp xếp mảng tăng dần) trong đoạn đoạn chưa được sắp xếp và đổi chỗ phần tử nhỏ nhất đó với phần tử ở đầu đoạn chưa được sắp xếp(không phải đầu mảng). Thuật toán sẽ chia mảng làm 2 mảng con.</a:t>
            </a:r>
          </a:p>
        </p:txBody>
      </p:sp>
      <p:sp>
        <p:nvSpPr>
          <p:cNvPr id="9" name="Rounded Rectangle 8"/>
          <p:cNvSpPr/>
          <p:nvPr/>
        </p:nvSpPr>
        <p:spPr>
          <a:xfrm>
            <a:off x="4965546" y="1955181"/>
            <a:ext cx="3145108" cy="2483544"/>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146050" indent="0">
              <a:buNone/>
            </a:pPr>
            <a:r>
              <a:rPr lang="vi-VN" dirty="0">
                <a:solidFill>
                  <a:schemeClr val="bg2"/>
                </a:solidFill>
              </a:rPr>
              <a:t>Ý chính của thuật toán là xuất phát từ cuối (hoặc đầu) dãy, đổi chỗ các cặp phần tử kế cận để đưa phần tử nhỏ (lớn) hơn trong cặp phần tử đó về vị trí đứng đầu (cuối) dãy hiện hành, sau đó sẽ không xét đến nó ở vị trí tiếp theo, do vậy ở lần xử lý thứ i sẽ có vị trí đầu dãy là i. Lặp lại xử lý trên cho đến khi không còn cặp phần tử nào để xét.</a:t>
            </a:r>
          </a:p>
        </p:txBody>
      </p:sp>
      <p:cxnSp>
        <p:nvCxnSpPr>
          <p:cNvPr id="11" name="Straight Arrow Connector 10"/>
          <p:cNvCxnSpPr/>
          <p:nvPr/>
        </p:nvCxnSpPr>
        <p:spPr>
          <a:xfrm flipH="1">
            <a:off x="2802673" y="1100254"/>
            <a:ext cx="936703" cy="349405"/>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412059" y="1077951"/>
            <a:ext cx="877229" cy="460917"/>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1812538" y="262398"/>
            <a:ext cx="5605346" cy="88466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b="1" dirty="0" smtClean="0">
                <a:solidFill>
                  <a:schemeClr val="bg2"/>
                </a:solidFill>
              </a:rPr>
              <a:t>2. </a:t>
            </a:r>
            <a:r>
              <a:rPr lang="en-US" sz="2400" b="1" dirty="0" err="1" smtClean="0">
                <a:solidFill>
                  <a:schemeClr val="bg2"/>
                </a:solidFill>
              </a:rPr>
              <a:t>Các</a:t>
            </a:r>
            <a:r>
              <a:rPr lang="en-US" sz="2400" b="1" dirty="0" smtClean="0">
                <a:solidFill>
                  <a:schemeClr val="bg2"/>
                </a:solidFill>
              </a:rPr>
              <a:t> </a:t>
            </a:r>
            <a:r>
              <a:rPr lang="en-US" sz="2400" b="1" dirty="0" err="1">
                <a:solidFill>
                  <a:schemeClr val="bg2"/>
                </a:solidFill>
              </a:rPr>
              <a:t>thuật</a:t>
            </a:r>
            <a:r>
              <a:rPr lang="en-US" sz="2400" b="1" dirty="0">
                <a:solidFill>
                  <a:schemeClr val="bg2"/>
                </a:solidFill>
              </a:rPr>
              <a:t> </a:t>
            </a:r>
            <a:r>
              <a:rPr lang="en-US" sz="2400" b="1" dirty="0" err="1">
                <a:solidFill>
                  <a:schemeClr val="bg2"/>
                </a:solidFill>
              </a:rPr>
              <a:t>toán</a:t>
            </a:r>
            <a:r>
              <a:rPr lang="en-US" sz="2400" b="1" dirty="0">
                <a:solidFill>
                  <a:schemeClr val="bg2"/>
                </a:solidFill>
              </a:rPr>
              <a:t> </a:t>
            </a:r>
            <a:r>
              <a:rPr lang="en-US" sz="2400" b="1" dirty="0" err="1">
                <a:solidFill>
                  <a:schemeClr val="bg2"/>
                </a:solidFill>
              </a:rPr>
              <a:t>sắp</a:t>
            </a:r>
            <a:r>
              <a:rPr lang="en-US" sz="2400" b="1" dirty="0">
                <a:solidFill>
                  <a:schemeClr val="bg2"/>
                </a:solidFill>
              </a:rPr>
              <a:t> </a:t>
            </a:r>
            <a:r>
              <a:rPr lang="en-US" sz="2400" b="1" dirty="0" err="1">
                <a:solidFill>
                  <a:schemeClr val="bg2"/>
                </a:solidFill>
              </a:rPr>
              <a:t>xếp</a:t>
            </a:r>
            <a:endParaRPr lang="en-US" sz="2400" dirty="0">
              <a:solidFill>
                <a:schemeClr val="bg2"/>
              </a:solidFill>
            </a:endParaRPr>
          </a:p>
        </p:txBody>
      </p:sp>
      <p:cxnSp>
        <p:nvCxnSpPr>
          <p:cNvPr id="16" name="Straight Connector 15"/>
          <p:cNvCxnSpPr/>
          <p:nvPr/>
        </p:nvCxnSpPr>
        <p:spPr>
          <a:xfrm>
            <a:off x="4638675" y="1605776"/>
            <a:ext cx="0" cy="2899317"/>
          </a:xfrm>
          <a:prstGeom prst="line">
            <a:avLst/>
          </a:prstGeom>
          <a:ln>
            <a:solidFill>
              <a:schemeClr val="bg2"/>
            </a:solidFill>
          </a:ln>
        </p:spPr>
        <p:style>
          <a:lnRef idx="2">
            <a:schemeClr val="accent5"/>
          </a:lnRef>
          <a:fillRef idx="0">
            <a:schemeClr val="accent5"/>
          </a:fillRef>
          <a:effectRef idx="1">
            <a:schemeClr val="accent5"/>
          </a:effectRef>
          <a:fontRef idx="minor">
            <a:schemeClr val="tx1"/>
          </a:fontRef>
        </p:style>
      </p:cxnSp>
      <p:sp>
        <p:nvSpPr>
          <p:cNvPr id="17" name="Slide Number Placeholder 1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13</a:t>
            </a:fld>
            <a:endParaRPr lang="vi"/>
          </a:p>
        </p:txBody>
      </p:sp>
    </p:spTree>
    <p:extLst>
      <p:ext uri="{BB962C8B-B14F-4D97-AF65-F5344CB8AC3E}">
        <p14:creationId xmlns:p14="http://schemas.microsoft.com/office/powerpoint/2010/main" val="145531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down)">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anim calcmode="lin" valueType="num">
                                      <p:cBhvr>
                                        <p:cTn id="29" dur="500" fill="hold"/>
                                        <p:tgtEl>
                                          <p:spTgt spid="16"/>
                                        </p:tgtEl>
                                        <p:attrNameLst>
                                          <p:attrName>ppt_x</p:attrName>
                                        </p:attrNameLst>
                                      </p:cBhvr>
                                      <p:tavLst>
                                        <p:tav tm="0">
                                          <p:val>
                                            <p:strVal val="#ppt_x"/>
                                          </p:val>
                                        </p:tav>
                                        <p:tav tm="100000">
                                          <p:val>
                                            <p:strVal val="#ppt_x"/>
                                          </p:val>
                                        </p:tav>
                                      </p:tavLst>
                                    </p:anim>
                                    <p:anim calcmode="lin" valueType="num">
                                      <p:cBhvr>
                                        <p:cTn id="30"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6">
                                            <p:txEl>
                                              <p:pRg st="0" end="0"/>
                                            </p:txEl>
                                          </p:spTgt>
                                        </p:tgtEl>
                                        <p:attrNameLst>
                                          <p:attrName>style.visibility</p:attrName>
                                        </p:attrNameLst>
                                      </p:cBhvr>
                                      <p:to>
                                        <p:strVal val="visible"/>
                                      </p:to>
                                    </p:set>
                                    <p:animEffect transition="in" filter="wipe(down)">
                                      <p:cBhvr>
                                        <p:cTn id="40" dur="500"/>
                                        <p:tgtEl>
                                          <p:spTgt spid="6">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ppt_x"/>
                                          </p:val>
                                        </p:tav>
                                        <p:tav tm="100000">
                                          <p:val>
                                            <p:strVal val="#ppt_x"/>
                                          </p:val>
                                        </p:tav>
                                      </p:tavLst>
                                    </p:anim>
                                    <p:anim calcmode="lin" valueType="num">
                                      <p:cBhvr additive="base">
                                        <p:cTn id="4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867903"/>
            <a:ext cx="7505700" cy="954600"/>
          </a:xfrm>
        </p:spPr>
        <p:txBody>
          <a:bodyPr/>
          <a:lstStyle/>
          <a:p>
            <a:pPr algn="ctr"/>
            <a:r>
              <a:rPr lang="en-US" dirty="0"/>
              <a:t/>
            </a:r>
            <a:br>
              <a:rPr lang="en-US" dirty="0"/>
            </a:br>
            <a:endParaRPr lang="en-US" dirty="0"/>
          </a:p>
        </p:txBody>
      </p:sp>
      <p:sp>
        <p:nvSpPr>
          <p:cNvPr id="3" name="Text Placeholder 2"/>
          <p:cNvSpPr>
            <a:spLocks noGrp="1"/>
          </p:cNvSpPr>
          <p:nvPr>
            <p:ph type="body" idx="1"/>
          </p:nvPr>
        </p:nvSpPr>
        <p:spPr>
          <a:xfrm>
            <a:off x="819150" y="1561171"/>
            <a:ext cx="3686100" cy="2877554"/>
          </a:xfrm>
        </p:spPr>
        <p:txBody>
          <a:bodyPr/>
          <a:lstStyle/>
          <a:p>
            <a:r>
              <a:rPr lang="en-US" sz="2000" b="1" dirty="0" err="1"/>
              <a:t>Tìm</a:t>
            </a:r>
            <a:r>
              <a:rPr lang="en-US" sz="2000" b="1" dirty="0"/>
              <a:t> </a:t>
            </a:r>
            <a:r>
              <a:rPr lang="en-US" sz="2000" b="1" dirty="0" err="1"/>
              <a:t>kiếm</a:t>
            </a:r>
            <a:r>
              <a:rPr lang="en-US" sz="2000" b="1" dirty="0"/>
              <a:t> </a:t>
            </a:r>
            <a:r>
              <a:rPr lang="en-US" sz="2000" b="1" dirty="0" err="1"/>
              <a:t>tuyến</a:t>
            </a:r>
            <a:r>
              <a:rPr lang="en-US" sz="2000" b="1" dirty="0"/>
              <a:t> </a:t>
            </a:r>
            <a:r>
              <a:rPr lang="en-US" sz="2000" b="1" dirty="0" err="1"/>
              <a:t>tính</a:t>
            </a:r>
            <a:endParaRPr lang="en-US" sz="2000" b="1" dirty="0"/>
          </a:p>
          <a:p>
            <a:endParaRPr lang="en-US" dirty="0"/>
          </a:p>
        </p:txBody>
      </p:sp>
      <p:sp>
        <p:nvSpPr>
          <p:cNvPr id="4" name="Text Placeholder 3"/>
          <p:cNvSpPr>
            <a:spLocks noGrp="1"/>
          </p:cNvSpPr>
          <p:nvPr>
            <p:ph type="body" idx="2"/>
          </p:nvPr>
        </p:nvSpPr>
        <p:spPr>
          <a:xfrm>
            <a:off x="4638675" y="1561171"/>
            <a:ext cx="3686100" cy="2877554"/>
          </a:xfrm>
        </p:spPr>
        <p:txBody>
          <a:bodyPr/>
          <a:lstStyle/>
          <a:p>
            <a:r>
              <a:rPr lang="en-US" sz="2000" b="1" dirty="0" err="1"/>
              <a:t>Tìm</a:t>
            </a:r>
            <a:r>
              <a:rPr lang="en-US" sz="2000" b="1" dirty="0"/>
              <a:t> </a:t>
            </a:r>
            <a:r>
              <a:rPr lang="en-US" sz="2000" b="1" dirty="0" err="1"/>
              <a:t>kiếm</a:t>
            </a:r>
            <a:r>
              <a:rPr lang="en-US" sz="2000" b="1" dirty="0"/>
              <a:t> </a:t>
            </a:r>
            <a:r>
              <a:rPr lang="en-US" sz="2000" b="1" dirty="0" err="1"/>
              <a:t>nhị</a:t>
            </a:r>
            <a:r>
              <a:rPr lang="en-US" sz="2000" b="1" dirty="0"/>
              <a:t> </a:t>
            </a:r>
            <a:r>
              <a:rPr lang="en-US" sz="2000" b="1" dirty="0" err="1"/>
              <a:t>phân</a:t>
            </a:r>
            <a:endParaRPr lang="en-US" sz="2000" b="1" dirty="0"/>
          </a:p>
          <a:p>
            <a:endParaRPr lang="en-US" dirty="0"/>
          </a:p>
        </p:txBody>
      </p:sp>
      <p:sp>
        <p:nvSpPr>
          <p:cNvPr id="5" name="Rounded Rectangle 4"/>
          <p:cNvSpPr/>
          <p:nvPr/>
        </p:nvSpPr>
        <p:spPr>
          <a:xfrm>
            <a:off x="1107688" y="2029522"/>
            <a:ext cx="3271024" cy="2334322"/>
          </a:xfrm>
          <a:prstGeom prst="roundRect">
            <a:avLst/>
          </a:prstGeom>
          <a:ln>
            <a:solidFill>
              <a:schemeClr val="bg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vi-VN" dirty="0">
                <a:solidFill>
                  <a:schemeClr val="bg2"/>
                </a:solidFill>
              </a:rPr>
              <a:t> Ý tưởng của thuật toán: so sánh phần tử cần tìm với tất cả các phần tử có trong mảng hoặc danh sách cần tìm. Chạy từ phần tử đầu đến cuối và so sánh từng đôi một, nếu bằng thì thông báo có, ngược lại nếu đã đi hết dãy mà vẫn chưa có phần tử nào thỏa mãn thì cho kết quả là không tìm thấy.</a:t>
            </a:r>
          </a:p>
          <a:p>
            <a:pPr algn="ctr"/>
            <a:endParaRPr lang="en-US" dirty="0"/>
          </a:p>
        </p:txBody>
      </p:sp>
      <p:sp>
        <p:nvSpPr>
          <p:cNvPr id="6" name="Rounded Rectangle 5"/>
          <p:cNvSpPr/>
          <p:nvPr/>
        </p:nvSpPr>
        <p:spPr>
          <a:xfrm>
            <a:off x="4891667" y="2029523"/>
            <a:ext cx="3375103" cy="2349190"/>
          </a:xfrm>
          <a:prstGeom prst="roundRect">
            <a:avLst/>
          </a:prstGeom>
          <a:ln>
            <a:solidFill>
              <a:schemeClr val="bg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vi-VN" dirty="0">
                <a:solidFill>
                  <a:schemeClr val="bg2"/>
                </a:solidFill>
              </a:rPr>
              <a:t>Ý tưởng của thuật toán: là  tìm kiếm dựa trên việc chia đôi khoảng đang xét sau mỗi lần lặp, sau đó xét tiếp trong nửa khoảng có khả năng chứa giá trị cần tìm, cứ như vậy cho đến khi không chia đôi khoảng được nữa. Thuật toán tìm kiếm nhị phân chỉ áp dụng được cho danh sách đã có thứ tự hay đã được sắp xếp.</a:t>
            </a:r>
          </a:p>
          <a:p>
            <a:pPr algn="ctr"/>
            <a:endParaRPr lang="en-US" dirty="0"/>
          </a:p>
        </p:txBody>
      </p:sp>
      <p:cxnSp>
        <p:nvCxnSpPr>
          <p:cNvPr id="8" name="Straight Arrow Connector 7"/>
          <p:cNvCxnSpPr/>
          <p:nvPr/>
        </p:nvCxnSpPr>
        <p:spPr>
          <a:xfrm>
            <a:off x="5478966" y="1419922"/>
            <a:ext cx="371707" cy="282498"/>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137210" y="1419922"/>
            <a:ext cx="512956" cy="282498"/>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772811" y="439723"/>
            <a:ext cx="5850673" cy="101793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b="1" dirty="0" smtClean="0">
                <a:solidFill>
                  <a:schemeClr val="bg2"/>
                </a:solidFill>
              </a:rPr>
              <a:t>3. </a:t>
            </a:r>
            <a:r>
              <a:rPr lang="en-US" sz="2400" b="1" dirty="0" err="1" smtClean="0">
                <a:solidFill>
                  <a:schemeClr val="bg2"/>
                </a:solidFill>
              </a:rPr>
              <a:t>Các</a:t>
            </a:r>
            <a:r>
              <a:rPr lang="en-US" sz="2400" b="1" dirty="0" smtClean="0">
                <a:solidFill>
                  <a:schemeClr val="bg2"/>
                </a:solidFill>
              </a:rPr>
              <a:t> </a:t>
            </a:r>
            <a:r>
              <a:rPr lang="en-US" sz="2400" b="1" dirty="0" err="1">
                <a:solidFill>
                  <a:schemeClr val="bg2"/>
                </a:solidFill>
              </a:rPr>
              <a:t>thuật</a:t>
            </a:r>
            <a:r>
              <a:rPr lang="en-US" sz="2400" b="1" dirty="0">
                <a:solidFill>
                  <a:schemeClr val="bg2"/>
                </a:solidFill>
              </a:rPr>
              <a:t> </a:t>
            </a:r>
            <a:r>
              <a:rPr lang="en-US" sz="2400" b="1" dirty="0" err="1">
                <a:solidFill>
                  <a:schemeClr val="bg2"/>
                </a:solidFill>
              </a:rPr>
              <a:t>toán</a:t>
            </a:r>
            <a:r>
              <a:rPr lang="en-US" sz="2400" b="1" dirty="0">
                <a:solidFill>
                  <a:schemeClr val="bg2"/>
                </a:solidFill>
              </a:rPr>
              <a:t> </a:t>
            </a:r>
            <a:r>
              <a:rPr lang="en-US" sz="2400" b="1" dirty="0" err="1">
                <a:solidFill>
                  <a:schemeClr val="bg2"/>
                </a:solidFill>
              </a:rPr>
              <a:t>tìm</a:t>
            </a:r>
            <a:r>
              <a:rPr lang="en-US" sz="2400" b="1" dirty="0">
                <a:solidFill>
                  <a:schemeClr val="bg2"/>
                </a:solidFill>
              </a:rPr>
              <a:t> </a:t>
            </a:r>
            <a:r>
              <a:rPr lang="en-US" sz="2400" b="1" dirty="0" err="1">
                <a:solidFill>
                  <a:schemeClr val="bg2"/>
                </a:solidFill>
              </a:rPr>
              <a:t>kiếm</a:t>
            </a:r>
            <a:r>
              <a:rPr lang="en-US" sz="2000" dirty="0">
                <a:solidFill>
                  <a:schemeClr val="bg2"/>
                </a:solidFill>
              </a:rPr>
              <a:t/>
            </a:r>
            <a:br>
              <a:rPr lang="en-US" sz="2000" dirty="0">
                <a:solidFill>
                  <a:schemeClr val="bg2"/>
                </a:solidFill>
              </a:rPr>
            </a:br>
            <a:endParaRPr lang="en-US" sz="2000" dirty="0">
              <a:solidFill>
                <a:schemeClr val="bg2"/>
              </a:solidFill>
            </a:endParaRPr>
          </a:p>
        </p:txBody>
      </p:sp>
      <p:cxnSp>
        <p:nvCxnSpPr>
          <p:cNvPr id="13" name="Straight Connector 12"/>
          <p:cNvCxnSpPr/>
          <p:nvPr/>
        </p:nvCxnSpPr>
        <p:spPr>
          <a:xfrm>
            <a:off x="4638675" y="1702420"/>
            <a:ext cx="0" cy="2676293"/>
          </a:xfrm>
          <a:prstGeom prst="line">
            <a:avLst/>
          </a:prstGeom>
          <a:ln>
            <a:solidFill>
              <a:schemeClr val="bg2"/>
            </a:solidFill>
          </a:ln>
        </p:spPr>
        <p:style>
          <a:lnRef idx="2">
            <a:schemeClr val="accent5"/>
          </a:lnRef>
          <a:fillRef idx="0">
            <a:schemeClr val="accent5"/>
          </a:fillRef>
          <a:effectRef idx="1">
            <a:schemeClr val="accent5"/>
          </a:effectRef>
          <a:fontRef idx="minor">
            <a:schemeClr val="tx1"/>
          </a:fontRef>
        </p:style>
      </p:cxnSp>
      <p:sp>
        <p:nvSpPr>
          <p:cNvPr id="15" name="Slide Number Placeholder 1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14</a:t>
            </a:fld>
            <a:endParaRPr lang="vi"/>
          </a:p>
        </p:txBody>
      </p:sp>
    </p:spTree>
    <p:extLst>
      <p:ext uri="{BB962C8B-B14F-4D97-AF65-F5344CB8AC3E}">
        <p14:creationId xmlns:p14="http://schemas.microsoft.com/office/powerpoint/2010/main" val="3209200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4">
                                            <p:txEl>
                                              <p:pRg st="0" end="0"/>
                                            </p:txEl>
                                          </p:spTgt>
                                        </p:tgtEl>
                                        <p:attrNameLst>
                                          <p:attrName>style.visibility</p:attrName>
                                        </p:attrNameLst>
                                      </p:cBhvr>
                                      <p:to>
                                        <p:strVal val="visible"/>
                                      </p:to>
                                    </p:set>
                                    <p:animEffect transition="in" filter="wipe(down)">
                                      <p:cBhvr>
                                        <p:cTn id="40" dur="500"/>
                                        <p:tgtEl>
                                          <p:spTgt spid="4">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fill="hold"/>
                                        <p:tgtEl>
                                          <p:spTgt spid="6"/>
                                        </p:tgtEl>
                                        <p:attrNameLst>
                                          <p:attrName>ppt_x</p:attrName>
                                        </p:attrNameLst>
                                      </p:cBhvr>
                                      <p:tavLst>
                                        <p:tav tm="0">
                                          <p:val>
                                            <p:strVal val="#ppt_x"/>
                                          </p:val>
                                        </p:tav>
                                        <p:tav tm="100000">
                                          <p:val>
                                            <p:strVal val="#ppt_x"/>
                                          </p:val>
                                        </p:tav>
                                      </p:tavLst>
                                    </p:anim>
                                    <p:anim calcmode="lin" valueType="num">
                                      <p:cBhvr additive="base">
                                        <p:cTn id="4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III.GIẢI THÍCH CODE</a:t>
            </a:r>
            <a:endParaRPr lang="en-US" dirty="0">
              <a:solidFill>
                <a:schemeClr val="bg2"/>
              </a:solidFill>
            </a:endParaRPr>
          </a:p>
        </p:txBody>
      </p:sp>
      <p:sp>
        <p:nvSpPr>
          <p:cNvPr id="3" name="Text Placeholder 2"/>
          <p:cNvSpPr>
            <a:spLocks noGrp="1"/>
          </p:cNvSpPr>
          <p:nvPr>
            <p:ph type="body" idx="1"/>
          </p:nvPr>
        </p:nvSpPr>
        <p:spPr>
          <a:xfrm>
            <a:off x="635638" y="1353015"/>
            <a:ext cx="7505700" cy="3175785"/>
          </a:xfrm>
        </p:spPr>
        <p:txBody>
          <a:bodyPr/>
          <a:lstStyle/>
          <a:p>
            <a:pPr marL="146050" indent="0">
              <a:buNone/>
            </a:pPr>
            <a:endParaRPr lang="en-US" sz="1800" i="1" dirty="0" smtClean="0"/>
          </a:p>
          <a:p>
            <a:pPr marL="146050" indent="0">
              <a:buNone/>
            </a:pPr>
            <a:endParaRPr lang="en-US" sz="1800" i="1" dirty="0" smtClean="0"/>
          </a:p>
          <a:p>
            <a:pPr marL="146050" indent="0">
              <a:buNone/>
            </a:pPr>
            <a:endParaRPr lang="en-US" sz="1800" i="1" dirty="0" smtClean="0"/>
          </a:p>
          <a:p>
            <a:pPr marL="146050" indent="0">
              <a:buNone/>
            </a:pPr>
            <a:endParaRPr lang="en-US" sz="1800" i="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15</a:t>
            </a:fld>
            <a:endParaRPr lang="vi"/>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8488" y="1553737"/>
            <a:ext cx="3870849" cy="218013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Flowchart: Terminator 8"/>
          <p:cNvSpPr/>
          <p:nvPr/>
        </p:nvSpPr>
        <p:spPr>
          <a:xfrm>
            <a:off x="732804" y="1878431"/>
            <a:ext cx="1871015" cy="382113"/>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dirty="0" smtClean="0">
                <a:solidFill>
                  <a:schemeClr val="bg2"/>
                </a:solidFill>
              </a:rPr>
              <a:t>2. </a:t>
            </a:r>
            <a:r>
              <a:rPr lang="en-US" dirty="0" err="1">
                <a:solidFill>
                  <a:schemeClr val="bg2"/>
                </a:solidFill>
              </a:rPr>
              <a:t>X</a:t>
            </a:r>
            <a:r>
              <a:rPr lang="en-US" dirty="0" err="1" smtClean="0">
                <a:solidFill>
                  <a:schemeClr val="bg2"/>
                </a:solidFill>
              </a:rPr>
              <a:t>uất</a:t>
            </a:r>
            <a:r>
              <a:rPr lang="en-US" dirty="0" smtClean="0">
                <a:solidFill>
                  <a:schemeClr val="bg2"/>
                </a:solidFill>
              </a:rPr>
              <a:t> </a:t>
            </a:r>
            <a:r>
              <a:rPr lang="en-US" dirty="0" err="1" smtClean="0">
                <a:solidFill>
                  <a:schemeClr val="bg2"/>
                </a:solidFill>
              </a:rPr>
              <a:t>danh</a:t>
            </a:r>
            <a:r>
              <a:rPr lang="en-US" dirty="0" smtClean="0">
                <a:solidFill>
                  <a:schemeClr val="bg2"/>
                </a:solidFill>
              </a:rPr>
              <a:t> </a:t>
            </a:r>
            <a:r>
              <a:rPr lang="en-US" dirty="0" err="1" smtClean="0">
                <a:solidFill>
                  <a:schemeClr val="bg2"/>
                </a:solidFill>
              </a:rPr>
              <a:t>sách</a:t>
            </a:r>
            <a:endParaRPr lang="en-US" dirty="0">
              <a:solidFill>
                <a:schemeClr val="bg2"/>
              </a:solidFill>
            </a:endParaRPr>
          </a:p>
        </p:txBody>
      </p:sp>
      <p:sp>
        <p:nvSpPr>
          <p:cNvPr id="10" name="Flowchart: Terminator 9"/>
          <p:cNvSpPr/>
          <p:nvPr/>
        </p:nvSpPr>
        <p:spPr>
          <a:xfrm>
            <a:off x="735301" y="1442798"/>
            <a:ext cx="1888953" cy="359786"/>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dirty="0" smtClean="0">
                <a:solidFill>
                  <a:schemeClr val="bg2"/>
                </a:solidFill>
              </a:rPr>
              <a:t>1. </a:t>
            </a:r>
            <a:r>
              <a:rPr lang="en-US" dirty="0" err="1" smtClean="0">
                <a:solidFill>
                  <a:schemeClr val="bg2"/>
                </a:solidFill>
              </a:rPr>
              <a:t>Nhập</a:t>
            </a:r>
            <a:r>
              <a:rPr lang="en-US" dirty="0" smtClean="0">
                <a:solidFill>
                  <a:schemeClr val="bg2"/>
                </a:solidFill>
              </a:rPr>
              <a:t> </a:t>
            </a:r>
            <a:r>
              <a:rPr lang="en-US" dirty="0" err="1" smtClean="0">
                <a:solidFill>
                  <a:schemeClr val="bg2"/>
                </a:solidFill>
              </a:rPr>
              <a:t>danh</a:t>
            </a:r>
            <a:r>
              <a:rPr lang="en-US" dirty="0" smtClean="0">
                <a:solidFill>
                  <a:schemeClr val="bg2"/>
                </a:solidFill>
              </a:rPr>
              <a:t> </a:t>
            </a:r>
            <a:r>
              <a:rPr lang="en-US" dirty="0" err="1" smtClean="0">
                <a:solidFill>
                  <a:schemeClr val="bg2"/>
                </a:solidFill>
              </a:rPr>
              <a:t>sách</a:t>
            </a:r>
            <a:endParaRPr lang="en-US" dirty="0">
              <a:solidFill>
                <a:schemeClr val="bg2"/>
              </a:solidFill>
            </a:endParaRPr>
          </a:p>
        </p:txBody>
      </p:sp>
      <p:sp>
        <p:nvSpPr>
          <p:cNvPr id="11" name="Flowchart: Terminator 10"/>
          <p:cNvSpPr/>
          <p:nvPr/>
        </p:nvSpPr>
        <p:spPr>
          <a:xfrm>
            <a:off x="735301" y="2764300"/>
            <a:ext cx="2089676" cy="392189"/>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smtClean="0">
                <a:solidFill>
                  <a:schemeClr val="bg2"/>
                </a:solidFill>
              </a:rPr>
              <a:t>4. </a:t>
            </a:r>
            <a:r>
              <a:rPr lang="en-US" dirty="0" err="1" smtClean="0">
                <a:solidFill>
                  <a:schemeClr val="bg2"/>
                </a:solidFill>
              </a:rPr>
              <a:t>Tìm</a:t>
            </a:r>
            <a:r>
              <a:rPr lang="en-US" dirty="0" smtClean="0">
                <a:solidFill>
                  <a:schemeClr val="bg2"/>
                </a:solidFill>
              </a:rPr>
              <a:t> </a:t>
            </a:r>
            <a:r>
              <a:rPr lang="en-US" dirty="0" err="1" smtClean="0">
                <a:solidFill>
                  <a:schemeClr val="bg2"/>
                </a:solidFill>
              </a:rPr>
              <a:t>kiếm</a:t>
            </a:r>
            <a:r>
              <a:rPr lang="en-US" dirty="0" smtClean="0">
                <a:solidFill>
                  <a:schemeClr val="bg2"/>
                </a:solidFill>
              </a:rPr>
              <a:t> </a:t>
            </a:r>
            <a:r>
              <a:rPr lang="en-US" dirty="0" err="1" smtClean="0">
                <a:solidFill>
                  <a:schemeClr val="bg2"/>
                </a:solidFill>
              </a:rPr>
              <a:t>sinh</a:t>
            </a:r>
            <a:r>
              <a:rPr lang="en-US" dirty="0" smtClean="0">
                <a:solidFill>
                  <a:schemeClr val="bg2"/>
                </a:solidFill>
              </a:rPr>
              <a:t> </a:t>
            </a:r>
            <a:r>
              <a:rPr lang="en-US" dirty="0" err="1" smtClean="0">
                <a:solidFill>
                  <a:schemeClr val="bg2"/>
                </a:solidFill>
              </a:rPr>
              <a:t>viên</a:t>
            </a:r>
            <a:endParaRPr lang="en-US" dirty="0">
              <a:solidFill>
                <a:schemeClr val="bg2"/>
              </a:solidFill>
            </a:endParaRPr>
          </a:p>
        </p:txBody>
      </p:sp>
      <p:sp>
        <p:nvSpPr>
          <p:cNvPr id="12" name="Flowchart: Terminator 11"/>
          <p:cNvSpPr/>
          <p:nvPr/>
        </p:nvSpPr>
        <p:spPr>
          <a:xfrm>
            <a:off x="735301" y="3718897"/>
            <a:ext cx="3244353" cy="451659"/>
          </a:xfrm>
          <a:prstGeom prst="flowChartTerminator">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smtClean="0">
                <a:solidFill>
                  <a:schemeClr val="bg2"/>
                </a:solidFill>
              </a:rPr>
              <a:t>6. </a:t>
            </a:r>
            <a:r>
              <a:rPr lang="en-US" dirty="0" err="1" smtClean="0">
                <a:solidFill>
                  <a:schemeClr val="bg2"/>
                </a:solidFill>
              </a:rPr>
              <a:t>Ghi</a:t>
            </a:r>
            <a:r>
              <a:rPr lang="en-US" dirty="0" smtClean="0">
                <a:solidFill>
                  <a:schemeClr val="bg2"/>
                </a:solidFill>
              </a:rPr>
              <a:t> file </a:t>
            </a:r>
            <a:r>
              <a:rPr lang="en-US" dirty="0" err="1" smtClean="0">
                <a:solidFill>
                  <a:schemeClr val="bg2"/>
                </a:solidFill>
              </a:rPr>
              <a:t>và</a:t>
            </a:r>
            <a:r>
              <a:rPr lang="en-US" dirty="0" smtClean="0">
                <a:solidFill>
                  <a:schemeClr val="bg2"/>
                </a:solidFill>
              </a:rPr>
              <a:t> </a:t>
            </a:r>
            <a:r>
              <a:rPr lang="en-US" dirty="0" err="1" smtClean="0">
                <a:solidFill>
                  <a:schemeClr val="bg2"/>
                </a:solidFill>
              </a:rPr>
              <a:t>đọc</a:t>
            </a:r>
            <a:r>
              <a:rPr lang="en-US" dirty="0" smtClean="0">
                <a:solidFill>
                  <a:schemeClr val="bg2"/>
                </a:solidFill>
              </a:rPr>
              <a:t> file </a:t>
            </a:r>
            <a:r>
              <a:rPr lang="en-US" dirty="0" err="1" smtClean="0">
                <a:solidFill>
                  <a:schemeClr val="bg2"/>
                </a:solidFill>
              </a:rPr>
              <a:t>dạng</a:t>
            </a:r>
            <a:r>
              <a:rPr lang="en-US" dirty="0" smtClean="0">
                <a:solidFill>
                  <a:schemeClr val="bg2"/>
                </a:solidFill>
              </a:rPr>
              <a:t> </a:t>
            </a:r>
            <a:r>
              <a:rPr lang="en-US" dirty="0" err="1" smtClean="0">
                <a:solidFill>
                  <a:schemeClr val="bg2"/>
                </a:solidFill>
              </a:rPr>
              <a:t>văn</a:t>
            </a:r>
            <a:r>
              <a:rPr lang="en-US" dirty="0" smtClean="0">
                <a:solidFill>
                  <a:schemeClr val="bg2"/>
                </a:solidFill>
              </a:rPr>
              <a:t> </a:t>
            </a:r>
            <a:r>
              <a:rPr lang="en-US" dirty="0" err="1" smtClean="0">
                <a:solidFill>
                  <a:schemeClr val="bg2"/>
                </a:solidFill>
              </a:rPr>
              <a:t>bản</a:t>
            </a:r>
            <a:endParaRPr lang="en-US" dirty="0">
              <a:solidFill>
                <a:schemeClr val="bg2"/>
              </a:solidFill>
            </a:endParaRPr>
          </a:p>
        </p:txBody>
      </p:sp>
      <p:sp>
        <p:nvSpPr>
          <p:cNvPr id="14" name="Flowchart: Terminator 13"/>
          <p:cNvSpPr/>
          <p:nvPr/>
        </p:nvSpPr>
        <p:spPr>
          <a:xfrm>
            <a:off x="735302" y="3219893"/>
            <a:ext cx="2089675" cy="42979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solidFill>
                  <a:schemeClr val="bg2"/>
                </a:solidFill>
              </a:rPr>
              <a:t>5. </a:t>
            </a:r>
            <a:r>
              <a:rPr lang="en-US" dirty="0" err="1" smtClean="0">
                <a:solidFill>
                  <a:schemeClr val="bg2"/>
                </a:solidFill>
              </a:rPr>
              <a:t>Sắp</a:t>
            </a:r>
            <a:r>
              <a:rPr lang="en-US" dirty="0" smtClean="0">
                <a:solidFill>
                  <a:schemeClr val="bg2"/>
                </a:solidFill>
              </a:rPr>
              <a:t> </a:t>
            </a:r>
            <a:r>
              <a:rPr lang="en-US" dirty="0" err="1" smtClean="0">
                <a:solidFill>
                  <a:schemeClr val="bg2"/>
                </a:solidFill>
              </a:rPr>
              <a:t>xếp</a:t>
            </a:r>
            <a:r>
              <a:rPr lang="en-US" dirty="0" smtClean="0">
                <a:solidFill>
                  <a:schemeClr val="bg2"/>
                </a:solidFill>
              </a:rPr>
              <a:t> </a:t>
            </a:r>
            <a:r>
              <a:rPr lang="en-US" dirty="0" err="1" smtClean="0">
                <a:solidFill>
                  <a:schemeClr val="bg2"/>
                </a:solidFill>
              </a:rPr>
              <a:t>sinh</a:t>
            </a:r>
            <a:r>
              <a:rPr lang="en-US" dirty="0" smtClean="0">
                <a:solidFill>
                  <a:schemeClr val="bg2"/>
                </a:solidFill>
              </a:rPr>
              <a:t> </a:t>
            </a:r>
            <a:r>
              <a:rPr lang="en-US" dirty="0" err="1" smtClean="0">
                <a:solidFill>
                  <a:schemeClr val="bg2"/>
                </a:solidFill>
              </a:rPr>
              <a:t>viên</a:t>
            </a:r>
            <a:endParaRPr lang="en-US" dirty="0">
              <a:solidFill>
                <a:schemeClr val="bg2"/>
              </a:solidFill>
            </a:endParaRPr>
          </a:p>
        </p:txBody>
      </p:sp>
      <p:sp>
        <p:nvSpPr>
          <p:cNvPr id="15" name="Flowchart: Terminator 14"/>
          <p:cNvSpPr/>
          <p:nvPr/>
        </p:nvSpPr>
        <p:spPr>
          <a:xfrm>
            <a:off x="753239" y="2313234"/>
            <a:ext cx="2071738" cy="378158"/>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solidFill>
                  <a:schemeClr val="bg2"/>
                </a:solidFill>
              </a:rPr>
              <a:t>3</a:t>
            </a:r>
            <a:r>
              <a:rPr lang="en-US" dirty="0" smtClean="0">
                <a:solidFill>
                  <a:schemeClr val="bg2"/>
                </a:solidFill>
              </a:rPr>
              <a:t>. </a:t>
            </a:r>
            <a:r>
              <a:rPr lang="en-US" dirty="0" err="1" smtClean="0">
                <a:solidFill>
                  <a:schemeClr val="bg2"/>
                </a:solidFill>
              </a:rPr>
              <a:t>Xếp</a:t>
            </a:r>
            <a:r>
              <a:rPr lang="en-US" dirty="0" smtClean="0">
                <a:solidFill>
                  <a:schemeClr val="bg2"/>
                </a:solidFill>
              </a:rPr>
              <a:t> </a:t>
            </a:r>
            <a:r>
              <a:rPr lang="en-US" dirty="0" err="1" smtClean="0">
                <a:solidFill>
                  <a:schemeClr val="bg2"/>
                </a:solidFill>
              </a:rPr>
              <a:t>loại</a:t>
            </a:r>
            <a:r>
              <a:rPr lang="en-US" dirty="0" smtClean="0">
                <a:solidFill>
                  <a:schemeClr val="bg2"/>
                </a:solidFill>
              </a:rPr>
              <a:t> </a:t>
            </a:r>
            <a:r>
              <a:rPr lang="en-US" dirty="0" err="1" smtClean="0">
                <a:solidFill>
                  <a:schemeClr val="bg2"/>
                </a:solidFill>
              </a:rPr>
              <a:t>sinh</a:t>
            </a:r>
            <a:r>
              <a:rPr lang="en-US" dirty="0" smtClean="0">
                <a:solidFill>
                  <a:schemeClr val="bg2"/>
                </a:solidFill>
              </a:rPr>
              <a:t> </a:t>
            </a:r>
            <a:r>
              <a:rPr lang="en-US" dirty="0" err="1" smtClean="0">
                <a:solidFill>
                  <a:schemeClr val="bg2"/>
                </a:solidFill>
              </a:rPr>
              <a:t>viên</a:t>
            </a:r>
            <a:endParaRPr lang="en-US" dirty="0">
              <a:solidFill>
                <a:schemeClr val="bg2"/>
              </a:solidFill>
            </a:endParaRPr>
          </a:p>
        </p:txBody>
      </p:sp>
    </p:spTree>
    <p:extLst>
      <p:ext uri="{BB962C8B-B14F-4D97-AF65-F5344CB8AC3E}">
        <p14:creationId xmlns:p14="http://schemas.microsoft.com/office/powerpoint/2010/main" val="289917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250" fill="hold"/>
                                        <p:tgtEl>
                                          <p:spTgt spid="10"/>
                                        </p:tgtEl>
                                        <p:attrNameLst>
                                          <p:attrName>ppt_x</p:attrName>
                                        </p:attrNameLst>
                                      </p:cBhvr>
                                      <p:tavLst>
                                        <p:tav tm="0">
                                          <p:val>
                                            <p:strVal val="#ppt_x"/>
                                          </p:val>
                                        </p:tav>
                                        <p:tav tm="100000">
                                          <p:val>
                                            <p:strVal val="#ppt_x"/>
                                          </p:val>
                                        </p:tav>
                                      </p:tavLst>
                                    </p:anim>
                                    <p:anim calcmode="lin" valueType="num">
                                      <p:cBhvr additive="base">
                                        <p:cTn id="14" dur="2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250" fill="hold"/>
                                        <p:tgtEl>
                                          <p:spTgt spid="9"/>
                                        </p:tgtEl>
                                        <p:attrNameLst>
                                          <p:attrName>ppt_x</p:attrName>
                                        </p:attrNameLst>
                                      </p:cBhvr>
                                      <p:tavLst>
                                        <p:tav tm="0">
                                          <p:val>
                                            <p:strVal val="#ppt_x"/>
                                          </p:val>
                                        </p:tav>
                                        <p:tav tm="100000">
                                          <p:val>
                                            <p:strVal val="#ppt_x"/>
                                          </p:val>
                                        </p:tav>
                                      </p:tavLst>
                                    </p:anim>
                                    <p:anim calcmode="lin" valueType="num">
                                      <p:cBhvr additive="base">
                                        <p:cTn id="20" dur="2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250" fill="hold"/>
                                        <p:tgtEl>
                                          <p:spTgt spid="15"/>
                                        </p:tgtEl>
                                        <p:attrNameLst>
                                          <p:attrName>ppt_x</p:attrName>
                                        </p:attrNameLst>
                                      </p:cBhvr>
                                      <p:tavLst>
                                        <p:tav tm="0">
                                          <p:val>
                                            <p:strVal val="#ppt_x"/>
                                          </p:val>
                                        </p:tav>
                                        <p:tav tm="100000">
                                          <p:val>
                                            <p:strVal val="#ppt_x"/>
                                          </p:val>
                                        </p:tav>
                                      </p:tavLst>
                                    </p:anim>
                                    <p:anim calcmode="lin" valueType="num">
                                      <p:cBhvr additive="base">
                                        <p:cTn id="26" dur="25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250" fill="hold"/>
                                        <p:tgtEl>
                                          <p:spTgt spid="11"/>
                                        </p:tgtEl>
                                        <p:attrNameLst>
                                          <p:attrName>ppt_x</p:attrName>
                                        </p:attrNameLst>
                                      </p:cBhvr>
                                      <p:tavLst>
                                        <p:tav tm="0">
                                          <p:val>
                                            <p:strVal val="#ppt_x"/>
                                          </p:val>
                                        </p:tav>
                                        <p:tav tm="100000">
                                          <p:val>
                                            <p:strVal val="#ppt_x"/>
                                          </p:val>
                                        </p:tav>
                                      </p:tavLst>
                                    </p:anim>
                                    <p:anim calcmode="lin" valueType="num">
                                      <p:cBhvr additive="base">
                                        <p:cTn id="32" dur="25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250" fill="hold"/>
                                        <p:tgtEl>
                                          <p:spTgt spid="14"/>
                                        </p:tgtEl>
                                        <p:attrNameLst>
                                          <p:attrName>ppt_x</p:attrName>
                                        </p:attrNameLst>
                                      </p:cBhvr>
                                      <p:tavLst>
                                        <p:tav tm="0">
                                          <p:val>
                                            <p:strVal val="#ppt_x"/>
                                          </p:val>
                                        </p:tav>
                                        <p:tav tm="100000">
                                          <p:val>
                                            <p:strVal val="#ppt_x"/>
                                          </p:val>
                                        </p:tav>
                                      </p:tavLst>
                                    </p:anim>
                                    <p:anim calcmode="lin" valueType="num">
                                      <p:cBhvr additive="base">
                                        <p:cTn id="38" dur="25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250" fill="hold"/>
                                        <p:tgtEl>
                                          <p:spTgt spid="12"/>
                                        </p:tgtEl>
                                        <p:attrNameLst>
                                          <p:attrName>ppt_x</p:attrName>
                                        </p:attrNameLst>
                                      </p:cBhvr>
                                      <p:tavLst>
                                        <p:tav tm="0">
                                          <p:val>
                                            <p:strVal val="#ppt_x"/>
                                          </p:val>
                                        </p:tav>
                                        <p:tav tm="100000">
                                          <p:val>
                                            <p:strVal val="#ppt_x"/>
                                          </p:val>
                                        </p:tav>
                                      </p:tavLst>
                                    </p:anim>
                                    <p:anim calcmode="lin" valueType="num">
                                      <p:cBhvr additive="base">
                                        <p:cTn id="44" dur="2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animBg="1"/>
      <p:bldP spid="14"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288" y="170985"/>
            <a:ext cx="8831765" cy="4802459"/>
          </a:xfrm>
          <a:prstGeom prst="rect">
            <a:avLst/>
          </a:prstGeom>
        </p:spPr>
      </p:pic>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16</a:t>
            </a:fld>
            <a:endParaRPr lang="vi"/>
          </a:p>
        </p:txBody>
      </p:sp>
    </p:spTree>
    <p:extLst>
      <p:ext uri="{BB962C8B-B14F-4D97-AF65-F5344CB8AC3E}">
        <p14:creationId xmlns:p14="http://schemas.microsoft.com/office/powerpoint/2010/main" val="1460698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4000">
        <p15:prstTrans prst="curtains"/>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lvl="0" algn="ctr"/>
            <a:r>
              <a:rPr lang="vi" sz="3200" dirty="0">
                <a:latin typeface="Calibri"/>
                <a:ea typeface="Calibri"/>
                <a:cs typeface="Calibri"/>
                <a:sym typeface="Calibri"/>
              </a:rPr>
              <a:t>NỘI DUNG BÀI </a:t>
            </a:r>
            <a:r>
              <a:rPr lang="en-US" sz="3200" dirty="0">
                <a:latin typeface="Calibri"/>
                <a:ea typeface="Calibri"/>
                <a:cs typeface="Calibri"/>
                <a:sym typeface="Calibri"/>
              </a:rPr>
              <a:t>THUYẾT TRÌNH</a:t>
            </a:r>
            <a:endParaRPr dirty="0"/>
          </a:p>
        </p:txBody>
      </p:sp>
      <p:sp>
        <p:nvSpPr>
          <p:cNvPr id="135" name="Google Shape;135;p1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285750" lvl="0" indent="-285750">
              <a:lnSpc>
                <a:spcPct val="150000"/>
              </a:lnSpc>
              <a:buClr>
                <a:srgbClr val="000000"/>
              </a:buClr>
              <a:buSzPts val="1800"/>
              <a:buChar char="•"/>
            </a:pPr>
            <a:r>
              <a:rPr lang="en-US" sz="2000" dirty="0"/>
              <a:t>I. </a:t>
            </a:r>
            <a:r>
              <a:rPr lang="en-US" sz="2000" dirty="0" err="1"/>
              <a:t>Lí</a:t>
            </a:r>
            <a:r>
              <a:rPr lang="en-US" sz="2000" dirty="0"/>
              <a:t> do </a:t>
            </a:r>
            <a:r>
              <a:rPr lang="en-US" sz="2000" dirty="0" err="1"/>
              <a:t>chọn</a:t>
            </a:r>
            <a:r>
              <a:rPr lang="en-US" sz="2000" dirty="0"/>
              <a:t> </a:t>
            </a:r>
            <a:r>
              <a:rPr lang="en-US" sz="2000" dirty="0" err="1"/>
              <a:t>đề</a:t>
            </a:r>
            <a:r>
              <a:rPr lang="en-US" sz="2000" dirty="0"/>
              <a:t> </a:t>
            </a:r>
            <a:r>
              <a:rPr lang="en-US" sz="2000" dirty="0" err="1"/>
              <a:t>tài</a:t>
            </a:r>
            <a:r>
              <a:rPr lang="en-US" sz="2000" dirty="0"/>
              <a:t>.</a:t>
            </a:r>
          </a:p>
          <a:p>
            <a:pPr marL="285750" lvl="0" indent="-285750">
              <a:lnSpc>
                <a:spcPct val="150000"/>
              </a:lnSpc>
              <a:spcBef>
                <a:spcPts val="1000"/>
              </a:spcBef>
              <a:buClr>
                <a:srgbClr val="000000"/>
              </a:buClr>
              <a:buSzPts val="1800"/>
              <a:buChar char="•"/>
            </a:pPr>
            <a:r>
              <a:rPr lang="en-US" sz="2000" dirty="0"/>
              <a:t>II. </a:t>
            </a:r>
            <a:r>
              <a:rPr lang="en-US" sz="2000" dirty="0" err="1"/>
              <a:t>Lí</a:t>
            </a:r>
            <a:r>
              <a:rPr lang="en-US" sz="2000" dirty="0"/>
              <a:t> </a:t>
            </a:r>
            <a:r>
              <a:rPr lang="en-US" sz="2000" dirty="0" err="1"/>
              <a:t>thuyết</a:t>
            </a:r>
            <a:r>
              <a:rPr lang="en-US" sz="2000" dirty="0"/>
              <a:t> </a:t>
            </a:r>
            <a:r>
              <a:rPr lang="en-US" sz="2000" dirty="0" err="1"/>
              <a:t>bổ</a:t>
            </a:r>
            <a:r>
              <a:rPr lang="en-US" sz="2000" dirty="0"/>
              <a:t> sung</a:t>
            </a:r>
            <a:r>
              <a:rPr lang="en-US" sz="2000" dirty="0" smtClean="0"/>
              <a:t>.          </a:t>
            </a:r>
            <a:endParaRPr lang="en-US" sz="2000" dirty="0"/>
          </a:p>
          <a:p>
            <a:pPr marL="285750" lvl="0" indent="-285750">
              <a:lnSpc>
                <a:spcPct val="150000"/>
              </a:lnSpc>
              <a:spcBef>
                <a:spcPts val="1000"/>
              </a:spcBef>
              <a:buClr>
                <a:srgbClr val="000000"/>
              </a:buClr>
              <a:buSzPts val="1800"/>
              <a:buChar char="•"/>
            </a:pPr>
            <a:r>
              <a:rPr lang="en-US" sz="2000" dirty="0"/>
              <a:t>III. </a:t>
            </a:r>
            <a:r>
              <a:rPr lang="en-US" sz="2000" dirty="0" err="1"/>
              <a:t>Giải</a:t>
            </a:r>
            <a:r>
              <a:rPr lang="en-US" sz="2000" dirty="0"/>
              <a:t> </a:t>
            </a:r>
            <a:r>
              <a:rPr lang="en-US" sz="2000" dirty="0" err="1"/>
              <a:t>thích</a:t>
            </a:r>
            <a:r>
              <a:rPr lang="en-US" sz="2000" dirty="0"/>
              <a:t> code.</a:t>
            </a:r>
          </a:p>
          <a:p>
            <a:pPr marL="0" lvl="0" indent="0" algn="l" rtl="0">
              <a:spcBef>
                <a:spcPts val="0"/>
              </a:spcBef>
              <a:spcAft>
                <a:spcPts val="1600"/>
              </a:spcAft>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3649" y="1990725"/>
            <a:ext cx="3867266" cy="2196558"/>
          </a:xfrm>
          <a:prstGeom prst="rect">
            <a:avLst/>
          </a:prstGeom>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a:t>
            </a:fld>
            <a:endParaRPr lang="vi"/>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barn(inVertical)">
                                      <p:cBhvr>
                                        <p:cTn id="7" dur="500"/>
                                        <p:tgtEl>
                                          <p:spTgt spid="134"/>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290">
                                          <p:stCondLst>
                                            <p:cond delay="0"/>
                                          </p:stCondLst>
                                        </p:cTn>
                                        <p:tgtEl>
                                          <p:spTgt spid="2"/>
                                        </p:tgtEl>
                                      </p:cBhvr>
                                    </p:animEffect>
                                    <p:anim calcmode="lin" valueType="num">
                                      <p:cBhvr>
                                        <p:cTn id="13" dur="911"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4" dur="332"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5" dur="332" tmFilter="0, 0; 0.125,0.2665; 0.25,0.4; 0.375,0.465; 0.5,0.5;  0.625,0.535; 0.75,0.6; 0.875,0.7335; 1,1">
                                          <p:stCondLst>
                                            <p:cond delay="332"/>
                                          </p:stCondLst>
                                        </p:cTn>
                                        <p:tgtEl>
                                          <p:spTgt spid="2"/>
                                        </p:tgtEl>
                                        <p:attrNameLst>
                                          <p:attrName>ppt_y</p:attrName>
                                        </p:attrNameLst>
                                      </p:cBhvr>
                                      <p:tavLst>
                                        <p:tav tm="0" fmla="#ppt_y-sin(pi*$)/9">
                                          <p:val>
                                            <p:fltVal val="0"/>
                                          </p:val>
                                        </p:tav>
                                        <p:tav tm="100000">
                                          <p:val>
                                            <p:fltVal val="1"/>
                                          </p:val>
                                        </p:tav>
                                      </p:tavLst>
                                    </p:anim>
                                    <p:anim calcmode="lin" valueType="num">
                                      <p:cBhvr>
                                        <p:cTn id="16" dur="166" tmFilter="0, 0; 0.125,0.2665; 0.25,0.4; 0.375,0.465; 0.5,0.5;  0.625,0.535; 0.75,0.6; 0.875,0.7335; 1,1">
                                          <p:stCondLst>
                                            <p:cond delay="662"/>
                                          </p:stCondLst>
                                        </p:cTn>
                                        <p:tgtEl>
                                          <p:spTgt spid="2"/>
                                        </p:tgtEl>
                                        <p:attrNameLst>
                                          <p:attrName>ppt_y</p:attrName>
                                        </p:attrNameLst>
                                      </p:cBhvr>
                                      <p:tavLst>
                                        <p:tav tm="0" fmla="#ppt_y-sin(pi*$)/27">
                                          <p:val>
                                            <p:fltVal val="0"/>
                                          </p:val>
                                        </p:tav>
                                        <p:tav tm="100000">
                                          <p:val>
                                            <p:fltVal val="1"/>
                                          </p:val>
                                        </p:tav>
                                      </p:tavLst>
                                    </p:anim>
                                    <p:anim calcmode="lin" valueType="num">
                                      <p:cBhvr>
                                        <p:cTn id="17" dur="82" tmFilter="0, 0; 0.125,0.2665; 0.25,0.4; 0.375,0.465; 0.5,0.5;  0.625,0.535; 0.75,0.6; 0.875,0.7335; 1,1">
                                          <p:stCondLst>
                                            <p:cond delay="828"/>
                                          </p:stCondLst>
                                        </p:cTn>
                                        <p:tgtEl>
                                          <p:spTgt spid="2"/>
                                        </p:tgtEl>
                                        <p:attrNameLst>
                                          <p:attrName>ppt_y</p:attrName>
                                        </p:attrNameLst>
                                      </p:cBhvr>
                                      <p:tavLst>
                                        <p:tav tm="0" fmla="#ppt_y-sin(pi*$)/81">
                                          <p:val>
                                            <p:fltVal val="0"/>
                                          </p:val>
                                        </p:tav>
                                        <p:tav tm="100000">
                                          <p:val>
                                            <p:fltVal val="1"/>
                                          </p:val>
                                        </p:tav>
                                      </p:tavLst>
                                    </p:anim>
                                    <p:animScale>
                                      <p:cBhvr>
                                        <p:cTn id="18" dur="13">
                                          <p:stCondLst>
                                            <p:cond delay="325"/>
                                          </p:stCondLst>
                                        </p:cTn>
                                        <p:tgtEl>
                                          <p:spTgt spid="2"/>
                                        </p:tgtEl>
                                      </p:cBhvr>
                                      <p:to x="100000" y="60000"/>
                                    </p:animScale>
                                    <p:animScale>
                                      <p:cBhvr>
                                        <p:cTn id="19" dur="83" decel="50000">
                                          <p:stCondLst>
                                            <p:cond delay="338"/>
                                          </p:stCondLst>
                                        </p:cTn>
                                        <p:tgtEl>
                                          <p:spTgt spid="2"/>
                                        </p:tgtEl>
                                      </p:cBhvr>
                                      <p:to x="100000" y="100000"/>
                                    </p:animScale>
                                    <p:animScale>
                                      <p:cBhvr>
                                        <p:cTn id="20" dur="13">
                                          <p:stCondLst>
                                            <p:cond delay="656"/>
                                          </p:stCondLst>
                                        </p:cTn>
                                        <p:tgtEl>
                                          <p:spTgt spid="2"/>
                                        </p:tgtEl>
                                      </p:cBhvr>
                                      <p:to x="100000" y="80000"/>
                                    </p:animScale>
                                    <p:animScale>
                                      <p:cBhvr>
                                        <p:cTn id="21" dur="83" decel="50000">
                                          <p:stCondLst>
                                            <p:cond delay="669"/>
                                          </p:stCondLst>
                                        </p:cTn>
                                        <p:tgtEl>
                                          <p:spTgt spid="2"/>
                                        </p:tgtEl>
                                      </p:cBhvr>
                                      <p:to x="100000" y="100000"/>
                                    </p:animScale>
                                    <p:animScale>
                                      <p:cBhvr>
                                        <p:cTn id="22" dur="13">
                                          <p:stCondLst>
                                            <p:cond delay="821"/>
                                          </p:stCondLst>
                                        </p:cTn>
                                        <p:tgtEl>
                                          <p:spTgt spid="2"/>
                                        </p:tgtEl>
                                      </p:cBhvr>
                                      <p:to x="100000" y="90000"/>
                                    </p:animScale>
                                    <p:animScale>
                                      <p:cBhvr>
                                        <p:cTn id="23" dur="83" decel="50000">
                                          <p:stCondLst>
                                            <p:cond delay="834"/>
                                          </p:stCondLst>
                                        </p:cTn>
                                        <p:tgtEl>
                                          <p:spTgt spid="2"/>
                                        </p:tgtEl>
                                      </p:cBhvr>
                                      <p:to x="100000" y="100000"/>
                                    </p:animScale>
                                    <p:animScale>
                                      <p:cBhvr>
                                        <p:cTn id="24" dur="13">
                                          <p:stCondLst>
                                            <p:cond delay="904"/>
                                          </p:stCondLst>
                                        </p:cTn>
                                        <p:tgtEl>
                                          <p:spTgt spid="2"/>
                                        </p:tgtEl>
                                      </p:cBhvr>
                                      <p:to x="100000" y="95000"/>
                                    </p:animScale>
                                    <p:animScale>
                                      <p:cBhvr>
                                        <p:cTn id="25" dur="83" decel="50000">
                                          <p:stCondLst>
                                            <p:cond delay="917"/>
                                          </p:stCondLst>
                                        </p:cTn>
                                        <p:tgtEl>
                                          <p:spTgt spid="2"/>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135">
                                            <p:txEl>
                                              <p:pRg st="0" end="0"/>
                                            </p:txEl>
                                          </p:spTgt>
                                        </p:tgtEl>
                                        <p:attrNameLst>
                                          <p:attrName>style.visibility</p:attrName>
                                        </p:attrNameLst>
                                      </p:cBhvr>
                                      <p:to>
                                        <p:strVal val="visible"/>
                                      </p:to>
                                    </p:set>
                                    <p:animEffect transition="in" filter="fade">
                                      <p:cBhvr>
                                        <p:cTn id="30" dur="500"/>
                                        <p:tgtEl>
                                          <p:spTgt spid="135">
                                            <p:txEl>
                                              <p:pRg st="0" end="0"/>
                                            </p:txEl>
                                          </p:spTgt>
                                        </p:tgtEl>
                                      </p:cBhvr>
                                    </p:animEffect>
                                    <p:anim calcmode="lin" valueType="num">
                                      <p:cBhvr>
                                        <p:cTn id="31" dur="500" fill="hold"/>
                                        <p:tgtEl>
                                          <p:spTgt spid="135">
                                            <p:txEl>
                                              <p:pRg st="0" end="0"/>
                                            </p:txEl>
                                          </p:spTgt>
                                        </p:tgtEl>
                                        <p:attrNameLst>
                                          <p:attrName>ppt_x</p:attrName>
                                        </p:attrNameLst>
                                      </p:cBhvr>
                                      <p:tavLst>
                                        <p:tav tm="0">
                                          <p:val>
                                            <p:strVal val="#ppt_x"/>
                                          </p:val>
                                        </p:tav>
                                        <p:tav tm="100000">
                                          <p:val>
                                            <p:strVal val="#ppt_x"/>
                                          </p:val>
                                        </p:tav>
                                      </p:tavLst>
                                    </p:anim>
                                    <p:anim calcmode="lin" valueType="num">
                                      <p:cBhvr>
                                        <p:cTn id="32" dur="500" fill="hold"/>
                                        <p:tgtEl>
                                          <p:spTgt spid="135">
                                            <p:txEl>
                                              <p:pRg st="0" end="0"/>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135">
                                            <p:txEl>
                                              <p:pRg st="1" end="1"/>
                                            </p:txEl>
                                          </p:spTgt>
                                        </p:tgtEl>
                                        <p:attrNameLst>
                                          <p:attrName>style.visibility</p:attrName>
                                        </p:attrNameLst>
                                      </p:cBhvr>
                                      <p:to>
                                        <p:strVal val="visible"/>
                                      </p:to>
                                    </p:set>
                                    <p:animEffect transition="in" filter="fade">
                                      <p:cBhvr>
                                        <p:cTn id="35" dur="500"/>
                                        <p:tgtEl>
                                          <p:spTgt spid="135">
                                            <p:txEl>
                                              <p:pRg st="1" end="1"/>
                                            </p:txEl>
                                          </p:spTgt>
                                        </p:tgtEl>
                                      </p:cBhvr>
                                    </p:animEffect>
                                    <p:anim calcmode="lin" valueType="num">
                                      <p:cBhvr>
                                        <p:cTn id="36" dur="500" fill="hold"/>
                                        <p:tgtEl>
                                          <p:spTgt spid="135">
                                            <p:txEl>
                                              <p:pRg st="1" end="1"/>
                                            </p:txEl>
                                          </p:spTgt>
                                        </p:tgtEl>
                                        <p:attrNameLst>
                                          <p:attrName>ppt_x</p:attrName>
                                        </p:attrNameLst>
                                      </p:cBhvr>
                                      <p:tavLst>
                                        <p:tav tm="0">
                                          <p:val>
                                            <p:strVal val="#ppt_x"/>
                                          </p:val>
                                        </p:tav>
                                        <p:tav tm="100000">
                                          <p:val>
                                            <p:strVal val="#ppt_x"/>
                                          </p:val>
                                        </p:tav>
                                      </p:tavLst>
                                    </p:anim>
                                    <p:anim calcmode="lin" valueType="num">
                                      <p:cBhvr>
                                        <p:cTn id="37" dur="500" fill="hold"/>
                                        <p:tgtEl>
                                          <p:spTgt spid="135">
                                            <p:txEl>
                                              <p:pRg st="1" end="1"/>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35">
                                            <p:txEl>
                                              <p:pRg st="2" end="2"/>
                                            </p:txEl>
                                          </p:spTgt>
                                        </p:tgtEl>
                                        <p:attrNameLst>
                                          <p:attrName>style.visibility</p:attrName>
                                        </p:attrNameLst>
                                      </p:cBhvr>
                                      <p:to>
                                        <p:strVal val="visible"/>
                                      </p:to>
                                    </p:set>
                                    <p:animEffect transition="in" filter="fade">
                                      <p:cBhvr>
                                        <p:cTn id="40" dur="500"/>
                                        <p:tgtEl>
                                          <p:spTgt spid="135">
                                            <p:txEl>
                                              <p:pRg st="2" end="2"/>
                                            </p:txEl>
                                          </p:spTgt>
                                        </p:tgtEl>
                                      </p:cBhvr>
                                    </p:animEffect>
                                    <p:anim calcmode="lin" valueType="num">
                                      <p:cBhvr>
                                        <p:cTn id="41" dur="500" fill="hold"/>
                                        <p:tgtEl>
                                          <p:spTgt spid="135">
                                            <p:txEl>
                                              <p:pRg st="2" end="2"/>
                                            </p:txEl>
                                          </p:spTgt>
                                        </p:tgtEl>
                                        <p:attrNameLst>
                                          <p:attrName>ppt_x</p:attrName>
                                        </p:attrNameLst>
                                      </p:cBhvr>
                                      <p:tavLst>
                                        <p:tav tm="0">
                                          <p:val>
                                            <p:strVal val="#ppt_x"/>
                                          </p:val>
                                        </p:tav>
                                        <p:tav tm="100000">
                                          <p:val>
                                            <p:strVal val="#ppt_x"/>
                                          </p:val>
                                        </p:tav>
                                      </p:tavLst>
                                    </p:anim>
                                    <p:anim calcmode="lin" valueType="num">
                                      <p:cBhvr>
                                        <p:cTn id="42" dur="500" fill="hold"/>
                                        <p:tgtEl>
                                          <p:spTgt spid="13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5"/>
          <p:cNvSpPr txBox="1">
            <a:spLocks noGrp="1"/>
          </p:cNvSpPr>
          <p:nvPr>
            <p:ph type="title"/>
          </p:nvPr>
        </p:nvSpPr>
        <p:spPr>
          <a:xfrm>
            <a:off x="819150" y="473893"/>
            <a:ext cx="7505700" cy="954600"/>
          </a:xfrm>
          <a:prstGeom prst="rect">
            <a:avLst/>
          </a:prstGeom>
        </p:spPr>
        <p:txBody>
          <a:bodyPr spcFirstLastPara="1" wrap="square" lIns="91425" tIns="91425" rIns="91425" bIns="91425" anchor="t" anchorCtr="0">
            <a:noAutofit/>
          </a:bodyPr>
          <a:lstStyle/>
          <a:p>
            <a:pPr lvl="0"/>
            <a:r>
              <a:rPr lang="en-US" sz="3200" dirty="0">
                <a:solidFill>
                  <a:schemeClr val="bg2"/>
                </a:solidFill>
                <a:latin typeface="Calibri"/>
                <a:ea typeface="Calibri"/>
                <a:cs typeface="Calibri"/>
                <a:sym typeface="Calibri"/>
              </a:rPr>
              <a:t>I</a:t>
            </a:r>
            <a:r>
              <a:rPr lang="vi" sz="3200" dirty="0">
                <a:solidFill>
                  <a:schemeClr val="bg2"/>
                </a:solidFill>
                <a:latin typeface="Calibri"/>
                <a:ea typeface="Calibri"/>
                <a:cs typeface="Calibri"/>
                <a:sym typeface="Calibri"/>
              </a:rPr>
              <a:t>. LÍ DO CHỌN ĐỀ TÀI</a:t>
            </a:r>
            <a:endParaRPr dirty="0">
              <a:solidFill>
                <a:schemeClr val="bg2"/>
              </a:solidFill>
            </a:endParaRPr>
          </a:p>
        </p:txBody>
      </p:sp>
      <p:sp>
        <p:nvSpPr>
          <p:cNvPr id="145" name="Google Shape;145;p15"/>
          <p:cNvSpPr txBox="1"/>
          <p:nvPr/>
        </p:nvSpPr>
        <p:spPr>
          <a:xfrm>
            <a:off x="581257" y="1244400"/>
            <a:ext cx="7505700" cy="3899100"/>
          </a:xfrm>
          <a:prstGeom prst="rect">
            <a:avLst/>
          </a:prstGeom>
          <a:noFill/>
          <a:ln>
            <a:noFill/>
          </a:ln>
        </p:spPr>
        <p:txBody>
          <a:bodyPr spcFirstLastPara="1" wrap="square" lIns="91425" tIns="45700" rIns="91425" bIns="45700" anchor="ctr" anchorCtr="0">
            <a:noAutofit/>
          </a:bodyPr>
          <a:lstStyle/>
          <a:p>
            <a:pPr marL="285750" lvl="0" indent="-260350" algn="l" rtl="0">
              <a:spcBef>
                <a:spcPts val="0"/>
              </a:spcBef>
              <a:spcAft>
                <a:spcPts val="0"/>
              </a:spcAft>
              <a:buClr>
                <a:srgbClr val="000000"/>
              </a:buClr>
              <a:buSzPts val="1600"/>
              <a:buChar char="•"/>
            </a:pPr>
            <a:r>
              <a:rPr lang="vi" sz="1600" dirty="0">
                <a:latin typeface="Calibri"/>
                <a:ea typeface="Calibri"/>
                <a:cs typeface="Calibri"/>
                <a:sym typeface="Calibri"/>
              </a:rPr>
              <a:t>Trong hệ thống giáo dục hiện nay ở tất cả trường học việc quản lý học sinh sinh viên trở nên vô cùng cấp thiết và quan trọng. Đặc biệt với các trường đại học với một số lượng sinh viên lớn, nhu cầu quản lý sinh viên được đặt ra, từ đó xuất hiện các chương trình quản lý sinh viên.</a:t>
            </a:r>
            <a:endParaRPr sz="1600" dirty="0">
              <a:latin typeface="Calibri"/>
              <a:ea typeface="Calibri"/>
              <a:cs typeface="Calibri"/>
              <a:sym typeface="Calibri"/>
            </a:endParaRPr>
          </a:p>
          <a:p>
            <a:pPr marL="285750" lvl="0" indent="-260350" algn="l" rtl="0">
              <a:spcBef>
                <a:spcPts val="1000"/>
              </a:spcBef>
              <a:spcAft>
                <a:spcPts val="0"/>
              </a:spcAft>
              <a:buClr>
                <a:srgbClr val="000000"/>
              </a:buClr>
              <a:buSzPts val="1600"/>
              <a:buChar char="•"/>
            </a:pPr>
            <a:r>
              <a:rPr lang="vi" sz="1600" dirty="0">
                <a:latin typeface="Calibri"/>
                <a:ea typeface="Calibri"/>
                <a:cs typeface="Calibri"/>
                <a:sym typeface="Calibri"/>
              </a:rPr>
              <a:t>     Nắm bắt được nhu cầu đó và nhằm nâng cao khả năng tu duy cũng như sử dụng ngôn ngữ lập trình C, các phần mềm CFree, DevC++....nhóm đã tiến hành nghiên cứu và phát triển đề tài “Chương trình quản lý sinh viên” để giúp việc quản lý điểm trong nhà trường trơ nên hiểu quả hơn.</a:t>
            </a:r>
            <a:endParaRPr sz="1600" dirty="0">
              <a:latin typeface="Calibri"/>
              <a:ea typeface="Calibri"/>
              <a:cs typeface="Calibri"/>
              <a:sym typeface="Calibri"/>
            </a:endParaRPr>
          </a:p>
          <a:p>
            <a:pPr marL="285750" lvl="0" indent="-260350" algn="l" rtl="0">
              <a:spcBef>
                <a:spcPts val="1000"/>
              </a:spcBef>
              <a:spcAft>
                <a:spcPts val="0"/>
              </a:spcAft>
              <a:buClr>
                <a:srgbClr val="000000"/>
              </a:buClr>
              <a:buSzPts val="1600"/>
              <a:buChar char="•"/>
            </a:pPr>
            <a:r>
              <a:rPr lang="vi" sz="1600" dirty="0">
                <a:latin typeface="Calibri"/>
                <a:ea typeface="Calibri"/>
                <a:cs typeface="Calibri"/>
                <a:sym typeface="Calibri"/>
              </a:rPr>
              <a:t>     Chương trình được tạo ra để người dùng nhập thông tin, bổ sung thông tin và thống kê danh sách sinh viên thông qua điểm số, môn học,...</a:t>
            </a:r>
            <a:endParaRPr sz="1600" dirty="0">
              <a:latin typeface="Calibri"/>
              <a:ea typeface="Calibri"/>
              <a:cs typeface="Calibri"/>
              <a:sym typeface="Calibri"/>
            </a:endParaRPr>
          </a:p>
          <a:p>
            <a:pPr marL="285750" lvl="0" indent="-260350" algn="l" rtl="0">
              <a:spcBef>
                <a:spcPts val="1000"/>
              </a:spcBef>
              <a:spcAft>
                <a:spcPts val="0"/>
              </a:spcAft>
              <a:buClr>
                <a:srgbClr val="000000"/>
              </a:buClr>
              <a:buSzPts val="1600"/>
              <a:buChar char="•"/>
            </a:pPr>
            <a:r>
              <a:rPr lang="vi" sz="1600" dirty="0">
                <a:latin typeface="Calibri"/>
                <a:ea typeface="Calibri"/>
                <a:cs typeface="Calibri"/>
                <a:sym typeface="Calibri"/>
              </a:rPr>
              <a:t>Đối tượng sử dụng chương trình có thể là các nhân viên văn phòng trường hay giảng viên  sử dụng để quản lý sinh viên trong trường hay trong bộ môn .</a:t>
            </a:r>
            <a:endParaRPr sz="1600" dirty="0">
              <a:latin typeface="Calibri"/>
              <a:ea typeface="Calibri"/>
              <a:cs typeface="Calibri"/>
              <a:sym typeface="Calibri"/>
            </a:endParaRPr>
          </a:p>
          <a:p>
            <a:pPr marL="285750" lvl="0" indent="-171450" algn="l" rtl="0">
              <a:spcBef>
                <a:spcPts val="1000"/>
              </a:spcBef>
              <a:spcAft>
                <a:spcPts val="0"/>
              </a:spcAft>
              <a:buNone/>
            </a:pPr>
            <a:endParaRPr sz="1600"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3</a:t>
            </a:fld>
            <a:endParaRPr lang="vi"/>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barn(inVertical)">
                                      <p:cBhvr>
                                        <p:cTn id="7" dur="500"/>
                                        <p:tgtEl>
                                          <p:spTgt spid="14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45">
                                            <p:txEl>
                                              <p:pRg st="0" end="0"/>
                                            </p:txEl>
                                          </p:spTgt>
                                        </p:tgtEl>
                                        <p:attrNameLst>
                                          <p:attrName>style.visibility</p:attrName>
                                        </p:attrNameLst>
                                      </p:cBhvr>
                                      <p:to>
                                        <p:strVal val="visible"/>
                                      </p:to>
                                    </p:set>
                                    <p:animEffect transition="in" filter="circle(in)">
                                      <p:cBhvr>
                                        <p:cTn id="12" dur="2000"/>
                                        <p:tgtEl>
                                          <p:spTgt spid="145">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145">
                                            <p:txEl>
                                              <p:pRg st="1" end="1"/>
                                            </p:txEl>
                                          </p:spTgt>
                                        </p:tgtEl>
                                        <p:attrNameLst>
                                          <p:attrName>style.visibility</p:attrName>
                                        </p:attrNameLst>
                                      </p:cBhvr>
                                      <p:to>
                                        <p:strVal val="visible"/>
                                      </p:to>
                                    </p:set>
                                    <p:animEffect transition="in" filter="circle(in)">
                                      <p:cBhvr>
                                        <p:cTn id="15" dur="2000"/>
                                        <p:tgtEl>
                                          <p:spTgt spid="145">
                                            <p:txEl>
                                              <p:pRg st="1" end="1"/>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145">
                                            <p:txEl>
                                              <p:pRg st="2" end="2"/>
                                            </p:txEl>
                                          </p:spTgt>
                                        </p:tgtEl>
                                        <p:attrNameLst>
                                          <p:attrName>style.visibility</p:attrName>
                                        </p:attrNameLst>
                                      </p:cBhvr>
                                      <p:to>
                                        <p:strVal val="visible"/>
                                      </p:to>
                                    </p:set>
                                    <p:animEffect transition="in" filter="circle(in)">
                                      <p:cBhvr>
                                        <p:cTn id="18" dur="2000"/>
                                        <p:tgtEl>
                                          <p:spTgt spid="145">
                                            <p:txEl>
                                              <p:pRg st="2" end="2"/>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145">
                                            <p:txEl>
                                              <p:pRg st="3" end="3"/>
                                            </p:txEl>
                                          </p:spTgt>
                                        </p:tgtEl>
                                        <p:attrNameLst>
                                          <p:attrName>style.visibility</p:attrName>
                                        </p:attrNameLst>
                                      </p:cBhvr>
                                      <p:to>
                                        <p:strVal val="visible"/>
                                      </p:to>
                                    </p:set>
                                    <p:animEffect transition="in" filter="circle(in)">
                                      <p:cBhvr>
                                        <p:cTn id="21" dur="2000"/>
                                        <p:tgtEl>
                                          <p:spTgt spid="14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lvl="0"/>
            <a:r>
              <a:rPr lang="en-US" sz="3200" dirty="0" smtClean="0">
                <a:solidFill>
                  <a:schemeClr val="bg2"/>
                </a:solidFill>
                <a:latin typeface="Calibri"/>
                <a:ea typeface="Calibri"/>
                <a:cs typeface="Calibri"/>
                <a:sym typeface="Calibri"/>
              </a:rPr>
              <a:t>II. LÍ THUYẾT BỔ SUNG</a:t>
            </a:r>
            <a:r>
              <a:rPr lang="en-US" sz="3200" dirty="0" smtClean="0">
                <a:latin typeface="Calibri"/>
                <a:ea typeface="Calibri"/>
                <a:cs typeface="Calibri"/>
                <a:sym typeface="Calibri"/>
              </a:rPr>
              <a:t/>
            </a:r>
            <a:br>
              <a:rPr lang="en-US" sz="3200" dirty="0" smtClean="0">
                <a:latin typeface="Calibri"/>
                <a:ea typeface="Calibri"/>
                <a:cs typeface="Calibri"/>
                <a:sym typeface="Calibri"/>
              </a:rPr>
            </a:br>
            <a:endParaRPr lang="en-US" sz="3200" dirty="0">
              <a:latin typeface="Calibri"/>
              <a:ea typeface="Calibri"/>
              <a:cs typeface="Calibri"/>
              <a:sym typeface="Calibri"/>
            </a:endParaRPr>
          </a:p>
        </p:txBody>
      </p:sp>
      <p:sp>
        <p:nvSpPr>
          <p:cNvPr id="153" name="Google Shape;153;p16"/>
          <p:cNvSpPr txBox="1"/>
          <p:nvPr/>
        </p:nvSpPr>
        <p:spPr>
          <a:xfrm>
            <a:off x="967832" y="1800200"/>
            <a:ext cx="7505700" cy="2448000"/>
          </a:xfrm>
          <a:prstGeom prst="rect">
            <a:avLst/>
          </a:prstGeom>
          <a:noFill/>
          <a:ln>
            <a:noFill/>
          </a:ln>
        </p:spPr>
        <p:txBody>
          <a:bodyPr spcFirstLastPara="1" wrap="square" lIns="91425" tIns="45700" rIns="91425" bIns="45700" anchor="ctr" anchorCtr="0">
            <a:noAutofit/>
          </a:bodyPr>
          <a:lstStyle/>
          <a:p>
            <a:pPr marL="520700" lvl="0" indent="-457200" algn="l" rtl="0">
              <a:spcBef>
                <a:spcPts val="1000"/>
              </a:spcBef>
              <a:spcAft>
                <a:spcPts val="0"/>
              </a:spcAft>
              <a:buFont typeface="+mj-lt"/>
              <a:buAutoNum type="arabicPeriod"/>
            </a:pPr>
            <a:r>
              <a:rPr lang="en-US" sz="2000" dirty="0" err="1" smtClean="0">
                <a:latin typeface="Calibri"/>
                <a:ea typeface="Calibri"/>
                <a:cs typeface="Calibri"/>
                <a:sym typeface="Calibri"/>
              </a:rPr>
              <a:t>Danh</a:t>
            </a:r>
            <a:r>
              <a:rPr lang="en-US" sz="2000" dirty="0" smtClean="0">
                <a:latin typeface="Calibri"/>
                <a:ea typeface="Calibri"/>
                <a:cs typeface="Calibri"/>
                <a:sym typeface="Calibri"/>
              </a:rPr>
              <a:t> </a:t>
            </a:r>
            <a:r>
              <a:rPr lang="en-US" sz="2000" dirty="0" err="1" smtClean="0">
                <a:latin typeface="Calibri"/>
                <a:ea typeface="Calibri"/>
                <a:cs typeface="Calibri"/>
                <a:sym typeface="Calibri"/>
              </a:rPr>
              <a:t>sách</a:t>
            </a:r>
            <a:r>
              <a:rPr lang="en-US" sz="2000" dirty="0" smtClean="0">
                <a:latin typeface="Calibri"/>
                <a:ea typeface="Calibri"/>
                <a:cs typeface="Calibri"/>
                <a:sym typeface="Calibri"/>
              </a:rPr>
              <a:t> </a:t>
            </a:r>
            <a:r>
              <a:rPr lang="en-US" sz="2000" dirty="0" err="1" smtClean="0">
                <a:latin typeface="Calibri"/>
                <a:ea typeface="Calibri"/>
                <a:cs typeface="Calibri"/>
                <a:sym typeface="Calibri"/>
              </a:rPr>
              <a:t>liên</a:t>
            </a:r>
            <a:r>
              <a:rPr lang="en-US" sz="2000" dirty="0" smtClean="0">
                <a:latin typeface="Calibri"/>
                <a:ea typeface="Calibri"/>
                <a:cs typeface="Calibri"/>
                <a:sym typeface="Calibri"/>
              </a:rPr>
              <a:t> </a:t>
            </a:r>
            <a:r>
              <a:rPr lang="en-US" sz="2000" dirty="0" err="1" smtClean="0">
                <a:latin typeface="Calibri"/>
                <a:ea typeface="Calibri"/>
                <a:cs typeface="Calibri"/>
                <a:sym typeface="Calibri"/>
              </a:rPr>
              <a:t>kết</a:t>
            </a:r>
            <a:r>
              <a:rPr lang="en-US" sz="2000" dirty="0" smtClean="0">
                <a:latin typeface="Calibri"/>
                <a:ea typeface="Calibri"/>
                <a:cs typeface="Calibri"/>
                <a:sym typeface="Calibri"/>
              </a:rPr>
              <a:t> </a:t>
            </a:r>
            <a:r>
              <a:rPr lang="en-US" sz="2000" dirty="0" err="1" smtClean="0">
                <a:latin typeface="Calibri"/>
                <a:ea typeface="Calibri"/>
                <a:cs typeface="Calibri"/>
                <a:sym typeface="Calibri"/>
              </a:rPr>
              <a:t>đơn</a:t>
            </a:r>
            <a:endParaRPr lang="en-US" sz="2000" dirty="0" smtClean="0">
              <a:latin typeface="Calibri"/>
              <a:ea typeface="Calibri"/>
              <a:cs typeface="Calibri"/>
              <a:sym typeface="Calibri"/>
            </a:endParaRPr>
          </a:p>
          <a:p>
            <a:pPr marL="520700" lvl="0" indent="-457200" algn="l" rtl="0">
              <a:spcBef>
                <a:spcPts val="1000"/>
              </a:spcBef>
              <a:spcAft>
                <a:spcPts val="0"/>
              </a:spcAft>
              <a:buFont typeface="+mj-lt"/>
              <a:buAutoNum type="arabicPeriod"/>
            </a:pPr>
            <a:r>
              <a:rPr lang="en-US" sz="2000" dirty="0" err="1" smtClean="0">
                <a:latin typeface="Calibri"/>
                <a:ea typeface="Calibri"/>
                <a:cs typeface="Calibri"/>
                <a:sym typeface="Calibri"/>
              </a:rPr>
              <a:t>Các</a:t>
            </a:r>
            <a:r>
              <a:rPr lang="en-US" sz="2000" dirty="0" smtClean="0">
                <a:latin typeface="Calibri"/>
                <a:ea typeface="Calibri"/>
                <a:cs typeface="Calibri"/>
                <a:sym typeface="Calibri"/>
              </a:rPr>
              <a:t> </a:t>
            </a:r>
            <a:r>
              <a:rPr lang="en-US" sz="2000" dirty="0" err="1" smtClean="0">
                <a:latin typeface="Calibri"/>
                <a:ea typeface="Calibri"/>
                <a:cs typeface="Calibri"/>
                <a:sym typeface="Calibri"/>
              </a:rPr>
              <a:t>thuật</a:t>
            </a:r>
            <a:r>
              <a:rPr lang="en-US" sz="2000" dirty="0" smtClean="0">
                <a:latin typeface="Calibri"/>
                <a:ea typeface="Calibri"/>
                <a:cs typeface="Calibri"/>
                <a:sym typeface="Calibri"/>
              </a:rPr>
              <a:t> </a:t>
            </a:r>
            <a:r>
              <a:rPr lang="en-US" sz="2000" dirty="0" err="1" smtClean="0">
                <a:latin typeface="Calibri"/>
                <a:ea typeface="Calibri"/>
                <a:cs typeface="Calibri"/>
                <a:sym typeface="Calibri"/>
              </a:rPr>
              <a:t>toán</a:t>
            </a:r>
            <a:r>
              <a:rPr lang="en-US" sz="2000" dirty="0" smtClean="0">
                <a:latin typeface="Calibri"/>
                <a:ea typeface="Calibri"/>
                <a:cs typeface="Calibri"/>
                <a:sym typeface="Calibri"/>
              </a:rPr>
              <a:t> </a:t>
            </a:r>
            <a:r>
              <a:rPr lang="en-US" sz="2000" dirty="0" err="1" smtClean="0">
                <a:latin typeface="Calibri"/>
                <a:ea typeface="Calibri"/>
                <a:cs typeface="Calibri"/>
                <a:sym typeface="Calibri"/>
              </a:rPr>
              <a:t>sắp</a:t>
            </a:r>
            <a:r>
              <a:rPr lang="en-US" sz="2000" dirty="0" smtClean="0">
                <a:latin typeface="Calibri"/>
                <a:ea typeface="Calibri"/>
                <a:cs typeface="Calibri"/>
                <a:sym typeface="Calibri"/>
              </a:rPr>
              <a:t> </a:t>
            </a:r>
            <a:r>
              <a:rPr lang="en-US" sz="2000" dirty="0" err="1" smtClean="0">
                <a:latin typeface="Calibri"/>
                <a:ea typeface="Calibri"/>
                <a:cs typeface="Calibri"/>
                <a:sym typeface="Calibri"/>
              </a:rPr>
              <a:t>xếp</a:t>
            </a:r>
            <a:endParaRPr lang="en-US" sz="2000" dirty="0" smtClean="0">
              <a:latin typeface="Calibri"/>
              <a:ea typeface="Calibri"/>
              <a:cs typeface="Calibri"/>
              <a:sym typeface="Calibri"/>
            </a:endParaRPr>
          </a:p>
          <a:p>
            <a:pPr marL="520700" lvl="0" indent="-457200" algn="l" rtl="0">
              <a:spcBef>
                <a:spcPts val="1000"/>
              </a:spcBef>
              <a:spcAft>
                <a:spcPts val="0"/>
              </a:spcAft>
              <a:buFont typeface="+mj-lt"/>
              <a:buAutoNum type="arabicPeriod"/>
            </a:pPr>
            <a:r>
              <a:rPr lang="en-US" sz="2000" dirty="0" err="1" smtClean="0">
                <a:latin typeface="Calibri"/>
                <a:ea typeface="Calibri"/>
                <a:cs typeface="Calibri"/>
                <a:sym typeface="Calibri"/>
              </a:rPr>
              <a:t>Các</a:t>
            </a:r>
            <a:r>
              <a:rPr lang="en-US" sz="2000" dirty="0" smtClean="0">
                <a:latin typeface="Calibri"/>
                <a:ea typeface="Calibri"/>
                <a:cs typeface="Calibri"/>
                <a:sym typeface="Calibri"/>
              </a:rPr>
              <a:t> </a:t>
            </a:r>
            <a:r>
              <a:rPr lang="en-US" sz="2000" dirty="0" err="1" smtClean="0">
                <a:latin typeface="Calibri"/>
                <a:ea typeface="Calibri"/>
                <a:cs typeface="Calibri"/>
                <a:sym typeface="Calibri"/>
              </a:rPr>
              <a:t>thuật</a:t>
            </a:r>
            <a:r>
              <a:rPr lang="en-US" sz="2000" dirty="0" smtClean="0">
                <a:latin typeface="Calibri"/>
                <a:ea typeface="Calibri"/>
                <a:cs typeface="Calibri"/>
                <a:sym typeface="Calibri"/>
              </a:rPr>
              <a:t> </a:t>
            </a:r>
            <a:r>
              <a:rPr lang="en-US" sz="2000" dirty="0" err="1" smtClean="0">
                <a:latin typeface="Calibri"/>
                <a:ea typeface="Calibri"/>
                <a:cs typeface="Calibri"/>
                <a:sym typeface="Calibri"/>
              </a:rPr>
              <a:t>toán</a:t>
            </a:r>
            <a:r>
              <a:rPr lang="en-US" sz="2000" dirty="0" smtClean="0">
                <a:latin typeface="Calibri"/>
                <a:ea typeface="Calibri"/>
                <a:cs typeface="Calibri"/>
                <a:sym typeface="Calibri"/>
              </a:rPr>
              <a:t> </a:t>
            </a:r>
            <a:r>
              <a:rPr lang="en-US" sz="2000" dirty="0" err="1" smtClean="0">
                <a:latin typeface="Calibri"/>
                <a:ea typeface="Calibri"/>
                <a:cs typeface="Calibri"/>
                <a:sym typeface="Calibri"/>
              </a:rPr>
              <a:t>tìm</a:t>
            </a:r>
            <a:r>
              <a:rPr lang="en-US" sz="2000" dirty="0" smtClean="0">
                <a:latin typeface="Calibri"/>
                <a:ea typeface="Calibri"/>
                <a:cs typeface="Calibri"/>
                <a:sym typeface="Calibri"/>
              </a:rPr>
              <a:t> </a:t>
            </a:r>
            <a:r>
              <a:rPr lang="en-US" sz="2000" dirty="0" err="1" smtClean="0">
                <a:latin typeface="Calibri"/>
                <a:ea typeface="Calibri"/>
                <a:cs typeface="Calibri"/>
                <a:sym typeface="Calibri"/>
              </a:rPr>
              <a:t>kiếm</a:t>
            </a:r>
            <a:endParaRPr lang="en-US" sz="2000" dirty="0" smtClean="0">
              <a:latin typeface="Calibri"/>
              <a:ea typeface="Calibri"/>
              <a:cs typeface="Calibri"/>
              <a:sym typeface="Calibri"/>
            </a:endParaRPr>
          </a:p>
          <a:p>
            <a:pPr marL="520700" lvl="0" indent="-457200" algn="l" rtl="0">
              <a:spcBef>
                <a:spcPts val="1000"/>
              </a:spcBef>
              <a:spcAft>
                <a:spcPts val="0"/>
              </a:spcAft>
              <a:buFont typeface="+mj-lt"/>
              <a:buAutoNum type="arabicPeriod"/>
            </a:pPr>
            <a:endParaRPr sz="2000"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4</a:t>
            </a:fld>
            <a:endParaRPr lang="vi"/>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5159" y="1752139"/>
            <a:ext cx="4258373" cy="200532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0"/>
                                        </p:tgtEl>
                                        <p:attrNameLst>
                                          <p:attrName>style.visibility</p:attrName>
                                        </p:attrNameLst>
                                      </p:cBhvr>
                                      <p:to>
                                        <p:strVal val="visible"/>
                                      </p:to>
                                    </p:set>
                                    <p:anim calcmode="lin" valueType="num">
                                      <p:cBhvr>
                                        <p:cTn id="7" dur="500" fill="hold"/>
                                        <p:tgtEl>
                                          <p:spTgt spid="150"/>
                                        </p:tgtEl>
                                        <p:attrNameLst>
                                          <p:attrName>ppt_w</p:attrName>
                                        </p:attrNameLst>
                                      </p:cBhvr>
                                      <p:tavLst>
                                        <p:tav tm="0">
                                          <p:val>
                                            <p:fltVal val="0"/>
                                          </p:val>
                                        </p:tav>
                                        <p:tav tm="100000">
                                          <p:val>
                                            <p:strVal val="#ppt_w"/>
                                          </p:val>
                                        </p:tav>
                                      </p:tavLst>
                                    </p:anim>
                                    <p:anim calcmode="lin" valueType="num">
                                      <p:cBhvr>
                                        <p:cTn id="8" dur="500" fill="hold"/>
                                        <p:tgtEl>
                                          <p:spTgt spid="150"/>
                                        </p:tgtEl>
                                        <p:attrNameLst>
                                          <p:attrName>ppt_h</p:attrName>
                                        </p:attrNameLst>
                                      </p:cBhvr>
                                      <p:tavLst>
                                        <p:tav tm="0">
                                          <p:val>
                                            <p:fltVal val="0"/>
                                          </p:val>
                                        </p:tav>
                                        <p:tav tm="100000">
                                          <p:val>
                                            <p:strVal val="#ppt_h"/>
                                          </p:val>
                                        </p:tav>
                                      </p:tavLst>
                                    </p:anim>
                                    <p:animEffect transition="in" filter="fade">
                                      <p:cBhvr>
                                        <p:cTn id="9" dur="500"/>
                                        <p:tgtEl>
                                          <p:spTgt spid="150"/>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53">
                                            <p:txEl>
                                              <p:pRg st="0" end="0"/>
                                            </p:txEl>
                                          </p:spTgt>
                                        </p:tgtEl>
                                        <p:attrNameLst>
                                          <p:attrName>style.visibility</p:attrName>
                                        </p:attrNameLst>
                                      </p:cBhvr>
                                      <p:to>
                                        <p:strVal val="visible"/>
                                      </p:to>
                                    </p:set>
                                    <p:animEffect transition="in" filter="fade">
                                      <p:cBhvr>
                                        <p:cTn id="14" dur="250"/>
                                        <p:tgtEl>
                                          <p:spTgt spid="153">
                                            <p:txEl>
                                              <p:pRg st="0" end="0"/>
                                            </p:txEl>
                                          </p:spTgt>
                                        </p:tgtEl>
                                      </p:cBhvr>
                                    </p:animEffect>
                                    <p:anim calcmode="lin" valueType="num">
                                      <p:cBhvr>
                                        <p:cTn id="15" dur="250" fill="hold"/>
                                        <p:tgtEl>
                                          <p:spTgt spid="153">
                                            <p:txEl>
                                              <p:pRg st="0" end="0"/>
                                            </p:txEl>
                                          </p:spTgt>
                                        </p:tgtEl>
                                        <p:attrNameLst>
                                          <p:attrName>ppt_x</p:attrName>
                                        </p:attrNameLst>
                                      </p:cBhvr>
                                      <p:tavLst>
                                        <p:tav tm="0">
                                          <p:val>
                                            <p:strVal val="#ppt_x"/>
                                          </p:val>
                                        </p:tav>
                                        <p:tav tm="100000">
                                          <p:val>
                                            <p:strVal val="#ppt_x"/>
                                          </p:val>
                                        </p:tav>
                                      </p:tavLst>
                                    </p:anim>
                                    <p:anim calcmode="lin" valueType="num">
                                      <p:cBhvr>
                                        <p:cTn id="16" dur="250" fill="hold"/>
                                        <p:tgtEl>
                                          <p:spTgt spid="15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53">
                                            <p:txEl>
                                              <p:pRg st="1" end="1"/>
                                            </p:txEl>
                                          </p:spTgt>
                                        </p:tgtEl>
                                        <p:attrNameLst>
                                          <p:attrName>style.visibility</p:attrName>
                                        </p:attrNameLst>
                                      </p:cBhvr>
                                      <p:to>
                                        <p:strVal val="visible"/>
                                      </p:to>
                                    </p:set>
                                    <p:animEffect transition="in" filter="fade">
                                      <p:cBhvr>
                                        <p:cTn id="21" dur="250"/>
                                        <p:tgtEl>
                                          <p:spTgt spid="153">
                                            <p:txEl>
                                              <p:pRg st="1" end="1"/>
                                            </p:txEl>
                                          </p:spTgt>
                                        </p:tgtEl>
                                      </p:cBhvr>
                                    </p:animEffect>
                                    <p:anim calcmode="lin" valueType="num">
                                      <p:cBhvr>
                                        <p:cTn id="22" dur="250" fill="hold"/>
                                        <p:tgtEl>
                                          <p:spTgt spid="153">
                                            <p:txEl>
                                              <p:pRg st="1" end="1"/>
                                            </p:txEl>
                                          </p:spTgt>
                                        </p:tgtEl>
                                        <p:attrNameLst>
                                          <p:attrName>ppt_x</p:attrName>
                                        </p:attrNameLst>
                                      </p:cBhvr>
                                      <p:tavLst>
                                        <p:tav tm="0">
                                          <p:val>
                                            <p:strVal val="#ppt_x"/>
                                          </p:val>
                                        </p:tav>
                                        <p:tav tm="100000">
                                          <p:val>
                                            <p:strVal val="#ppt_x"/>
                                          </p:val>
                                        </p:tav>
                                      </p:tavLst>
                                    </p:anim>
                                    <p:anim calcmode="lin" valueType="num">
                                      <p:cBhvr>
                                        <p:cTn id="23" dur="250" fill="hold"/>
                                        <p:tgtEl>
                                          <p:spTgt spid="15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53">
                                            <p:txEl>
                                              <p:pRg st="2" end="2"/>
                                            </p:txEl>
                                          </p:spTgt>
                                        </p:tgtEl>
                                        <p:attrNameLst>
                                          <p:attrName>style.visibility</p:attrName>
                                        </p:attrNameLst>
                                      </p:cBhvr>
                                      <p:to>
                                        <p:strVal val="visible"/>
                                      </p:to>
                                    </p:set>
                                    <p:animEffect transition="in" filter="fade">
                                      <p:cBhvr>
                                        <p:cTn id="28" dur="250"/>
                                        <p:tgtEl>
                                          <p:spTgt spid="153">
                                            <p:txEl>
                                              <p:pRg st="2" end="2"/>
                                            </p:txEl>
                                          </p:spTgt>
                                        </p:tgtEl>
                                      </p:cBhvr>
                                    </p:animEffect>
                                    <p:anim calcmode="lin" valueType="num">
                                      <p:cBhvr>
                                        <p:cTn id="29" dur="250" fill="hold"/>
                                        <p:tgtEl>
                                          <p:spTgt spid="153">
                                            <p:txEl>
                                              <p:pRg st="2" end="2"/>
                                            </p:txEl>
                                          </p:spTgt>
                                        </p:tgtEl>
                                        <p:attrNameLst>
                                          <p:attrName>ppt_x</p:attrName>
                                        </p:attrNameLst>
                                      </p:cBhvr>
                                      <p:tavLst>
                                        <p:tav tm="0">
                                          <p:val>
                                            <p:strVal val="#ppt_x"/>
                                          </p:val>
                                        </p:tav>
                                        <p:tav tm="100000">
                                          <p:val>
                                            <p:strVal val="#ppt_x"/>
                                          </p:val>
                                        </p:tav>
                                      </p:tavLst>
                                    </p:anim>
                                    <p:anim calcmode="lin" valueType="num">
                                      <p:cBhvr>
                                        <p:cTn id="30" dur="250" fill="hold"/>
                                        <p:tgtEl>
                                          <p:spTgt spid="15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circle(in)">
                                      <p:cBhvr>
                                        <p:cTn id="35"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581457"/>
            <a:ext cx="7505700" cy="663532"/>
          </a:xfrm>
        </p:spPr>
        <p:txBody>
          <a:bodyPr/>
          <a:lstStyle/>
          <a:p>
            <a:r>
              <a:rPr lang="vi-VN" sz="3200" dirty="0">
                <a:solidFill>
                  <a:schemeClr val="bg2"/>
                </a:solidFill>
                <a:latin typeface="Calibri"/>
                <a:ea typeface="Calibri"/>
                <a:cs typeface="Calibri"/>
                <a:sym typeface="Calibri"/>
              </a:rPr>
              <a:t>1.DANH SÁCH LIÊN KẾT ĐƠN LÀ GÌ ?</a:t>
            </a:r>
            <a:endParaRPr lang="en-US" dirty="0"/>
          </a:p>
        </p:txBody>
      </p:sp>
      <p:sp>
        <p:nvSpPr>
          <p:cNvPr id="3" name="Text Placeholder 2"/>
          <p:cNvSpPr>
            <a:spLocks noGrp="1"/>
          </p:cNvSpPr>
          <p:nvPr>
            <p:ph type="body" idx="1"/>
          </p:nvPr>
        </p:nvSpPr>
        <p:spPr/>
        <p:txBody>
          <a:bodyPr/>
          <a:lstStyle/>
          <a:p>
            <a:pPr marL="14605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044" y="1367883"/>
            <a:ext cx="6765073" cy="3285893"/>
          </a:xfrm>
          <a:prstGeom prst="rect">
            <a:avLst/>
          </a:prstGeom>
        </p:spPr>
      </p:pic>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5</a:t>
            </a:fld>
            <a:endParaRPr lang="vi"/>
          </a:p>
        </p:txBody>
      </p:sp>
    </p:spTree>
    <p:extLst>
      <p:ext uri="{BB962C8B-B14F-4D97-AF65-F5344CB8AC3E}">
        <p14:creationId xmlns:p14="http://schemas.microsoft.com/office/powerpoint/2010/main" val="26496381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803845" y="898715"/>
            <a:ext cx="7505700" cy="765716"/>
          </a:xfrm>
          <a:prstGeom prst="rect">
            <a:avLst/>
          </a:prstGeom>
        </p:spPr>
        <p:txBody>
          <a:bodyPr spcFirstLastPara="1" wrap="square" lIns="91425" tIns="91425" rIns="91425" bIns="91425" anchor="t" anchorCtr="0">
            <a:noAutofit/>
          </a:bodyPr>
          <a:lstStyle/>
          <a:p>
            <a:r>
              <a:rPr lang="en-US" sz="2400" dirty="0" smtClean="0">
                <a:solidFill>
                  <a:schemeClr val="bg2"/>
                </a:solidFill>
                <a:latin typeface="Calibri"/>
                <a:cs typeface="Calibri"/>
                <a:sym typeface="Calibri"/>
              </a:rPr>
              <a:t>ĐỊNH NGHĨA DANH SÁCH LIÊN KẾT ĐƠN</a:t>
            </a:r>
            <a:endParaRPr sz="2400" dirty="0">
              <a:solidFill>
                <a:schemeClr val="bg2"/>
              </a:solidFill>
            </a:endParaRPr>
          </a:p>
        </p:txBody>
      </p:sp>
      <p:sp>
        <p:nvSpPr>
          <p:cNvPr id="168" name="Google Shape;168;p18"/>
          <p:cNvSpPr txBox="1"/>
          <p:nvPr/>
        </p:nvSpPr>
        <p:spPr>
          <a:xfrm>
            <a:off x="589156" y="1664431"/>
            <a:ext cx="7639200" cy="3077700"/>
          </a:xfrm>
          <a:prstGeom prst="rect">
            <a:avLst/>
          </a:prstGeom>
          <a:noFill/>
          <a:ln>
            <a:noFill/>
          </a:ln>
        </p:spPr>
        <p:txBody>
          <a:bodyPr spcFirstLastPara="1" wrap="square" lIns="91425" tIns="45700" rIns="91425" bIns="45700" anchor="ctr" anchorCtr="0">
            <a:noAutofit/>
          </a:bodyPr>
          <a:lstStyle/>
          <a:p>
            <a:pPr marL="285750" lvl="0" indent="-247650" algn="l" rtl="0">
              <a:spcBef>
                <a:spcPts val="0"/>
              </a:spcBef>
              <a:spcAft>
                <a:spcPts val="0"/>
              </a:spcAft>
              <a:buClr>
                <a:srgbClr val="000000"/>
              </a:buClr>
              <a:buSzPts val="1800"/>
              <a:buChar char="•"/>
            </a:pPr>
            <a:r>
              <a:rPr lang="vi" sz="1800" dirty="0">
                <a:latin typeface="Calibri"/>
                <a:ea typeface="Calibri"/>
                <a:cs typeface="Calibri"/>
                <a:sym typeface="Calibri"/>
              </a:rPr>
              <a:t>Danh sách liên kết đơn (Single Linked List) là một cấu trúc dữ liệu động, nó là một danh sách mà mỗi phần tử đều liên kết với phần tử đứng sau nó trong danh sách. Mỗi phần tử (được gọi là một node hay nút) trong danh sách liên kết đơn là một cấu trúc có hai thành phần:</a:t>
            </a:r>
            <a:endParaRPr sz="1800" dirty="0">
              <a:latin typeface="Calibri"/>
              <a:ea typeface="Calibri"/>
              <a:cs typeface="Calibri"/>
              <a:sym typeface="Calibri"/>
            </a:endParaRPr>
          </a:p>
          <a:p>
            <a:pPr marL="285750" lvl="0" indent="-247650" algn="l" rtl="0">
              <a:spcBef>
                <a:spcPts val="1000"/>
              </a:spcBef>
              <a:spcAft>
                <a:spcPts val="0"/>
              </a:spcAft>
              <a:buClr>
                <a:srgbClr val="000000"/>
              </a:buClr>
              <a:buSzPts val="1800"/>
              <a:buChar char="•"/>
            </a:pPr>
            <a:r>
              <a:rPr lang="vi" sz="1800" dirty="0">
                <a:latin typeface="Calibri"/>
                <a:ea typeface="Calibri"/>
                <a:cs typeface="Calibri"/>
                <a:sym typeface="Calibri"/>
              </a:rPr>
              <a:t>Thành phần dữ liệu: lưu thông tin về bản thân phần tử đó.</a:t>
            </a:r>
            <a:endParaRPr sz="1800" dirty="0">
              <a:latin typeface="Calibri"/>
              <a:ea typeface="Calibri"/>
              <a:cs typeface="Calibri"/>
              <a:sym typeface="Calibri"/>
            </a:endParaRPr>
          </a:p>
          <a:p>
            <a:pPr marL="285750" lvl="0" indent="-247650" algn="l" rtl="0">
              <a:spcBef>
                <a:spcPts val="1000"/>
              </a:spcBef>
              <a:spcAft>
                <a:spcPts val="0"/>
              </a:spcAft>
              <a:buClr>
                <a:srgbClr val="000000"/>
              </a:buClr>
              <a:buSzPts val="1800"/>
              <a:buChar char="•"/>
            </a:pPr>
            <a:r>
              <a:rPr lang="vi" sz="1800" dirty="0">
                <a:latin typeface="Calibri"/>
                <a:ea typeface="Calibri"/>
                <a:cs typeface="Calibri"/>
                <a:sym typeface="Calibri"/>
              </a:rPr>
              <a:t>Thành phần liên kết: lưu địa chỉ phần tử đứng sau trong danh sách, nếu phần tử đó là phần tử cuối cùng thì thành phần này bằng NULL.</a:t>
            </a:r>
            <a:endParaRPr sz="1800" dirty="0">
              <a:latin typeface="Calibri"/>
              <a:ea typeface="Calibri"/>
              <a:cs typeface="Calibri"/>
              <a:sym typeface="Calibri"/>
            </a:endParaRPr>
          </a:p>
          <a:p>
            <a:pPr marL="285750" lvl="0" indent="-247650" algn="l" rtl="0">
              <a:spcBef>
                <a:spcPts val="1000"/>
              </a:spcBef>
              <a:spcAft>
                <a:spcPts val="0"/>
              </a:spcAft>
              <a:buClr>
                <a:srgbClr val="000000"/>
              </a:buClr>
              <a:buSzPts val="1800"/>
              <a:buChar char="•"/>
            </a:pPr>
            <a:r>
              <a:rPr lang="vi" sz="1800" dirty="0">
                <a:latin typeface="Calibri"/>
                <a:ea typeface="Calibri"/>
                <a:cs typeface="Calibri"/>
                <a:sym typeface="Calibri"/>
              </a:rPr>
              <a:t>Tổng quát về danh sách liên kết đơn</a:t>
            </a:r>
            <a:endParaRPr sz="1800" dirty="0">
              <a:latin typeface="Calibri"/>
              <a:ea typeface="Calibri"/>
              <a:cs typeface="Calibri"/>
              <a:sym typeface="Calibri"/>
            </a:endParaRPr>
          </a:p>
          <a:p>
            <a:pPr marL="285750" lvl="0" indent="-171450" algn="l" rtl="0">
              <a:spcBef>
                <a:spcPts val="1000"/>
              </a:spcBef>
              <a:spcAft>
                <a:spcPts val="0"/>
              </a:spcAft>
              <a:buNone/>
            </a:pPr>
            <a:endParaRPr sz="1800"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6</a:t>
            </a:fld>
            <a:endParaRPr lang="vi"/>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500"/>
                                        <p:tgtEl>
                                          <p:spTgt spid="165"/>
                                        </p:tgtEl>
                                      </p:cBhvr>
                                    </p:animEffect>
                                    <p:anim calcmode="lin" valueType="num">
                                      <p:cBhvr>
                                        <p:cTn id="8" dur="500" fill="hold"/>
                                        <p:tgtEl>
                                          <p:spTgt spid="165"/>
                                        </p:tgtEl>
                                        <p:attrNameLst>
                                          <p:attrName>ppt_x</p:attrName>
                                        </p:attrNameLst>
                                      </p:cBhvr>
                                      <p:tavLst>
                                        <p:tav tm="0">
                                          <p:val>
                                            <p:strVal val="#ppt_x"/>
                                          </p:val>
                                        </p:tav>
                                        <p:tav tm="100000">
                                          <p:val>
                                            <p:strVal val="#ppt_x"/>
                                          </p:val>
                                        </p:tav>
                                      </p:tavLst>
                                    </p:anim>
                                    <p:anim calcmode="lin" valueType="num">
                                      <p:cBhvr>
                                        <p:cTn id="9" dur="500" fill="hold"/>
                                        <p:tgtEl>
                                          <p:spTgt spid="16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68">
                                            <p:txEl>
                                              <p:pRg st="0" end="0"/>
                                            </p:txEl>
                                          </p:spTgt>
                                        </p:tgtEl>
                                        <p:attrNameLst>
                                          <p:attrName>style.visibility</p:attrName>
                                        </p:attrNameLst>
                                      </p:cBhvr>
                                      <p:to>
                                        <p:strVal val="visible"/>
                                      </p:to>
                                    </p:set>
                                    <p:animEffect transition="in" filter="fade">
                                      <p:cBhvr>
                                        <p:cTn id="14" dur="500"/>
                                        <p:tgtEl>
                                          <p:spTgt spid="168">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168">
                                            <p:txEl>
                                              <p:pRg st="1" end="1"/>
                                            </p:txEl>
                                          </p:spTgt>
                                        </p:tgtEl>
                                        <p:attrNameLst>
                                          <p:attrName>style.visibility</p:attrName>
                                        </p:attrNameLst>
                                      </p:cBhvr>
                                      <p:to>
                                        <p:strVal val="visible"/>
                                      </p:to>
                                    </p:set>
                                    <p:animEffect transition="in" filter="fade">
                                      <p:cBhvr>
                                        <p:cTn id="17" dur="500"/>
                                        <p:tgtEl>
                                          <p:spTgt spid="168">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68">
                                            <p:txEl>
                                              <p:pRg st="2" end="2"/>
                                            </p:txEl>
                                          </p:spTgt>
                                        </p:tgtEl>
                                        <p:attrNameLst>
                                          <p:attrName>style.visibility</p:attrName>
                                        </p:attrNameLst>
                                      </p:cBhvr>
                                      <p:to>
                                        <p:strVal val="visible"/>
                                      </p:to>
                                    </p:set>
                                    <p:animEffect transition="in" filter="fade">
                                      <p:cBhvr>
                                        <p:cTn id="20" dur="500"/>
                                        <p:tgtEl>
                                          <p:spTgt spid="168">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68">
                                            <p:txEl>
                                              <p:pRg st="3" end="3"/>
                                            </p:txEl>
                                          </p:spTgt>
                                        </p:tgtEl>
                                        <p:attrNameLst>
                                          <p:attrName>style.visibility</p:attrName>
                                        </p:attrNameLst>
                                      </p:cBhvr>
                                      <p:to>
                                        <p:strVal val="visible"/>
                                      </p:to>
                                    </p:set>
                                    <p:animEffect transition="in" filter="fade">
                                      <p:cBhvr>
                                        <p:cTn id="23" dur="500"/>
                                        <p:tgtEl>
                                          <p:spTgt spid="1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9"/>
          <p:cNvSpPr txBox="1">
            <a:spLocks noGrp="1"/>
          </p:cNvSpPr>
          <p:nvPr>
            <p:ph type="title"/>
          </p:nvPr>
        </p:nvSpPr>
        <p:spPr>
          <a:xfrm>
            <a:off x="818850" y="414419"/>
            <a:ext cx="7505700" cy="633796"/>
          </a:xfrm>
          <a:prstGeom prst="rect">
            <a:avLst/>
          </a:prstGeom>
        </p:spPr>
        <p:txBody>
          <a:bodyPr spcFirstLastPara="1" wrap="square" lIns="91425" tIns="91425" rIns="91425" bIns="91425" anchor="t" anchorCtr="0">
            <a:noAutofit/>
          </a:bodyPr>
          <a:lstStyle/>
          <a:p>
            <a:r>
              <a:rPr lang="vi-VN" sz="2400" dirty="0">
                <a:solidFill>
                  <a:schemeClr val="bg2"/>
                </a:solidFill>
                <a:latin typeface="Calibri"/>
                <a:ea typeface="Calibri"/>
                <a:cs typeface="Calibri"/>
                <a:sym typeface="Calibri"/>
              </a:rPr>
              <a:t>1.1.ĐẶC ĐIỂM CỦA DANH SÁCH LIÊN KẾT ĐƠN</a:t>
            </a:r>
            <a:br>
              <a:rPr lang="vi-VN" sz="2400" dirty="0">
                <a:solidFill>
                  <a:schemeClr val="bg2"/>
                </a:solidFill>
                <a:latin typeface="Calibri"/>
                <a:ea typeface="Calibri"/>
                <a:cs typeface="Calibri"/>
                <a:sym typeface="Calibri"/>
              </a:rPr>
            </a:br>
            <a:endParaRPr sz="2400" dirty="0">
              <a:solidFill>
                <a:schemeClr val="bg2"/>
              </a:solidFill>
            </a:endParaRPr>
          </a:p>
        </p:txBody>
      </p:sp>
      <p:sp>
        <p:nvSpPr>
          <p:cNvPr id="176" name="Google Shape;176;p19"/>
          <p:cNvSpPr txBox="1"/>
          <p:nvPr/>
        </p:nvSpPr>
        <p:spPr>
          <a:xfrm>
            <a:off x="818850" y="617035"/>
            <a:ext cx="7505700" cy="4526466"/>
          </a:xfrm>
          <a:prstGeom prst="rect">
            <a:avLst/>
          </a:prstGeom>
          <a:noFill/>
          <a:ln>
            <a:noFill/>
          </a:ln>
        </p:spPr>
        <p:txBody>
          <a:bodyPr spcFirstLastPara="1" wrap="square" lIns="91425" tIns="45700" rIns="91425" bIns="45700" anchor="t" anchorCtr="0">
            <a:noAutofit/>
          </a:bodyPr>
          <a:lstStyle/>
          <a:p>
            <a:pPr lvl="0">
              <a:spcBef>
                <a:spcPts val="1100"/>
              </a:spcBef>
            </a:pPr>
            <a:r>
              <a:rPr lang="vi-VN" sz="2000" dirty="0" smtClean="0">
                <a:latin typeface="Calibri"/>
                <a:ea typeface="Calibri"/>
                <a:cs typeface="Calibri"/>
                <a:sym typeface="Calibri"/>
              </a:rPr>
              <a:t>Do </a:t>
            </a:r>
            <a:r>
              <a:rPr lang="vi-VN" sz="2000" dirty="0">
                <a:latin typeface="Calibri"/>
                <a:ea typeface="Calibri"/>
                <a:cs typeface="Calibri"/>
                <a:sym typeface="Calibri"/>
              </a:rPr>
              <a:t>danh sách liên kết đơn là một cấu trúc dữ liệu động, được tạo nên nhờ việc cấp phát động nên nó có một số đặc điểm sau </a:t>
            </a:r>
            <a:r>
              <a:rPr lang="vi-VN" sz="2000" dirty="0" smtClean="0">
                <a:latin typeface="Calibri"/>
                <a:ea typeface="Calibri"/>
                <a:cs typeface="Calibri"/>
                <a:sym typeface="Calibri"/>
              </a:rPr>
              <a:t>đây:</a:t>
            </a:r>
          </a:p>
          <a:p>
            <a:pPr marL="475400" lvl="0" indent="-342900">
              <a:spcBef>
                <a:spcPts val="2000"/>
              </a:spcBef>
              <a:buSzPts val="1400"/>
              <a:buFont typeface="Noto Sans Symbols"/>
              <a:buChar char="▪"/>
            </a:pPr>
            <a:r>
              <a:rPr lang="vi-VN" sz="2000" dirty="0">
                <a:latin typeface="Calibri"/>
                <a:ea typeface="Calibri"/>
                <a:cs typeface="Calibri"/>
                <a:sym typeface="Calibri"/>
              </a:rPr>
              <a:t>Được cấp phát bộ nhớ khi chạy chương trình</a:t>
            </a:r>
          </a:p>
          <a:p>
            <a:pPr marL="475400" lvl="0" indent="-342900">
              <a:buSzPts val="1400"/>
              <a:buFont typeface="Noto Sans Symbols"/>
              <a:buChar char="▪"/>
            </a:pPr>
            <a:r>
              <a:rPr lang="vi-VN" sz="2000" dirty="0" smtClean="0">
                <a:latin typeface="Calibri"/>
                <a:ea typeface="Calibri"/>
                <a:cs typeface="Calibri"/>
                <a:sym typeface="Calibri"/>
              </a:rPr>
              <a:t>Có thể thay đổi kích thước qua việc thêm, xóa phần tử</a:t>
            </a:r>
          </a:p>
          <a:p>
            <a:pPr marL="475400" lvl="0" indent="-342900">
              <a:buSzPts val="1400"/>
              <a:buFont typeface="Noto Sans Symbols"/>
              <a:buChar char="▪"/>
            </a:pPr>
            <a:r>
              <a:rPr lang="vi-VN" sz="2000" dirty="0" smtClean="0">
                <a:latin typeface="Calibri"/>
                <a:ea typeface="Calibri"/>
                <a:cs typeface="Calibri"/>
                <a:sym typeface="Calibri"/>
              </a:rPr>
              <a:t>Kích </a:t>
            </a:r>
            <a:r>
              <a:rPr lang="vi-VN" sz="2000" dirty="0">
                <a:latin typeface="Calibri"/>
                <a:ea typeface="Calibri"/>
                <a:cs typeface="Calibri"/>
                <a:sym typeface="Calibri"/>
              </a:rPr>
              <a:t>thước tối đa phụ thuộc vào bộ nhớ khả dụng của RAM</a:t>
            </a:r>
          </a:p>
          <a:p>
            <a:pPr marL="475400" lvl="0" indent="-342900">
              <a:buSzPts val="1400"/>
              <a:buFont typeface="Noto Sans Symbols"/>
              <a:buChar char="▪"/>
            </a:pPr>
            <a:r>
              <a:rPr lang="vi-VN" sz="2000" dirty="0">
                <a:latin typeface="Calibri"/>
                <a:ea typeface="Calibri"/>
                <a:cs typeface="Calibri"/>
                <a:sym typeface="Calibri"/>
              </a:rPr>
              <a:t>Các phần tử được lưu trữ ngẫu nhiên (không liên tiếp) trong RAM</a:t>
            </a:r>
          </a:p>
          <a:p>
            <a:pPr lvl="0" indent="457200"/>
            <a:r>
              <a:rPr lang="vi-VN" sz="2000" dirty="0">
                <a:latin typeface="Calibri"/>
                <a:ea typeface="Calibri"/>
                <a:cs typeface="Calibri"/>
                <a:sym typeface="Calibri"/>
              </a:rPr>
              <a:t>Và do tính liên kết của phần tử đầu và phần tử đứng sau nó trong danh sách liên kết đơn, nó có các đặc điểm sau:</a:t>
            </a:r>
          </a:p>
          <a:p>
            <a:pPr marL="482600" lvl="0" indent="-342900">
              <a:buSzPts val="1400"/>
              <a:buFont typeface="Noto Sans Symbols"/>
              <a:buChar char="▪"/>
            </a:pPr>
            <a:r>
              <a:rPr lang="vi-VN" sz="2000" dirty="0">
                <a:latin typeface="Calibri"/>
                <a:ea typeface="Calibri"/>
                <a:cs typeface="Calibri"/>
                <a:sym typeface="Calibri"/>
              </a:rPr>
              <a:t>Chỉ cần nắm được phần tử đầu và cuối là có thể quản lý được danh sách</a:t>
            </a:r>
          </a:p>
          <a:p>
            <a:pPr marL="482600" lvl="0" indent="-342900">
              <a:buSzPts val="1400"/>
              <a:buFont typeface="Noto Sans Symbols"/>
              <a:buChar char="▪"/>
            </a:pPr>
            <a:r>
              <a:rPr lang="vi-VN" sz="2000" dirty="0">
                <a:latin typeface="Calibri"/>
                <a:ea typeface="Calibri"/>
                <a:cs typeface="Calibri"/>
                <a:sym typeface="Calibri"/>
              </a:rPr>
              <a:t>Truy cập tới phần tử ngẫu nhiên phải duyệt từ đầu đến vị trí đó</a:t>
            </a:r>
          </a:p>
          <a:p>
            <a:pPr marL="482600" lvl="0" indent="-342900">
              <a:buSzPts val="1400"/>
              <a:buFont typeface="Noto Sans Symbols"/>
              <a:buChar char="▪"/>
            </a:pPr>
            <a:r>
              <a:rPr lang="vi-VN" sz="2000" dirty="0">
                <a:latin typeface="Calibri"/>
                <a:ea typeface="Calibri"/>
                <a:cs typeface="Calibri"/>
                <a:sym typeface="Calibri"/>
              </a:rPr>
              <a:t>Chỉ có thể tìm kiếm tuyến tính một phần tử</a:t>
            </a:r>
          </a:p>
          <a:p>
            <a:pPr marL="457200" lvl="0" indent="-228600"/>
            <a:endParaRPr lang="vi-VN" sz="2000"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7</a:t>
            </a:fld>
            <a:endParaRPr lang="vi"/>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wipe(down)">
                                      <p:cBhvr>
                                        <p:cTn id="7" dur="500"/>
                                        <p:tgtEl>
                                          <p:spTgt spid="17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6">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76">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76">
                                            <p:txEl>
                                              <p:pRg st="2" end="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76">
                                            <p:txEl>
                                              <p:pRg st="3" end="3"/>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76">
                                            <p:txEl>
                                              <p:pRg st="4" end="4"/>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76">
                                            <p:txEl>
                                              <p:pRg st="5" end="5"/>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76">
                                            <p:txEl>
                                              <p:pRg st="6" end="6"/>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76">
                                            <p:txEl>
                                              <p:pRg st="7" end="7"/>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7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0"/>
          <p:cNvSpPr txBox="1">
            <a:spLocks noGrp="1"/>
          </p:cNvSpPr>
          <p:nvPr>
            <p:ph type="title"/>
          </p:nvPr>
        </p:nvSpPr>
        <p:spPr>
          <a:xfrm>
            <a:off x="819150" y="739830"/>
            <a:ext cx="7505700" cy="954600"/>
          </a:xfrm>
          <a:prstGeom prst="rect">
            <a:avLst/>
          </a:prstGeom>
        </p:spPr>
        <p:txBody>
          <a:bodyPr spcFirstLastPara="1" wrap="square" lIns="91425" tIns="91425" rIns="91425" bIns="91425" anchor="t" anchorCtr="0">
            <a:noAutofit/>
          </a:bodyPr>
          <a:lstStyle/>
          <a:p>
            <a:r>
              <a:rPr lang="en-US" sz="2800" dirty="0" smtClean="0">
                <a:solidFill>
                  <a:schemeClr val="bg2"/>
                </a:solidFill>
                <a:latin typeface="Calibri"/>
                <a:ea typeface="Calibri"/>
                <a:cs typeface="Calibri"/>
                <a:sym typeface="Calibri"/>
              </a:rPr>
              <a:t>1.2.</a:t>
            </a:r>
            <a:r>
              <a:rPr lang="vi-VN" sz="2800" dirty="0" smtClean="0">
                <a:solidFill>
                  <a:schemeClr val="bg2"/>
                </a:solidFill>
                <a:latin typeface="Calibri"/>
                <a:ea typeface="Calibri"/>
                <a:cs typeface="Calibri"/>
                <a:sym typeface="Calibri"/>
              </a:rPr>
              <a:t>Cài </a:t>
            </a:r>
            <a:r>
              <a:rPr lang="vi-VN" sz="2800" dirty="0">
                <a:solidFill>
                  <a:schemeClr val="bg2"/>
                </a:solidFill>
                <a:latin typeface="Calibri"/>
                <a:ea typeface="Calibri"/>
                <a:cs typeface="Calibri"/>
                <a:sym typeface="Calibri"/>
              </a:rPr>
              <a:t>đặt danh sách liên kết đơn</a:t>
            </a:r>
            <a:r>
              <a:rPr lang="vi-VN" sz="2800" dirty="0">
                <a:latin typeface="Calibri"/>
                <a:ea typeface="Calibri"/>
                <a:cs typeface="Calibri"/>
                <a:sym typeface="Calibri"/>
              </a:rPr>
              <a:t/>
            </a:r>
            <a:br>
              <a:rPr lang="vi-VN" sz="2800" dirty="0">
                <a:latin typeface="Calibri"/>
                <a:ea typeface="Calibri"/>
                <a:cs typeface="Calibri"/>
                <a:sym typeface="Calibri"/>
              </a:rPr>
            </a:br>
            <a:endParaRPr dirty="0"/>
          </a:p>
        </p:txBody>
      </p:sp>
      <p:sp>
        <p:nvSpPr>
          <p:cNvPr id="182" name="Google Shape;182;p20"/>
          <p:cNvSpPr txBox="1">
            <a:spLocks noGrp="1"/>
          </p:cNvSpPr>
          <p:nvPr>
            <p:ph type="body" idx="1"/>
          </p:nvPr>
        </p:nvSpPr>
        <p:spPr>
          <a:xfrm>
            <a:off x="521627" y="2202550"/>
            <a:ext cx="3686100" cy="2448000"/>
          </a:xfrm>
          <a:prstGeom prst="rect">
            <a:avLst/>
          </a:prstGeom>
        </p:spPr>
        <p:txBody>
          <a:bodyPr spcFirstLastPara="1" wrap="square" lIns="91425" tIns="91425" rIns="91425" bIns="91425" anchor="t" anchorCtr="0">
            <a:noAutofit/>
          </a:bodyPr>
          <a:lstStyle/>
          <a:p>
            <a:pPr marL="133350" lvl="0" indent="0">
              <a:spcBef>
                <a:spcPts val="1100"/>
              </a:spcBef>
              <a:buClr>
                <a:srgbClr val="000000"/>
              </a:buClr>
              <a:buSzPts val="1500"/>
              <a:buNone/>
            </a:pPr>
            <a:r>
              <a:rPr lang="en-US" sz="1800" dirty="0" smtClean="0"/>
              <a:t>B1: </a:t>
            </a:r>
            <a:r>
              <a:rPr lang="en-US" sz="1800" dirty="0" err="1" smtClean="0"/>
              <a:t>Tạo</a:t>
            </a:r>
            <a:r>
              <a:rPr lang="en-US" sz="1800" dirty="0" smtClean="0"/>
              <a:t> </a:t>
            </a:r>
            <a:r>
              <a:rPr lang="en-US" sz="1800" dirty="0"/>
              <a:t>node</a:t>
            </a:r>
          </a:p>
          <a:p>
            <a:pPr marL="0" lvl="0" indent="450000">
              <a:spcBef>
                <a:spcPts val="2000"/>
              </a:spcBef>
              <a:buNone/>
            </a:pPr>
            <a:r>
              <a:rPr lang="en-US" sz="1400" dirty="0" err="1">
                <a:latin typeface="Courier New"/>
                <a:ea typeface="Courier New"/>
                <a:cs typeface="Courier New"/>
                <a:sym typeface="Courier New"/>
              </a:rPr>
              <a:t>struct</a:t>
            </a:r>
            <a:r>
              <a:rPr lang="en-US" sz="1400" dirty="0">
                <a:latin typeface="Courier New"/>
                <a:ea typeface="Courier New"/>
                <a:cs typeface="Courier New"/>
                <a:sym typeface="Courier New"/>
              </a:rPr>
              <a:t> node</a:t>
            </a:r>
          </a:p>
          <a:p>
            <a:pPr marL="0" lvl="0" indent="450000">
              <a:buNone/>
            </a:pPr>
            <a:r>
              <a:rPr lang="en-US" sz="1400" dirty="0">
                <a:latin typeface="Courier New"/>
                <a:ea typeface="Courier New"/>
                <a:cs typeface="Courier New"/>
                <a:sym typeface="Courier New"/>
              </a:rPr>
              <a:t>{</a:t>
            </a:r>
          </a:p>
          <a:p>
            <a:pPr marL="0" lvl="0" indent="450000">
              <a:buNone/>
            </a:pP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int</a:t>
            </a:r>
            <a:r>
              <a:rPr lang="en-US" sz="1400" dirty="0">
                <a:latin typeface="Courier New"/>
                <a:ea typeface="Courier New"/>
                <a:cs typeface="Courier New"/>
                <a:sym typeface="Courier New"/>
              </a:rPr>
              <a:t> data;</a:t>
            </a:r>
          </a:p>
          <a:p>
            <a:pPr marL="0" lvl="0" indent="450000">
              <a:buNone/>
            </a:pPr>
            <a:r>
              <a:rPr lang="en-US" sz="1400" dirty="0">
                <a:latin typeface="Courier New"/>
                <a:ea typeface="Courier New"/>
                <a:cs typeface="Courier New"/>
                <a:sym typeface="Courier New"/>
              </a:rPr>
              <a:t>   node *next;</a:t>
            </a:r>
          </a:p>
          <a:p>
            <a:pPr marL="0" lvl="0" indent="450000">
              <a:buNone/>
            </a:pPr>
            <a:r>
              <a:rPr lang="en-US" sz="1400" dirty="0">
                <a:latin typeface="Courier New"/>
                <a:ea typeface="Courier New"/>
                <a:cs typeface="Courier New"/>
                <a:sym typeface="Courier New"/>
              </a:rPr>
              <a:t>};</a:t>
            </a:r>
          </a:p>
          <a:p>
            <a:pPr marL="0" lvl="0" indent="0" algn="l" rtl="0">
              <a:spcBef>
                <a:spcPts val="0"/>
              </a:spcBef>
              <a:spcAft>
                <a:spcPts val="1600"/>
              </a:spcAft>
              <a:buNone/>
            </a:pPr>
            <a:endParaRPr dirty="0"/>
          </a:p>
        </p:txBody>
      </p:sp>
      <p:sp>
        <p:nvSpPr>
          <p:cNvPr id="183" name="Google Shape;183;p20"/>
          <p:cNvSpPr txBox="1">
            <a:spLocks noGrp="1"/>
          </p:cNvSpPr>
          <p:nvPr>
            <p:ph type="body" idx="2"/>
          </p:nvPr>
        </p:nvSpPr>
        <p:spPr>
          <a:xfrm>
            <a:off x="4654312" y="2095668"/>
            <a:ext cx="3686100" cy="2448000"/>
          </a:xfrm>
          <a:prstGeom prst="rect">
            <a:avLst/>
          </a:prstGeom>
        </p:spPr>
        <p:txBody>
          <a:bodyPr spcFirstLastPara="1" wrap="square" lIns="91425" tIns="91425" rIns="91425" bIns="91425" anchor="t" anchorCtr="0">
            <a:noAutofit/>
          </a:bodyPr>
          <a:lstStyle/>
          <a:p>
            <a:pPr marL="139700" lvl="0" indent="0">
              <a:spcBef>
                <a:spcPts val="1100"/>
              </a:spcBef>
              <a:buClr>
                <a:srgbClr val="000000"/>
              </a:buClr>
              <a:buSzPts val="1400"/>
              <a:buNone/>
            </a:pPr>
            <a:r>
              <a:rPr lang="en-US" sz="1800" dirty="0" smtClean="0"/>
              <a:t>B2: </a:t>
            </a:r>
            <a:r>
              <a:rPr lang="en-US" sz="1800" dirty="0" err="1" smtClean="0"/>
              <a:t>Khởi</a:t>
            </a:r>
            <a:r>
              <a:rPr lang="en-US" sz="1800" dirty="0" smtClean="0"/>
              <a:t> </a:t>
            </a:r>
            <a:r>
              <a:rPr lang="en-US" sz="1800" dirty="0" err="1"/>
              <a:t>tạo</a:t>
            </a:r>
            <a:r>
              <a:rPr lang="en-US" sz="1800" dirty="0"/>
              <a:t> node</a:t>
            </a:r>
            <a:endParaRPr lang="en-US" sz="1600" dirty="0"/>
          </a:p>
          <a:p>
            <a:pPr marL="89998" lvl="0" indent="360000">
              <a:spcBef>
                <a:spcPts val="2000"/>
              </a:spcBef>
              <a:buNone/>
            </a:pPr>
            <a:r>
              <a:rPr lang="en-US" sz="1400" dirty="0"/>
              <a:t> </a:t>
            </a:r>
            <a:r>
              <a:rPr lang="en-US" sz="1400" dirty="0">
                <a:latin typeface="Courier New"/>
                <a:ea typeface="Courier New"/>
                <a:cs typeface="Courier New"/>
                <a:sym typeface="Courier New"/>
              </a:rPr>
              <a:t>node </a:t>
            </a:r>
            <a:r>
              <a:rPr lang="en-US" sz="1400" dirty="0" err="1">
                <a:latin typeface="Courier New"/>
                <a:ea typeface="Courier New"/>
                <a:cs typeface="Courier New"/>
                <a:sym typeface="Courier New"/>
              </a:rPr>
              <a:t>khoitaonode</a:t>
            </a:r>
            <a:r>
              <a:rPr lang="en-US" sz="1400" dirty="0">
                <a:latin typeface="Courier New"/>
                <a:ea typeface="Courier New"/>
                <a:cs typeface="Courier New"/>
                <a:sym typeface="Courier New"/>
              </a:rPr>
              <a:t>(</a:t>
            </a:r>
            <a:r>
              <a:rPr lang="en-US" sz="1400" dirty="0" err="1">
                <a:latin typeface="Courier New"/>
                <a:ea typeface="Courier New"/>
                <a:cs typeface="Courier New"/>
                <a:sym typeface="Courier New"/>
              </a:rPr>
              <a:t>int</a:t>
            </a:r>
            <a:r>
              <a:rPr lang="en-US" sz="1400" dirty="0">
                <a:latin typeface="Courier New"/>
                <a:ea typeface="Courier New"/>
                <a:cs typeface="Courier New"/>
                <a:sym typeface="Courier New"/>
              </a:rPr>
              <a:t> n){</a:t>
            </a:r>
          </a:p>
          <a:p>
            <a:pPr marL="89998" lvl="0" indent="360000">
              <a:buNone/>
            </a:pPr>
            <a:r>
              <a:rPr lang="en-US" sz="1400" dirty="0">
                <a:latin typeface="Courier New"/>
                <a:ea typeface="Courier New"/>
                <a:cs typeface="Courier New"/>
                <a:sym typeface="Courier New"/>
              </a:rPr>
              <a:t> 	node *t=new node;</a:t>
            </a:r>
          </a:p>
          <a:p>
            <a:pPr marL="89998" lvl="0" indent="360000">
              <a:buNone/>
            </a:pPr>
            <a:r>
              <a:rPr lang="en-US" sz="1400" dirty="0">
                <a:latin typeface="Courier New"/>
                <a:ea typeface="Courier New"/>
                <a:cs typeface="Courier New"/>
                <a:sym typeface="Courier New"/>
              </a:rPr>
              <a:t> 	t-&gt;data=n;</a:t>
            </a:r>
          </a:p>
          <a:p>
            <a:pPr marL="89998" lvl="0" indent="360000">
              <a:buNone/>
            </a:pPr>
            <a:r>
              <a:rPr lang="en-US" sz="1400" dirty="0">
                <a:latin typeface="Courier New"/>
                <a:ea typeface="Courier New"/>
                <a:cs typeface="Courier New"/>
                <a:sym typeface="Courier New"/>
              </a:rPr>
              <a:t> 	t-&gt;next=NULL;</a:t>
            </a:r>
          </a:p>
          <a:p>
            <a:pPr marL="89998" lvl="0" indent="360000">
              <a:buNone/>
            </a:pPr>
            <a:r>
              <a:rPr lang="en-US" sz="1400" dirty="0">
                <a:latin typeface="Courier New"/>
                <a:ea typeface="Courier New"/>
                <a:cs typeface="Courier New"/>
                <a:sym typeface="Courier New"/>
              </a:rPr>
              <a:t> 	free(t);</a:t>
            </a:r>
          </a:p>
          <a:p>
            <a:pPr marL="0" lvl="0" indent="0" algn="l" rtl="0">
              <a:spcBef>
                <a:spcPts val="0"/>
              </a:spcBef>
              <a:spcAft>
                <a:spcPts val="1600"/>
              </a:spcAft>
              <a:buNone/>
            </a:pPr>
            <a:endParaRPr dirty="0"/>
          </a:p>
        </p:txBody>
      </p:sp>
      <p:cxnSp>
        <p:nvCxnSpPr>
          <p:cNvPr id="3" name="Straight Connector 2"/>
          <p:cNvCxnSpPr/>
          <p:nvPr/>
        </p:nvCxnSpPr>
        <p:spPr>
          <a:xfrm>
            <a:off x="4200293" y="2436176"/>
            <a:ext cx="14869" cy="2193073"/>
          </a:xfrm>
          <a:prstGeom prst="line">
            <a:avLst/>
          </a:prstGeom>
          <a:ln>
            <a:solidFill>
              <a:schemeClr val="bg2"/>
            </a:solidFill>
          </a:ln>
        </p:spPr>
        <p:style>
          <a:lnRef idx="2">
            <a:schemeClr val="accent5"/>
          </a:lnRef>
          <a:fillRef idx="0">
            <a:schemeClr val="accent5"/>
          </a:fillRef>
          <a:effectRef idx="1">
            <a:schemeClr val="accent5"/>
          </a:effectRef>
          <a:fontRef idx="minor">
            <a:schemeClr val="tx1"/>
          </a:fontRef>
        </p:style>
      </p:cxn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8</a:t>
            </a:fld>
            <a:endParaRPr lang="vi"/>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9031" t="9737" r="10733" b="10115"/>
          <a:stretch/>
        </p:blipFill>
        <p:spPr>
          <a:xfrm>
            <a:off x="2549098" y="1247950"/>
            <a:ext cx="3194518" cy="10877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81"/>
                                        </p:tgtEl>
                                        <p:attrNameLst>
                                          <p:attrName>style.visibility</p:attrName>
                                        </p:attrNameLst>
                                      </p:cBhvr>
                                      <p:to>
                                        <p:strVal val="visible"/>
                                      </p:to>
                                    </p:set>
                                    <p:animEffect transition="in" filter="randombar(horizontal)">
                                      <p:cBhvr>
                                        <p:cTn id="7" dur="250"/>
                                        <p:tgtEl>
                                          <p:spTgt spid="18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82">
                                            <p:txEl>
                                              <p:pRg st="0" end="0"/>
                                            </p:txEl>
                                          </p:spTgt>
                                        </p:tgtEl>
                                        <p:attrNameLst>
                                          <p:attrName>style.visibility</p:attrName>
                                        </p:attrNameLst>
                                      </p:cBhvr>
                                      <p:to>
                                        <p:strVal val="visible"/>
                                      </p:to>
                                    </p:set>
                                    <p:anim calcmode="lin" valueType="num">
                                      <p:cBhvr additive="base">
                                        <p:cTn id="16" dur="250" fill="hold"/>
                                        <p:tgtEl>
                                          <p:spTgt spid="182">
                                            <p:txEl>
                                              <p:pRg st="0" end="0"/>
                                            </p:txEl>
                                          </p:spTgt>
                                        </p:tgtEl>
                                        <p:attrNameLst>
                                          <p:attrName>ppt_x</p:attrName>
                                        </p:attrNameLst>
                                      </p:cBhvr>
                                      <p:tavLst>
                                        <p:tav tm="0">
                                          <p:val>
                                            <p:strVal val="#ppt_x"/>
                                          </p:val>
                                        </p:tav>
                                        <p:tav tm="100000">
                                          <p:val>
                                            <p:strVal val="#ppt_x"/>
                                          </p:val>
                                        </p:tav>
                                      </p:tavLst>
                                    </p:anim>
                                    <p:anim calcmode="lin" valueType="num">
                                      <p:cBhvr additive="base">
                                        <p:cTn id="17" dur="250" fill="hold"/>
                                        <p:tgtEl>
                                          <p:spTgt spid="18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82">
                                            <p:txEl>
                                              <p:pRg st="1" end="1"/>
                                            </p:txEl>
                                          </p:spTgt>
                                        </p:tgtEl>
                                        <p:attrNameLst>
                                          <p:attrName>style.visibility</p:attrName>
                                        </p:attrNameLst>
                                      </p:cBhvr>
                                      <p:to>
                                        <p:strVal val="visible"/>
                                      </p:to>
                                    </p:set>
                                    <p:animEffect transition="in" filter="fade">
                                      <p:cBhvr>
                                        <p:cTn id="22" dur="250"/>
                                        <p:tgtEl>
                                          <p:spTgt spid="182">
                                            <p:txEl>
                                              <p:pRg st="1" end="1"/>
                                            </p:txEl>
                                          </p:spTgt>
                                        </p:tgtEl>
                                      </p:cBhvr>
                                    </p:animEffect>
                                    <p:anim calcmode="lin" valueType="num">
                                      <p:cBhvr>
                                        <p:cTn id="23" dur="250" fill="hold"/>
                                        <p:tgtEl>
                                          <p:spTgt spid="182">
                                            <p:txEl>
                                              <p:pRg st="1" end="1"/>
                                            </p:txEl>
                                          </p:spTgt>
                                        </p:tgtEl>
                                        <p:attrNameLst>
                                          <p:attrName>ppt_x</p:attrName>
                                        </p:attrNameLst>
                                      </p:cBhvr>
                                      <p:tavLst>
                                        <p:tav tm="0">
                                          <p:val>
                                            <p:strVal val="#ppt_x"/>
                                          </p:val>
                                        </p:tav>
                                        <p:tav tm="100000">
                                          <p:val>
                                            <p:strVal val="#ppt_x"/>
                                          </p:val>
                                        </p:tav>
                                      </p:tavLst>
                                    </p:anim>
                                    <p:anim calcmode="lin" valueType="num">
                                      <p:cBhvr>
                                        <p:cTn id="24" dur="250" fill="hold"/>
                                        <p:tgtEl>
                                          <p:spTgt spid="182">
                                            <p:txEl>
                                              <p:pRg st="1" end="1"/>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82">
                                            <p:txEl>
                                              <p:pRg st="2" end="2"/>
                                            </p:txEl>
                                          </p:spTgt>
                                        </p:tgtEl>
                                        <p:attrNameLst>
                                          <p:attrName>style.visibility</p:attrName>
                                        </p:attrNameLst>
                                      </p:cBhvr>
                                      <p:to>
                                        <p:strVal val="visible"/>
                                      </p:to>
                                    </p:set>
                                    <p:animEffect transition="in" filter="fade">
                                      <p:cBhvr>
                                        <p:cTn id="27" dur="250"/>
                                        <p:tgtEl>
                                          <p:spTgt spid="182">
                                            <p:txEl>
                                              <p:pRg st="2" end="2"/>
                                            </p:txEl>
                                          </p:spTgt>
                                        </p:tgtEl>
                                      </p:cBhvr>
                                    </p:animEffect>
                                    <p:anim calcmode="lin" valueType="num">
                                      <p:cBhvr>
                                        <p:cTn id="28" dur="250" fill="hold"/>
                                        <p:tgtEl>
                                          <p:spTgt spid="182">
                                            <p:txEl>
                                              <p:pRg st="2" end="2"/>
                                            </p:txEl>
                                          </p:spTgt>
                                        </p:tgtEl>
                                        <p:attrNameLst>
                                          <p:attrName>ppt_x</p:attrName>
                                        </p:attrNameLst>
                                      </p:cBhvr>
                                      <p:tavLst>
                                        <p:tav tm="0">
                                          <p:val>
                                            <p:strVal val="#ppt_x"/>
                                          </p:val>
                                        </p:tav>
                                        <p:tav tm="100000">
                                          <p:val>
                                            <p:strVal val="#ppt_x"/>
                                          </p:val>
                                        </p:tav>
                                      </p:tavLst>
                                    </p:anim>
                                    <p:anim calcmode="lin" valueType="num">
                                      <p:cBhvr>
                                        <p:cTn id="29" dur="250" fill="hold"/>
                                        <p:tgtEl>
                                          <p:spTgt spid="182">
                                            <p:txEl>
                                              <p:pRg st="2" end="2"/>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82">
                                            <p:txEl>
                                              <p:pRg st="3" end="3"/>
                                            </p:txEl>
                                          </p:spTgt>
                                        </p:tgtEl>
                                        <p:attrNameLst>
                                          <p:attrName>style.visibility</p:attrName>
                                        </p:attrNameLst>
                                      </p:cBhvr>
                                      <p:to>
                                        <p:strVal val="visible"/>
                                      </p:to>
                                    </p:set>
                                    <p:animEffect transition="in" filter="fade">
                                      <p:cBhvr>
                                        <p:cTn id="32" dur="250"/>
                                        <p:tgtEl>
                                          <p:spTgt spid="182">
                                            <p:txEl>
                                              <p:pRg st="3" end="3"/>
                                            </p:txEl>
                                          </p:spTgt>
                                        </p:tgtEl>
                                      </p:cBhvr>
                                    </p:animEffect>
                                    <p:anim calcmode="lin" valueType="num">
                                      <p:cBhvr>
                                        <p:cTn id="33" dur="250" fill="hold"/>
                                        <p:tgtEl>
                                          <p:spTgt spid="182">
                                            <p:txEl>
                                              <p:pRg st="3" end="3"/>
                                            </p:txEl>
                                          </p:spTgt>
                                        </p:tgtEl>
                                        <p:attrNameLst>
                                          <p:attrName>ppt_x</p:attrName>
                                        </p:attrNameLst>
                                      </p:cBhvr>
                                      <p:tavLst>
                                        <p:tav tm="0">
                                          <p:val>
                                            <p:strVal val="#ppt_x"/>
                                          </p:val>
                                        </p:tav>
                                        <p:tav tm="100000">
                                          <p:val>
                                            <p:strVal val="#ppt_x"/>
                                          </p:val>
                                        </p:tav>
                                      </p:tavLst>
                                    </p:anim>
                                    <p:anim calcmode="lin" valueType="num">
                                      <p:cBhvr>
                                        <p:cTn id="34" dur="250" fill="hold"/>
                                        <p:tgtEl>
                                          <p:spTgt spid="182">
                                            <p:txEl>
                                              <p:pRg st="3" end="3"/>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82">
                                            <p:txEl>
                                              <p:pRg st="4" end="4"/>
                                            </p:txEl>
                                          </p:spTgt>
                                        </p:tgtEl>
                                        <p:attrNameLst>
                                          <p:attrName>style.visibility</p:attrName>
                                        </p:attrNameLst>
                                      </p:cBhvr>
                                      <p:to>
                                        <p:strVal val="visible"/>
                                      </p:to>
                                    </p:set>
                                    <p:animEffect transition="in" filter="fade">
                                      <p:cBhvr>
                                        <p:cTn id="37" dur="250"/>
                                        <p:tgtEl>
                                          <p:spTgt spid="182">
                                            <p:txEl>
                                              <p:pRg st="4" end="4"/>
                                            </p:txEl>
                                          </p:spTgt>
                                        </p:tgtEl>
                                      </p:cBhvr>
                                    </p:animEffect>
                                    <p:anim calcmode="lin" valueType="num">
                                      <p:cBhvr>
                                        <p:cTn id="38" dur="250" fill="hold"/>
                                        <p:tgtEl>
                                          <p:spTgt spid="182">
                                            <p:txEl>
                                              <p:pRg st="4" end="4"/>
                                            </p:txEl>
                                          </p:spTgt>
                                        </p:tgtEl>
                                        <p:attrNameLst>
                                          <p:attrName>ppt_x</p:attrName>
                                        </p:attrNameLst>
                                      </p:cBhvr>
                                      <p:tavLst>
                                        <p:tav tm="0">
                                          <p:val>
                                            <p:strVal val="#ppt_x"/>
                                          </p:val>
                                        </p:tav>
                                        <p:tav tm="100000">
                                          <p:val>
                                            <p:strVal val="#ppt_x"/>
                                          </p:val>
                                        </p:tav>
                                      </p:tavLst>
                                    </p:anim>
                                    <p:anim calcmode="lin" valueType="num">
                                      <p:cBhvr>
                                        <p:cTn id="39" dur="250" fill="hold"/>
                                        <p:tgtEl>
                                          <p:spTgt spid="182">
                                            <p:txEl>
                                              <p:pRg st="4" end="4"/>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82">
                                            <p:txEl>
                                              <p:pRg st="5" end="5"/>
                                            </p:txEl>
                                          </p:spTgt>
                                        </p:tgtEl>
                                        <p:attrNameLst>
                                          <p:attrName>style.visibility</p:attrName>
                                        </p:attrNameLst>
                                      </p:cBhvr>
                                      <p:to>
                                        <p:strVal val="visible"/>
                                      </p:to>
                                    </p:set>
                                    <p:animEffect transition="in" filter="fade">
                                      <p:cBhvr>
                                        <p:cTn id="42" dur="250"/>
                                        <p:tgtEl>
                                          <p:spTgt spid="182">
                                            <p:txEl>
                                              <p:pRg st="5" end="5"/>
                                            </p:txEl>
                                          </p:spTgt>
                                        </p:tgtEl>
                                      </p:cBhvr>
                                    </p:animEffect>
                                    <p:anim calcmode="lin" valueType="num">
                                      <p:cBhvr>
                                        <p:cTn id="43" dur="250" fill="hold"/>
                                        <p:tgtEl>
                                          <p:spTgt spid="182">
                                            <p:txEl>
                                              <p:pRg st="5" end="5"/>
                                            </p:txEl>
                                          </p:spTgt>
                                        </p:tgtEl>
                                        <p:attrNameLst>
                                          <p:attrName>ppt_x</p:attrName>
                                        </p:attrNameLst>
                                      </p:cBhvr>
                                      <p:tavLst>
                                        <p:tav tm="0">
                                          <p:val>
                                            <p:strVal val="#ppt_x"/>
                                          </p:val>
                                        </p:tav>
                                        <p:tav tm="100000">
                                          <p:val>
                                            <p:strVal val="#ppt_x"/>
                                          </p:val>
                                        </p:tav>
                                      </p:tavLst>
                                    </p:anim>
                                    <p:anim calcmode="lin" valueType="num">
                                      <p:cBhvr>
                                        <p:cTn id="44" dur="250" fill="hold"/>
                                        <p:tgtEl>
                                          <p:spTgt spid="18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additive="base">
                                        <p:cTn id="49" dur="250" fill="hold"/>
                                        <p:tgtEl>
                                          <p:spTgt spid="3"/>
                                        </p:tgtEl>
                                        <p:attrNameLst>
                                          <p:attrName>ppt_x</p:attrName>
                                        </p:attrNameLst>
                                      </p:cBhvr>
                                      <p:tavLst>
                                        <p:tav tm="0">
                                          <p:val>
                                            <p:strVal val="#ppt_x"/>
                                          </p:val>
                                        </p:tav>
                                        <p:tav tm="100000">
                                          <p:val>
                                            <p:strVal val="#ppt_x"/>
                                          </p:val>
                                        </p:tav>
                                      </p:tavLst>
                                    </p:anim>
                                    <p:anim calcmode="lin" valueType="num">
                                      <p:cBhvr additive="base">
                                        <p:cTn id="50" dur="2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83">
                                            <p:txEl>
                                              <p:pRg st="0" end="0"/>
                                            </p:txEl>
                                          </p:spTgt>
                                        </p:tgtEl>
                                        <p:attrNameLst>
                                          <p:attrName>style.visibility</p:attrName>
                                        </p:attrNameLst>
                                      </p:cBhvr>
                                      <p:to>
                                        <p:strVal val="visible"/>
                                      </p:to>
                                    </p:set>
                                    <p:anim calcmode="lin" valueType="num">
                                      <p:cBhvr additive="base">
                                        <p:cTn id="55" dur="250" fill="hold"/>
                                        <p:tgtEl>
                                          <p:spTgt spid="183">
                                            <p:txEl>
                                              <p:pRg st="0" end="0"/>
                                            </p:txEl>
                                          </p:spTgt>
                                        </p:tgtEl>
                                        <p:attrNameLst>
                                          <p:attrName>ppt_x</p:attrName>
                                        </p:attrNameLst>
                                      </p:cBhvr>
                                      <p:tavLst>
                                        <p:tav tm="0">
                                          <p:val>
                                            <p:strVal val="#ppt_x"/>
                                          </p:val>
                                        </p:tav>
                                        <p:tav tm="100000">
                                          <p:val>
                                            <p:strVal val="#ppt_x"/>
                                          </p:val>
                                        </p:tav>
                                      </p:tavLst>
                                    </p:anim>
                                    <p:anim calcmode="lin" valueType="num">
                                      <p:cBhvr additive="base">
                                        <p:cTn id="56" dur="250" fill="hold"/>
                                        <p:tgtEl>
                                          <p:spTgt spid="1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183">
                                            <p:txEl>
                                              <p:pRg st="1" end="1"/>
                                            </p:txEl>
                                          </p:spTgt>
                                        </p:tgtEl>
                                        <p:attrNameLst>
                                          <p:attrName>style.visibility</p:attrName>
                                        </p:attrNameLst>
                                      </p:cBhvr>
                                      <p:to>
                                        <p:strVal val="visible"/>
                                      </p:to>
                                    </p:set>
                                    <p:animEffect transition="in" filter="fade">
                                      <p:cBhvr>
                                        <p:cTn id="61" dur="250"/>
                                        <p:tgtEl>
                                          <p:spTgt spid="183">
                                            <p:txEl>
                                              <p:pRg st="1" end="1"/>
                                            </p:txEl>
                                          </p:spTgt>
                                        </p:tgtEl>
                                      </p:cBhvr>
                                    </p:animEffect>
                                    <p:anim calcmode="lin" valueType="num">
                                      <p:cBhvr>
                                        <p:cTn id="62" dur="250" fill="hold"/>
                                        <p:tgtEl>
                                          <p:spTgt spid="183">
                                            <p:txEl>
                                              <p:pRg st="1" end="1"/>
                                            </p:txEl>
                                          </p:spTgt>
                                        </p:tgtEl>
                                        <p:attrNameLst>
                                          <p:attrName>ppt_x</p:attrName>
                                        </p:attrNameLst>
                                      </p:cBhvr>
                                      <p:tavLst>
                                        <p:tav tm="0">
                                          <p:val>
                                            <p:strVal val="#ppt_x"/>
                                          </p:val>
                                        </p:tav>
                                        <p:tav tm="100000">
                                          <p:val>
                                            <p:strVal val="#ppt_x"/>
                                          </p:val>
                                        </p:tav>
                                      </p:tavLst>
                                    </p:anim>
                                    <p:anim calcmode="lin" valueType="num">
                                      <p:cBhvr>
                                        <p:cTn id="63" dur="250" fill="hold"/>
                                        <p:tgtEl>
                                          <p:spTgt spid="183">
                                            <p:txEl>
                                              <p:pRg st="1" end="1"/>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83">
                                            <p:txEl>
                                              <p:pRg st="2" end="2"/>
                                            </p:txEl>
                                          </p:spTgt>
                                        </p:tgtEl>
                                        <p:attrNameLst>
                                          <p:attrName>style.visibility</p:attrName>
                                        </p:attrNameLst>
                                      </p:cBhvr>
                                      <p:to>
                                        <p:strVal val="visible"/>
                                      </p:to>
                                    </p:set>
                                    <p:animEffect transition="in" filter="fade">
                                      <p:cBhvr>
                                        <p:cTn id="66" dur="250"/>
                                        <p:tgtEl>
                                          <p:spTgt spid="183">
                                            <p:txEl>
                                              <p:pRg st="2" end="2"/>
                                            </p:txEl>
                                          </p:spTgt>
                                        </p:tgtEl>
                                      </p:cBhvr>
                                    </p:animEffect>
                                    <p:anim calcmode="lin" valueType="num">
                                      <p:cBhvr>
                                        <p:cTn id="67" dur="250" fill="hold"/>
                                        <p:tgtEl>
                                          <p:spTgt spid="183">
                                            <p:txEl>
                                              <p:pRg st="2" end="2"/>
                                            </p:txEl>
                                          </p:spTgt>
                                        </p:tgtEl>
                                        <p:attrNameLst>
                                          <p:attrName>ppt_x</p:attrName>
                                        </p:attrNameLst>
                                      </p:cBhvr>
                                      <p:tavLst>
                                        <p:tav tm="0">
                                          <p:val>
                                            <p:strVal val="#ppt_x"/>
                                          </p:val>
                                        </p:tav>
                                        <p:tav tm="100000">
                                          <p:val>
                                            <p:strVal val="#ppt_x"/>
                                          </p:val>
                                        </p:tav>
                                      </p:tavLst>
                                    </p:anim>
                                    <p:anim calcmode="lin" valueType="num">
                                      <p:cBhvr>
                                        <p:cTn id="68" dur="250" fill="hold"/>
                                        <p:tgtEl>
                                          <p:spTgt spid="183">
                                            <p:txEl>
                                              <p:pRg st="2" end="2"/>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83">
                                            <p:txEl>
                                              <p:pRg st="3" end="3"/>
                                            </p:txEl>
                                          </p:spTgt>
                                        </p:tgtEl>
                                        <p:attrNameLst>
                                          <p:attrName>style.visibility</p:attrName>
                                        </p:attrNameLst>
                                      </p:cBhvr>
                                      <p:to>
                                        <p:strVal val="visible"/>
                                      </p:to>
                                    </p:set>
                                    <p:animEffect transition="in" filter="fade">
                                      <p:cBhvr>
                                        <p:cTn id="71" dur="250"/>
                                        <p:tgtEl>
                                          <p:spTgt spid="183">
                                            <p:txEl>
                                              <p:pRg st="3" end="3"/>
                                            </p:txEl>
                                          </p:spTgt>
                                        </p:tgtEl>
                                      </p:cBhvr>
                                    </p:animEffect>
                                    <p:anim calcmode="lin" valueType="num">
                                      <p:cBhvr>
                                        <p:cTn id="72" dur="250" fill="hold"/>
                                        <p:tgtEl>
                                          <p:spTgt spid="183">
                                            <p:txEl>
                                              <p:pRg st="3" end="3"/>
                                            </p:txEl>
                                          </p:spTgt>
                                        </p:tgtEl>
                                        <p:attrNameLst>
                                          <p:attrName>ppt_x</p:attrName>
                                        </p:attrNameLst>
                                      </p:cBhvr>
                                      <p:tavLst>
                                        <p:tav tm="0">
                                          <p:val>
                                            <p:strVal val="#ppt_x"/>
                                          </p:val>
                                        </p:tav>
                                        <p:tav tm="100000">
                                          <p:val>
                                            <p:strVal val="#ppt_x"/>
                                          </p:val>
                                        </p:tav>
                                      </p:tavLst>
                                    </p:anim>
                                    <p:anim calcmode="lin" valueType="num">
                                      <p:cBhvr>
                                        <p:cTn id="73" dur="250" fill="hold"/>
                                        <p:tgtEl>
                                          <p:spTgt spid="183">
                                            <p:txEl>
                                              <p:pRg st="3" end="3"/>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183">
                                            <p:txEl>
                                              <p:pRg st="4" end="4"/>
                                            </p:txEl>
                                          </p:spTgt>
                                        </p:tgtEl>
                                        <p:attrNameLst>
                                          <p:attrName>style.visibility</p:attrName>
                                        </p:attrNameLst>
                                      </p:cBhvr>
                                      <p:to>
                                        <p:strVal val="visible"/>
                                      </p:to>
                                    </p:set>
                                    <p:animEffect transition="in" filter="fade">
                                      <p:cBhvr>
                                        <p:cTn id="76" dur="250"/>
                                        <p:tgtEl>
                                          <p:spTgt spid="183">
                                            <p:txEl>
                                              <p:pRg st="4" end="4"/>
                                            </p:txEl>
                                          </p:spTgt>
                                        </p:tgtEl>
                                      </p:cBhvr>
                                    </p:animEffect>
                                    <p:anim calcmode="lin" valueType="num">
                                      <p:cBhvr>
                                        <p:cTn id="77" dur="250" fill="hold"/>
                                        <p:tgtEl>
                                          <p:spTgt spid="183">
                                            <p:txEl>
                                              <p:pRg st="4" end="4"/>
                                            </p:txEl>
                                          </p:spTgt>
                                        </p:tgtEl>
                                        <p:attrNameLst>
                                          <p:attrName>ppt_x</p:attrName>
                                        </p:attrNameLst>
                                      </p:cBhvr>
                                      <p:tavLst>
                                        <p:tav tm="0">
                                          <p:val>
                                            <p:strVal val="#ppt_x"/>
                                          </p:val>
                                        </p:tav>
                                        <p:tav tm="100000">
                                          <p:val>
                                            <p:strVal val="#ppt_x"/>
                                          </p:val>
                                        </p:tav>
                                      </p:tavLst>
                                    </p:anim>
                                    <p:anim calcmode="lin" valueType="num">
                                      <p:cBhvr>
                                        <p:cTn id="78" dur="250" fill="hold"/>
                                        <p:tgtEl>
                                          <p:spTgt spid="183">
                                            <p:txEl>
                                              <p:pRg st="4" end="4"/>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183">
                                            <p:txEl>
                                              <p:pRg st="5" end="5"/>
                                            </p:txEl>
                                          </p:spTgt>
                                        </p:tgtEl>
                                        <p:attrNameLst>
                                          <p:attrName>style.visibility</p:attrName>
                                        </p:attrNameLst>
                                      </p:cBhvr>
                                      <p:to>
                                        <p:strVal val="visible"/>
                                      </p:to>
                                    </p:set>
                                    <p:animEffect transition="in" filter="fade">
                                      <p:cBhvr>
                                        <p:cTn id="81" dur="250"/>
                                        <p:tgtEl>
                                          <p:spTgt spid="183">
                                            <p:txEl>
                                              <p:pRg st="5" end="5"/>
                                            </p:txEl>
                                          </p:spTgt>
                                        </p:tgtEl>
                                      </p:cBhvr>
                                    </p:animEffect>
                                    <p:anim calcmode="lin" valueType="num">
                                      <p:cBhvr>
                                        <p:cTn id="82" dur="250" fill="hold"/>
                                        <p:tgtEl>
                                          <p:spTgt spid="183">
                                            <p:txEl>
                                              <p:pRg st="5" end="5"/>
                                            </p:txEl>
                                          </p:spTgt>
                                        </p:tgtEl>
                                        <p:attrNameLst>
                                          <p:attrName>ppt_x</p:attrName>
                                        </p:attrNameLst>
                                      </p:cBhvr>
                                      <p:tavLst>
                                        <p:tav tm="0">
                                          <p:val>
                                            <p:strVal val="#ppt_x"/>
                                          </p:val>
                                        </p:tav>
                                        <p:tav tm="100000">
                                          <p:val>
                                            <p:strVal val="#ppt_x"/>
                                          </p:val>
                                        </p:tav>
                                      </p:tavLst>
                                    </p:anim>
                                    <p:anim calcmode="lin" valueType="num">
                                      <p:cBhvr>
                                        <p:cTn id="83" dur="250" fill="hold"/>
                                        <p:tgtEl>
                                          <p:spTgt spid="18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63755" y="966439"/>
            <a:ext cx="7334714" cy="3583258"/>
          </a:xfrm>
        </p:spPr>
        <p:txBody>
          <a:bodyPr/>
          <a:lstStyle/>
          <a:p>
            <a:pPr>
              <a:buFont typeface="Wingdings" panose="05000000000000000000" pitchFamily="2" charset="2"/>
              <a:buChar char="Ø"/>
            </a:pPr>
            <a:r>
              <a:rPr lang="vi-VN" sz="2000" dirty="0" smtClean="0"/>
              <a:t>Quá </a:t>
            </a:r>
            <a:r>
              <a:rPr lang="vi-VN" sz="2000" dirty="0"/>
              <a:t>trình này gồm 2 giai đoạn: </a:t>
            </a:r>
          </a:p>
          <a:p>
            <a:pPr marL="146050" indent="0" fontAlgn="base">
              <a:buNone/>
            </a:pPr>
            <a:r>
              <a:rPr lang="en-US" sz="2000" dirty="0" smtClean="0"/>
              <a:t>- </a:t>
            </a:r>
            <a:r>
              <a:rPr lang="vi-VN" sz="2000" dirty="0" smtClean="0"/>
              <a:t>Một </a:t>
            </a:r>
            <a:r>
              <a:rPr lang="vi-VN" sz="2000" dirty="0"/>
              <a:t>là tạo ra một cấu trúc chứa hai phần tử đầu và cuối.Vì mỗi phần tử đều liên kết với phần tử kế nó vậy nên ta chỉ cần biết phần tử đầu và cuối là có thể quản lý được danh sách này</a:t>
            </a:r>
          </a:p>
          <a:p>
            <a:pPr marL="146050" indent="0">
              <a:buNone/>
            </a:pPr>
            <a:r>
              <a:rPr lang="vi-VN" sz="2000" dirty="0">
                <a:latin typeface="Courier New" panose="02070309020205020404" pitchFamily="49" charset="0"/>
                <a:cs typeface="Courier New" panose="02070309020205020404" pitchFamily="49" charset="0"/>
              </a:rPr>
              <a:t>struct lkdon{</a:t>
            </a:r>
          </a:p>
          <a:p>
            <a:pPr marL="146050"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vi-VN" sz="2000" dirty="0" smtClean="0">
                <a:latin typeface="Courier New" panose="02070309020205020404" pitchFamily="49" charset="0"/>
                <a:cs typeface="Courier New" panose="02070309020205020404" pitchFamily="49" charset="0"/>
              </a:rPr>
              <a:t>node </a:t>
            </a:r>
            <a:r>
              <a:rPr lang="vi-VN" sz="2000" dirty="0">
                <a:latin typeface="Courier New" panose="02070309020205020404" pitchFamily="49" charset="0"/>
                <a:cs typeface="Courier New" panose="02070309020205020404" pitchFamily="49" charset="0"/>
              </a:rPr>
              <a:t>*head;</a:t>
            </a:r>
          </a:p>
          <a:p>
            <a:pPr marL="146050" indent="0">
              <a:buNone/>
            </a:pPr>
            <a:r>
              <a:rPr lang="en-US" sz="2000" dirty="0" smtClean="0">
                <a:latin typeface="Courier New" panose="02070309020205020404" pitchFamily="49" charset="0"/>
                <a:cs typeface="Courier New" panose="02070309020205020404" pitchFamily="49" charset="0"/>
              </a:rPr>
              <a:t>      </a:t>
            </a:r>
            <a:r>
              <a:rPr lang="vi-VN" sz="2000" dirty="0" smtClean="0">
                <a:latin typeface="Courier New" panose="02070309020205020404" pitchFamily="49" charset="0"/>
                <a:cs typeface="Courier New" panose="02070309020205020404" pitchFamily="49" charset="0"/>
              </a:rPr>
              <a:t>node </a:t>
            </a:r>
            <a:r>
              <a:rPr lang="vi-VN" sz="2000" dirty="0">
                <a:latin typeface="Courier New" panose="02070309020205020404" pitchFamily="49" charset="0"/>
                <a:cs typeface="Courier New" panose="02070309020205020404" pitchFamily="49" charset="0"/>
              </a:rPr>
              <a:t>*tail;</a:t>
            </a:r>
          </a:p>
          <a:p>
            <a:pPr marL="146050" indent="0">
              <a:buNone/>
            </a:pPr>
            <a:r>
              <a:rPr lang="en-US" sz="2000" dirty="0" smtClean="0">
                <a:latin typeface="Courier New" panose="02070309020205020404" pitchFamily="49" charset="0"/>
                <a:cs typeface="Courier New" panose="02070309020205020404" pitchFamily="49" charset="0"/>
              </a:rPr>
              <a:t>  </a:t>
            </a:r>
            <a:r>
              <a:rPr lang="vi-VN" sz="2000" dirty="0" smtClean="0">
                <a:latin typeface="Courier New" panose="02070309020205020404" pitchFamily="49" charset="0"/>
                <a:cs typeface="Courier New" panose="02070309020205020404" pitchFamily="49" charset="0"/>
              </a:rPr>
              <a:t>};</a:t>
            </a:r>
            <a:endParaRPr lang="vi-VN" sz="2000" dirty="0">
              <a:latin typeface="Courier New" panose="02070309020205020404" pitchFamily="49" charset="0"/>
              <a:cs typeface="Courier New" panose="02070309020205020404" pitchFamily="49" charset="0"/>
            </a:endParaRPr>
          </a:p>
          <a:p>
            <a:pPr marL="146050" indent="0">
              <a:buNone/>
            </a:pPr>
            <a:r>
              <a:rPr lang="vi-VN" sz="1400" dirty="0"/>
              <a:t> </a:t>
            </a:r>
          </a:p>
          <a:p>
            <a:pPr marL="146050" indent="0">
              <a:buNone/>
            </a:pPr>
            <a:endParaRPr lang="vi-VN" sz="1400" dirty="0"/>
          </a:p>
          <a:p>
            <a:pPr marL="146050" indent="0">
              <a:buNone/>
            </a:pPr>
            <a:r>
              <a:rPr lang="vi-VN" dirty="0"/>
              <a:t/>
            </a:r>
            <a:br>
              <a:rPr lang="vi-VN" dirty="0"/>
            </a:br>
            <a:endParaRPr lang="en-US" dirty="0"/>
          </a:p>
        </p:txBody>
      </p:sp>
      <p:sp>
        <p:nvSpPr>
          <p:cNvPr id="4" name="Title 3"/>
          <p:cNvSpPr>
            <a:spLocks noGrp="1"/>
          </p:cNvSpPr>
          <p:nvPr>
            <p:ph type="title"/>
          </p:nvPr>
        </p:nvSpPr>
        <p:spPr>
          <a:xfrm>
            <a:off x="863755" y="511064"/>
            <a:ext cx="7505700" cy="648663"/>
          </a:xfrm>
        </p:spPr>
        <p:txBody>
          <a:bodyPr/>
          <a:lstStyle/>
          <a:p>
            <a:r>
              <a:rPr lang="en-US" sz="2000" dirty="0" smtClean="0">
                <a:solidFill>
                  <a:schemeClr val="bg2"/>
                </a:solidFill>
              </a:rPr>
              <a:t>B3: </a:t>
            </a:r>
            <a:r>
              <a:rPr lang="vi-VN" sz="2000" dirty="0" smtClean="0">
                <a:solidFill>
                  <a:schemeClr val="bg2"/>
                </a:solidFill>
              </a:rPr>
              <a:t>Tạo </a:t>
            </a:r>
            <a:r>
              <a:rPr lang="vi-VN" sz="2000" dirty="0">
                <a:solidFill>
                  <a:schemeClr val="bg2"/>
                </a:solidFill>
                <a:latin typeface="Calibri" panose="020F0502020204030204" pitchFamily="34" charset="0"/>
                <a:cs typeface="Calibri" panose="020F0502020204030204" pitchFamily="34" charset="0"/>
              </a:rPr>
              <a:t>danh</a:t>
            </a:r>
            <a:r>
              <a:rPr lang="vi-VN" sz="2000" dirty="0">
                <a:solidFill>
                  <a:schemeClr val="bg2"/>
                </a:solidFill>
              </a:rPr>
              <a:t> sách liên kết đơn</a:t>
            </a:r>
            <a:endParaRPr lang="en-US" sz="20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9</a:t>
            </a:fld>
            <a:endParaRPr lang="vi"/>
          </a:p>
        </p:txBody>
      </p:sp>
    </p:spTree>
    <p:extLst>
      <p:ext uri="{BB962C8B-B14F-4D97-AF65-F5344CB8AC3E}">
        <p14:creationId xmlns:p14="http://schemas.microsoft.com/office/powerpoint/2010/main" val="4112094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anim calcmode="lin" valueType="num">
                                      <p:cBhvr>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barn(inVertical)">
                                      <p:cBhvr>
                                        <p:cTn id="25" dur="500"/>
                                        <p:tgtEl>
                                          <p:spTgt spid="3">
                                            <p:txEl>
                                              <p:pRg st="2" end="2"/>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arn(inVertical)">
                                      <p:cBhvr>
                                        <p:cTn id="31" dur="500"/>
                                        <p:tgtEl>
                                          <p:spTgt spid="3">
                                            <p:txEl>
                                              <p:pRg st="4" end="4"/>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barn(inVertical)">
                                      <p:cBhvr>
                                        <p:cTn id="3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962</Words>
  <Application>Microsoft Office PowerPoint</Application>
  <PresentationFormat>On-screen Show (16:9)</PresentationFormat>
  <Paragraphs>158</Paragraphs>
  <Slides>16</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Courier New</vt:lpstr>
      <vt:lpstr>Nunito</vt:lpstr>
      <vt:lpstr>Calibri</vt:lpstr>
      <vt:lpstr>Wingdings</vt:lpstr>
      <vt:lpstr>Noto Sans Symbols</vt:lpstr>
      <vt:lpstr>Shift</vt:lpstr>
      <vt:lpstr>TRƯỜNG ĐẠI HỌC GIAO THÔNG VẬN TẢI PHÂN HIỆU TẠI TP. HỒ CHÍ MINH  BỘ MÔN CÔNG NGHỆ THÔNG TIN  BÁO CÁO BÀI TẬP LỚN </vt:lpstr>
      <vt:lpstr>NỘI DUNG BÀI THUYẾT TRÌNH</vt:lpstr>
      <vt:lpstr>I. LÍ DO CHỌN ĐỀ TÀI</vt:lpstr>
      <vt:lpstr>II. LÍ THUYẾT BỔ SUNG </vt:lpstr>
      <vt:lpstr>1.DANH SÁCH LIÊN KẾT ĐƠN LÀ GÌ ?</vt:lpstr>
      <vt:lpstr>ĐỊNH NGHĨA DANH SÁCH LIÊN KẾT ĐƠN</vt:lpstr>
      <vt:lpstr>1.1.ĐẶC ĐIỂM CỦA DANH SÁCH LIÊN KẾT ĐƠN </vt:lpstr>
      <vt:lpstr>1.2.Cài đặt danh sách liên kết đơn </vt:lpstr>
      <vt:lpstr>B3: Tạo danh sách liên kết đơn</vt:lpstr>
      <vt:lpstr>PowerPoint Presentation</vt:lpstr>
      <vt:lpstr>1.3.Thêm phần tử vào danh sách  </vt:lpstr>
      <vt:lpstr>1.4.Xóa phần tử khỏi danh sách</vt:lpstr>
      <vt:lpstr>   </vt:lpstr>
      <vt:lpstr> </vt:lpstr>
      <vt:lpstr>III.GIẢI THÍCH CODE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tuandat tuandat</cp:lastModifiedBy>
  <cp:revision>26</cp:revision>
  <dcterms:modified xsi:type="dcterms:W3CDTF">2020-06-22T09:21:38Z</dcterms:modified>
</cp:coreProperties>
</file>