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4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95" r:id="rId28"/>
    <p:sldId id="281" r:id="rId29"/>
    <p:sldId id="282" r:id="rId30"/>
    <p:sldId id="283" r:id="rId31"/>
    <p:sldId id="284" r:id="rId32"/>
    <p:sldId id="291" r:id="rId33"/>
    <p:sldId id="292" r:id="rId34"/>
    <p:sldId id="293" r:id="rId35"/>
    <p:sldId id="285" r:id="rId36"/>
    <p:sldId id="286" r:id="rId37"/>
    <p:sldId id="287" r:id="rId38"/>
    <p:sldId id="288" r:id="rId39"/>
    <p:sldId id="289" r:id="rId40"/>
    <p:sldId id="294"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ylNv4LojOzA6hDtCL5k8z2Tgz2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5" name="Google Shape;59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5" name="Google Shape;63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4" name="Google Shape;64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7" name="Google Shape;66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7" name="Google Shape;67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5" name="Google Shape;68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6" name="Google Shape;69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8" name="Google Shape;70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0" name="Google Shape;72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2" name="Google Shape;73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5" name="Google Shape;74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4" name="Google Shape;754;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6" name="Google Shape;76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5" name="Google Shape;775;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4" name="Google Shape;78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7" name="Google Shape;81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4543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6" name="Google Shape;79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5" name="Google Shape;80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7" name="Google Shape;81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9" name="Google Shape;82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9" name="Google Shape;82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594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9" name="Google Shape;82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70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9" name="Google Shape;82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30199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1" name="Google Shape;841;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3" name="Google Shape;85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5" name="Google Shape;865;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1" name="Google Shape;871;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2" name="Google Shape;882;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2" name="Google Shape;882;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3028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êu đề Bản chiếu" type="title">
  <p:cSld name="TITLE">
    <p:spTree>
      <p:nvGrpSpPr>
        <p:cNvPr id="1" name="Shape 11"/>
        <p:cNvGrpSpPr/>
        <p:nvPr/>
      </p:nvGrpSpPr>
      <p:grpSpPr>
        <a:xfrm>
          <a:off x="0" y="0"/>
          <a:ext cx="0" cy="0"/>
          <a:chOff x="0" y="0"/>
          <a:chExt cx="0" cy="0"/>
        </a:xfrm>
      </p:grpSpPr>
      <p:sp>
        <p:nvSpPr>
          <p:cNvPr id="12" name="Google Shape;12;p3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êu đề và Văn bản Dọc" type="vertTx">
  <p:cSld name="VERTICAL_TEXT">
    <p:spTree>
      <p:nvGrpSpPr>
        <p:cNvPr id="1" name="Shape 68"/>
        <p:cNvGrpSpPr/>
        <p:nvPr/>
      </p:nvGrpSpPr>
      <p:grpSpPr>
        <a:xfrm>
          <a:off x="0" y="0"/>
          <a:ext cx="0" cy="0"/>
          <a:chOff x="0" y="0"/>
          <a:chExt cx="0" cy="0"/>
        </a:xfrm>
      </p:grpSpPr>
      <p:sp>
        <p:nvSpPr>
          <p:cNvPr id="69" name="Google Shape;69;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êu đề Dọc và Văn bản" type="vertTitleAndTx">
  <p:cSld name="VERTICAL_TITLE_AND_VERTICAL_TEXT">
    <p:spTree>
      <p:nvGrpSpPr>
        <p:cNvPr id="1" name="Shape 74"/>
        <p:cNvGrpSpPr/>
        <p:nvPr/>
      </p:nvGrpSpPr>
      <p:grpSpPr>
        <a:xfrm>
          <a:off x="0" y="0"/>
          <a:ext cx="0" cy="0"/>
          <a:chOff x="0" y="0"/>
          <a:chExt cx="0" cy="0"/>
        </a:xfrm>
      </p:grpSpPr>
      <p:sp>
        <p:nvSpPr>
          <p:cNvPr id="75" name="Google Shape;75;p4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êu đề và Nội dung" type="obj">
  <p:cSld name="OBJECT">
    <p:spTree>
      <p:nvGrpSpPr>
        <p:cNvPr id="1" name="Shape 86"/>
        <p:cNvGrpSpPr/>
        <p:nvPr/>
      </p:nvGrpSpPr>
      <p:grpSpPr>
        <a:xfrm>
          <a:off x="0" y="0"/>
          <a:ext cx="0" cy="0"/>
          <a:chOff x="0" y="0"/>
          <a:chExt cx="0" cy="0"/>
        </a:xfrm>
      </p:grpSpPr>
      <p:sp>
        <p:nvSpPr>
          <p:cNvPr id="87" name="Google Shape;87;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êu đề và Nội dung" type="obj">
  <p:cSld name="OBJECT">
    <p:spTree>
      <p:nvGrpSpPr>
        <p:cNvPr id="1" name="Shape 17"/>
        <p:cNvGrpSpPr/>
        <p:nvPr/>
      </p:nvGrpSpPr>
      <p:grpSpPr>
        <a:xfrm>
          <a:off x="0" y="0"/>
          <a:ext cx="0" cy="0"/>
          <a:chOff x="0" y="0"/>
          <a:chExt cx="0" cy="0"/>
        </a:xfrm>
      </p:grpSpPr>
      <p:sp>
        <p:nvSpPr>
          <p:cNvPr id="18" name="Google Shape;18;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Đầu trang của Phần" type="secHead">
  <p:cSld name="SECTION_HEADER">
    <p:spTree>
      <p:nvGrpSpPr>
        <p:cNvPr id="1" name="Shape 23"/>
        <p:cNvGrpSpPr/>
        <p:nvPr/>
      </p:nvGrpSpPr>
      <p:grpSpPr>
        <a:xfrm>
          <a:off x="0" y="0"/>
          <a:ext cx="0" cy="0"/>
          <a:chOff x="0" y="0"/>
          <a:chExt cx="0" cy="0"/>
        </a:xfrm>
      </p:grpSpPr>
      <p:sp>
        <p:nvSpPr>
          <p:cNvPr id="24" name="Google Shape;24;p4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i Nội dung" type="twoObj">
  <p:cSld name="TWO_OBJECTS">
    <p:spTree>
      <p:nvGrpSpPr>
        <p:cNvPr id="1" name="Shape 29"/>
        <p:cNvGrpSpPr/>
        <p:nvPr/>
      </p:nvGrpSpPr>
      <p:grpSpPr>
        <a:xfrm>
          <a:off x="0" y="0"/>
          <a:ext cx="0" cy="0"/>
          <a:chOff x="0" y="0"/>
          <a:chExt cx="0" cy="0"/>
        </a:xfrm>
      </p:grpSpPr>
      <p:sp>
        <p:nvSpPr>
          <p:cNvPr id="30" name="Google Shape;3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ép so sánh" type="twoTxTwoObj">
  <p:cSld name="TWO_OBJECTS_WITH_TEXT">
    <p:spTree>
      <p:nvGrpSpPr>
        <p:cNvPr id="1" name="Shape 36"/>
        <p:cNvGrpSpPr/>
        <p:nvPr/>
      </p:nvGrpSpPr>
      <p:grpSpPr>
        <a:xfrm>
          <a:off x="0" y="0"/>
          <a:ext cx="0" cy="0"/>
          <a:chOff x="0" y="0"/>
          <a:chExt cx="0" cy="0"/>
        </a:xfrm>
      </p:grpSpPr>
      <p:sp>
        <p:nvSpPr>
          <p:cNvPr id="37" name="Google Shape;37;p4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4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4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ỉ Tiêu đề" type="titleOnly">
  <p:cSld name="TITLE_ONLY">
    <p:spTree>
      <p:nvGrpSpPr>
        <p:cNvPr id="1" name="Shape 45"/>
        <p:cNvGrpSpPr/>
        <p:nvPr/>
      </p:nvGrpSpPr>
      <p:grpSpPr>
        <a:xfrm>
          <a:off x="0" y="0"/>
          <a:ext cx="0" cy="0"/>
          <a:chOff x="0" y="0"/>
          <a:chExt cx="0" cy="0"/>
        </a:xfrm>
      </p:grpSpPr>
      <p:sp>
        <p:nvSpPr>
          <p:cNvPr id="46" name="Google Shape;46;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rống" type="blank">
  <p:cSld name="BLANK">
    <p:spTree>
      <p:nvGrpSpPr>
        <p:cNvPr id="1" name="Shape 50"/>
        <p:cNvGrpSpPr/>
        <p:nvPr/>
      </p:nvGrpSpPr>
      <p:grpSpPr>
        <a:xfrm>
          <a:off x="0" y="0"/>
          <a:ext cx="0" cy="0"/>
          <a:chOff x="0" y="0"/>
          <a:chExt cx="0" cy="0"/>
        </a:xfrm>
      </p:grpSpPr>
      <p:sp>
        <p:nvSpPr>
          <p:cNvPr id="51" name="Google Shape;51;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ội dung với Chú thích" type="objTx">
  <p:cSld name="OBJECT_WITH_CAPTION_TEXT">
    <p:spTree>
      <p:nvGrpSpPr>
        <p:cNvPr id="1" name="Shape 54"/>
        <p:cNvGrpSpPr/>
        <p:nvPr/>
      </p:nvGrpSpPr>
      <p:grpSpPr>
        <a:xfrm>
          <a:off x="0" y="0"/>
          <a:ext cx="0" cy="0"/>
          <a:chOff x="0" y="0"/>
          <a:chExt cx="0" cy="0"/>
        </a:xfrm>
      </p:grpSpPr>
      <p:sp>
        <p:nvSpPr>
          <p:cNvPr id="55" name="Google Shape;55;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nh với Chú thích" type="picTx">
  <p:cSld name="PICTURE_WITH_CAPTION_TEXT">
    <p:spTree>
      <p:nvGrpSpPr>
        <p:cNvPr id="1" name="Shape 61"/>
        <p:cNvGrpSpPr/>
        <p:nvPr/>
      </p:nvGrpSpPr>
      <p:grpSpPr>
        <a:xfrm>
          <a:off x="0" y="0"/>
          <a:ext cx="0" cy="0"/>
          <a:chOff x="0" y="0"/>
          <a:chExt cx="0" cy="0"/>
        </a:xfrm>
      </p:grpSpPr>
      <p:sp>
        <p:nvSpPr>
          <p:cNvPr id="62" name="Google Shape;62;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4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pic>
        <p:nvPicPr>
          <p:cNvPr id="96" name="Google Shape;96;p1" descr="Ngành An toàn thông tin học gì? Ra trường làm gì?"/>
          <p:cNvPicPr preferRelativeResize="0"/>
          <p:nvPr/>
        </p:nvPicPr>
        <p:blipFill rotWithShape="1">
          <a:blip r:embed="rId3">
            <a:alphaModFix/>
          </a:blip>
          <a:srcRect/>
          <a:stretch/>
        </p:blipFill>
        <p:spPr>
          <a:xfrm>
            <a:off x="20" y="10"/>
            <a:ext cx="12191980" cy="6857990"/>
          </a:xfrm>
          <a:prstGeom prst="rect">
            <a:avLst/>
          </a:prstGeom>
          <a:noFill/>
          <a:ln>
            <a:noFill/>
          </a:ln>
        </p:spPr>
      </p:pic>
      <p:sp>
        <p:nvSpPr>
          <p:cNvPr id="97" name="Google Shape;97;p1"/>
          <p:cNvSpPr/>
          <p:nvPr/>
        </p:nvSpPr>
        <p:spPr>
          <a:xfrm>
            <a:off x="7488621" y="2277613"/>
            <a:ext cx="4703379" cy="4580387"/>
          </a:xfrm>
          <a:custGeom>
            <a:avLst/>
            <a:gdLst/>
            <a:ahLst/>
            <a:cxnLst/>
            <a:rect l="l" t="t" r="r" b="b"/>
            <a:pathLst>
              <a:path w="1333" h="1298" extrusionOk="0">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69803"/>
            </a:schemeClr>
          </a:solid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dk1"/>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98" name="Google Shape;98;p1"/>
          <p:cNvSpPr txBox="1">
            <a:spLocks noGrp="1"/>
          </p:cNvSpPr>
          <p:nvPr>
            <p:ph type="ctrTitle"/>
          </p:nvPr>
        </p:nvSpPr>
        <p:spPr>
          <a:xfrm>
            <a:off x="8022021" y="3231931"/>
            <a:ext cx="3852041" cy="183405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a:t>Báo cáo môn học</a:t>
            </a:r>
            <a:endParaRPr sz="4000"/>
          </a:p>
        </p:txBody>
      </p:sp>
      <p:sp>
        <p:nvSpPr>
          <p:cNvPr id="99" name="Google Shape;99;p1"/>
          <p:cNvSpPr txBox="1">
            <a:spLocks noGrp="1"/>
          </p:cNvSpPr>
          <p:nvPr>
            <p:ph type="subTitle" idx="1"/>
          </p:nvPr>
        </p:nvSpPr>
        <p:spPr>
          <a:xfrm>
            <a:off x="7782910" y="5242675"/>
            <a:ext cx="4330262" cy="68328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000"/>
              <a:buNone/>
            </a:pPr>
            <a:r>
              <a:rPr lang="en-US" sz="2000"/>
              <a:t>Nhập môn An toàn thông tin</a:t>
            </a:r>
            <a:endParaRPr/>
          </a:p>
        </p:txBody>
      </p:sp>
      <p:cxnSp>
        <p:nvCxnSpPr>
          <p:cNvPr id="100" name="Google Shape;100;p1"/>
          <p:cNvCxnSpPr/>
          <p:nvPr/>
        </p:nvCxnSpPr>
        <p:spPr>
          <a:xfrm>
            <a:off x="9480331" y="5123793"/>
            <a:ext cx="935420" cy="0"/>
          </a:xfrm>
          <a:prstGeom prst="straightConnector1">
            <a:avLst/>
          </a:prstGeom>
          <a:noFill/>
          <a:ln w="25400" cap="sq" cmpd="sng">
            <a:solidFill>
              <a:srgbClr val="262626"/>
            </a:solidFill>
            <a:prstDash val="solid"/>
            <a:bevel/>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6"/>
        <p:cNvGrpSpPr/>
        <p:nvPr/>
      </p:nvGrpSpPr>
      <p:grpSpPr>
        <a:xfrm>
          <a:off x="0" y="0"/>
          <a:ext cx="0" cy="0"/>
          <a:chOff x="0" y="0"/>
          <a:chExt cx="0" cy="0"/>
        </a:xfrm>
      </p:grpSpPr>
      <p:sp>
        <p:nvSpPr>
          <p:cNvPr id="597" name="Google Shape;597;p10"/>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98" name="Google Shape;598;p10" descr="Bảo mật máy tính xách tay"/>
          <p:cNvPicPr preferRelativeResize="0"/>
          <p:nvPr/>
        </p:nvPicPr>
        <p:blipFill rotWithShape="1">
          <a:blip r:embed="rId3">
            <a:alphaModFix/>
          </a:blip>
          <a:srcRect/>
          <a:stretch/>
        </p:blipFill>
        <p:spPr>
          <a:xfrm>
            <a:off x="2720383" y="3104705"/>
            <a:ext cx="3217333" cy="3217333"/>
          </a:xfrm>
          <a:prstGeom prst="rect">
            <a:avLst/>
          </a:prstGeom>
          <a:noFill/>
          <a:ln>
            <a:noFill/>
          </a:ln>
        </p:spPr>
      </p:pic>
      <p:grpSp>
        <p:nvGrpSpPr>
          <p:cNvPr id="599" name="Google Shape;599;p10"/>
          <p:cNvGrpSpPr/>
          <p:nvPr/>
        </p:nvGrpSpPr>
        <p:grpSpPr>
          <a:xfrm>
            <a:off x="785511" y="805742"/>
            <a:ext cx="3647770" cy="3193211"/>
            <a:chOff x="1674895" y="1345036"/>
            <a:chExt cx="5428610" cy="4210939"/>
          </a:xfrm>
        </p:grpSpPr>
        <p:sp>
          <p:nvSpPr>
            <p:cNvPr id="600" name="Google Shape;600;p10"/>
            <p:cNvSpPr/>
            <p:nvPr/>
          </p:nvSpPr>
          <p:spPr>
            <a:xfrm>
              <a:off x="1674895" y="1345036"/>
              <a:ext cx="5428610" cy="4210939"/>
            </a:xfrm>
            <a:prstGeom prst="rect">
              <a:avLst/>
            </a:prstGeom>
            <a:solidFill>
              <a:srgbClr val="FFFFFF"/>
            </a:solidFill>
            <a:ln w="2857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1" name="Google Shape;601;p10"/>
            <p:cNvSpPr/>
            <p:nvPr/>
          </p:nvSpPr>
          <p:spPr>
            <a:xfrm>
              <a:off x="1674895" y="1345036"/>
              <a:ext cx="5428610" cy="4210939"/>
            </a:xfrm>
            <a:prstGeom prst="rect">
              <a:avLst/>
            </a:prstGeom>
            <a:solidFill>
              <a:schemeClr val="accent6">
                <a:alpha val="29803"/>
              </a:schemeClr>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02" name="Google Shape;602;p10"/>
          <p:cNvSpPr/>
          <p:nvPr/>
        </p:nvSpPr>
        <p:spPr>
          <a:xfrm>
            <a:off x="695315" y="685805"/>
            <a:ext cx="3624947" cy="3193211"/>
          </a:xfrm>
          <a:prstGeom prst="rect">
            <a:avLst/>
          </a:prstGeom>
          <a:solidFill>
            <a:schemeClr val="dk1"/>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3" name="Google Shape;603;p10"/>
          <p:cNvSpPr txBox="1">
            <a:spLocks noGrp="1"/>
          </p:cNvSpPr>
          <p:nvPr>
            <p:ph type="title"/>
          </p:nvPr>
        </p:nvSpPr>
        <p:spPr>
          <a:xfrm>
            <a:off x="740584" y="859808"/>
            <a:ext cx="3543197" cy="287898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a:solidFill>
                  <a:schemeClr val="lt1"/>
                </a:solidFill>
              </a:rPr>
              <a:t>Các vai trò trong OAuth2</a:t>
            </a:r>
            <a:endParaRPr>
              <a:solidFill>
                <a:schemeClr val="lt1"/>
              </a:solidFill>
            </a:endParaRPr>
          </a:p>
        </p:txBody>
      </p:sp>
      <p:grpSp>
        <p:nvGrpSpPr>
          <p:cNvPr id="604" name="Google Shape;604;p10"/>
          <p:cNvGrpSpPr/>
          <p:nvPr/>
        </p:nvGrpSpPr>
        <p:grpSpPr>
          <a:xfrm>
            <a:off x="4689048" y="2335801"/>
            <a:ext cx="849365" cy="849366"/>
            <a:chOff x="5829300" y="3162300"/>
            <a:chExt cx="532256" cy="532257"/>
          </a:xfrm>
        </p:grpSpPr>
        <p:sp>
          <p:nvSpPr>
            <p:cNvPr id="605" name="Google Shape;605;p10"/>
            <p:cNvSpPr/>
            <p:nvPr/>
          </p:nvSpPr>
          <p:spPr>
            <a:xfrm>
              <a:off x="5859208" y="3192208"/>
              <a:ext cx="112966" cy="112966"/>
            </a:xfrm>
            <a:custGeom>
              <a:avLst/>
              <a:gdLst/>
              <a:ahLst/>
              <a:cxnLst/>
              <a:rect l="l" t="t" r="r" b="b"/>
              <a:pathLst>
                <a:path w="112966" h="112966" extrusionOk="0">
                  <a:moveTo>
                    <a:pt x="112967" y="0"/>
                  </a:moveTo>
                  <a:lnTo>
                    <a:pt x="0" y="112967"/>
                  </a:lnTo>
                  <a:cubicBezTo>
                    <a:pt x="25356" y="64747"/>
                    <a:pt x="64747" y="25356"/>
                    <a:pt x="11296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6" name="Google Shape;606;p10"/>
            <p:cNvSpPr/>
            <p:nvPr/>
          </p:nvSpPr>
          <p:spPr>
            <a:xfrm>
              <a:off x="5831205" y="3164205"/>
              <a:ext cx="230314" cy="230314"/>
            </a:xfrm>
            <a:custGeom>
              <a:avLst/>
              <a:gdLst/>
              <a:ahLst/>
              <a:cxnLst/>
              <a:rect l="l" t="t" r="r" b="b"/>
              <a:pathLst>
                <a:path w="230314" h="230314" extrusionOk="0">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7" name="Google Shape;607;p10"/>
            <p:cNvSpPr/>
            <p:nvPr/>
          </p:nvSpPr>
          <p:spPr>
            <a:xfrm>
              <a:off x="5829300" y="3162300"/>
              <a:ext cx="294131" cy="294131"/>
            </a:xfrm>
            <a:custGeom>
              <a:avLst/>
              <a:gdLst/>
              <a:ahLst/>
              <a:cxnLst/>
              <a:rect l="l" t="t" r="r" b="b"/>
              <a:pathLst>
                <a:path w="294131" h="294131" extrusionOk="0">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8" name="Google Shape;608;p10"/>
            <p:cNvSpPr/>
            <p:nvPr/>
          </p:nvSpPr>
          <p:spPr>
            <a:xfrm>
              <a:off x="5837205" y="3170110"/>
              <a:ext cx="337184" cy="337280"/>
            </a:xfrm>
            <a:custGeom>
              <a:avLst/>
              <a:gdLst/>
              <a:ahLst/>
              <a:cxnLst/>
              <a:rect l="l" t="t" r="r" b="b"/>
              <a:pathLst>
                <a:path w="337184" h="337280" extrusionOk="0">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9" name="Google Shape;609;p10"/>
            <p:cNvSpPr/>
            <p:nvPr/>
          </p:nvSpPr>
          <p:spPr>
            <a:xfrm>
              <a:off x="5853207" y="3186207"/>
              <a:ext cx="364617" cy="364617"/>
            </a:xfrm>
            <a:custGeom>
              <a:avLst/>
              <a:gdLst/>
              <a:ahLst/>
              <a:cxnLst/>
              <a:rect l="l" t="t" r="r" b="b"/>
              <a:pathLst>
                <a:path w="364617" h="364617" extrusionOk="0">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0" name="Google Shape;610;p10"/>
            <p:cNvSpPr/>
            <p:nvPr/>
          </p:nvSpPr>
          <p:spPr>
            <a:xfrm>
              <a:off x="5875305" y="3208305"/>
              <a:ext cx="380238" cy="380238"/>
            </a:xfrm>
            <a:custGeom>
              <a:avLst/>
              <a:gdLst/>
              <a:ahLst/>
              <a:cxnLst/>
              <a:rect l="l" t="t" r="r" b="b"/>
              <a:pathLst>
                <a:path w="380238" h="380238" extrusionOk="0">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1" name="Google Shape;611;p10"/>
            <p:cNvSpPr/>
            <p:nvPr/>
          </p:nvSpPr>
          <p:spPr>
            <a:xfrm>
              <a:off x="5902832" y="3235832"/>
              <a:ext cx="385191" cy="385191"/>
            </a:xfrm>
            <a:custGeom>
              <a:avLst/>
              <a:gdLst/>
              <a:ahLst/>
              <a:cxnLst/>
              <a:rect l="l" t="t" r="r" b="b"/>
              <a:pathLst>
                <a:path w="385191" h="385191" extrusionOk="0">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2" name="Google Shape;612;p10"/>
            <p:cNvSpPr/>
            <p:nvPr/>
          </p:nvSpPr>
          <p:spPr>
            <a:xfrm>
              <a:off x="5935789" y="3268313"/>
              <a:ext cx="379761" cy="380237"/>
            </a:xfrm>
            <a:custGeom>
              <a:avLst/>
              <a:gdLst/>
              <a:ahLst/>
              <a:cxnLst/>
              <a:rect l="l" t="t" r="r" b="b"/>
              <a:pathLst>
                <a:path w="379761" h="380237" extrusionOk="0">
                  <a:moveTo>
                    <a:pt x="372428" y="0"/>
                  </a:moveTo>
                  <a:cubicBezTo>
                    <a:pt x="374999" y="3239"/>
                    <a:pt x="377381" y="6572"/>
                    <a:pt x="379762" y="9525"/>
                  </a:cubicBezTo>
                  <a:lnTo>
                    <a:pt x="9525" y="380238"/>
                  </a:lnTo>
                  <a:cubicBezTo>
                    <a:pt x="6096" y="377857"/>
                    <a:pt x="2762" y="375476"/>
                    <a:pt x="0" y="3729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3" name="Google Shape;613;p10"/>
            <p:cNvSpPr/>
            <p:nvPr/>
          </p:nvSpPr>
          <p:spPr>
            <a:xfrm>
              <a:off x="5972841" y="3305841"/>
              <a:ext cx="364807" cy="364807"/>
            </a:xfrm>
            <a:custGeom>
              <a:avLst/>
              <a:gdLst/>
              <a:ahLst/>
              <a:cxnLst/>
              <a:rect l="l" t="t" r="r" b="b"/>
              <a:pathLst>
                <a:path w="364807" h="364807" extrusionOk="0">
                  <a:moveTo>
                    <a:pt x="359188" y="0"/>
                  </a:moveTo>
                  <a:cubicBezTo>
                    <a:pt x="361188" y="3905"/>
                    <a:pt x="362998" y="7715"/>
                    <a:pt x="364808" y="11621"/>
                  </a:cubicBezTo>
                  <a:lnTo>
                    <a:pt x="11621" y="364808"/>
                  </a:lnTo>
                  <a:cubicBezTo>
                    <a:pt x="7715" y="362998"/>
                    <a:pt x="3905" y="361188"/>
                    <a:pt x="0" y="35918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4" name="Google Shape;614;p10"/>
            <p:cNvSpPr/>
            <p:nvPr/>
          </p:nvSpPr>
          <p:spPr>
            <a:xfrm>
              <a:off x="6016370" y="3349466"/>
              <a:ext cx="337280" cy="337280"/>
            </a:xfrm>
            <a:custGeom>
              <a:avLst/>
              <a:gdLst/>
              <a:ahLst/>
              <a:cxnLst/>
              <a:rect l="l" t="t" r="r" b="b"/>
              <a:pathLst>
                <a:path w="337280" h="337280" extrusionOk="0">
                  <a:moveTo>
                    <a:pt x="333470" y="0"/>
                  </a:moveTo>
                  <a:cubicBezTo>
                    <a:pt x="334899" y="4382"/>
                    <a:pt x="336137" y="8858"/>
                    <a:pt x="337280" y="13430"/>
                  </a:cubicBezTo>
                  <a:lnTo>
                    <a:pt x="13430" y="337280"/>
                  </a:lnTo>
                  <a:cubicBezTo>
                    <a:pt x="8858" y="336137"/>
                    <a:pt x="4382" y="334899"/>
                    <a:pt x="0" y="3334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5" name="Google Shape;615;p10"/>
            <p:cNvSpPr/>
            <p:nvPr/>
          </p:nvSpPr>
          <p:spPr>
            <a:xfrm>
              <a:off x="6067329" y="3400425"/>
              <a:ext cx="294227" cy="294132"/>
            </a:xfrm>
            <a:custGeom>
              <a:avLst/>
              <a:gdLst/>
              <a:ahLst/>
              <a:cxnLst/>
              <a:rect l="l" t="t" r="r" b="b"/>
              <a:pathLst>
                <a:path w="294227" h="294132" extrusionOk="0">
                  <a:moveTo>
                    <a:pt x="292989" y="0"/>
                  </a:moveTo>
                  <a:cubicBezTo>
                    <a:pt x="293561" y="5334"/>
                    <a:pt x="293942" y="10668"/>
                    <a:pt x="294227" y="15907"/>
                  </a:cubicBezTo>
                  <a:lnTo>
                    <a:pt x="15907" y="294132"/>
                  </a:lnTo>
                  <a:cubicBezTo>
                    <a:pt x="10668" y="294132"/>
                    <a:pt x="5334" y="293465"/>
                    <a:pt x="0" y="2928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6" name="Google Shape;616;p10"/>
            <p:cNvSpPr/>
            <p:nvPr/>
          </p:nvSpPr>
          <p:spPr>
            <a:xfrm>
              <a:off x="6129337" y="3462337"/>
              <a:ext cx="230314" cy="230314"/>
            </a:xfrm>
            <a:custGeom>
              <a:avLst/>
              <a:gdLst/>
              <a:ahLst/>
              <a:cxnLst/>
              <a:rect l="l" t="t" r="r" b="b"/>
              <a:pathLst>
                <a:path w="230314" h="230314" extrusionOk="0">
                  <a:moveTo>
                    <a:pt x="230315" y="0"/>
                  </a:moveTo>
                  <a:cubicBezTo>
                    <a:pt x="229457" y="6953"/>
                    <a:pt x="228314" y="13716"/>
                    <a:pt x="226886" y="20574"/>
                  </a:cubicBezTo>
                  <a:lnTo>
                    <a:pt x="20669" y="226790"/>
                  </a:lnTo>
                  <a:cubicBezTo>
                    <a:pt x="13811" y="228314"/>
                    <a:pt x="6953" y="229457"/>
                    <a:pt x="0" y="23031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7" name="Google Shape;617;p10"/>
            <p:cNvSpPr/>
            <p:nvPr/>
          </p:nvSpPr>
          <p:spPr>
            <a:xfrm>
              <a:off x="6218682" y="3551682"/>
              <a:ext cx="112871" cy="112871"/>
            </a:xfrm>
            <a:custGeom>
              <a:avLst/>
              <a:gdLst/>
              <a:ahLst/>
              <a:cxnLst/>
              <a:rect l="l" t="t" r="r" b="b"/>
              <a:pathLst>
                <a:path w="112871" h="112871" extrusionOk="0">
                  <a:moveTo>
                    <a:pt x="112871" y="0"/>
                  </a:moveTo>
                  <a:cubicBezTo>
                    <a:pt x="87618" y="48239"/>
                    <a:pt x="48239" y="87618"/>
                    <a:pt x="0" y="1128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18" name="Google Shape;618;p10"/>
          <p:cNvGrpSpPr/>
          <p:nvPr/>
        </p:nvGrpSpPr>
        <p:grpSpPr>
          <a:xfrm>
            <a:off x="4689048" y="2335801"/>
            <a:ext cx="849365" cy="849366"/>
            <a:chOff x="5829300" y="3162300"/>
            <a:chExt cx="532256" cy="532257"/>
          </a:xfrm>
        </p:grpSpPr>
        <p:sp>
          <p:nvSpPr>
            <p:cNvPr id="619" name="Google Shape;619;p10"/>
            <p:cNvSpPr/>
            <p:nvPr/>
          </p:nvSpPr>
          <p:spPr>
            <a:xfrm>
              <a:off x="5859208" y="3192208"/>
              <a:ext cx="112966" cy="112966"/>
            </a:xfrm>
            <a:custGeom>
              <a:avLst/>
              <a:gdLst/>
              <a:ahLst/>
              <a:cxnLst/>
              <a:rect l="l" t="t" r="r" b="b"/>
              <a:pathLst>
                <a:path w="112966" h="112966" extrusionOk="0">
                  <a:moveTo>
                    <a:pt x="112967" y="0"/>
                  </a:moveTo>
                  <a:lnTo>
                    <a:pt x="0" y="112967"/>
                  </a:lnTo>
                  <a:cubicBezTo>
                    <a:pt x="25356" y="64747"/>
                    <a:pt x="64747" y="25356"/>
                    <a:pt x="11296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0" name="Google Shape;620;p10"/>
            <p:cNvSpPr/>
            <p:nvPr/>
          </p:nvSpPr>
          <p:spPr>
            <a:xfrm>
              <a:off x="5831205" y="3164205"/>
              <a:ext cx="230314" cy="230314"/>
            </a:xfrm>
            <a:custGeom>
              <a:avLst/>
              <a:gdLst/>
              <a:ahLst/>
              <a:cxnLst/>
              <a:rect l="l" t="t" r="r" b="b"/>
              <a:pathLst>
                <a:path w="230314" h="230314" extrusionOk="0">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1" name="Google Shape;621;p10"/>
            <p:cNvSpPr/>
            <p:nvPr/>
          </p:nvSpPr>
          <p:spPr>
            <a:xfrm>
              <a:off x="5829300" y="3162300"/>
              <a:ext cx="294131" cy="294131"/>
            </a:xfrm>
            <a:custGeom>
              <a:avLst/>
              <a:gdLst/>
              <a:ahLst/>
              <a:cxnLst/>
              <a:rect l="l" t="t" r="r" b="b"/>
              <a:pathLst>
                <a:path w="294131" h="294131" extrusionOk="0">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2" name="Google Shape;622;p10"/>
            <p:cNvSpPr/>
            <p:nvPr/>
          </p:nvSpPr>
          <p:spPr>
            <a:xfrm>
              <a:off x="5837205" y="3170110"/>
              <a:ext cx="337184" cy="337280"/>
            </a:xfrm>
            <a:custGeom>
              <a:avLst/>
              <a:gdLst/>
              <a:ahLst/>
              <a:cxnLst/>
              <a:rect l="l" t="t" r="r" b="b"/>
              <a:pathLst>
                <a:path w="337184" h="337280" extrusionOk="0">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3" name="Google Shape;623;p10"/>
            <p:cNvSpPr/>
            <p:nvPr/>
          </p:nvSpPr>
          <p:spPr>
            <a:xfrm>
              <a:off x="5853207" y="3186207"/>
              <a:ext cx="364617" cy="364617"/>
            </a:xfrm>
            <a:custGeom>
              <a:avLst/>
              <a:gdLst/>
              <a:ahLst/>
              <a:cxnLst/>
              <a:rect l="l" t="t" r="r" b="b"/>
              <a:pathLst>
                <a:path w="364617" h="364617" extrusionOk="0">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4" name="Google Shape;624;p10"/>
            <p:cNvSpPr/>
            <p:nvPr/>
          </p:nvSpPr>
          <p:spPr>
            <a:xfrm>
              <a:off x="5875305" y="3208305"/>
              <a:ext cx="380238" cy="380238"/>
            </a:xfrm>
            <a:custGeom>
              <a:avLst/>
              <a:gdLst/>
              <a:ahLst/>
              <a:cxnLst/>
              <a:rect l="l" t="t" r="r" b="b"/>
              <a:pathLst>
                <a:path w="380238" h="380238" extrusionOk="0">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5" name="Google Shape;625;p10"/>
            <p:cNvSpPr/>
            <p:nvPr/>
          </p:nvSpPr>
          <p:spPr>
            <a:xfrm>
              <a:off x="5902832" y="3235832"/>
              <a:ext cx="385191" cy="385191"/>
            </a:xfrm>
            <a:custGeom>
              <a:avLst/>
              <a:gdLst/>
              <a:ahLst/>
              <a:cxnLst/>
              <a:rect l="l" t="t" r="r" b="b"/>
              <a:pathLst>
                <a:path w="385191" h="385191" extrusionOk="0">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6" name="Google Shape;626;p10"/>
            <p:cNvSpPr/>
            <p:nvPr/>
          </p:nvSpPr>
          <p:spPr>
            <a:xfrm>
              <a:off x="5935789" y="3268313"/>
              <a:ext cx="379761" cy="380237"/>
            </a:xfrm>
            <a:custGeom>
              <a:avLst/>
              <a:gdLst/>
              <a:ahLst/>
              <a:cxnLst/>
              <a:rect l="l" t="t" r="r" b="b"/>
              <a:pathLst>
                <a:path w="379761" h="380237" extrusionOk="0">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7" name="Google Shape;627;p10"/>
            <p:cNvSpPr/>
            <p:nvPr/>
          </p:nvSpPr>
          <p:spPr>
            <a:xfrm>
              <a:off x="5972841" y="3305841"/>
              <a:ext cx="364807" cy="364807"/>
            </a:xfrm>
            <a:custGeom>
              <a:avLst/>
              <a:gdLst/>
              <a:ahLst/>
              <a:cxnLst/>
              <a:rect l="l" t="t" r="r" b="b"/>
              <a:pathLst>
                <a:path w="364807" h="364807" extrusionOk="0">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8" name="Google Shape;628;p10"/>
            <p:cNvSpPr/>
            <p:nvPr/>
          </p:nvSpPr>
          <p:spPr>
            <a:xfrm>
              <a:off x="6016370" y="3349466"/>
              <a:ext cx="337280" cy="337280"/>
            </a:xfrm>
            <a:custGeom>
              <a:avLst/>
              <a:gdLst/>
              <a:ahLst/>
              <a:cxnLst/>
              <a:rect l="l" t="t" r="r" b="b"/>
              <a:pathLst>
                <a:path w="337280" h="337280" extrusionOk="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9" name="Google Shape;629;p10"/>
            <p:cNvSpPr/>
            <p:nvPr/>
          </p:nvSpPr>
          <p:spPr>
            <a:xfrm>
              <a:off x="6067329" y="3400425"/>
              <a:ext cx="294227" cy="294132"/>
            </a:xfrm>
            <a:custGeom>
              <a:avLst/>
              <a:gdLst/>
              <a:ahLst/>
              <a:cxnLst/>
              <a:rect l="l" t="t" r="r" b="b"/>
              <a:pathLst>
                <a:path w="294227" h="294132" extrusionOk="0">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0" name="Google Shape;630;p10"/>
            <p:cNvSpPr/>
            <p:nvPr/>
          </p:nvSpPr>
          <p:spPr>
            <a:xfrm>
              <a:off x="6129337" y="3462337"/>
              <a:ext cx="230314" cy="230314"/>
            </a:xfrm>
            <a:custGeom>
              <a:avLst/>
              <a:gdLst/>
              <a:ahLst/>
              <a:cxnLst/>
              <a:rect l="l" t="t" r="r" b="b"/>
              <a:pathLst>
                <a:path w="230314" h="230314" extrusionOk="0">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1" name="Google Shape;631;p10"/>
            <p:cNvSpPr/>
            <p:nvPr/>
          </p:nvSpPr>
          <p:spPr>
            <a:xfrm>
              <a:off x="6218682" y="3551682"/>
              <a:ext cx="112871" cy="112871"/>
            </a:xfrm>
            <a:custGeom>
              <a:avLst/>
              <a:gdLst/>
              <a:ahLst/>
              <a:cxnLst/>
              <a:rect l="l" t="t" r="r" b="b"/>
              <a:pathLst>
                <a:path w="112871" h="112871" extrusionOk="0">
                  <a:moveTo>
                    <a:pt x="112871" y="0"/>
                  </a:moveTo>
                  <a:cubicBezTo>
                    <a:pt x="87618" y="48239"/>
                    <a:pt x="48239" y="87618"/>
                    <a:pt x="0" y="1128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32" name="Google Shape;632;p10"/>
          <p:cNvSpPr txBox="1">
            <a:spLocks noGrp="1"/>
          </p:cNvSpPr>
          <p:nvPr>
            <p:ph type="body" idx="1"/>
          </p:nvPr>
        </p:nvSpPr>
        <p:spPr>
          <a:xfrm>
            <a:off x="6477270" y="685805"/>
            <a:ext cx="4974771" cy="5534019"/>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lt1"/>
              </a:buClr>
              <a:buSzPts val="2400"/>
              <a:buChar char="•"/>
            </a:pPr>
            <a:r>
              <a:rPr lang="en-US" sz="2400">
                <a:solidFill>
                  <a:schemeClr val="lt1"/>
                </a:solidFill>
                <a:latin typeface="Times New Roman"/>
                <a:ea typeface="Times New Roman"/>
                <a:cs typeface="Times New Roman"/>
                <a:sym typeface="Times New Roman"/>
              </a:rPr>
              <a:t>Oauth định nghĩa 4 vai trò:</a:t>
            </a:r>
            <a:endParaRPr sz="2400">
              <a:solidFill>
                <a:schemeClr val="lt1"/>
              </a:solidFill>
              <a:latin typeface="Calibri"/>
              <a:ea typeface="Calibri"/>
              <a:cs typeface="Calibri"/>
              <a:sym typeface="Calibri"/>
            </a:endParaRPr>
          </a:p>
          <a:p>
            <a:pPr marL="342900" marR="0" lvl="0" indent="-342900" algn="l" rtl="0">
              <a:lnSpc>
                <a:spcPct val="90000"/>
              </a:lnSpc>
              <a:spcBef>
                <a:spcPts val="80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Resource Owner: là thực thể có quyền truy cập vào tài nguyên, thường là enduser</a:t>
            </a:r>
            <a:endParaRPr sz="2400">
              <a:solidFill>
                <a:schemeClr val="lt1"/>
              </a:solidFill>
              <a:latin typeface="Calibri"/>
              <a:ea typeface="Calibri"/>
              <a:cs typeface="Calibri"/>
              <a:sym typeface="Calibri"/>
            </a:endParaRPr>
          </a:p>
          <a:p>
            <a:pPr marL="342900" marR="0" lvl="0" indent="-342900" algn="l" rtl="0">
              <a:lnSpc>
                <a:spcPct val="90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Resource Server: Máy chủ lưu trữ các tài nguyên, đây chính là API người dùng muốn truy cập</a:t>
            </a:r>
            <a:endParaRPr sz="2400">
              <a:solidFill>
                <a:schemeClr val="lt1"/>
              </a:solidFill>
              <a:latin typeface="Calibri"/>
              <a:ea typeface="Calibri"/>
              <a:cs typeface="Calibri"/>
              <a:sym typeface="Calibri"/>
            </a:endParaRPr>
          </a:p>
          <a:p>
            <a:pPr marL="342900" marR="0" lvl="0" indent="-342900" algn="l" rtl="0">
              <a:lnSpc>
                <a:spcPct val="90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Client: Đây là app bên thứ 3 muốn truy cập vào tài nguyên được bảo vệ thay mặt cho Resource Owner</a:t>
            </a:r>
            <a:endParaRPr sz="2400">
              <a:solidFill>
                <a:schemeClr val="lt1"/>
              </a:solidFill>
              <a:latin typeface="Calibri"/>
              <a:ea typeface="Calibri"/>
              <a:cs typeface="Calibri"/>
              <a:sym typeface="Calibri"/>
            </a:endParaRPr>
          </a:p>
          <a:p>
            <a:pPr marL="342900" marR="0" lvl="0" indent="-342900" algn="l" rtl="0">
              <a:lnSpc>
                <a:spcPct val="90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Authorization Server: Máy chủ xác thực Resource Owner và phát hành access token sau khi nhận được sự ủy quyền</a:t>
            </a:r>
            <a:endParaRPr sz="2400">
              <a:solidFill>
                <a:schemeClr val="lt1"/>
              </a:solidFill>
              <a:latin typeface="Calibri"/>
              <a:ea typeface="Calibri"/>
              <a:cs typeface="Calibri"/>
              <a:sym typeface="Calibri"/>
            </a:endParaRPr>
          </a:p>
          <a:p>
            <a:pPr marL="228600" lvl="0" indent="-76200" algn="l" rtl="0">
              <a:lnSpc>
                <a:spcPct val="90000"/>
              </a:lnSpc>
              <a:spcBef>
                <a:spcPts val="1800"/>
              </a:spcBef>
              <a:spcAft>
                <a:spcPts val="0"/>
              </a:spcAft>
              <a:buClr>
                <a:schemeClr val="dk1"/>
              </a:buClr>
              <a:buSzPts val="2400"/>
              <a:buNone/>
            </a:pPr>
            <a:endParaRPr sz="24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36"/>
        <p:cNvGrpSpPr/>
        <p:nvPr/>
      </p:nvGrpSpPr>
      <p:grpSpPr>
        <a:xfrm>
          <a:off x="0" y="0"/>
          <a:ext cx="0" cy="0"/>
          <a:chOff x="0" y="0"/>
          <a:chExt cx="0" cy="0"/>
        </a:xfrm>
      </p:grpSpPr>
      <p:pic>
        <p:nvPicPr>
          <p:cNvPr id="637" name="Google Shape;637;p11" descr="Padlock on computer motherboard"/>
          <p:cNvPicPr preferRelativeResize="0"/>
          <p:nvPr/>
        </p:nvPicPr>
        <p:blipFill rotWithShape="1">
          <a:blip r:embed="rId3">
            <a:alphaModFix/>
          </a:blip>
          <a:srcRect r="21408" b="-1"/>
          <a:stretch/>
        </p:blipFill>
        <p:spPr>
          <a:xfrm>
            <a:off x="4117521" y="10"/>
            <a:ext cx="8074479" cy="6857990"/>
          </a:xfrm>
          <a:prstGeom prst="rect">
            <a:avLst/>
          </a:prstGeom>
          <a:noFill/>
          <a:ln>
            <a:noFill/>
          </a:ln>
        </p:spPr>
      </p:pic>
      <p:sp>
        <p:nvSpPr>
          <p:cNvPr id="638" name="Google Shape;638;p11"/>
          <p:cNvSpPr/>
          <p:nvPr/>
        </p:nvSpPr>
        <p:spPr>
          <a:xfrm rot="10800000" flipH="1">
            <a:off x="0" y="-478"/>
            <a:ext cx="7859800" cy="6858478"/>
          </a:xfrm>
          <a:custGeom>
            <a:avLst/>
            <a:gdLst/>
            <a:ahLst/>
            <a:cxnLst/>
            <a:rect l="l" t="t" r="r" b="b"/>
            <a:pathLst>
              <a:path w="7859800" h="6858478" extrusionOk="0">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9" name="Google Shape;639;p11"/>
          <p:cNvSpPr/>
          <p:nvPr/>
        </p:nvSpPr>
        <p:spPr>
          <a:xfrm rot="10800000" flipH="1">
            <a:off x="0" y="-478"/>
            <a:ext cx="7431174" cy="6858478"/>
          </a:xfrm>
          <a:custGeom>
            <a:avLst/>
            <a:gdLst/>
            <a:ahLst/>
            <a:cxnLst/>
            <a:rect l="l" t="t" r="r" b="b"/>
            <a:pathLst>
              <a:path w="7431174" h="6858478" extrusionOk="0">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0" name="Google Shape;640;p11"/>
          <p:cNvSpPr txBox="1">
            <a:spLocks noGrp="1"/>
          </p:cNvSpPr>
          <p:nvPr>
            <p:ph type="title"/>
          </p:nvPr>
        </p:nvSpPr>
        <p:spPr>
          <a:xfrm>
            <a:off x="804672" y="365125"/>
            <a:ext cx="5266155"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Các thuật ngữ ủy quyền cơ bản</a:t>
            </a:r>
            <a:endParaRPr/>
          </a:p>
        </p:txBody>
      </p:sp>
      <p:sp>
        <p:nvSpPr>
          <p:cNvPr id="641" name="Google Shape;641;p11"/>
          <p:cNvSpPr txBox="1">
            <a:spLocks noGrp="1"/>
          </p:cNvSpPr>
          <p:nvPr>
            <p:ph type="body" idx="1"/>
          </p:nvPr>
        </p:nvSpPr>
        <p:spPr>
          <a:xfrm>
            <a:off x="804672" y="2022601"/>
            <a:ext cx="3941499" cy="415436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Access Token</a:t>
            </a:r>
            <a:endParaRPr/>
          </a:p>
          <a:p>
            <a:pPr marL="228600" lvl="0" indent="-228600" algn="l" rtl="0">
              <a:lnSpc>
                <a:spcPct val="90000"/>
              </a:lnSpc>
              <a:spcBef>
                <a:spcPts val="1000"/>
              </a:spcBef>
              <a:spcAft>
                <a:spcPts val="0"/>
              </a:spcAft>
              <a:buClr>
                <a:schemeClr val="lt1"/>
              </a:buClr>
              <a:buSzPts val="2000"/>
              <a:buChar char="•"/>
            </a:pPr>
            <a:r>
              <a:rPr lang="en-US" sz="2000"/>
              <a:t>Refresh Token</a:t>
            </a:r>
            <a:endParaRPr/>
          </a:p>
          <a:p>
            <a:pPr marL="228600" lvl="0" indent="-228600" algn="l" rtl="0">
              <a:lnSpc>
                <a:spcPct val="90000"/>
              </a:lnSpc>
              <a:spcBef>
                <a:spcPts val="1000"/>
              </a:spcBef>
              <a:spcAft>
                <a:spcPts val="0"/>
              </a:spcAft>
              <a:buClr>
                <a:schemeClr val="lt1"/>
              </a:buClr>
              <a:buSzPts val="2000"/>
              <a:buChar char="•"/>
            </a:pPr>
            <a:r>
              <a:rPr lang="en-US" sz="2000"/>
              <a:t>Authorization Code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5"/>
        <p:cNvGrpSpPr/>
        <p:nvPr/>
      </p:nvGrpSpPr>
      <p:grpSpPr>
        <a:xfrm>
          <a:off x="0" y="0"/>
          <a:ext cx="0" cy="0"/>
          <a:chOff x="0" y="0"/>
          <a:chExt cx="0" cy="0"/>
        </a:xfrm>
      </p:grpSpPr>
      <p:sp>
        <p:nvSpPr>
          <p:cNvPr id="646" name="Google Shape;646;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7" name="Google Shape;647;p12"/>
          <p:cNvSpPr/>
          <p:nvPr/>
        </p:nvSpPr>
        <p:spPr>
          <a:xfrm>
            <a:off x="0" y="0"/>
            <a:ext cx="469454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8" name="Google Shape;648;p12"/>
          <p:cNvSpPr txBox="1">
            <a:spLocks noGrp="1"/>
          </p:cNvSpPr>
          <p:nvPr>
            <p:ph type="title"/>
          </p:nvPr>
        </p:nvSpPr>
        <p:spPr>
          <a:xfrm>
            <a:off x="699723" y="1622066"/>
            <a:ext cx="3554226" cy="266368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Nguyên lý hoạt động của OAuth2</a:t>
            </a:r>
            <a:endParaRPr/>
          </a:p>
        </p:txBody>
      </p:sp>
      <p:grpSp>
        <p:nvGrpSpPr>
          <p:cNvPr id="649" name="Google Shape;649;p12"/>
          <p:cNvGrpSpPr/>
          <p:nvPr/>
        </p:nvGrpSpPr>
        <p:grpSpPr>
          <a:xfrm>
            <a:off x="767290" y="681628"/>
            <a:ext cx="1128382" cy="847206"/>
            <a:chOff x="668003" y="1684057"/>
            <a:chExt cx="1128382" cy="847206"/>
          </a:xfrm>
        </p:grpSpPr>
        <p:sp>
          <p:nvSpPr>
            <p:cNvPr id="650" name="Google Shape;650;p12"/>
            <p:cNvSpPr/>
            <p:nvPr/>
          </p:nvSpPr>
          <p:spPr>
            <a:xfrm>
              <a:off x="668003" y="1935883"/>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1" name="Google Shape;651;p12"/>
            <p:cNvSpPr/>
            <p:nvPr/>
          </p:nvSpPr>
          <p:spPr>
            <a:xfrm>
              <a:off x="1245893" y="1684057"/>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652" name="Google Shape;652;p12" descr="Ngành An toàn Thông tin học những gì?"/>
          <p:cNvPicPr preferRelativeResize="0">
            <a:picLocks noGrp="1"/>
          </p:cNvPicPr>
          <p:nvPr>
            <p:ph type="body" idx="1"/>
          </p:nvPr>
        </p:nvPicPr>
        <p:blipFill rotWithShape="1">
          <a:blip r:embed="rId3">
            <a:alphaModFix/>
          </a:blip>
          <a:srcRect/>
          <a:stretch/>
        </p:blipFill>
        <p:spPr>
          <a:xfrm>
            <a:off x="5208104" y="1283360"/>
            <a:ext cx="6472362" cy="37054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6"/>
        <p:cNvGrpSpPr/>
        <p:nvPr/>
      </p:nvGrpSpPr>
      <p:grpSpPr>
        <a:xfrm>
          <a:off x="0" y="0"/>
          <a:ext cx="0" cy="0"/>
          <a:chOff x="0" y="0"/>
          <a:chExt cx="0" cy="0"/>
        </a:xfrm>
      </p:grpSpPr>
      <p:sp>
        <p:nvSpPr>
          <p:cNvPr id="657" name="Google Shape;657;p13"/>
          <p:cNvSpPr/>
          <p:nvPr/>
        </p:nvSpPr>
        <p:spPr>
          <a:xfrm>
            <a:off x="-196952" y="28136"/>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a:solidFill>
                <a:schemeClr val="lt1"/>
              </a:solidFill>
              <a:latin typeface="Calibri"/>
              <a:ea typeface="Calibri"/>
              <a:cs typeface="Calibri"/>
              <a:sym typeface="Calibri"/>
            </a:endParaRPr>
          </a:p>
        </p:txBody>
      </p:sp>
      <p:pic>
        <p:nvPicPr>
          <p:cNvPr id="658" name="Google Shape;658;p13" descr="Diagram&#10;&#10;Description automatically generated"/>
          <p:cNvPicPr preferRelativeResize="0"/>
          <p:nvPr/>
        </p:nvPicPr>
        <p:blipFill rotWithShape="1">
          <a:blip r:embed="rId3">
            <a:alphaModFix/>
          </a:blip>
          <a:srcRect/>
          <a:stretch/>
        </p:blipFill>
        <p:spPr>
          <a:xfrm>
            <a:off x="-182884" y="1809268"/>
            <a:ext cx="8072905" cy="4258458"/>
          </a:xfrm>
          <a:prstGeom prst="rect">
            <a:avLst/>
          </a:prstGeom>
          <a:noFill/>
          <a:ln>
            <a:noFill/>
          </a:ln>
        </p:spPr>
      </p:pic>
      <p:sp>
        <p:nvSpPr>
          <p:cNvPr id="659" name="Google Shape;659;p13"/>
          <p:cNvSpPr/>
          <p:nvPr/>
        </p:nvSpPr>
        <p:spPr>
          <a:xfrm>
            <a:off x="0" y="0"/>
            <a:ext cx="12192000" cy="121685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0" name="Google Shape;660;p13"/>
          <p:cNvSpPr txBox="1">
            <a:spLocks noGrp="1"/>
          </p:cNvSpPr>
          <p:nvPr>
            <p:ph type="title"/>
          </p:nvPr>
        </p:nvSpPr>
        <p:spPr>
          <a:xfrm>
            <a:off x="336217" y="349423"/>
            <a:ext cx="4207647" cy="59538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400"/>
              <a:buFont typeface="Calibri"/>
              <a:buNone/>
            </a:pPr>
            <a:r>
              <a:rPr lang="en-US" sz="3400">
                <a:solidFill>
                  <a:schemeClr val="lt1"/>
                </a:solidFill>
              </a:rPr>
              <a:t>Sơ đồ luồng hoạt động</a:t>
            </a:r>
            <a:endParaRPr sz="3400">
              <a:solidFill>
                <a:schemeClr val="lt1"/>
              </a:solidFill>
            </a:endParaRPr>
          </a:p>
        </p:txBody>
      </p:sp>
      <p:grpSp>
        <p:nvGrpSpPr>
          <p:cNvPr id="662" name="Google Shape;662;p13"/>
          <p:cNvGrpSpPr/>
          <p:nvPr/>
        </p:nvGrpSpPr>
        <p:grpSpPr>
          <a:xfrm>
            <a:off x="10499428" y="5815900"/>
            <a:ext cx="1128382" cy="847206"/>
            <a:chOff x="8183879" y="1000124"/>
            <a:chExt cx="1562267" cy="1172973"/>
          </a:xfrm>
        </p:grpSpPr>
        <p:sp>
          <p:nvSpPr>
            <p:cNvPr id="663" name="Google Shape;663;p13"/>
            <p:cNvSpPr/>
            <p:nvPr/>
          </p:nvSpPr>
          <p:spPr>
            <a:xfrm>
              <a:off x="8183879" y="1348782"/>
              <a:ext cx="935037" cy="8243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4" name="Google Shape;664;p13"/>
            <p:cNvSpPr/>
            <p:nvPr/>
          </p:nvSpPr>
          <p:spPr>
            <a:xfrm>
              <a:off x="8983979" y="1000124"/>
              <a:ext cx="762167" cy="6719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 name="Google Shape;660;p13">
            <a:extLst>
              <a:ext uri="{FF2B5EF4-FFF2-40B4-BE49-F238E27FC236}">
                <a16:creationId xmlns:a16="http://schemas.microsoft.com/office/drawing/2014/main" id="{93263E03-6AA9-4ACF-A0D2-8EAF8639CAE1}"/>
              </a:ext>
            </a:extLst>
          </p:cNvPr>
          <p:cNvSpPr txBox="1">
            <a:spLocks/>
          </p:cNvSpPr>
          <p:nvPr/>
        </p:nvSpPr>
        <p:spPr>
          <a:xfrm>
            <a:off x="7743125" y="1585037"/>
            <a:ext cx="4207647" cy="595380"/>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buClr>
                <a:schemeClr val="lt1"/>
              </a:buClr>
              <a:buSzPts val="3400"/>
            </a:pPr>
            <a:r>
              <a:rPr lang="en-US" sz="3400">
                <a:solidFill>
                  <a:schemeClr val="tx1"/>
                </a:solidFill>
              </a:rPr>
              <a:t>(1) Ứng dụng yêu cầu ủy quyền từ    chủ sở hữu tài nguyên để truy cập</a:t>
            </a:r>
            <a:endParaRPr lang="vi-VN" sz="3400">
              <a:solidFill>
                <a:schemeClr val="tx1"/>
              </a:solidFill>
            </a:endParaRPr>
          </a:p>
        </p:txBody>
      </p:sp>
      <p:sp>
        <p:nvSpPr>
          <p:cNvPr id="11" name="Google Shape;660;p13">
            <a:extLst>
              <a:ext uri="{FF2B5EF4-FFF2-40B4-BE49-F238E27FC236}">
                <a16:creationId xmlns:a16="http://schemas.microsoft.com/office/drawing/2014/main" id="{BC674E2F-5E92-4437-BEB4-0635DCB17BFF}"/>
              </a:ext>
            </a:extLst>
          </p:cNvPr>
          <p:cNvSpPr txBox="1">
            <a:spLocks/>
          </p:cNvSpPr>
          <p:nvPr/>
        </p:nvSpPr>
        <p:spPr>
          <a:xfrm>
            <a:off x="7743125" y="2261859"/>
            <a:ext cx="4207647" cy="595380"/>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buClr>
                <a:schemeClr val="lt1"/>
              </a:buClr>
              <a:buSzPts val="3400"/>
            </a:pPr>
            <a:r>
              <a:rPr lang="en-US" sz="3400">
                <a:solidFill>
                  <a:schemeClr val="tx1"/>
                </a:solidFill>
              </a:rPr>
              <a:t>(2) Ứng dụng nhận được sự cho phép (Authorization Grant)</a:t>
            </a:r>
            <a:endParaRPr lang="vi-VN" sz="3400">
              <a:solidFill>
                <a:schemeClr val="tx1"/>
              </a:solidFill>
            </a:endParaRPr>
          </a:p>
        </p:txBody>
      </p:sp>
      <p:sp>
        <p:nvSpPr>
          <p:cNvPr id="12" name="Google Shape;660;p13">
            <a:extLst>
              <a:ext uri="{FF2B5EF4-FFF2-40B4-BE49-F238E27FC236}">
                <a16:creationId xmlns:a16="http://schemas.microsoft.com/office/drawing/2014/main" id="{9ADFFB05-FC7F-4279-9EF0-7746695C3053}"/>
              </a:ext>
            </a:extLst>
          </p:cNvPr>
          <p:cNvSpPr txBox="1">
            <a:spLocks/>
          </p:cNvSpPr>
          <p:nvPr/>
        </p:nvSpPr>
        <p:spPr>
          <a:xfrm>
            <a:off x="7743125" y="2927679"/>
            <a:ext cx="4207647" cy="595380"/>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buClr>
                <a:schemeClr val="lt1"/>
              </a:buClr>
              <a:buSzPts val="3400"/>
            </a:pPr>
            <a:r>
              <a:rPr lang="en-US" sz="3400">
                <a:solidFill>
                  <a:schemeClr val="tx1"/>
                </a:solidFill>
              </a:rPr>
              <a:t>(3) Ứng dụng yêu cầu mã thông báo truy cập từ máy chủ ủy quyền (API)</a:t>
            </a:r>
            <a:endParaRPr lang="vi-VN" sz="3400">
              <a:solidFill>
                <a:schemeClr val="tx1"/>
              </a:solidFill>
            </a:endParaRPr>
          </a:p>
        </p:txBody>
      </p:sp>
      <p:sp>
        <p:nvSpPr>
          <p:cNvPr id="13" name="Google Shape;660;p13">
            <a:extLst>
              <a:ext uri="{FF2B5EF4-FFF2-40B4-BE49-F238E27FC236}">
                <a16:creationId xmlns:a16="http://schemas.microsoft.com/office/drawing/2014/main" id="{9B063A42-4B0D-49AA-8110-49B40D843E62}"/>
              </a:ext>
            </a:extLst>
          </p:cNvPr>
          <p:cNvSpPr txBox="1">
            <a:spLocks/>
          </p:cNvSpPr>
          <p:nvPr/>
        </p:nvSpPr>
        <p:spPr>
          <a:xfrm>
            <a:off x="7743125" y="3538106"/>
            <a:ext cx="4207647" cy="5953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buClr>
                <a:schemeClr val="lt1"/>
              </a:buClr>
              <a:buSzPts val="3400"/>
            </a:pPr>
            <a:r>
              <a:rPr lang="en-US" sz="2100">
                <a:solidFill>
                  <a:schemeClr val="tx1"/>
                </a:solidFill>
              </a:rPr>
              <a:t>(4) Máy chủ ủy quyền sẽ cấp mã thông báo truy cập nếu danh tính ứng dụng được xác thực</a:t>
            </a:r>
            <a:endParaRPr lang="vi-VN" sz="2100">
              <a:solidFill>
                <a:schemeClr val="tx1"/>
              </a:solidFill>
            </a:endParaRPr>
          </a:p>
        </p:txBody>
      </p:sp>
      <p:sp>
        <p:nvSpPr>
          <p:cNvPr id="14" name="Google Shape;660;p13">
            <a:extLst>
              <a:ext uri="{FF2B5EF4-FFF2-40B4-BE49-F238E27FC236}">
                <a16:creationId xmlns:a16="http://schemas.microsoft.com/office/drawing/2014/main" id="{1BA257D8-E116-4C6A-9C60-27FFEFB39B4E}"/>
              </a:ext>
            </a:extLst>
          </p:cNvPr>
          <p:cNvSpPr txBox="1">
            <a:spLocks/>
          </p:cNvSpPr>
          <p:nvPr/>
        </p:nvSpPr>
        <p:spPr>
          <a:xfrm>
            <a:off x="7743124" y="4599379"/>
            <a:ext cx="4207647" cy="5953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buClr>
                <a:schemeClr val="lt1"/>
              </a:buClr>
              <a:buSzPts val="3400"/>
            </a:pPr>
            <a:r>
              <a:rPr lang="en-US" sz="2100">
                <a:solidFill>
                  <a:schemeClr val="tx1"/>
                </a:solidFill>
              </a:rPr>
              <a:t>(5) Ứng dụng yêu cầu tài nguyên từ máy chủ tài nguyên, xuất mã thông báo truy cập để xác thực</a:t>
            </a:r>
            <a:endParaRPr lang="vi-VN" sz="2100">
              <a:solidFill>
                <a:schemeClr val="tx1"/>
              </a:solidFill>
            </a:endParaRPr>
          </a:p>
        </p:txBody>
      </p:sp>
      <p:sp>
        <p:nvSpPr>
          <p:cNvPr id="15" name="Google Shape;660;p13">
            <a:extLst>
              <a:ext uri="{FF2B5EF4-FFF2-40B4-BE49-F238E27FC236}">
                <a16:creationId xmlns:a16="http://schemas.microsoft.com/office/drawing/2014/main" id="{1AE6BCC6-153F-455E-9886-AFC5C91AE611}"/>
              </a:ext>
            </a:extLst>
          </p:cNvPr>
          <p:cNvSpPr txBox="1">
            <a:spLocks/>
          </p:cNvSpPr>
          <p:nvPr/>
        </p:nvSpPr>
        <p:spPr>
          <a:xfrm>
            <a:off x="7743123" y="5641919"/>
            <a:ext cx="4207647" cy="595380"/>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buClr>
                <a:schemeClr val="lt1"/>
              </a:buClr>
              <a:buSzPts val="3400"/>
            </a:pPr>
            <a:r>
              <a:rPr lang="en-US" sz="3400">
                <a:solidFill>
                  <a:schemeClr val="tx1"/>
                </a:solidFill>
              </a:rPr>
              <a:t>(6) Máy chủ tài nguyên cấp tài nguyên nếu hợp lệ</a:t>
            </a:r>
            <a:endParaRPr lang="vi-VN" sz="340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8"/>
        <p:cNvGrpSpPr/>
        <p:nvPr/>
      </p:nvGrpSpPr>
      <p:grpSpPr>
        <a:xfrm>
          <a:off x="0" y="0"/>
          <a:ext cx="0" cy="0"/>
          <a:chOff x="0" y="0"/>
          <a:chExt cx="0" cy="0"/>
        </a:xfrm>
      </p:grpSpPr>
      <p:sp>
        <p:nvSpPr>
          <p:cNvPr id="669" name="Google Shape;669;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70" name="Google Shape;670;p14" descr="Bảo mật an toàn thông tin là nhiệm vụ chiến lược hàng | Vnetwork JSC"/>
          <p:cNvPicPr preferRelativeResize="0">
            <a:picLocks noGrp="1"/>
          </p:cNvPicPr>
          <p:nvPr>
            <p:ph type="body" idx="1"/>
          </p:nvPr>
        </p:nvPicPr>
        <p:blipFill rotWithShape="1">
          <a:blip r:embed="rId3">
            <a:alphaModFix/>
          </a:blip>
          <a:srcRect l="11395" r="429" b="-1"/>
          <a:stretch/>
        </p:blipFill>
        <p:spPr>
          <a:xfrm>
            <a:off x="3" y="10"/>
            <a:ext cx="10655455" cy="6857990"/>
          </a:xfrm>
          <a:prstGeom prst="rect">
            <a:avLst/>
          </a:prstGeom>
          <a:noFill/>
          <a:ln>
            <a:noFill/>
          </a:ln>
        </p:spPr>
      </p:pic>
      <p:grpSp>
        <p:nvGrpSpPr>
          <p:cNvPr id="671" name="Google Shape;671;p14"/>
          <p:cNvGrpSpPr/>
          <p:nvPr/>
        </p:nvGrpSpPr>
        <p:grpSpPr>
          <a:xfrm>
            <a:off x="4736591" y="3116277"/>
            <a:ext cx="6958585" cy="2178657"/>
            <a:chOff x="4736591" y="2112954"/>
            <a:chExt cx="6958585" cy="2178657"/>
          </a:xfrm>
        </p:grpSpPr>
        <p:sp>
          <p:nvSpPr>
            <p:cNvPr id="672" name="Google Shape;672;p14"/>
            <p:cNvSpPr/>
            <p:nvPr/>
          </p:nvSpPr>
          <p:spPr>
            <a:xfrm rot="5400000" flipH="1">
              <a:off x="7126555" y="-277010"/>
              <a:ext cx="2178657" cy="6958585"/>
            </a:xfrm>
            <a:custGeom>
              <a:avLst/>
              <a:gdLst/>
              <a:ahLst/>
              <a:cxnLst/>
              <a:rect l="l" t="t" r="r" b="b"/>
              <a:pathLst>
                <a:path w="2178657" h="6958585" extrusionOk="0">
                  <a:moveTo>
                    <a:pt x="2178657" y="6635229"/>
                  </a:moveTo>
                  <a:lnTo>
                    <a:pt x="2178657" y="5552397"/>
                  </a:lnTo>
                  <a:lnTo>
                    <a:pt x="2178657" y="1406188"/>
                  </a:lnTo>
                  <a:lnTo>
                    <a:pt x="2178657" y="323356"/>
                  </a:lnTo>
                  <a:lnTo>
                    <a:pt x="1855301" y="0"/>
                  </a:lnTo>
                  <a:lnTo>
                    <a:pt x="323356" y="0"/>
                  </a:lnTo>
                  <a:lnTo>
                    <a:pt x="0" y="323356"/>
                  </a:lnTo>
                  <a:lnTo>
                    <a:pt x="0" y="1406188"/>
                  </a:lnTo>
                  <a:lnTo>
                    <a:pt x="0" y="5552397"/>
                  </a:lnTo>
                  <a:lnTo>
                    <a:pt x="0" y="6635229"/>
                  </a:lnTo>
                  <a:lnTo>
                    <a:pt x="323356" y="6958585"/>
                  </a:lnTo>
                  <a:lnTo>
                    <a:pt x="1855301" y="6958585"/>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3" name="Google Shape;673;p14"/>
            <p:cNvSpPr/>
            <p:nvPr/>
          </p:nvSpPr>
          <p:spPr>
            <a:xfrm rot="5400000" flipH="1">
              <a:off x="7210043" y="-194714"/>
              <a:ext cx="2011680" cy="6793992"/>
            </a:xfrm>
            <a:custGeom>
              <a:avLst/>
              <a:gdLst/>
              <a:ahLst/>
              <a:cxnLst/>
              <a:rect l="l" t="t" r="r" b="b"/>
              <a:pathLst>
                <a:path w="2178657" h="6958585" extrusionOk="0">
                  <a:moveTo>
                    <a:pt x="2178657" y="6635229"/>
                  </a:moveTo>
                  <a:lnTo>
                    <a:pt x="2178657" y="5552397"/>
                  </a:lnTo>
                  <a:lnTo>
                    <a:pt x="2178657" y="1406188"/>
                  </a:lnTo>
                  <a:lnTo>
                    <a:pt x="2178657" y="323356"/>
                  </a:lnTo>
                  <a:lnTo>
                    <a:pt x="1855301" y="0"/>
                  </a:lnTo>
                  <a:lnTo>
                    <a:pt x="323356" y="0"/>
                  </a:lnTo>
                  <a:lnTo>
                    <a:pt x="0" y="323356"/>
                  </a:lnTo>
                  <a:lnTo>
                    <a:pt x="0" y="1406188"/>
                  </a:lnTo>
                  <a:lnTo>
                    <a:pt x="0" y="5552397"/>
                  </a:lnTo>
                  <a:lnTo>
                    <a:pt x="0" y="6635229"/>
                  </a:lnTo>
                  <a:lnTo>
                    <a:pt x="323356" y="6958585"/>
                  </a:lnTo>
                  <a:lnTo>
                    <a:pt x="1855301" y="6958585"/>
                  </a:lnTo>
                  <a:close/>
                </a:path>
              </a:pathLst>
            </a:custGeom>
            <a:no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74" name="Google Shape;674;p14"/>
          <p:cNvSpPr txBox="1">
            <a:spLocks noGrp="1"/>
          </p:cNvSpPr>
          <p:nvPr>
            <p:ph type="title"/>
          </p:nvPr>
        </p:nvSpPr>
        <p:spPr>
          <a:xfrm>
            <a:off x="5184250" y="3429001"/>
            <a:ext cx="6240555" cy="103963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400"/>
              <a:buFont typeface="Calibri"/>
              <a:buNone/>
            </a:pPr>
            <a:r>
              <a:rPr lang="en-US" sz="3400">
                <a:solidFill>
                  <a:schemeClr val="lt1"/>
                </a:solidFill>
              </a:rPr>
              <a:t>Oauth 3-legged và Oauth 2-legged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8"/>
        <p:cNvGrpSpPr/>
        <p:nvPr/>
      </p:nvGrpSpPr>
      <p:grpSpPr>
        <a:xfrm>
          <a:off x="0" y="0"/>
          <a:ext cx="0" cy="0"/>
          <a:chOff x="0" y="0"/>
          <a:chExt cx="0" cy="0"/>
        </a:xfrm>
      </p:grpSpPr>
      <p:sp>
        <p:nvSpPr>
          <p:cNvPr id="679" name="Google Shape;679;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0" name="Google Shape;680;p15"/>
          <p:cNvSpPr txBox="1">
            <a:spLocks noGrp="1"/>
          </p:cNvSpPr>
          <p:nvPr>
            <p:ph type="title"/>
          </p:nvPr>
        </p:nvSpPr>
        <p:spPr>
          <a:xfrm>
            <a:off x="8006085" y="1129084"/>
            <a:ext cx="3689091" cy="19601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700"/>
              <a:buFont typeface="Calibri"/>
              <a:buNone/>
            </a:pPr>
            <a:r>
              <a:rPr lang="en-US" sz="3700"/>
              <a:t>Các loại cấp phép (Authorization Grant)</a:t>
            </a:r>
            <a:endParaRPr sz="3700"/>
          </a:p>
        </p:txBody>
      </p:sp>
      <p:pic>
        <p:nvPicPr>
          <p:cNvPr id="681" name="Google Shape;681;p15" descr="Phân biệt Authentication và Authorization. Các giao thức xác thực Web. -  Cloud Geeks Vietnam"/>
          <p:cNvPicPr preferRelativeResize="0"/>
          <p:nvPr/>
        </p:nvPicPr>
        <p:blipFill rotWithShape="1">
          <a:blip r:embed="rId3">
            <a:alphaModFix/>
          </a:blip>
          <a:srcRect l="21195" r="29120"/>
          <a:stretch/>
        </p:blipFill>
        <p:spPr>
          <a:xfrm>
            <a:off x="20" y="10"/>
            <a:ext cx="7743929" cy="6857990"/>
          </a:xfrm>
          <a:custGeom>
            <a:avLst/>
            <a:gdLst/>
            <a:ahLst/>
            <a:cxnLst/>
            <a:rect l="l" t="t" r="r" b="b"/>
            <a:pathLst>
              <a:path w="7743949" h="6858000" extrusionOk="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noFill/>
          <a:ln>
            <a:noFill/>
          </a:ln>
        </p:spPr>
      </p:pic>
      <p:sp>
        <p:nvSpPr>
          <p:cNvPr id="682" name="Google Shape;682;p15"/>
          <p:cNvSpPr txBox="1">
            <a:spLocks noGrp="1"/>
          </p:cNvSpPr>
          <p:nvPr>
            <p:ph type="body" idx="1"/>
          </p:nvPr>
        </p:nvSpPr>
        <p:spPr>
          <a:xfrm>
            <a:off x="8006085" y="3236181"/>
            <a:ext cx="3689091" cy="2195515"/>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chemeClr val="dk1"/>
              </a:buClr>
              <a:buSzPts val="2400"/>
              <a:buNone/>
            </a:pP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6"/>
        <p:cNvGrpSpPr/>
        <p:nvPr/>
      </p:nvGrpSpPr>
      <p:grpSpPr>
        <a:xfrm>
          <a:off x="0" y="0"/>
          <a:ext cx="0" cy="0"/>
          <a:chOff x="0" y="0"/>
          <a:chExt cx="0" cy="0"/>
        </a:xfrm>
      </p:grpSpPr>
      <p:sp>
        <p:nvSpPr>
          <p:cNvPr id="687" name="Google Shape;687;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8" name="Google Shape;688;p16"/>
          <p:cNvSpPr/>
          <p:nvPr/>
        </p:nvSpPr>
        <p:spPr>
          <a:xfrm>
            <a:off x="0" y="0"/>
            <a:ext cx="469454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9" name="Google Shape;689;p16"/>
          <p:cNvSpPr txBox="1">
            <a:spLocks noGrp="1"/>
          </p:cNvSpPr>
          <p:nvPr>
            <p:ph type="title"/>
          </p:nvPr>
        </p:nvSpPr>
        <p:spPr>
          <a:xfrm>
            <a:off x="699723" y="1622066"/>
            <a:ext cx="3554226" cy="266368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Authorization Code</a:t>
            </a:r>
            <a:endParaRPr/>
          </a:p>
        </p:txBody>
      </p:sp>
      <p:grpSp>
        <p:nvGrpSpPr>
          <p:cNvPr id="690" name="Google Shape;690;p16"/>
          <p:cNvGrpSpPr/>
          <p:nvPr/>
        </p:nvGrpSpPr>
        <p:grpSpPr>
          <a:xfrm>
            <a:off x="767290" y="681628"/>
            <a:ext cx="1128382" cy="847206"/>
            <a:chOff x="668003" y="1684057"/>
            <a:chExt cx="1128382" cy="847206"/>
          </a:xfrm>
        </p:grpSpPr>
        <p:sp>
          <p:nvSpPr>
            <p:cNvPr id="691" name="Google Shape;691;p16"/>
            <p:cNvSpPr/>
            <p:nvPr/>
          </p:nvSpPr>
          <p:spPr>
            <a:xfrm>
              <a:off x="668003" y="1935883"/>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2" name="Google Shape;692;p16"/>
            <p:cNvSpPr/>
            <p:nvPr/>
          </p:nvSpPr>
          <p:spPr>
            <a:xfrm>
              <a:off x="1245893" y="1684057"/>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693" name="Google Shape;693;p16" descr="Diagram&#10;&#10;Description automatically generated"/>
          <p:cNvPicPr preferRelativeResize="0">
            <a:picLocks noGrp="1"/>
          </p:cNvPicPr>
          <p:nvPr>
            <p:ph type="body" idx="1"/>
          </p:nvPr>
        </p:nvPicPr>
        <p:blipFill rotWithShape="1">
          <a:blip r:embed="rId3">
            <a:alphaModFix/>
          </a:blip>
          <a:srcRect/>
          <a:stretch/>
        </p:blipFill>
        <p:spPr>
          <a:xfrm>
            <a:off x="5208104" y="1050339"/>
            <a:ext cx="6472362" cy="41714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7"/>
        <p:cNvGrpSpPr/>
        <p:nvPr/>
      </p:nvGrpSpPr>
      <p:grpSpPr>
        <a:xfrm>
          <a:off x="0" y="0"/>
          <a:ext cx="0" cy="0"/>
          <a:chOff x="0" y="0"/>
          <a:chExt cx="0" cy="0"/>
        </a:xfrm>
      </p:grpSpPr>
      <p:sp>
        <p:nvSpPr>
          <p:cNvPr id="698" name="Google Shape;698;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9" name="Google Shape;699;p17"/>
          <p:cNvSpPr/>
          <p:nvPr/>
        </p:nvSpPr>
        <p:spPr>
          <a:xfrm>
            <a:off x="0" y="0"/>
            <a:ext cx="469454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0" name="Google Shape;700;p17"/>
          <p:cNvSpPr txBox="1">
            <a:spLocks noGrp="1"/>
          </p:cNvSpPr>
          <p:nvPr>
            <p:ph type="title"/>
          </p:nvPr>
        </p:nvSpPr>
        <p:spPr>
          <a:xfrm>
            <a:off x="767290" y="1780661"/>
            <a:ext cx="3582073" cy="146347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800"/>
              <a:buFont typeface="Calibri"/>
              <a:buNone/>
            </a:pPr>
            <a:r>
              <a:rPr lang="en-US" sz="4800">
                <a:solidFill>
                  <a:schemeClr val="lt1"/>
                </a:solidFill>
              </a:rPr>
              <a:t>Implicit</a:t>
            </a:r>
            <a:endParaRPr sz="4800">
              <a:solidFill>
                <a:schemeClr val="lt1"/>
              </a:solidFill>
            </a:endParaRPr>
          </a:p>
        </p:txBody>
      </p:sp>
      <p:grpSp>
        <p:nvGrpSpPr>
          <p:cNvPr id="701" name="Google Shape;701;p17"/>
          <p:cNvGrpSpPr/>
          <p:nvPr/>
        </p:nvGrpSpPr>
        <p:grpSpPr>
          <a:xfrm>
            <a:off x="767290" y="681628"/>
            <a:ext cx="1128382" cy="847206"/>
            <a:chOff x="668003" y="1684057"/>
            <a:chExt cx="1128382" cy="847206"/>
          </a:xfrm>
        </p:grpSpPr>
        <p:sp>
          <p:nvSpPr>
            <p:cNvPr id="702" name="Google Shape;702;p17"/>
            <p:cNvSpPr/>
            <p:nvPr/>
          </p:nvSpPr>
          <p:spPr>
            <a:xfrm>
              <a:off x="668003" y="1935883"/>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3" name="Google Shape;703;p17"/>
            <p:cNvSpPr/>
            <p:nvPr/>
          </p:nvSpPr>
          <p:spPr>
            <a:xfrm>
              <a:off x="1245893" y="1684057"/>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04" name="Google Shape;704;p17"/>
          <p:cNvSpPr txBox="1">
            <a:spLocks noGrp="1"/>
          </p:cNvSpPr>
          <p:nvPr>
            <p:ph type="body" idx="1"/>
          </p:nvPr>
        </p:nvSpPr>
        <p:spPr>
          <a:xfrm>
            <a:off x="767290" y="3383121"/>
            <a:ext cx="3582072" cy="2793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solidFill>
                  <a:schemeClr val="lt1"/>
                </a:solidFill>
              </a:rPr>
              <a:t>Được sử dụng cho các ứng dụng di động và ứng dụng web (tức là các ứng dụng chạy trong trình duyệt web), nơi mà tính bảo mật của Client không được đảm bảo.</a:t>
            </a:r>
            <a:endParaRPr sz="2000">
              <a:solidFill>
                <a:schemeClr val="lt1"/>
              </a:solidFill>
            </a:endParaRPr>
          </a:p>
        </p:txBody>
      </p:sp>
      <p:pic>
        <p:nvPicPr>
          <p:cNvPr id="705" name="Google Shape;705;p17" descr="Diagram&#10;&#10;Description automatically generated"/>
          <p:cNvPicPr preferRelativeResize="0"/>
          <p:nvPr/>
        </p:nvPicPr>
        <p:blipFill rotWithShape="1">
          <a:blip r:embed="rId3">
            <a:alphaModFix/>
          </a:blip>
          <a:srcRect/>
          <a:stretch/>
        </p:blipFill>
        <p:spPr>
          <a:xfrm>
            <a:off x="5116652" y="1200228"/>
            <a:ext cx="6642532" cy="38793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9"/>
        <p:cNvGrpSpPr/>
        <p:nvPr/>
      </p:nvGrpSpPr>
      <p:grpSpPr>
        <a:xfrm>
          <a:off x="0" y="0"/>
          <a:ext cx="0" cy="0"/>
          <a:chOff x="0" y="0"/>
          <a:chExt cx="0" cy="0"/>
        </a:xfrm>
      </p:grpSpPr>
      <p:sp>
        <p:nvSpPr>
          <p:cNvPr id="710" name="Google Shape;710;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1" name="Google Shape;711;p18"/>
          <p:cNvSpPr/>
          <p:nvPr/>
        </p:nvSpPr>
        <p:spPr>
          <a:xfrm>
            <a:off x="0" y="0"/>
            <a:ext cx="469454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2" name="Google Shape;712;p18"/>
          <p:cNvSpPr txBox="1">
            <a:spLocks noGrp="1"/>
          </p:cNvSpPr>
          <p:nvPr>
            <p:ph type="title"/>
          </p:nvPr>
        </p:nvSpPr>
        <p:spPr>
          <a:xfrm>
            <a:off x="767290" y="1780661"/>
            <a:ext cx="3582073" cy="146347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a:solidFill>
                  <a:schemeClr val="lt1"/>
                </a:solidFill>
              </a:rPr>
              <a:t>Resource Owner Password Credentials</a:t>
            </a:r>
            <a:endParaRPr sz="3000">
              <a:solidFill>
                <a:schemeClr val="lt1"/>
              </a:solidFill>
            </a:endParaRPr>
          </a:p>
        </p:txBody>
      </p:sp>
      <p:grpSp>
        <p:nvGrpSpPr>
          <p:cNvPr id="713" name="Google Shape;713;p18"/>
          <p:cNvGrpSpPr/>
          <p:nvPr/>
        </p:nvGrpSpPr>
        <p:grpSpPr>
          <a:xfrm>
            <a:off x="767290" y="681628"/>
            <a:ext cx="1128382" cy="847206"/>
            <a:chOff x="668003" y="1684057"/>
            <a:chExt cx="1128382" cy="847206"/>
          </a:xfrm>
        </p:grpSpPr>
        <p:sp>
          <p:nvSpPr>
            <p:cNvPr id="714" name="Google Shape;714;p18"/>
            <p:cNvSpPr/>
            <p:nvPr/>
          </p:nvSpPr>
          <p:spPr>
            <a:xfrm>
              <a:off x="668003" y="1935883"/>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5" name="Google Shape;715;p18"/>
            <p:cNvSpPr/>
            <p:nvPr/>
          </p:nvSpPr>
          <p:spPr>
            <a:xfrm>
              <a:off x="1245893" y="1684057"/>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6" name="Google Shape;716;p18"/>
          <p:cNvSpPr txBox="1">
            <a:spLocks noGrp="1"/>
          </p:cNvSpPr>
          <p:nvPr>
            <p:ph type="body" idx="1"/>
          </p:nvPr>
        </p:nvSpPr>
        <p:spPr>
          <a:xfrm>
            <a:off x="767290" y="3383121"/>
            <a:ext cx="3582072" cy="2793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solidFill>
                  <a:schemeClr val="lt1"/>
                </a:solidFill>
              </a:rPr>
              <a:t> Với mô hình ủy quyền Owner Password Credentials, người dùng cung cấp thông tin đăng nhập dịch vụ của họ trực tiếp cho ứng dụng, ứng dụng này sử dụng thông tin đăng nhập để lấy mã thông báo truy cập từ dịch vụ. </a:t>
            </a:r>
            <a:endParaRPr sz="2000">
              <a:solidFill>
                <a:schemeClr val="lt1"/>
              </a:solidFill>
            </a:endParaRPr>
          </a:p>
        </p:txBody>
      </p:sp>
      <p:pic>
        <p:nvPicPr>
          <p:cNvPr id="717" name="Google Shape;717;p18" descr="Diagram&#10;&#10;Description automatically generated"/>
          <p:cNvPicPr preferRelativeResize="0"/>
          <p:nvPr/>
        </p:nvPicPr>
        <p:blipFill rotWithShape="1">
          <a:blip r:embed="rId3">
            <a:alphaModFix/>
          </a:blip>
          <a:srcRect/>
          <a:stretch/>
        </p:blipFill>
        <p:spPr>
          <a:xfrm>
            <a:off x="5116652" y="1301167"/>
            <a:ext cx="6642532" cy="36774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1"/>
        <p:cNvGrpSpPr/>
        <p:nvPr/>
      </p:nvGrpSpPr>
      <p:grpSpPr>
        <a:xfrm>
          <a:off x="0" y="0"/>
          <a:ext cx="0" cy="0"/>
          <a:chOff x="0" y="0"/>
          <a:chExt cx="0" cy="0"/>
        </a:xfrm>
      </p:grpSpPr>
      <p:sp>
        <p:nvSpPr>
          <p:cNvPr id="722" name="Google Shape;722;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3" name="Google Shape;723;p19"/>
          <p:cNvSpPr/>
          <p:nvPr/>
        </p:nvSpPr>
        <p:spPr>
          <a:xfrm>
            <a:off x="0" y="0"/>
            <a:ext cx="469454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4" name="Google Shape;724;p19"/>
          <p:cNvSpPr txBox="1">
            <a:spLocks noGrp="1"/>
          </p:cNvSpPr>
          <p:nvPr>
            <p:ph type="title"/>
          </p:nvPr>
        </p:nvSpPr>
        <p:spPr>
          <a:xfrm>
            <a:off x="767290" y="1780661"/>
            <a:ext cx="3582073" cy="146347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800"/>
              <a:buFont typeface="Calibri"/>
              <a:buNone/>
            </a:pPr>
            <a:r>
              <a:rPr lang="en-US" sz="4800">
                <a:solidFill>
                  <a:schemeClr val="lt1"/>
                </a:solidFill>
              </a:rPr>
              <a:t>Client Credentials</a:t>
            </a:r>
            <a:endParaRPr/>
          </a:p>
        </p:txBody>
      </p:sp>
      <p:grpSp>
        <p:nvGrpSpPr>
          <p:cNvPr id="725" name="Google Shape;725;p19"/>
          <p:cNvGrpSpPr/>
          <p:nvPr/>
        </p:nvGrpSpPr>
        <p:grpSpPr>
          <a:xfrm>
            <a:off x="767290" y="681628"/>
            <a:ext cx="1128382" cy="847206"/>
            <a:chOff x="668003" y="1684057"/>
            <a:chExt cx="1128382" cy="847206"/>
          </a:xfrm>
        </p:grpSpPr>
        <p:sp>
          <p:nvSpPr>
            <p:cNvPr id="726" name="Google Shape;726;p19"/>
            <p:cNvSpPr/>
            <p:nvPr/>
          </p:nvSpPr>
          <p:spPr>
            <a:xfrm>
              <a:off x="668003" y="1935883"/>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7" name="Google Shape;727;p19"/>
            <p:cNvSpPr/>
            <p:nvPr/>
          </p:nvSpPr>
          <p:spPr>
            <a:xfrm>
              <a:off x="1245893" y="1684057"/>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28" name="Google Shape;728;p19"/>
          <p:cNvSpPr txBox="1">
            <a:spLocks noGrp="1"/>
          </p:cNvSpPr>
          <p:nvPr>
            <p:ph type="body" idx="1"/>
          </p:nvPr>
        </p:nvSpPr>
        <p:spPr>
          <a:xfrm>
            <a:off x="767290" y="3383121"/>
            <a:ext cx="3582072" cy="2793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solidFill>
                  <a:schemeClr val="lt1"/>
                </a:solidFill>
              </a:rPr>
              <a:t> Loại cấp thông tin xác thực khách hàng cung cấp cho ứng dụng một cách để truy cập vào tài khoản dịch vụ của chính nó.</a:t>
            </a:r>
            <a:endParaRPr sz="2000">
              <a:solidFill>
                <a:schemeClr val="lt1"/>
              </a:solidFill>
            </a:endParaRPr>
          </a:p>
        </p:txBody>
      </p:sp>
      <p:pic>
        <p:nvPicPr>
          <p:cNvPr id="729" name="Google Shape;729;p19" descr="Diagram&#10;&#10;Description automatically generated"/>
          <p:cNvPicPr preferRelativeResize="0"/>
          <p:nvPr/>
        </p:nvPicPr>
        <p:blipFill rotWithShape="1">
          <a:blip r:embed="rId3">
            <a:alphaModFix/>
          </a:blip>
          <a:srcRect/>
          <a:stretch/>
        </p:blipFill>
        <p:spPr>
          <a:xfrm>
            <a:off x="5116652" y="960484"/>
            <a:ext cx="6642532" cy="4358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
        <p:cNvGrpSpPr/>
        <p:nvPr/>
      </p:nvGrpSpPr>
      <p:grpSpPr>
        <a:xfrm>
          <a:off x="0" y="0"/>
          <a:ext cx="0" cy="0"/>
          <a:chOff x="0" y="0"/>
          <a:chExt cx="0" cy="0"/>
        </a:xfrm>
      </p:grpSpPr>
      <p:sp>
        <p:nvSpPr>
          <p:cNvPr id="105" name="Google Shape;105;p2"/>
          <p:cNvSpPr/>
          <p:nvPr/>
        </p:nvSpPr>
        <p:spPr>
          <a:xfrm>
            <a:off x="3048"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2"/>
          <p:cNvSpPr/>
          <p:nvPr/>
        </p:nvSpPr>
        <p:spPr>
          <a:xfrm>
            <a:off x="1524" y="0"/>
            <a:ext cx="12188952" cy="6858000"/>
          </a:xfrm>
          <a:prstGeom prst="rect">
            <a:avLst/>
          </a:prstGeom>
          <a:solidFill>
            <a:schemeClr val="dk1">
              <a:alpha val="5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7" name="Google Shape;107;p2"/>
          <p:cNvGrpSpPr/>
          <p:nvPr/>
        </p:nvGrpSpPr>
        <p:grpSpPr>
          <a:xfrm rot="-5400000">
            <a:off x="117348" y="774914"/>
            <a:ext cx="304800" cy="429768"/>
            <a:chOff x="215328" y="-46937"/>
            <a:chExt cx="304800" cy="2773841"/>
          </a:xfrm>
        </p:grpSpPr>
        <p:cxnSp>
          <p:nvCxnSpPr>
            <p:cNvPr id="108" name="Google Shape;108;p2"/>
            <p:cNvCxnSpPr/>
            <p:nvPr/>
          </p:nvCxnSpPr>
          <p:spPr>
            <a:xfrm>
              <a:off x="215328" y="-46937"/>
              <a:ext cx="0" cy="2773841"/>
            </a:xfrm>
            <a:prstGeom prst="straightConnector1">
              <a:avLst/>
            </a:prstGeom>
            <a:noFill/>
            <a:ln w="25400" cap="flat" cmpd="sng">
              <a:solidFill>
                <a:srgbClr val="8296B0">
                  <a:alpha val="49803"/>
                </a:srgbClr>
              </a:solidFill>
              <a:prstDash val="dot"/>
              <a:miter lim="800000"/>
              <a:headEnd type="none" w="sm" len="sm"/>
              <a:tailEnd type="none" w="sm" len="sm"/>
            </a:ln>
          </p:spPr>
        </p:cxnSp>
        <p:cxnSp>
          <p:nvCxnSpPr>
            <p:cNvPr id="109" name="Google Shape;109;p2"/>
            <p:cNvCxnSpPr/>
            <p:nvPr/>
          </p:nvCxnSpPr>
          <p:spPr>
            <a:xfrm>
              <a:off x="316928" y="-46937"/>
              <a:ext cx="0" cy="2773841"/>
            </a:xfrm>
            <a:prstGeom prst="straightConnector1">
              <a:avLst/>
            </a:prstGeom>
            <a:noFill/>
            <a:ln w="25400" cap="flat" cmpd="sng">
              <a:solidFill>
                <a:srgbClr val="8296B0">
                  <a:alpha val="49803"/>
                </a:srgbClr>
              </a:solidFill>
              <a:prstDash val="dot"/>
              <a:miter lim="800000"/>
              <a:headEnd type="none" w="sm" len="sm"/>
              <a:tailEnd type="none" w="sm" len="sm"/>
            </a:ln>
          </p:spPr>
        </p:cxnSp>
        <p:cxnSp>
          <p:nvCxnSpPr>
            <p:cNvPr id="110" name="Google Shape;110;p2"/>
            <p:cNvCxnSpPr/>
            <p:nvPr/>
          </p:nvCxnSpPr>
          <p:spPr>
            <a:xfrm>
              <a:off x="418528" y="-46937"/>
              <a:ext cx="0" cy="2773841"/>
            </a:xfrm>
            <a:prstGeom prst="straightConnector1">
              <a:avLst/>
            </a:prstGeom>
            <a:noFill/>
            <a:ln w="25400" cap="flat" cmpd="sng">
              <a:solidFill>
                <a:srgbClr val="8296B0">
                  <a:alpha val="49803"/>
                </a:srgbClr>
              </a:solidFill>
              <a:prstDash val="dot"/>
              <a:miter lim="800000"/>
              <a:headEnd type="none" w="sm" len="sm"/>
              <a:tailEnd type="none" w="sm" len="sm"/>
            </a:ln>
          </p:spPr>
        </p:cxnSp>
        <p:cxnSp>
          <p:nvCxnSpPr>
            <p:cNvPr id="111" name="Google Shape;111;p2"/>
            <p:cNvCxnSpPr/>
            <p:nvPr/>
          </p:nvCxnSpPr>
          <p:spPr>
            <a:xfrm>
              <a:off x="520128" y="-46937"/>
              <a:ext cx="0" cy="2773841"/>
            </a:xfrm>
            <a:prstGeom prst="straightConnector1">
              <a:avLst/>
            </a:prstGeom>
            <a:noFill/>
            <a:ln w="25400" cap="flat" cmpd="sng">
              <a:solidFill>
                <a:srgbClr val="8296B0">
                  <a:alpha val="49803"/>
                </a:srgbClr>
              </a:solidFill>
              <a:prstDash val="dot"/>
              <a:miter lim="800000"/>
              <a:headEnd type="none" w="sm" len="sm"/>
              <a:tailEnd type="none" w="sm" len="sm"/>
            </a:ln>
          </p:spPr>
        </p:cxnSp>
      </p:grpSp>
      <p:grpSp>
        <p:nvGrpSpPr>
          <p:cNvPr id="112" name="Google Shape;112;p2"/>
          <p:cNvGrpSpPr/>
          <p:nvPr/>
        </p:nvGrpSpPr>
        <p:grpSpPr>
          <a:xfrm>
            <a:off x="1" y="2075420"/>
            <a:ext cx="12396066" cy="4440643"/>
            <a:chOff x="1" y="2075420"/>
            <a:chExt cx="12396066" cy="4440643"/>
          </a:xfrm>
        </p:grpSpPr>
        <p:sp>
          <p:nvSpPr>
            <p:cNvPr id="113" name="Google Shape;113;p2"/>
            <p:cNvSpPr/>
            <p:nvPr/>
          </p:nvSpPr>
          <p:spPr>
            <a:xfrm rot="4500000">
              <a:off x="7942191" y="2507571"/>
              <a:ext cx="3563871" cy="3563871"/>
            </a:xfrm>
            <a:prstGeom prst="ellipse">
              <a:avLst/>
            </a:prstGeom>
            <a:noFill/>
            <a:ln w="31750" cap="flat" cmpd="sng">
              <a:solidFill>
                <a:srgbClr val="EFEFEF">
                  <a:alpha val="9803"/>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2"/>
            <p:cNvSpPr/>
            <p:nvPr/>
          </p:nvSpPr>
          <p:spPr>
            <a:xfrm rot="-5400000">
              <a:off x="10435065" y="4048931"/>
              <a:ext cx="1381607" cy="1381607"/>
            </a:xfrm>
            <a:prstGeom prst="ellipse">
              <a:avLst/>
            </a:prstGeom>
            <a:noFill/>
            <a:ln w="31750" cap="flat" cmpd="sng">
              <a:solidFill>
                <a:srgbClr val="EFEFEF">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2"/>
            <p:cNvSpPr/>
            <p:nvPr/>
          </p:nvSpPr>
          <p:spPr>
            <a:xfrm rot="-5400000">
              <a:off x="1" y="2075420"/>
              <a:ext cx="3144364" cy="3144364"/>
            </a:xfrm>
            <a:prstGeom prst="ellipse">
              <a:avLst/>
            </a:prstGeom>
            <a:gradFill>
              <a:gsLst>
                <a:gs pos="0">
                  <a:srgbClr val="AEABAB">
                    <a:alpha val="20000"/>
                  </a:srgbClr>
                </a:gs>
                <a:gs pos="100000">
                  <a:srgbClr val="757070">
                    <a:alpha val="9803"/>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 name="Google Shape;116;p2"/>
            <p:cNvSpPr/>
            <p:nvPr/>
          </p:nvSpPr>
          <p:spPr>
            <a:xfrm rot="-9000000">
              <a:off x="10150845" y="4270841"/>
              <a:ext cx="1897885" cy="1897885"/>
            </a:xfrm>
            <a:prstGeom prst="ellipse">
              <a:avLst/>
            </a:prstGeom>
            <a:gradFill>
              <a:gsLst>
                <a:gs pos="0">
                  <a:srgbClr val="AEABAB">
                    <a:alpha val="9803"/>
                  </a:srgbClr>
                </a:gs>
                <a:gs pos="100000">
                  <a:srgbClr val="AEABAB">
                    <a:alpha val="2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 name="Google Shape;117;p2"/>
            <p:cNvSpPr/>
            <p:nvPr/>
          </p:nvSpPr>
          <p:spPr>
            <a:xfrm rot="4500000">
              <a:off x="2046780" y="3040492"/>
              <a:ext cx="2579322" cy="2579322"/>
            </a:xfrm>
            <a:prstGeom prst="ellipse">
              <a:avLst/>
            </a:prstGeom>
            <a:noFill/>
            <a:ln w="31750" cap="flat" cmpd="sng">
              <a:solidFill>
                <a:srgbClr val="EFEFEF">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2"/>
            <p:cNvSpPr/>
            <p:nvPr/>
          </p:nvSpPr>
          <p:spPr>
            <a:xfrm rot="4500000">
              <a:off x="2224640" y="3193975"/>
              <a:ext cx="2243193" cy="2243193"/>
            </a:xfrm>
            <a:prstGeom prst="ellipse">
              <a:avLst/>
            </a:prstGeom>
            <a:noFill/>
            <a:ln w="31750" cap="flat" cmpd="sng">
              <a:solidFill>
                <a:srgbClr val="EFEFEF">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19" name="Google Shape;119;p2"/>
          <p:cNvSpPr/>
          <p:nvPr/>
        </p:nvSpPr>
        <p:spPr>
          <a:xfrm rot="-5400000">
            <a:off x="10438146" y="1042605"/>
            <a:ext cx="2796461" cy="711252"/>
          </a:xfrm>
          <a:prstGeom prst="rect">
            <a:avLst/>
          </a:prstGeom>
          <a:gradFill>
            <a:gsLst>
              <a:gs pos="0">
                <a:srgbClr val="F5F4F4">
                  <a:alpha val="0"/>
                </a:srgbClr>
              </a:gs>
              <a:gs pos="100000">
                <a:srgbClr val="AEABAB">
                  <a:alpha val="9803"/>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20" name="Google Shape;120;p2"/>
          <p:cNvGrpSpPr/>
          <p:nvPr/>
        </p:nvGrpSpPr>
        <p:grpSpPr>
          <a:xfrm>
            <a:off x="11259539" y="317578"/>
            <a:ext cx="548640" cy="549007"/>
            <a:chOff x="7029447" y="3514725"/>
            <a:chExt cx="1285875" cy="549007"/>
          </a:xfrm>
        </p:grpSpPr>
        <p:cxnSp>
          <p:nvCxnSpPr>
            <p:cNvPr id="121" name="Google Shape;121;p2"/>
            <p:cNvCxnSpPr/>
            <p:nvPr/>
          </p:nvCxnSpPr>
          <p:spPr>
            <a:xfrm>
              <a:off x="7029447" y="3514725"/>
              <a:ext cx="1285875" cy="0"/>
            </a:xfrm>
            <a:prstGeom prst="straightConnector1">
              <a:avLst/>
            </a:prstGeom>
            <a:noFill/>
            <a:ln w="31750" cap="rnd" cmpd="sng">
              <a:solidFill>
                <a:srgbClr val="EFEFEF">
                  <a:alpha val="40000"/>
                </a:srgbClr>
              </a:solidFill>
              <a:prstDash val="dot"/>
              <a:round/>
              <a:headEnd type="none" w="sm" len="sm"/>
              <a:tailEnd type="none" w="sm" len="sm"/>
            </a:ln>
          </p:spPr>
        </p:cxnSp>
        <p:cxnSp>
          <p:nvCxnSpPr>
            <p:cNvPr id="122" name="Google Shape;122;p2"/>
            <p:cNvCxnSpPr/>
            <p:nvPr/>
          </p:nvCxnSpPr>
          <p:spPr>
            <a:xfrm>
              <a:off x="7029447" y="3697727"/>
              <a:ext cx="1285875" cy="0"/>
            </a:xfrm>
            <a:prstGeom prst="straightConnector1">
              <a:avLst/>
            </a:prstGeom>
            <a:noFill/>
            <a:ln w="31750" cap="rnd" cmpd="sng">
              <a:solidFill>
                <a:srgbClr val="EFEFEF">
                  <a:alpha val="40000"/>
                </a:srgbClr>
              </a:solidFill>
              <a:prstDash val="dot"/>
              <a:round/>
              <a:headEnd type="none" w="sm" len="sm"/>
              <a:tailEnd type="none" w="sm" len="sm"/>
            </a:ln>
          </p:spPr>
        </p:cxnSp>
        <p:cxnSp>
          <p:nvCxnSpPr>
            <p:cNvPr id="123" name="Google Shape;123;p2"/>
            <p:cNvCxnSpPr/>
            <p:nvPr/>
          </p:nvCxnSpPr>
          <p:spPr>
            <a:xfrm>
              <a:off x="7029447" y="3880729"/>
              <a:ext cx="1285875" cy="0"/>
            </a:xfrm>
            <a:prstGeom prst="straightConnector1">
              <a:avLst/>
            </a:prstGeom>
            <a:noFill/>
            <a:ln w="31750" cap="rnd" cmpd="sng">
              <a:solidFill>
                <a:srgbClr val="EFEFEF">
                  <a:alpha val="40000"/>
                </a:srgbClr>
              </a:solidFill>
              <a:prstDash val="dot"/>
              <a:round/>
              <a:headEnd type="none" w="sm" len="sm"/>
              <a:tailEnd type="none" w="sm" len="sm"/>
            </a:ln>
          </p:spPr>
        </p:cxnSp>
        <p:cxnSp>
          <p:nvCxnSpPr>
            <p:cNvPr id="124" name="Google Shape;124;p2"/>
            <p:cNvCxnSpPr/>
            <p:nvPr/>
          </p:nvCxnSpPr>
          <p:spPr>
            <a:xfrm>
              <a:off x="7029447" y="4063732"/>
              <a:ext cx="1285875" cy="0"/>
            </a:xfrm>
            <a:prstGeom prst="straightConnector1">
              <a:avLst/>
            </a:prstGeom>
            <a:noFill/>
            <a:ln w="31750" cap="rnd" cmpd="sng">
              <a:solidFill>
                <a:srgbClr val="EFEFEF">
                  <a:alpha val="40000"/>
                </a:srgbClr>
              </a:solidFill>
              <a:prstDash val="dot"/>
              <a:round/>
              <a:headEnd type="none" w="sm" len="sm"/>
              <a:tailEnd type="none" w="sm" len="sm"/>
            </a:ln>
          </p:spPr>
        </p:cxnSp>
      </p:grpSp>
      <p:sp>
        <p:nvSpPr>
          <p:cNvPr id="125" name="Google Shape;125;p2"/>
          <p:cNvSpPr/>
          <p:nvPr/>
        </p:nvSpPr>
        <p:spPr>
          <a:xfrm rot="10800000">
            <a:off x="-1" y="6140785"/>
            <a:ext cx="6095997" cy="711252"/>
          </a:xfrm>
          <a:prstGeom prst="rect">
            <a:avLst/>
          </a:prstGeom>
          <a:gradFill>
            <a:gsLst>
              <a:gs pos="0">
                <a:srgbClr val="757070">
                  <a:alpha val="9803"/>
                </a:srgbClr>
              </a:gs>
              <a:gs pos="10000">
                <a:srgbClr val="757070">
                  <a:alpha val="9803"/>
                </a:srgbClr>
              </a:gs>
              <a:gs pos="100000">
                <a:srgbClr val="EFEFEF">
                  <a:alpha val="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26" name="Google Shape;126;p2"/>
          <p:cNvGrpSpPr/>
          <p:nvPr/>
        </p:nvGrpSpPr>
        <p:grpSpPr>
          <a:xfrm rot="5400000">
            <a:off x="616345" y="5940560"/>
            <a:ext cx="1285875" cy="549007"/>
            <a:chOff x="7029447" y="3514725"/>
            <a:chExt cx="1285875" cy="549007"/>
          </a:xfrm>
        </p:grpSpPr>
        <p:cxnSp>
          <p:nvCxnSpPr>
            <p:cNvPr id="127" name="Google Shape;127;p2"/>
            <p:cNvCxnSpPr/>
            <p:nvPr/>
          </p:nvCxnSpPr>
          <p:spPr>
            <a:xfrm>
              <a:off x="7029447" y="3514725"/>
              <a:ext cx="1285875" cy="0"/>
            </a:xfrm>
            <a:prstGeom prst="straightConnector1">
              <a:avLst/>
            </a:prstGeom>
            <a:noFill/>
            <a:ln w="31750" cap="rnd" cmpd="sng">
              <a:solidFill>
                <a:srgbClr val="EFEFEF">
                  <a:alpha val="40000"/>
                </a:srgbClr>
              </a:solidFill>
              <a:prstDash val="dot"/>
              <a:round/>
              <a:headEnd type="none" w="sm" len="sm"/>
              <a:tailEnd type="none" w="sm" len="sm"/>
            </a:ln>
          </p:spPr>
        </p:cxnSp>
        <p:cxnSp>
          <p:nvCxnSpPr>
            <p:cNvPr id="128" name="Google Shape;128;p2"/>
            <p:cNvCxnSpPr/>
            <p:nvPr/>
          </p:nvCxnSpPr>
          <p:spPr>
            <a:xfrm>
              <a:off x="7029447" y="3697727"/>
              <a:ext cx="1285875" cy="0"/>
            </a:xfrm>
            <a:prstGeom prst="straightConnector1">
              <a:avLst/>
            </a:prstGeom>
            <a:noFill/>
            <a:ln w="31750" cap="rnd" cmpd="sng">
              <a:solidFill>
                <a:srgbClr val="EFEFEF">
                  <a:alpha val="40000"/>
                </a:srgbClr>
              </a:solidFill>
              <a:prstDash val="dot"/>
              <a:round/>
              <a:headEnd type="none" w="sm" len="sm"/>
              <a:tailEnd type="none" w="sm" len="sm"/>
            </a:ln>
          </p:spPr>
        </p:cxnSp>
        <p:cxnSp>
          <p:nvCxnSpPr>
            <p:cNvPr id="129" name="Google Shape;129;p2"/>
            <p:cNvCxnSpPr/>
            <p:nvPr/>
          </p:nvCxnSpPr>
          <p:spPr>
            <a:xfrm>
              <a:off x="7029447" y="3880729"/>
              <a:ext cx="1285875" cy="0"/>
            </a:xfrm>
            <a:prstGeom prst="straightConnector1">
              <a:avLst/>
            </a:prstGeom>
            <a:noFill/>
            <a:ln w="31750" cap="rnd" cmpd="sng">
              <a:solidFill>
                <a:srgbClr val="EFEFEF">
                  <a:alpha val="40000"/>
                </a:srgbClr>
              </a:solidFill>
              <a:prstDash val="dot"/>
              <a:round/>
              <a:headEnd type="none" w="sm" len="sm"/>
              <a:tailEnd type="none" w="sm" len="sm"/>
            </a:ln>
          </p:spPr>
        </p:cxnSp>
        <p:cxnSp>
          <p:nvCxnSpPr>
            <p:cNvPr id="130" name="Google Shape;130;p2"/>
            <p:cNvCxnSpPr/>
            <p:nvPr/>
          </p:nvCxnSpPr>
          <p:spPr>
            <a:xfrm>
              <a:off x="7029447" y="4063732"/>
              <a:ext cx="1285875" cy="0"/>
            </a:xfrm>
            <a:prstGeom prst="straightConnector1">
              <a:avLst/>
            </a:prstGeom>
            <a:noFill/>
            <a:ln w="31750" cap="rnd" cmpd="sng">
              <a:solidFill>
                <a:srgbClr val="EFEFEF">
                  <a:alpha val="40000"/>
                </a:srgbClr>
              </a:solidFill>
              <a:prstDash val="dot"/>
              <a:round/>
              <a:headEnd type="none" w="sm" len="sm"/>
              <a:tailEnd type="none" w="sm" len="sm"/>
            </a:ln>
          </p:spPr>
        </p:cxnSp>
      </p:grpSp>
      <p:sp>
        <p:nvSpPr>
          <p:cNvPr id="131" name="Google Shape;131;p2"/>
          <p:cNvSpPr txBox="1">
            <a:spLocks noGrp="1"/>
          </p:cNvSpPr>
          <p:nvPr>
            <p:ph type="title"/>
          </p:nvPr>
        </p:nvSpPr>
        <p:spPr>
          <a:xfrm>
            <a:off x="630936" y="495992"/>
            <a:ext cx="4195140" cy="56388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800"/>
              <a:buFont typeface="Calibri"/>
              <a:buNone/>
            </a:pPr>
            <a:r>
              <a:rPr lang="en-US" sz="4800">
                <a:solidFill>
                  <a:schemeClr val="lt1"/>
                </a:solidFill>
                <a:latin typeface="Calibri"/>
                <a:ea typeface="Calibri"/>
                <a:cs typeface="Calibri"/>
                <a:sym typeface="Calibri"/>
              </a:rPr>
              <a:t>Nhóm báo cáo</a:t>
            </a:r>
            <a:endParaRPr/>
          </a:p>
        </p:txBody>
      </p:sp>
      <p:grpSp>
        <p:nvGrpSpPr>
          <p:cNvPr id="132" name="Google Shape;132;p2"/>
          <p:cNvGrpSpPr/>
          <p:nvPr/>
        </p:nvGrpSpPr>
        <p:grpSpPr>
          <a:xfrm>
            <a:off x="4915947" y="1634269"/>
            <a:ext cx="6253721" cy="3520801"/>
            <a:chOff x="0" y="767684"/>
            <a:chExt cx="6253721" cy="3520801"/>
          </a:xfrm>
        </p:grpSpPr>
        <p:sp>
          <p:nvSpPr>
            <p:cNvPr id="133" name="Google Shape;133;p2"/>
            <p:cNvSpPr/>
            <p:nvPr/>
          </p:nvSpPr>
          <p:spPr>
            <a:xfrm>
              <a:off x="0" y="1062884"/>
              <a:ext cx="6253721" cy="504000"/>
            </a:xfrm>
            <a:prstGeom prst="rect">
              <a:avLst/>
            </a:prstGeom>
            <a:solidFill>
              <a:schemeClr val="lt1">
                <a:alpha val="89803"/>
              </a:schemeClr>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12686" y="767684"/>
              <a:ext cx="5073863" cy="590400"/>
            </a:xfrm>
            <a:prstGeom prst="roundRect">
              <a:avLst>
                <a:gd name="adj" fmla="val 16667"/>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txBox="1"/>
            <p:nvPr/>
          </p:nvSpPr>
          <p:spPr>
            <a:xfrm>
              <a:off x="341507" y="796505"/>
              <a:ext cx="5016221" cy="532758"/>
            </a:xfrm>
            <a:prstGeom prst="rect">
              <a:avLst/>
            </a:prstGeom>
            <a:noFill/>
            <a:ln>
              <a:noFill/>
            </a:ln>
          </p:spPr>
          <p:txBody>
            <a:bodyPr spcFirstLastPara="1" wrap="square" lIns="165450" tIns="0" rIns="165450" bIns="0"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Hoàng Đặng Tuấn Đạt - 20183701</a:t>
              </a:r>
              <a:endParaRPr sz="2000" b="0" i="0" u="none" strike="noStrike" cap="none">
                <a:solidFill>
                  <a:schemeClr val="lt1"/>
                </a:solidFill>
                <a:latin typeface="Calibri"/>
                <a:ea typeface="Calibri"/>
                <a:cs typeface="Calibri"/>
                <a:sym typeface="Calibri"/>
              </a:endParaRPr>
            </a:p>
          </p:txBody>
        </p:sp>
        <p:sp>
          <p:nvSpPr>
            <p:cNvPr id="136" name="Google Shape;136;p2"/>
            <p:cNvSpPr/>
            <p:nvPr/>
          </p:nvSpPr>
          <p:spPr>
            <a:xfrm>
              <a:off x="0" y="1970084"/>
              <a:ext cx="6253721" cy="504000"/>
            </a:xfrm>
            <a:prstGeom prst="rect">
              <a:avLst/>
            </a:prstGeom>
            <a:solidFill>
              <a:schemeClr val="lt1">
                <a:alpha val="89803"/>
              </a:schemeClr>
            </a:solidFill>
            <a:ln w="12700"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12686" y="1674884"/>
              <a:ext cx="5016779" cy="590400"/>
            </a:xfrm>
            <a:prstGeom prst="roundRect">
              <a:avLst>
                <a:gd name="adj" fmla="val 16667"/>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txBox="1"/>
            <p:nvPr/>
          </p:nvSpPr>
          <p:spPr>
            <a:xfrm>
              <a:off x="341507" y="1703705"/>
              <a:ext cx="4959137" cy="532758"/>
            </a:xfrm>
            <a:prstGeom prst="rect">
              <a:avLst/>
            </a:prstGeom>
            <a:noFill/>
            <a:ln>
              <a:noFill/>
            </a:ln>
          </p:spPr>
          <p:txBody>
            <a:bodyPr spcFirstLastPara="1" wrap="square" lIns="165450" tIns="0" rIns="165450" bIns="0"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Nguyễn Minh Đức - 20183713</a:t>
              </a:r>
              <a:endParaRPr sz="2000" b="0" i="0" u="none" strike="noStrike" cap="none">
                <a:solidFill>
                  <a:schemeClr val="lt1"/>
                </a:solidFill>
                <a:latin typeface="Calibri"/>
                <a:ea typeface="Calibri"/>
                <a:cs typeface="Calibri"/>
                <a:sym typeface="Calibri"/>
              </a:endParaRPr>
            </a:p>
          </p:txBody>
        </p:sp>
        <p:sp>
          <p:nvSpPr>
            <p:cNvPr id="139" name="Google Shape;139;p2"/>
            <p:cNvSpPr/>
            <p:nvPr/>
          </p:nvSpPr>
          <p:spPr>
            <a:xfrm>
              <a:off x="0" y="2877285"/>
              <a:ext cx="6253721" cy="504000"/>
            </a:xfrm>
            <a:prstGeom prst="rect">
              <a:avLst/>
            </a:prstGeom>
            <a:solidFill>
              <a:schemeClr val="lt1">
                <a:alpha val="89803"/>
              </a:schemeClr>
            </a:solidFill>
            <a:ln w="12700" cap="flat" cmpd="sng">
              <a:solidFill>
                <a:schemeClr val="accent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12686" y="2582084"/>
              <a:ext cx="5033370" cy="590400"/>
            </a:xfrm>
            <a:prstGeom prst="roundRect">
              <a:avLst>
                <a:gd name="adj" fmla="val 16667"/>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txBox="1"/>
            <p:nvPr/>
          </p:nvSpPr>
          <p:spPr>
            <a:xfrm>
              <a:off x="341507" y="2610905"/>
              <a:ext cx="4975728" cy="532758"/>
            </a:xfrm>
            <a:prstGeom prst="rect">
              <a:avLst/>
            </a:prstGeom>
            <a:noFill/>
            <a:ln>
              <a:noFill/>
            </a:ln>
          </p:spPr>
          <p:txBody>
            <a:bodyPr spcFirstLastPara="1" wrap="square" lIns="165450" tIns="0" rIns="165450" bIns="0"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Lê Hữu Tiến Dũng - 20183719</a:t>
              </a:r>
              <a:endParaRPr sz="2000" b="0" i="0" u="none" strike="noStrike" cap="none">
                <a:solidFill>
                  <a:schemeClr val="lt1"/>
                </a:solidFill>
                <a:latin typeface="Calibri"/>
                <a:ea typeface="Calibri"/>
                <a:cs typeface="Calibri"/>
                <a:sym typeface="Calibri"/>
              </a:endParaRPr>
            </a:p>
          </p:txBody>
        </p:sp>
        <p:sp>
          <p:nvSpPr>
            <p:cNvPr id="142" name="Google Shape;142;p2"/>
            <p:cNvSpPr/>
            <p:nvPr/>
          </p:nvSpPr>
          <p:spPr>
            <a:xfrm>
              <a:off x="0" y="3784485"/>
              <a:ext cx="6253721" cy="504000"/>
            </a:xfrm>
            <a:prstGeom prst="rect">
              <a:avLst/>
            </a:prstGeom>
            <a:solidFill>
              <a:schemeClr val="lt1">
                <a:alpha val="89803"/>
              </a:schemeClr>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312686" y="3489285"/>
              <a:ext cx="5037004" cy="59040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txBox="1"/>
            <p:nvPr/>
          </p:nvSpPr>
          <p:spPr>
            <a:xfrm>
              <a:off x="341507" y="3518106"/>
              <a:ext cx="4979362" cy="532758"/>
            </a:xfrm>
            <a:prstGeom prst="rect">
              <a:avLst/>
            </a:prstGeom>
            <a:noFill/>
            <a:ln>
              <a:noFill/>
            </a:ln>
          </p:spPr>
          <p:txBody>
            <a:bodyPr spcFirstLastPara="1" wrap="square" lIns="165450" tIns="0" rIns="165450" bIns="0"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Ngô Việt Cường - 20183698</a:t>
              </a:r>
              <a:endParaRPr sz="20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3"/>
        <p:cNvGrpSpPr/>
        <p:nvPr/>
      </p:nvGrpSpPr>
      <p:grpSpPr>
        <a:xfrm>
          <a:off x="0" y="0"/>
          <a:ext cx="0" cy="0"/>
          <a:chOff x="0" y="0"/>
          <a:chExt cx="0" cy="0"/>
        </a:xfrm>
      </p:grpSpPr>
      <p:sp>
        <p:nvSpPr>
          <p:cNvPr id="734" name="Google Shape;734;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5" name="Google Shape;735;p20"/>
          <p:cNvSpPr/>
          <p:nvPr/>
        </p:nvSpPr>
        <p:spPr>
          <a:xfrm>
            <a:off x="0" y="0"/>
            <a:ext cx="6126740" cy="6857542"/>
          </a:xfrm>
          <a:custGeom>
            <a:avLst/>
            <a:gdLst/>
            <a:ahLst/>
            <a:cxnLst/>
            <a:rect l="l" t="t" r="r" b="b"/>
            <a:pathLst>
              <a:path w="6126740" h="6857542" extrusionOk="0">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6" name="Google Shape;736;p20"/>
          <p:cNvSpPr txBox="1">
            <a:spLocks noGrp="1"/>
          </p:cNvSpPr>
          <p:nvPr>
            <p:ph type="title"/>
          </p:nvPr>
        </p:nvSpPr>
        <p:spPr>
          <a:xfrm>
            <a:off x="767289" y="1296537"/>
            <a:ext cx="4220967" cy="1907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ts val="4800"/>
              <a:buFont typeface="Calibri"/>
              <a:buNone/>
            </a:pPr>
            <a:r>
              <a:rPr lang="en-US" sz="4800">
                <a:solidFill>
                  <a:schemeClr val="lt1"/>
                </a:solidFill>
              </a:rPr>
              <a:t>Tính năng bảo mật của OAuth2</a:t>
            </a:r>
            <a:endParaRPr/>
          </a:p>
        </p:txBody>
      </p:sp>
      <p:grpSp>
        <p:nvGrpSpPr>
          <p:cNvPr id="737" name="Google Shape;737;p20"/>
          <p:cNvGrpSpPr/>
          <p:nvPr/>
        </p:nvGrpSpPr>
        <p:grpSpPr>
          <a:xfrm>
            <a:off x="640080" y="640080"/>
            <a:ext cx="1128382" cy="847206"/>
            <a:chOff x="5307830" y="325570"/>
            <a:chExt cx="1128382" cy="847206"/>
          </a:xfrm>
        </p:grpSpPr>
        <p:sp>
          <p:nvSpPr>
            <p:cNvPr id="738" name="Google Shape;738;p20"/>
            <p:cNvSpPr/>
            <p:nvPr/>
          </p:nvSpPr>
          <p:spPr>
            <a:xfrm>
              <a:off x="5307830" y="577396"/>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9" name="Google Shape;739;p20"/>
            <p:cNvSpPr/>
            <p:nvPr/>
          </p:nvSpPr>
          <p:spPr>
            <a:xfrm>
              <a:off x="5885720" y="325570"/>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740" name="Google Shape;740;p20" descr="Token là gì? Phân loại token"/>
          <p:cNvPicPr preferRelativeResize="0"/>
          <p:nvPr/>
        </p:nvPicPr>
        <p:blipFill rotWithShape="1">
          <a:blip r:embed="rId3">
            <a:alphaModFix/>
          </a:blip>
          <a:srcRect/>
          <a:stretch/>
        </p:blipFill>
        <p:spPr>
          <a:xfrm>
            <a:off x="7220019" y="891906"/>
            <a:ext cx="3559893" cy="2376229"/>
          </a:xfrm>
          <a:prstGeom prst="rect">
            <a:avLst/>
          </a:prstGeom>
          <a:noFill/>
          <a:ln>
            <a:noFill/>
          </a:ln>
        </p:spPr>
      </p:pic>
      <p:sp>
        <p:nvSpPr>
          <p:cNvPr id="741" name="Google Shape;741;p20"/>
          <p:cNvSpPr txBox="1">
            <a:spLocks noGrp="1"/>
          </p:cNvSpPr>
          <p:nvPr>
            <p:ph type="body" idx="1"/>
          </p:nvPr>
        </p:nvSpPr>
        <p:spPr>
          <a:xfrm>
            <a:off x="767290" y="3428999"/>
            <a:ext cx="4075054" cy="274121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solidFill>
                  <a:schemeClr val="lt1"/>
                </a:solidFill>
              </a:rPr>
              <a:t>Token</a:t>
            </a:r>
            <a:endParaRPr sz="2000">
              <a:solidFill>
                <a:schemeClr val="lt1"/>
              </a:solidFill>
            </a:endParaRPr>
          </a:p>
          <a:p>
            <a:pPr marL="228600" lvl="0" indent="-228600" algn="l" rtl="0">
              <a:lnSpc>
                <a:spcPct val="90000"/>
              </a:lnSpc>
              <a:spcBef>
                <a:spcPts val="1000"/>
              </a:spcBef>
              <a:spcAft>
                <a:spcPts val="0"/>
              </a:spcAft>
              <a:buClr>
                <a:schemeClr val="lt1"/>
              </a:buClr>
              <a:buSzPts val="2000"/>
              <a:buChar char="•"/>
            </a:pPr>
            <a:r>
              <a:rPr lang="en-US" sz="2000">
                <a:solidFill>
                  <a:schemeClr val="lt1"/>
                </a:solidFill>
              </a:rPr>
              <a:t>State</a:t>
            </a:r>
            <a:endParaRPr sz="2000">
              <a:solidFill>
                <a:schemeClr val="lt1"/>
              </a:solidFill>
            </a:endParaRPr>
          </a:p>
          <a:p>
            <a:pPr marL="228600" lvl="0" indent="-228600" algn="l" rtl="0">
              <a:lnSpc>
                <a:spcPct val="90000"/>
              </a:lnSpc>
              <a:spcBef>
                <a:spcPts val="1000"/>
              </a:spcBef>
              <a:spcAft>
                <a:spcPts val="0"/>
              </a:spcAft>
              <a:buClr>
                <a:schemeClr val="lt1"/>
              </a:buClr>
              <a:buSzPts val="2000"/>
              <a:buChar char="•"/>
            </a:pPr>
            <a:r>
              <a:rPr lang="en-US" sz="2000">
                <a:solidFill>
                  <a:schemeClr val="lt1"/>
                </a:solidFill>
              </a:rPr>
              <a:t>Redirect URL</a:t>
            </a:r>
            <a:endParaRPr/>
          </a:p>
          <a:p>
            <a:pPr marL="228600" lvl="0" indent="-228600" algn="l" rtl="0">
              <a:lnSpc>
                <a:spcPct val="90000"/>
              </a:lnSpc>
              <a:spcBef>
                <a:spcPts val="1000"/>
              </a:spcBef>
              <a:spcAft>
                <a:spcPts val="0"/>
              </a:spcAft>
              <a:buClr>
                <a:schemeClr val="lt1"/>
              </a:buClr>
              <a:buSzPts val="2000"/>
              <a:buChar char="•"/>
            </a:pPr>
            <a:r>
              <a:rPr lang="en-US" sz="2000">
                <a:solidFill>
                  <a:schemeClr val="lt1"/>
                </a:solidFill>
              </a:rPr>
              <a:t>Scope</a:t>
            </a:r>
            <a:endParaRPr sz="2000">
              <a:solidFill>
                <a:schemeClr val="lt1"/>
              </a:solidFill>
            </a:endParaRPr>
          </a:p>
          <a:p>
            <a:pPr marL="228600" lvl="0" indent="-228600" algn="l" rtl="0">
              <a:lnSpc>
                <a:spcPct val="90000"/>
              </a:lnSpc>
              <a:spcBef>
                <a:spcPts val="1000"/>
              </a:spcBef>
              <a:spcAft>
                <a:spcPts val="0"/>
              </a:spcAft>
              <a:buClr>
                <a:schemeClr val="lt1"/>
              </a:buClr>
              <a:buSzPts val="2000"/>
              <a:buChar char="•"/>
            </a:pPr>
            <a:r>
              <a:rPr lang="en-US" sz="2000">
                <a:solidFill>
                  <a:schemeClr val="lt1"/>
                </a:solidFill>
              </a:rPr>
              <a:t>Client ID</a:t>
            </a:r>
            <a:endParaRPr sz="2000">
              <a:solidFill>
                <a:schemeClr val="lt1"/>
              </a:solidFill>
            </a:endParaRPr>
          </a:p>
        </p:txBody>
      </p:sp>
      <p:pic>
        <p:nvPicPr>
          <p:cNvPr id="742" name="Google Shape;742;p20" descr="Redirect là gì? Các loại redirect bạn nên biết"/>
          <p:cNvPicPr preferRelativeResize="0"/>
          <p:nvPr/>
        </p:nvPicPr>
        <p:blipFill rotWithShape="1">
          <a:blip r:embed="rId4">
            <a:alphaModFix/>
          </a:blip>
          <a:srcRect/>
          <a:stretch/>
        </p:blipFill>
        <p:spPr>
          <a:xfrm>
            <a:off x="6659462" y="3606465"/>
            <a:ext cx="4688229" cy="22620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6"/>
        <p:cNvGrpSpPr/>
        <p:nvPr/>
      </p:nvGrpSpPr>
      <p:grpSpPr>
        <a:xfrm>
          <a:off x="0" y="0"/>
          <a:ext cx="0" cy="0"/>
          <a:chOff x="0" y="0"/>
          <a:chExt cx="0" cy="0"/>
        </a:xfrm>
      </p:grpSpPr>
      <p:sp>
        <p:nvSpPr>
          <p:cNvPr id="747" name="Google Shape;747;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8" name="Google Shape;748;p21"/>
          <p:cNvSpPr/>
          <p:nvPr/>
        </p:nvSpPr>
        <p:spPr>
          <a:xfrm>
            <a:off x="0" y="0"/>
            <a:ext cx="7743949" cy="6858000"/>
          </a:xfrm>
          <a:custGeom>
            <a:avLst/>
            <a:gdLst/>
            <a:ahLst/>
            <a:cxnLst/>
            <a:rect l="l" t="t" r="r" b="b"/>
            <a:pathLst>
              <a:path w="7743949" h="6858000" extrusionOk="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9" name="Google Shape;749;p21"/>
          <p:cNvSpPr txBox="1">
            <a:spLocks noGrp="1"/>
          </p:cNvSpPr>
          <p:nvPr>
            <p:ph type="title"/>
          </p:nvPr>
        </p:nvSpPr>
        <p:spPr>
          <a:xfrm>
            <a:off x="756744" y="349858"/>
            <a:ext cx="4761461" cy="13517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Ưu nhược điểm của OAuth2.0</a:t>
            </a:r>
            <a:endParaRPr/>
          </a:p>
        </p:txBody>
      </p:sp>
      <p:pic>
        <p:nvPicPr>
          <p:cNvPr id="751" name="Google Shape;751;p21" descr="Advantages and Disadvantages of Hiring a Property Manager"/>
          <p:cNvPicPr preferRelativeResize="0"/>
          <p:nvPr/>
        </p:nvPicPr>
        <p:blipFill rotWithShape="1">
          <a:blip r:embed="rId3">
            <a:alphaModFix/>
          </a:blip>
          <a:srcRect/>
          <a:stretch/>
        </p:blipFill>
        <p:spPr>
          <a:xfrm>
            <a:off x="7836576" y="2105707"/>
            <a:ext cx="3858600" cy="21704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5"/>
        <p:cNvGrpSpPr/>
        <p:nvPr/>
      </p:nvGrpSpPr>
      <p:grpSpPr>
        <a:xfrm>
          <a:off x="0" y="0"/>
          <a:ext cx="0" cy="0"/>
          <a:chOff x="0" y="0"/>
          <a:chExt cx="0" cy="0"/>
        </a:xfrm>
      </p:grpSpPr>
      <p:sp>
        <p:nvSpPr>
          <p:cNvPr id="756" name="Google Shape;756;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7" name="Google Shape;757;p22"/>
          <p:cNvSpPr/>
          <p:nvPr/>
        </p:nvSpPr>
        <p:spPr>
          <a:xfrm>
            <a:off x="0" y="0"/>
            <a:ext cx="6126740" cy="6857542"/>
          </a:xfrm>
          <a:custGeom>
            <a:avLst/>
            <a:gdLst/>
            <a:ahLst/>
            <a:cxnLst/>
            <a:rect l="l" t="t" r="r" b="b"/>
            <a:pathLst>
              <a:path w="6126740" h="6857542" extrusionOk="0">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8" name="Google Shape;758;p22"/>
          <p:cNvSpPr txBox="1">
            <a:spLocks noGrp="1"/>
          </p:cNvSpPr>
          <p:nvPr>
            <p:ph type="title"/>
          </p:nvPr>
        </p:nvSpPr>
        <p:spPr>
          <a:xfrm>
            <a:off x="767290" y="1030286"/>
            <a:ext cx="4153626" cy="217409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Calibri"/>
              <a:buNone/>
            </a:pPr>
            <a:r>
              <a:rPr lang="en-US" sz="4800">
                <a:solidFill>
                  <a:schemeClr val="lt1"/>
                </a:solidFill>
                <a:latin typeface="Calibri"/>
                <a:ea typeface="Calibri"/>
                <a:cs typeface="Calibri"/>
                <a:sym typeface="Calibri"/>
              </a:rPr>
              <a:t>Tìm hiểu về OpenID</a:t>
            </a:r>
            <a:endParaRPr/>
          </a:p>
        </p:txBody>
      </p:sp>
      <p:grpSp>
        <p:nvGrpSpPr>
          <p:cNvPr id="759" name="Google Shape;759;p22"/>
          <p:cNvGrpSpPr/>
          <p:nvPr/>
        </p:nvGrpSpPr>
        <p:grpSpPr>
          <a:xfrm>
            <a:off x="640080" y="640080"/>
            <a:ext cx="1128382" cy="847206"/>
            <a:chOff x="5307830" y="325570"/>
            <a:chExt cx="1128382" cy="847206"/>
          </a:xfrm>
        </p:grpSpPr>
        <p:sp>
          <p:nvSpPr>
            <p:cNvPr id="760" name="Google Shape;760;p22"/>
            <p:cNvSpPr/>
            <p:nvPr/>
          </p:nvSpPr>
          <p:spPr>
            <a:xfrm>
              <a:off x="5307830" y="577396"/>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1" name="Google Shape;761;p22"/>
            <p:cNvSpPr/>
            <p:nvPr/>
          </p:nvSpPr>
          <p:spPr>
            <a:xfrm>
              <a:off x="5885720" y="325570"/>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62" name="Google Shape;762;p22"/>
          <p:cNvSpPr txBox="1">
            <a:spLocks noGrp="1"/>
          </p:cNvSpPr>
          <p:nvPr>
            <p:ph type="body" idx="1"/>
          </p:nvPr>
        </p:nvSpPr>
        <p:spPr>
          <a:xfrm>
            <a:off x="767290" y="3428999"/>
            <a:ext cx="4075054" cy="274121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solidFill>
                  <a:schemeClr val="lt1"/>
                </a:solidFill>
              </a:rPr>
              <a:t> OpenID là một tiêu chuẩn mở và là một một giao thức Authen được phân cấp. OpenID là một hệ thống đăng nhập một lần không có tính tập trung.</a:t>
            </a:r>
            <a:endParaRPr sz="2000">
              <a:solidFill>
                <a:schemeClr val="lt1"/>
              </a:solidFill>
            </a:endParaRPr>
          </a:p>
        </p:txBody>
      </p:sp>
      <p:pic>
        <p:nvPicPr>
          <p:cNvPr id="763" name="Google Shape;763;p22" descr="OpenID - Wikipedia"/>
          <p:cNvPicPr preferRelativeResize="0"/>
          <p:nvPr/>
        </p:nvPicPr>
        <p:blipFill rotWithShape="1">
          <a:blip r:embed="rId3">
            <a:alphaModFix/>
          </a:blip>
          <a:srcRect/>
          <a:stretch/>
        </p:blipFill>
        <p:spPr>
          <a:xfrm>
            <a:off x="6643856" y="2481649"/>
            <a:ext cx="5051320" cy="189424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7"/>
        <p:cNvGrpSpPr/>
        <p:nvPr/>
      </p:nvGrpSpPr>
      <p:grpSpPr>
        <a:xfrm>
          <a:off x="0" y="0"/>
          <a:ext cx="0" cy="0"/>
          <a:chOff x="0" y="0"/>
          <a:chExt cx="0" cy="0"/>
        </a:xfrm>
      </p:grpSpPr>
      <p:sp>
        <p:nvSpPr>
          <p:cNvPr id="768" name="Google Shape;768;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9" name="Google Shape;769;p23"/>
          <p:cNvSpPr/>
          <p:nvPr/>
        </p:nvSpPr>
        <p:spPr>
          <a:xfrm>
            <a:off x="548639" y="347471"/>
            <a:ext cx="11100816" cy="1801368"/>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0" name="Google Shape;770;p23"/>
          <p:cNvSpPr txBox="1">
            <a:spLocks noGrp="1"/>
          </p:cNvSpPr>
          <p:nvPr>
            <p:ph type="title"/>
          </p:nvPr>
        </p:nvSpPr>
        <p:spPr>
          <a:xfrm>
            <a:off x="838200" y="58521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Các thành phần của OpenID</a:t>
            </a:r>
            <a:endParaRPr>
              <a:solidFill>
                <a:schemeClr val="lt1"/>
              </a:solidFill>
            </a:endParaRPr>
          </a:p>
        </p:txBody>
      </p:sp>
      <p:pic>
        <p:nvPicPr>
          <p:cNvPr id="771" name="Google Shape;771;p23"/>
          <p:cNvPicPr preferRelativeResize="0"/>
          <p:nvPr/>
        </p:nvPicPr>
        <p:blipFill rotWithShape="1">
          <a:blip r:embed="rId3">
            <a:alphaModFix/>
          </a:blip>
          <a:srcRect r="3534"/>
          <a:stretch/>
        </p:blipFill>
        <p:spPr>
          <a:xfrm>
            <a:off x="841248" y="2516777"/>
            <a:ext cx="6236208" cy="3660185"/>
          </a:xfrm>
          <a:prstGeom prst="rect">
            <a:avLst/>
          </a:prstGeom>
          <a:noFill/>
          <a:ln>
            <a:noFill/>
          </a:ln>
        </p:spPr>
      </p:pic>
      <p:sp>
        <p:nvSpPr>
          <p:cNvPr id="772" name="Google Shape;772;p23"/>
          <p:cNvSpPr txBox="1">
            <a:spLocks noGrp="1"/>
          </p:cNvSpPr>
          <p:nvPr>
            <p:ph type="body" idx="1"/>
          </p:nvPr>
        </p:nvSpPr>
        <p:spPr>
          <a:xfrm>
            <a:off x="7546848" y="2516777"/>
            <a:ext cx="3803904" cy="3660185"/>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200"/>
              <a:buChar char="•"/>
            </a:pPr>
            <a:r>
              <a:rPr lang="en-US" sz="2200"/>
              <a:t>Một hệ thống OpenID gồm ba thành phần là: Identify Provider, Relying Party và Identify Selector. Thành phần Identify Selector ở đây là Browser.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6"/>
        <p:cNvGrpSpPr/>
        <p:nvPr/>
      </p:nvGrpSpPr>
      <p:grpSpPr>
        <a:xfrm>
          <a:off x="0" y="0"/>
          <a:ext cx="0" cy="0"/>
          <a:chOff x="0" y="0"/>
          <a:chExt cx="0" cy="0"/>
        </a:xfrm>
      </p:grpSpPr>
      <p:sp>
        <p:nvSpPr>
          <p:cNvPr id="777" name="Google Shape;777;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8" name="Google Shape;778;p24"/>
          <p:cNvSpPr/>
          <p:nvPr/>
        </p:nvSpPr>
        <p:spPr>
          <a:xfrm>
            <a:off x="0" y="0"/>
            <a:ext cx="7743949" cy="6858000"/>
          </a:xfrm>
          <a:custGeom>
            <a:avLst/>
            <a:gdLst/>
            <a:ahLst/>
            <a:cxnLst/>
            <a:rect l="l" t="t" r="r" b="b"/>
            <a:pathLst>
              <a:path w="7743949" h="6858000" extrusionOk="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9" name="Google Shape;779;p24"/>
          <p:cNvSpPr txBox="1">
            <a:spLocks noGrp="1"/>
          </p:cNvSpPr>
          <p:nvPr>
            <p:ph type="title"/>
          </p:nvPr>
        </p:nvSpPr>
        <p:spPr>
          <a:xfrm>
            <a:off x="756744" y="349858"/>
            <a:ext cx="4761461" cy="13517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Phương thức hoạt động của OpenID</a:t>
            </a:r>
            <a:endParaRPr>
              <a:solidFill>
                <a:schemeClr val="lt1"/>
              </a:solidFill>
            </a:endParaRPr>
          </a:p>
        </p:txBody>
      </p:sp>
      <p:sp>
        <p:nvSpPr>
          <p:cNvPr id="780" name="Google Shape;780;p24"/>
          <p:cNvSpPr txBox="1">
            <a:spLocks noGrp="1"/>
          </p:cNvSpPr>
          <p:nvPr>
            <p:ph type="body" idx="1"/>
          </p:nvPr>
        </p:nvSpPr>
        <p:spPr>
          <a:xfrm>
            <a:off x="756746" y="2863018"/>
            <a:ext cx="4666592" cy="33044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a:solidFill>
                  <a:schemeClr val="lt1"/>
                </a:solidFill>
              </a:rPr>
              <a:t>Smart Mode</a:t>
            </a:r>
            <a:endParaRPr/>
          </a:p>
          <a:p>
            <a:pPr marL="228600" lvl="0" indent="-228600" algn="l" rtl="0">
              <a:lnSpc>
                <a:spcPct val="90000"/>
              </a:lnSpc>
              <a:spcBef>
                <a:spcPts val="1000"/>
              </a:spcBef>
              <a:spcAft>
                <a:spcPts val="0"/>
              </a:spcAft>
              <a:buClr>
                <a:schemeClr val="lt1"/>
              </a:buClr>
              <a:buSzPts val="2400"/>
              <a:buChar char="•"/>
            </a:pPr>
            <a:r>
              <a:rPr lang="en-US" sz="2400">
                <a:solidFill>
                  <a:schemeClr val="lt1"/>
                </a:solidFill>
              </a:rPr>
              <a:t>Dumb Mode</a:t>
            </a:r>
            <a:endParaRPr sz="2400">
              <a:solidFill>
                <a:schemeClr val="lt1"/>
              </a:solidFill>
            </a:endParaRPr>
          </a:p>
        </p:txBody>
      </p:sp>
      <p:pic>
        <p:nvPicPr>
          <p:cNvPr id="781" name="Google Shape;781;p24" descr="Wi-Fi"/>
          <p:cNvPicPr preferRelativeResize="0"/>
          <p:nvPr/>
        </p:nvPicPr>
        <p:blipFill rotWithShape="1">
          <a:blip r:embed="rId3">
            <a:alphaModFix/>
          </a:blip>
          <a:srcRect/>
          <a:stretch/>
        </p:blipFill>
        <p:spPr>
          <a:xfrm>
            <a:off x="7836576" y="1261638"/>
            <a:ext cx="3858600" cy="3858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5"/>
        <p:cNvGrpSpPr/>
        <p:nvPr/>
      </p:nvGrpSpPr>
      <p:grpSpPr>
        <a:xfrm>
          <a:off x="0" y="0"/>
          <a:ext cx="0" cy="0"/>
          <a:chOff x="0" y="0"/>
          <a:chExt cx="0" cy="0"/>
        </a:xfrm>
      </p:grpSpPr>
      <p:sp>
        <p:nvSpPr>
          <p:cNvPr id="786" name="Google Shape;786;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7" name="Google Shape;787;p25"/>
          <p:cNvSpPr/>
          <p:nvPr/>
        </p:nvSpPr>
        <p:spPr>
          <a:xfrm>
            <a:off x="0" y="0"/>
            <a:ext cx="6126740" cy="6857542"/>
          </a:xfrm>
          <a:custGeom>
            <a:avLst/>
            <a:gdLst/>
            <a:ahLst/>
            <a:cxnLst/>
            <a:rect l="l" t="t" r="r" b="b"/>
            <a:pathLst>
              <a:path w="6126740" h="6857542" extrusionOk="0">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8" name="Google Shape;788;p25"/>
          <p:cNvSpPr txBox="1">
            <a:spLocks noGrp="1"/>
          </p:cNvSpPr>
          <p:nvPr>
            <p:ph type="title"/>
          </p:nvPr>
        </p:nvSpPr>
        <p:spPr>
          <a:xfrm>
            <a:off x="767290" y="1030286"/>
            <a:ext cx="4153626" cy="217409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Calibri"/>
              <a:buNone/>
            </a:pPr>
            <a:r>
              <a:rPr lang="en-US" sz="4800">
                <a:solidFill>
                  <a:schemeClr val="lt1"/>
                </a:solidFill>
              </a:rPr>
              <a:t>Smart Mode</a:t>
            </a:r>
            <a:endParaRPr sz="4800">
              <a:solidFill>
                <a:schemeClr val="lt1"/>
              </a:solidFill>
            </a:endParaRPr>
          </a:p>
        </p:txBody>
      </p:sp>
      <p:grpSp>
        <p:nvGrpSpPr>
          <p:cNvPr id="789" name="Google Shape;789;p25"/>
          <p:cNvGrpSpPr/>
          <p:nvPr/>
        </p:nvGrpSpPr>
        <p:grpSpPr>
          <a:xfrm>
            <a:off x="640080" y="640080"/>
            <a:ext cx="1128382" cy="847206"/>
            <a:chOff x="5307830" y="325570"/>
            <a:chExt cx="1128382" cy="847206"/>
          </a:xfrm>
        </p:grpSpPr>
        <p:sp>
          <p:nvSpPr>
            <p:cNvPr id="790" name="Google Shape;790;p25"/>
            <p:cNvSpPr/>
            <p:nvPr/>
          </p:nvSpPr>
          <p:spPr>
            <a:xfrm>
              <a:off x="5307830" y="577396"/>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1" name="Google Shape;791;p25"/>
            <p:cNvSpPr/>
            <p:nvPr/>
          </p:nvSpPr>
          <p:spPr>
            <a:xfrm>
              <a:off x="5885720" y="325570"/>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92" name="Google Shape;792;p25"/>
          <p:cNvSpPr txBox="1">
            <a:spLocks noGrp="1"/>
          </p:cNvSpPr>
          <p:nvPr>
            <p:ph type="body" idx="1"/>
          </p:nvPr>
        </p:nvSpPr>
        <p:spPr>
          <a:xfrm>
            <a:off x="767290" y="3428999"/>
            <a:ext cx="4075054" cy="274121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solidFill>
                  <a:schemeClr val="lt1"/>
                </a:solidFill>
              </a:rPr>
              <a:t>Quy trình xác định thành phần Identity Provider gồm các bước theo kịch bản sau:</a:t>
            </a:r>
            <a:endParaRPr sz="2000">
              <a:solidFill>
                <a:schemeClr val="lt1"/>
              </a:solidFill>
            </a:endParaRPr>
          </a:p>
        </p:txBody>
      </p:sp>
      <p:pic>
        <p:nvPicPr>
          <p:cNvPr id="793" name="Google Shape;793;p25" descr="Ảnh có chứa văn bản, đồng hồ, thiết bị đo&#10;&#10;Mô tả được tạo tự động"/>
          <p:cNvPicPr preferRelativeResize="0"/>
          <p:nvPr/>
        </p:nvPicPr>
        <p:blipFill rotWithShape="1">
          <a:blip r:embed="rId3">
            <a:alphaModFix/>
          </a:blip>
          <a:srcRect/>
          <a:stretch/>
        </p:blipFill>
        <p:spPr>
          <a:xfrm>
            <a:off x="6643856" y="2715273"/>
            <a:ext cx="5051320" cy="142699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lang="en-US" sz="1800">
              <a:solidFill>
                <a:schemeClr val="lt1"/>
              </a:solidFill>
              <a:latin typeface="Calibri" panose="020F0502020204030204" pitchFamily="34" charset="0"/>
              <a:ea typeface="Calibri"/>
              <a:cs typeface="Calibri" panose="020F0502020204030204" pitchFamily="34" charset="0"/>
              <a:sym typeface="Calibri"/>
            </a:endParaRPr>
          </a:p>
        </p:txBody>
      </p:sp>
      <p:sp>
        <p:nvSpPr>
          <p:cNvPr id="822" name="Google Shape;822;p28"/>
          <p:cNvSpPr txBox="1">
            <a:spLocks noGrp="1"/>
          </p:cNvSpPr>
          <p:nvPr>
            <p:ph type="title"/>
          </p:nvPr>
        </p:nvSpPr>
        <p:spPr>
          <a:xfrm>
            <a:off x="490962" y="6082871"/>
            <a:ext cx="3685032" cy="485306"/>
          </a:xfrm>
          <a:prstGeom prst="rect">
            <a:avLst/>
          </a:prstGeom>
          <a:noFill/>
          <a:ln>
            <a:noFill/>
          </a:ln>
        </p:spPr>
        <p:txBody>
          <a:bodyPr spcFirstLastPara="1" wrap="square" lIns="91425" tIns="45700" rIns="91425" bIns="45700" anchor="t" anchorCtr="0">
            <a:normAutofit fontScale="90000"/>
          </a:bodyPr>
          <a:lstStyle/>
          <a:p>
            <a:pPr marL="0" lvl="0" indent="0" algn="just" rtl="0">
              <a:lnSpc>
                <a:spcPct val="100000"/>
              </a:lnSpc>
              <a:spcBef>
                <a:spcPts val="0"/>
              </a:spcBef>
              <a:spcAft>
                <a:spcPts val="0"/>
              </a:spcAft>
              <a:buClr>
                <a:schemeClr val="lt1"/>
              </a:buClr>
              <a:buSzPts val="3400"/>
              <a:buFont typeface="Calibri"/>
              <a:buNone/>
            </a:pPr>
            <a:r>
              <a:rPr lang="en-US" sz="3400">
                <a:solidFill>
                  <a:schemeClr val="lt1"/>
                </a:solidFill>
                <a:latin typeface="Calibri" panose="020F0502020204030204" pitchFamily="34" charset="0"/>
                <a:cs typeface="Calibri" panose="020F0502020204030204" pitchFamily="34" charset="0"/>
              </a:rPr>
              <a:t>Smart Mode</a:t>
            </a:r>
            <a:endParaRPr sz="3400">
              <a:solidFill>
                <a:schemeClr val="lt1"/>
              </a:solidFill>
              <a:latin typeface="Calibri" panose="020F0502020204030204" pitchFamily="34" charset="0"/>
              <a:cs typeface="Calibri" panose="020F0502020204030204" pitchFamily="34" charset="0"/>
            </a:endParaRPr>
          </a:p>
        </p:txBody>
      </p:sp>
      <p:grpSp>
        <p:nvGrpSpPr>
          <p:cNvPr id="824" name="Google Shape;824;p28"/>
          <p:cNvGrpSpPr/>
          <p:nvPr/>
        </p:nvGrpSpPr>
        <p:grpSpPr>
          <a:xfrm>
            <a:off x="10635175" y="6061139"/>
            <a:ext cx="785784" cy="589978"/>
            <a:chOff x="8183879" y="1000124"/>
            <a:chExt cx="1562267" cy="1172973"/>
          </a:xfrm>
        </p:grpSpPr>
        <p:sp>
          <p:nvSpPr>
            <p:cNvPr id="825" name="Google Shape;825;p28"/>
            <p:cNvSpPr/>
            <p:nvPr/>
          </p:nvSpPr>
          <p:spPr>
            <a:xfrm>
              <a:off x="8183879" y="1348782"/>
              <a:ext cx="935037" cy="8243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826" name="Google Shape;826;p28"/>
            <p:cNvSpPr/>
            <p:nvPr/>
          </p:nvSpPr>
          <p:spPr>
            <a:xfrm>
              <a:off x="8983979" y="1000124"/>
              <a:ext cx="762167" cy="6719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9" name="Google Shape;834;p29">
            <a:extLst>
              <a:ext uri="{FF2B5EF4-FFF2-40B4-BE49-F238E27FC236}">
                <a16:creationId xmlns:a16="http://schemas.microsoft.com/office/drawing/2014/main" id="{62E73B10-188A-4B2B-A457-BC9F085837CE}"/>
              </a:ext>
            </a:extLst>
          </p:cNvPr>
          <p:cNvSpPr/>
          <p:nvPr/>
        </p:nvSpPr>
        <p:spPr>
          <a:xfrm>
            <a:off x="0" y="0"/>
            <a:ext cx="12192000" cy="1076177"/>
          </a:xfrm>
          <a:prstGeom prst="rect">
            <a:avLst/>
          </a:prstGeom>
          <a:solidFill>
            <a:schemeClr val="dk1"/>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600">
              <a:solidFill>
                <a:schemeClr val="lt1"/>
              </a:solidFill>
              <a:latin typeface="Calibri" panose="020F0502020204030204" pitchFamily="34" charset="0"/>
              <a:ea typeface="Calibri"/>
              <a:cs typeface="Calibri" panose="020F0502020204030204" pitchFamily="34" charset="0"/>
              <a:sym typeface="Calibri"/>
            </a:endParaRPr>
          </a:p>
        </p:txBody>
      </p:sp>
      <p:grpSp>
        <p:nvGrpSpPr>
          <p:cNvPr id="10" name="Google Shape;836;p29">
            <a:extLst>
              <a:ext uri="{FF2B5EF4-FFF2-40B4-BE49-F238E27FC236}">
                <a16:creationId xmlns:a16="http://schemas.microsoft.com/office/drawing/2014/main" id="{2EF362FC-29E3-4D4E-8CE7-E55A693E8EB6}"/>
              </a:ext>
            </a:extLst>
          </p:cNvPr>
          <p:cNvGrpSpPr/>
          <p:nvPr/>
        </p:nvGrpSpPr>
        <p:grpSpPr>
          <a:xfrm>
            <a:off x="10480430" y="221595"/>
            <a:ext cx="768190" cy="576768"/>
            <a:chOff x="8183879" y="1000124"/>
            <a:chExt cx="1562267" cy="1172973"/>
          </a:xfrm>
        </p:grpSpPr>
        <p:sp>
          <p:nvSpPr>
            <p:cNvPr id="11" name="Google Shape;837;p29">
              <a:extLst>
                <a:ext uri="{FF2B5EF4-FFF2-40B4-BE49-F238E27FC236}">
                  <a16:creationId xmlns:a16="http://schemas.microsoft.com/office/drawing/2014/main" id="{54B8B0BA-8430-46C8-8CF1-9360E501B2FD}"/>
                </a:ext>
              </a:extLst>
            </p:cNvPr>
            <p:cNvSpPr/>
            <p:nvPr/>
          </p:nvSpPr>
          <p:spPr>
            <a:xfrm>
              <a:off x="8183879" y="1348782"/>
              <a:ext cx="935037" cy="8243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endParaRPr sz="1600">
                <a:solidFill>
                  <a:schemeClr val="dk1"/>
                </a:solidFill>
                <a:latin typeface="Calibri" panose="020F0502020204030204" pitchFamily="34" charset="0"/>
                <a:ea typeface="Calibri"/>
                <a:cs typeface="Calibri" panose="020F0502020204030204" pitchFamily="34" charset="0"/>
                <a:sym typeface="Calibri"/>
              </a:endParaRPr>
            </a:p>
          </p:txBody>
        </p:sp>
        <p:sp>
          <p:nvSpPr>
            <p:cNvPr id="12" name="Google Shape;838;p29">
              <a:extLst>
                <a:ext uri="{FF2B5EF4-FFF2-40B4-BE49-F238E27FC236}">
                  <a16:creationId xmlns:a16="http://schemas.microsoft.com/office/drawing/2014/main" id="{90FE352E-60E0-4DE9-92D3-0D063A8EC220}"/>
                </a:ext>
              </a:extLst>
            </p:cNvPr>
            <p:cNvSpPr/>
            <p:nvPr/>
          </p:nvSpPr>
          <p:spPr>
            <a:xfrm>
              <a:off x="8983979" y="1000124"/>
              <a:ext cx="762167" cy="6719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endParaRPr sz="16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3" name="Google Shape;835;p29">
            <a:extLst>
              <a:ext uri="{FF2B5EF4-FFF2-40B4-BE49-F238E27FC236}">
                <a16:creationId xmlns:a16="http://schemas.microsoft.com/office/drawing/2014/main" id="{502E37DD-D43E-4D47-9FB4-EFD28AE87320}"/>
              </a:ext>
            </a:extLst>
          </p:cNvPr>
          <p:cNvSpPr txBox="1">
            <a:spLocks/>
          </p:cNvSpPr>
          <p:nvPr/>
        </p:nvSpPr>
        <p:spPr>
          <a:xfrm>
            <a:off x="289848" y="267286"/>
            <a:ext cx="8508512" cy="587349"/>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lnSpc>
                <a:spcPct val="100000"/>
              </a:lnSpc>
              <a:buClr>
                <a:schemeClr val="lt1"/>
              </a:buClr>
              <a:buSzPts val="5600"/>
            </a:pPr>
            <a:r>
              <a:rPr lang="en-US" sz="3200">
                <a:solidFill>
                  <a:schemeClr val="lt1"/>
                </a:solidFill>
                <a:latin typeface="Calibri" panose="020F0502020204030204" pitchFamily="34" charset="0"/>
                <a:cs typeface="Calibri" panose="020F0502020204030204" pitchFamily="34" charset="0"/>
              </a:rPr>
              <a:t>Smart Mode</a:t>
            </a:r>
            <a:endParaRPr lang="vi-VN" sz="3200">
              <a:latin typeface="Calibri" panose="020F0502020204030204" pitchFamily="34" charset="0"/>
              <a:cs typeface="Calibri" panose="020F0502020204030204" pitchFamily="34" charset="0"/>
            </a:endParaRPr>
          </a:p>
        </p:txBody>
      </p:sp>
      <p:pic>
        <p:nvPicPr>
          <p:cNvPr id="14" name="Google Shape;793;p25" descr="Ảnh có chứa văn bản, đồng hồ, thiết bị đo&#10;&#10;Mô tả được tạo tự động">
            <a:extLst>
              <a:ext uri="{FF2B5EF4-FFF2-40B4-BE49-F238E27FC236}">
                <a16:creationId xmlns:a16="http://schemas.microsoft.com/office/drawing/2014/main" id="{2423EA5B-3FA2-43E8-8924-B4C8A839128D}"/>
              </a:ext>
            </a:extLst>
          </p:cNvPr>
          <p:cNvPicPr preferRelativeResize="0"/>
          <p:nvPr/>
        </p:nvPicPr>
        <p:blipFill rotWithShape="1">
          <a:blip r:embed="rId3">
            <a:alphaModFix/>
          </a:blip>
          <a:srcRect/>
          <a:stretch/>
        </p:blipFill>
        <p:spPr>
          <a:xfrm>
            <a:off x="3046821" y="1072164"/>
            <a:ext cx="6098357" cy="1722785"/>
          </a:xfrm>
          <a:prstGeom prst="rect">
            <a:avLst/>
          </a:prstGeom>
          <a:noFill/>
          <a:ln>
            <a:noFill/>
          </a:ln>
        </p:spPr>
      </p:pic>
      <p:sp>
        <p:nvSpPr>
          <p:cNvPr id="16" name="TextBox 15">
            <a:extLst>
              <a:ext uri="{FF2B5EF4-FFF2-40B4-BE49-F238E27FC236}">
                <a16:creationId xmlns:a16="http://schemas.microsoft.com/office/drawing/2014/main" id="{D2E901CE-8F08-4E1F-9903-7CCFD5AF8C96}"/>
              </a:ext>
            </a:extLst>
          </p:cNvPr>
          <p:cNvSpPr txBox="1"/>
          <p:nvPr/>
        </p:nvSpPr>
        <p:spPr>
          <a:xfrm>
            <a:off x="631639" y="2916686"/>
            <a:ext cx="11114884" cy="415498"/>
          </a:xfrm>
          <a:prstGeom prst="rect">
            <a:avLst/>
          </a:prstGeom>
          <a:noFill/>
        </p:spPr>
        <p:txBody>
          <a:bodyPr wrap="square">
            <a:spAutoFit/>
          </a:bodyPr>
          <a:lstStyle/>
          <a:p>
            <a:pPr marR="0" lvl="0" algn="just">
              <a:spcBef>
                <a:spcPts val="0"/>
              </a:spcBef>
              <a:spcAft>
                <a:spcPts val="0"/>
              </a:spcAft>
            </a:pPr>
            <a:r>
              <a:rPr lang="en-US" sz="2100">
                <a:effectLst/>
                <a:latin typeface="Calibri" panose="020F0502020204030204" pitchFamily="34" charset="0"/>
                <a:ea typeface="Calibri" panose="020F0502020204030204" pitchFamily="34" charset="0"/>
                <a:cs typeface="Calibri" panose="020F0502020204030204" pitchFamily="34" charset="0"/>
              </a:rPr>
              <a:t>1.1: Người dùng truy cập vào trang Web muốn đăng nhập.</a:t>
            </a:r>
          </a:p>
        </p:txBody>
      </p:sp>
      <p:sp>
        <p:nvSpPr>
          <p:cNvPr id="18" name="TextBox 17">
            <a:extLst>
              <a:ext uri="{FF2B5EF4-FFF2-40B4-BE49-F238E27FC236}">
                <a16:creationId xmlns:a16="http://schemas.microsoft.com/office/drawing/2014/main" id="{49B202A0-BB37-4DE4-B346-13C0D1195446}"/>
              </a:ext>
            </a:extLst>
          </p:cNvPr>
          <p:cNvSpPr txBox="1"/>
          <p:nvPr/>
        </p:nvSpPr>
        <p:spPr>
          <a:xfrm>
            <a:off x="629301" y="3473114"/>
            <a:ext cx="11114884" cy="415498"/>
          </a:xfrm>
          <a:prstGeom prst="rect">
            <a:avLst/>
          </a:prstGeom>
          <a:noFill/>
        </p:spPr>
        <p:txBody>
          <a:bodyPr wrap="square">
            <a:spAutoFit/>
          </a:bodyPr>
          <a:lstStyle/>
          <a:p>
            <a:pPr algn="just"/>
            <a:r>
              <a:rPr lang="en-US" sz="2100">
                <a:effectLst/>
                <a:latin typeface="Calibri" panose="020F0502020204030204" pitchFamily="34" charset="0"/>
                <a:ea typeface="Calibri" panose="020F0502020204030204" pitchFamily="34" charset="0"/>
                <a:cs typeface="Calibri" panose="020F0502020204030204" pitchFamily="34" charset="0"/>
              </a:rPr>
              <a:t>1.2: Browser sẽ giao tiếp với thành phần Relying Party.</a:t>
            </a:r>
            <a:endParaRPr lang="en-US" sz="210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8092BF81-6446-457A-A592-D1F54F99A5C5}"/>
              </a:ext>
            </a:extLst>
          </p:cNvPr>
          <p:cNvSpPr txBox="1"/>
          <p:nvPr/>
        </p:nvSpPr>
        <p:spPr>
          <a:xfrm>
            <a:off x="629290" y="4007476"/>
            <a:ext cx="10791670" cy="738664"/>
          </a:xfrm>
          <a:prstGeom prst="rect">
            <a:avLst/>
          </a:prstGeom>
          <a:noFill/>
        </p:spPr>
        <p:txBody>
          <a:bodyPr wrap="square">
            <a:spAutoFit/>
          </a:bodyPr>
          <a:lstStyle/>
          <a:p>
            <a:pPr marR="0" lvl="0" algn="just">
              <a:spcBef>
                <a:spcPts val="0"/>
              </a:spcBef>
              <a:spcAft>
                <a:spcPts val="0"/>
              </a:spcAft>
            </a:pPr>
            <a:r>
              <a:rPr lang="en-US" sz="2100">
                <a:effectLst/>
                <a:latin typeface="Calibri" panose="020F0502020204030204" pitchFamily="34" charset="0"/>
                <a:ea typeface="Calibri" panose="020F0502020204030204" pitchFamily="34" charset="0"/>
                <a:cs typeface="Calibri" panose="020F0502020204030204" pitchFamily="34" charset="0"/>
              </a:rPr>
              <a:t>1.3: Relying Party trả về Browser trang đăng nhập có hỗ trợ OpenID (yêu cầu URI của Identity Provider).</a:t>
            </a:r>
          </a:p>
        </p:txBody>
      </p:sp>
      <p:sp>
        <p:nvSpPr>
          <p:cNvPr id="22" name="TextBox 21">
            <a:extLst>
              <a:ext uri="{FF2B5EF4-FFF2-40B4-BE49-F238E27FC236}">
                <a16:creationId xmlns:a16="http://schemas.microsoft.com/office/drawing/2014/main" id="{99577589-415B-4DCB-990C-EF983F240C4E}"/>
              </a:ext>
            </a:extLst>
          </p:cNvPr>
          <p:cNvSpPr txBox="1"/>
          <p:nvPr/>
        </p:nvSpPr>
        <p:spPr>
          <a:xfrm>
            <a:off x="629288" y="4810641"/>
            <a:ext cx="11114883" cy="415498"/>
          </a:xfrm>
          <a:prstGeom prst="rect">
            <a:avLst/>
          </a:prstGeom>
          <a:noFill/>
        </p:spPr>
        <p:txBody>
          <a:bodyPr wrap="square">
            <a:spAutoFit/>
          </a:bodyPr>
          <a:lstStyle/>
          <a:p>
            <a:pPr marR="0" lvl="0" algn="just">
              <a:spcBef>
                <a:spcPts val="0"/>
              </a:spcBef>
              <a:spcAft>
                <a:spcPts val="0"/>
              </a:spcAft>
            </a:pPr>
            <a:r>
              <a:rPr lang="en-US" sz="2100">
                <a:effectLst/>
                <a:latin typeface="Calibri" panose="020F0502020204030204" pitchFamily="34" charset="0"/>
                <a:ea typeface="Calibri" panose="020F0502020204030204" pitchFamily="34" charset="0"/>
                <a:cs typeface="Calibri" panose="020F0502020204030204" pitchFamily="34" charset="0"/>
              </a:rPr>
              <a:t>1.4: Browser trả về trang đăng nhập cho người dùng theo khuôn mẫu của Relying Party yêu cầu. </a:t>
            </a:r>
          </a:p>
        </p:txBody>
      </p:sp>
      <p:sp>
        <p:nvSpPr>
          <p:cNvPr id="24" name="TextBox 23">
            <a:extLst>
              <a:ext uri="{FF2B5EF4-FFF2-40B4-BE49-F238E27FC236}">
                <a16:creationId xmlns:a16="http://schemas.microsoft.com/office/drawing/2014/main" id="{0464D847-220D-4778-9F8C-0741D641E645}"/>
              </a:ext>
            </a:extLst>
          </p:cNvPr>
          <p:cNvSpPr txBox="1"/>
          <p:nvPr/>
        </p:nvSpPr>
        <p:spPr>
          <a:xfrm>
            <a:off x="629288" y="5369478"/>
            <a:ext cx="11243844" cy="415498"/>
          </a:xfrm>
          <a:prstGeom prst="rect">
            <a:avLst/>
          </a:prstGeom>
          <a:noFill/>
        </p:spPr>
        <p:txBody>
          <a:bodyPr wrap="square">
            <a:spAutoFit/>
          </a:bodyPr>
          <a:lstStyle/>
          <a:p>
            <a:r>
              <a:rPr lang="en-US" sz="2100">
                <a:effectLst/>
                <a:latin typeface="Calibri" panose="020F0502020204030204" pitchFamily="34" charset="0"/>
                <a:ea typeface="Calibri" panose="020F0502020204030204" pitchFamily="34" charset="0"/>
                <a:cs typeface="Calibri" panose="020F0502020204030204" pitchFamily="34" charset="0"/>
              </a:rPr>
              <a:t>1.5: Người dùng điền URI của Identity Provider vào trang đăng nhập Browser mới trả về.</a:t>
            </a:r>
            <a:endParaRPr lang="en-US" sz="2100">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0D27BCE6-4DD6-471E-AF68-6B35D8A83E5A}"/>
              </a:ext>
            </a:extLst>
          </p:cNvPr>
          <p:cNvSpPr txBox="1"/>
          <p:nvPr/>
        </p:nvSpPr>
        <p:spPr>
          <a:xfrm>
            <a:off x="629288" y="5930285"/>
            <a:ext cx="11114883" cy="738664"/>
          </a:xfrm>
          <a:prstGeom prst="rect">
            <a:avLst/>
          </a:prstGeom>
          <a:noFill/>
        </p:spPr>
        <p:txBody>
          <a:bodyPr wrap="square">
            <a:spAutoFit/>
          </a:bodyPr>
          <a:lstStyle/>
          <a:p>
            <a:r>
              <a:rPr lang="en-US" sz="2100">
                <a:effectLst/>
                <a:latin typeface="Calibri" panose="020F0502020204030204" pitchFamily="34" charset="0"/>
                <a:ea typeface="Calibri" panose="020F0502020204030204" pitchFamily="34" charset="0"/>
                <a:cs typeface="Calibri" panose="020F0502020204030204" pitchFamily="34" charset="0"/>
              </a:rPr>
              <a:t>1.6: Browser chuyển thông tin URI người dùng nhập vào đến Relying Party. Relying Party dùng URI của người dùng xác định thành phần Identity Provider. </a:t>
            </a:r>
            <a:endParaRPr lang="en-US" sz="21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3072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7"/>
        <p:cNvGrpSpPr/>
        <p:nvPr/>
      </p:nvGrpSpPr>
      <p:grpSpPr>
        <a:xfrm>
          <a:off x="0" y="0"/>
          <a:ext cx="0" cy="0"/>
          <a:chOff x="0" y="0"/>
          <a:chExt cx="0" cy="0"/>
        </a:xfrm>
      </p:grpSpPr>
      <p:sp>
        <p:nvSpPr>
          <p:cNvPr id="798" name="Google Shape;798;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9" name="Google Shape;799;p26"/>
          <p:cNvSpPr/>
          <p:nvPr/>
        </p:nvSpPr>
        <p:spPr>
          <a:xfrm>
            <a:off x="0" y="0"/>
            <a:ext cx="7743949" cy="6858000"/>
          </a:xfrm>
          <a:custGeom>
            <a:avLst/>
            <a:gdLst/>
            <a:ahLst/>
            <a:cxnLst/>
            <a:rect l="l" t="t" r="r" b="b"/>
            <a:pathLst>
              <a:path w="7743949" h="6858000" extrusionOk="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0" name="Google Shape;800;p26"/>
          <p:cNvSpPr txBox="1">
            <a:spLocks noGrp="1"/>
          </p:cNvSpPr>
          <p:nvPr>
            <p:ph type="title"/>
          </p:nvPr>
        </p:nvSpPr>
        <p:spPr>
          <a:xfrm>
            <a:off x="756744" y="349858"/>
            <a:ext cx="4761461" cy="13517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Relying Party</a:t>
            </a:r>
            <a:endParaRPr>
              <a:solidFill>
                <a:schemeClr val="lt1"/>
              </a:solidFill>
            </a:endParaRPr>
          </a:p>
        </p:txBody>
      </p:sp>
      <p:sp>
        <p:nvSpPr>
          <p:cNvPr id="801" name="Google Shape;801;p26"/>
          <p:cNvSpPr txBox="1">
            <a:spLocks noGrp="1"/>
          </p:cNvSpPr>
          <p:nvPr>
            <p:ph type="body" idx="1"/>
          </p:nvPr>
        </p:nvSpPr>
        <p:spPr>
          <a:xfrm>
            <a:off x="756746" y="2863018"/>
            <a:ext cx="4666592" cy="33044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a:solidFill>
                  <a:schemeClr val="lt1"/>
                </a:solidFill>
              </a:rPr>
              <a:t>Quy trình gửi thuộc tính định danh lên Relying Party gồm các bước như sau:</a:t>
            </a:r>
            <a:endParaRPr sz="2400">
              <a:solidFill>
                <a:schemeClr val="lt1"/>
              </a:solidFill>
            </a:endParaRPr>
          </a:p>
        </p:txBody>
      </p:sp>
      <p:pic>
        <p:nvPicPr>
          <p:cNvPr id="802" name="Google Shape;802;p26"/>
          <p:cNvPicPr preferRelativeResize="0"/>
          <p:nvPr/>
        </p:nvPicPr>
        <p:blipFill rotWithShape="1">
          <a:blip r:embed="rId3">
            <a:alphaModFix/>
          </a:blip>
          <a:srcRect/>
          <a:stretch/>
        </p:blipFill>
        <p:spPr>
          <a:xfrm>
            <a:off x="7836576" y="1666838"/>
            <a:ext cx="3858600" cy="30482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6"/>
        <p:cNvGrpSpPr/>
        <p:nvPr/>
      </p:nvGrpSpPr>
      <p:grpSpPr>
        <a:xfrm>
          <a:off x="0" y="0"/>
          <a:ext cx="0" cy="0"/>
          <a:chOff x="0" y="0"/>
          <a:chExt cx="0" cy="0"/>
        </a:xfrm>
      </p:grpSpPr>
      <p:sp>
        <p:nvSpPr>
          <p:cNvPr id="807" name="Google Shape;807;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lang="en-US" sz="1800">
              <a:solidFill>
                <a:schemeClr val="lt1"/>
              </a:solidFill>
              <a:latin typeface="Calibri"/>
              <a:ea typeface="Calibri"/>
              <a:cs typeface="Calibri"/>
              <a:sym typeface="Calibri"/>
            </a:endParaRPr>
          </a:p>
        </p:txBody>
      </p:sp>
      <p:sp>
        <p:nvSpPr>
          <p:cNvPr id="808" name="Google Shape;808;p27"/>
          <p:cNvSpPr/>
          <p:nvPr/>
        </p:nvSpPr>
        <p:spPr>
          <a:xfrm>
            <a:off x="0" y="0"/>
            <a:ext cx="6126740" cy="6857542"/>
          </a:xfrm>
          <a:custGeom>
            <a:avLst/>
            <a:gdLst/>
            <a:ahLst/>
            <a:cxnLst/>
            <a:rect l="l" t="t" r="r" b="b"/>
            <a:pathLst>
              <a:path w="6126740" h="6857542" extrusionOk="0">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dk1"/>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809" name="Google Shape;809;p27"/>
          <p:cNvSpPr txBox="1">
            <a:spLocks noGrp="1"/>
          </p:cNvSpPr>
          <p:nvPr>
            <p:ph type="title"/>
          </p:nvPr>
        </p:nvSpPr>
        <p:spPr>
          <a:xfrm>
            <a:off x="767290" y="1030286"/>
            <a:ext cx="4153626" cy="2174091"/>
          </a:xfrm>
          <a:prstGeom prst="rect">
            <a:avLst/>
          </a:prstGeom>
          <a:noFill/>
          <a:ln>
            <a:noFill/>
          </a:ln>
        </p:spPr>
        <p:txBody>
          <a:bodyPr spcFirstLastPara="1" wrap="square" lIns="91425" tIns="45700" rIns="91425" bIns="45700" anchor="b" anchorCtr="0">
            <a:normAutofit/>
          </a:bodyPr>
          <a:lstStyle/>
          <a:p>
            <a:pPr marL="0" lvl="0" indent="0" rtl="0">
              <a:lnSpc>
                <a:spcPct val="100000"/>
              </a:lnSpc>
              <a:spcBef>
                <a:spcPts val="0"/>
              </a:spcBef>
              <a:spcAft>
                <a:spcPts val="0"/>
              </a:spcAft>
              <a:buClr>
                <a:schemeClr val="lt1"/>
              </a:buClr>
              <a:buSzPts val="4800"/>
              <a:buFont typeface="Calibri"/>
              <a:buNone/>
            </a:pPr>
            <a:r>
              <a:rPr lang="en-US" sz="4800">
                <a:solidFill>
                  <a:schemeClr val="lt1"/>
                </a:solidFill>
              </a:rPr>
              <a:t>Kiểm tra thuộc tính định danh</a:t>
            </a:r>
            <a:endParaRPr sz="4800">
              <a:solidFill>
                <a:schemeClr val="lt1"/>
              </a:solidFill>
            </a:endParaRPr>
          </a:p>
        </p:txBody>
      </p:sp>
      <p:grpSp>
        <p:nvGrpSpPr>
          <p:cNvPr id="810" name="Google Shape;810;p27"/>
          <p:cNvGrpSpPr/>
          <p:nvPr/>
        </p:nvGrpSpPr>
        <p:grpSpPr>
          <a:xfrm>
            <a:off x="640080" y="640080"/>
            <a:ext cx="1128382" cy="847206"/>
            <a:chOff x="5307830" y="325570"/>
            <a:chExt cx="1128382" cy="847206"/>
          </a:xfrm>
        </p:grpSpPr>
        <p:sp>
          <p:nvSpPr>
            <p:cNvPr id="811" name="Google Shape;811;p27"/>
            <p:cNvSpPr/>
            <p:nvPr/>
          </p:nvSpPr>
          <p:spPr>
            <a:xfrm>
              <a:off x="5307830" y="577396"/>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812" name="Google Shape;812;p27"/>
            <p:cNvSpPr/>
            <p:nvPr/>
          </p:nvSpPr>
          <p:spPr>
            <a:xfrm>
              <a:off x="5885720" y="325570"/>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grpSp>
      <p:pic>
        <p:nvPicPr>
          <p:cNvPr id="814" name="Google Shape;814;p27"/>
          <p:cNvPicPr preferRelativeResize="0"/>
          <p:nvPr/>
        </p:nvPicPr>
        <p:blipFill rotWithShape="1">
          <a:blip r:embed="rId3">
            <a:alphaModFix/>
          </a:blip>
          <a:srcRect/>
          <a:stretch/>
        </p:blipFill>
        <p:spPr>
          <a:xfrm>
            <a:off x="6704630" y="285528"/>
            <a:ext cx="5051320" cy="1679715"/>
          </a:xfrm>
          <a:prstGeom prst="rect">
            <a:avLst/>
          </a:prstGeom>
          <a:noFill/>
          <a:ln>
            <a:noFill/>
          </a:ln>
        </p:spPr>
      </p:pic>
      <p:sp>
        <p:nvSpPr>
          <p:cNvPr id="11" name="TextBox 10">
            <a:extLst>
              <a:ext uri="{FF2B5EF4-FFF2-40B4-BE49-F238E27FC236}">
                <a16:creationId xmlns:a16="http://schemas.microsoft.com/office/drawing/2014/main" id="{CE58D636-D5F9-4DD0-89DD-5B7C5D6909CD}"/>
              </a:ext>
            </a:extLst>
          </p:cNvPr>
          <p:cNvSpPr txBox="1"/>
          <p:nvPr/>
        </p:nvSpPr>
        <p:spPr>
          <a:xfrm>
            <a:off x="6382601" y="2250771"/>
            <a:ext cx="5373349" cy="738664"/>
          </a:xfrm>
          <a:prstGeom prst="rect">
            <a:avLst/>
          </a:prstGeom>
          <a:noFill/>
        </p:spPr>
        <p:txBody>
          <a:bodyPr wrap="square">
            <a:spAutoFit/>
          </a:bodyPr>
          <a:lstStyle/>
          <a:p>
            <a:pPr algn="just"/>
            <a:r>
              <a:rPr lang="en-US" sz="2100">
                <a:effectLst/>
                <a:latin typeface="Calibri" panose="020F0502020204030204" pitchFamily="34" charset="0"/>
                <a:ea typeface="Calibri" panose="020F0502020204030204" pitchFamily="34" charset="0"/>
                <a:cs typeface="Calibri" panose="020F0502020204030204" pitchFamily="34" charset="0"/>
              </a:rPr>
              <a:t>3.1: Relying Party kiểm tra </a:t>
            </a:r>
            <a:r>
              <a:rPr lang="en-US" sz="2100">
                <a:latin typeface="Calibri" panose="020F0502020204030204" pitchFamily="34" charset="0"/>
                <a:ea typeface="Calibri" panose="020F0502020204030204" pitchFamily="34" charset="0"/>
                <a:cs typeface="Calibri" panose="020F0502020204030204" pitchFamily="34" charset="0"/>
              </a:rPr>
              <a:t>tính hợp lệ của định danh.</a:t>
            </a:r>
            <a:endParaRPr lang="en-US" sz="210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7100F49-3C59-42E9-BCD8-120C289AAA75}"/>
              </a:ext>
            </a:extLst>
          </p:cNvPr>
          <p:cNvSpPr txBox="1"/>
          <p:nvPr/>
        </p:nvSpPr>
        <p:spPr>
          <a:xfrm>
            <a:off x="6382599" y="3118657"/>
            <a:ext cx="5373349" cy="738664"/>
          </a:xfrm>
          <a:prstGeom prst="rect">
            <a:avLst/>
          </a:prstGeom>
          <a:noFill/>
        </p:spPr>
        <p:txBody>
          <a:bodyPr wrap="square">
            <a:spAutoFit/>
          </a:bodyPr>
          <a:lstStyle/>
          <a:p>
            <a:pPr marR="0" lvl="0" algn="just">
              <a:spcBef>
                <a:spcPts val="0"/>
              </a:spcBef>
              <a:spcAft>
                <a:spcPts val="0"/>
              </a:spcAft>
            </a:pPr>
            <a:r>
              <a:rPr lang="en-US" sz="2100">
                <a:effectLst/>
                <a:latin typeface="Calibri" panose="020F0502020204030204" pitchFamily="34" charset="0"/>
                <a:ea typeface="Calibri" panose="020F0502020204030204" pitchFamily="34" charset="0"/>
                <a:cs typeface="Calibri" panose="020F0502020204030204" pitchFamily="34" charset="0"/>
              </a:rPr>
              <a:t>3.2: Relying Party trả kết quả định danh về Browser.</a:t>
            </a:r>
          </a:p>
        </p:txBody>
      </p:sp>
      <p:sp>
        <p:nvSpPr>
          <p:cNvPr id="15" name="TextBox 14">
            <a:extLst>
              <a:ext uri="{FF2B5EF4-FFF2-40B4-BE49-F238E27FC236}">
                <a16:creationId xmlns:a16="http://schemas.microsoft.com/office/drawing/2014/main" id="{88040BDC-BD94-4D11-8331-0789686B0DEB}"/>
              </a:ext>
            </a:extLst>
          </p:cNvPr>
          <p:cNvSpPr txBox="1"/>
          <p:nvPr/>
        </p:nvSpPr>
        <p:spPr>
          <a:xfrm>
            <a:off x="6382598" y="4053336"/>
            <a:ext cx="5373349" cy="738664"/>
          </a:xfrm>
          <a:prstGeom prst="rect">
            <a:avLst/>
          </a:prstGeom>
          <a:noFill/>
        </p:spPr>
        <p:txBody>
          <a:bodyPr wrap="square">
            <a:spAutoFit/>
          </a:bodyPr>
          <a:lstStyle/>
          <a:p>
            <a:pPr marR="0" lvl="0" algn="just">
              <a:spcBef>
                <a:spcPts val="0"/>
              </a:spcBef>
              <a:spcAft>
                <a:spcPts val="0"/>
              </a:spcAft>
            </a:pPr>
            <a:r>
              <a:rPr lang="en-US" sz="2100">
                <a:effectLst/>
                <a:latin typeface="Calibri" panose="020F0502020204030204" pitchFamily="34" charset="0"/>
                <a:ea typeface="Calibri" panose="020F0502020204030204" pitchFamily="34" charset="0"/>
                <a:cs typeface="Calibri" panose="020F0502020204030204" pitchFamily="34" charset="0"/>
              </a:rPr>
              <a:t>3.3: Browser hiển thị kết quả định danh đến người dùng.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8"/>
        <p:cNvGrpSpPr/>
        <p:nvPr/>
      </p:nvGrpSpPr>
      <p:grpSpPr>
        <a:xfrm>
          <a:off x="0" y="0"/>
          <a:ext cx="0" cy="0"/>
          <a:chOff x="0" y="0"/>
          <a:chExt cx="0" cy="0"/>
        </a:xfrm>
      </p:grpSpPr>
      <p:sp>
        <p:nvSpPr>
          <p:cNvPr id="819" name="Google Shape;819;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20" name="Google Shape;820;p28"/>
          <p:cNvPicPr preferRelativeResize="0"/>
          <p:nvPr/>
        </p:nvPicPr>
        <p:blipFill rotWithShape="1">
          <a:blip r:embed="rId3">
            <a:alphaModFix/>
          </a:blip>
          <a:srcRect/>
          <a:stretch/>
        </p:blipFill>
        <p:spPr>
          <a:xfrm>
            <a:off x="643467" y="1111978"/>
            <a:ext cx="10898562" cy="2343189"/>
          </a:xfrm>
          <a:prstGeom prst="rect">
            <a:avLst/>
          </a:prstGeom>
          <a:noFill/>
          <a:ln>
            <a:noFill/>
          </a:ln>
        </p:spPr>
      </p:pic>
      <p:sp>
        <p:nvSpPr>
          <p:cNvPr id="821" name="Google Shape;821;p28"/>
          <p:cNvSpPr/>
          <p:nvPr/>
        </p:nvSpPr>
        <p:spPr>
          <a:xfrm>
            <a:off x="0" y="4233674"/>
            <a:ext cx="12192000" cy="2624326"/>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2" name="Google Shape;822;p28"/>
          <p:cNvSpPr txBox="1">
            <a:spLocks noGrp="1"/>
          </p:cNvSpPr>
          <p:nvPr>
            <p:ph type="title"/>
          </p:nvPr>
        </p:nvSpPr>
        <p:spPr>
          <a:xfrm>
            <a:off x="969264" y="4535424"/>
            <a:ext cx="3685032" cy="15861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400"/>
              <a:buFont typeface="Calibri"/>
              <a:buNone/>
            </a:pPr>
            <a:r>
              <a:rPr lang="en-US" sz="3400">
                <a:solidFill>
                  <a:schemeClr val="lt1"/>
                </a:solidFill>
              </a:rPr>
              <a:t>Dumb Mode</a:t>
            </a:r>
            <a:endParaRPr sz="3400">
              <a:solidFill>
                <a:schemeClr val="lt1"/>
              </a:solidFill>
            </a:endParaRPr>
          </a:p>
        </p:txBody>
      </p:sp>
      <p:grpSp>
        <p:nvGrpSpPr>
          <p:cNvPr id="824" name="Google Shape;824;p28"/>
          <p:cNvGrpSpPr/>
          <p:nvPr/>
        </p:nvGrpSpPr>
        <p:grpSpPr>
          <a:xfrm>
            <a:off x="10208171" y="4821439"/>
            <a:ext cx="1128382" cy="847206"/>
            <a:chOff x="8183879" y="1000124"/>
            <a:chExt cx="1562267" cy="1172973"/>
          </a:xfrm>
        </p:grpSpPr>
        <p:sp>
          <p:nvSpPr>
            <p:cNvPr id="825" name="Google Shape;825;p28"/>
            <p:cNvSpPr/>
            <p:nvPr/>
          </p:nvSpPr>
          <p:spPr>
            <a:xfrm>
              <a:off x="8183879" y="1348782"/>
              <a:ext cx="935037" cy="8243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6" name="Google Shape;826;p28"/>
            <p:cNvSpPr/>
            <p:nvPr/>
          </p:nvSpPr>
          <p:spPr>
            <a:xfrm>
              <a:off x="8983979" y="1000124"/>
              <a:ext cx="762167" cy="6719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 name="TextBox 10">
            <a:extLst>
              <a:ext uri="{FF2B5EF4-FFF2-40B4-BE49-F238E27FC236}">
                <a16:creationId xmlns:a16="http://schemas.microsoft.com/office/drawing/2014/main" id="{D5469CC1-C4FE-4488-A2F7-263E1C648704}"/>
              </a:ext>
            </a:extLst>
          </p:cNvPr>
          <p:cNvSpPr txBox="1"/>
          <p:nvPr/>
        </p:nvSpPr>
        <p:spPr>
          <a:xfrm>
            <a:off x="969264" y="5148715"/>
            <a:ext cx="5595268" cy="1384995"/>
          </a:xfrm>
          <a:prstGeom prst="rect">
            <a:avLst/>
          </a:prstGeom>
          <a:noFill/>
        </p:spPr>
        <p:txBody>
          <a:bodyPr wrap="square">
            <a:spAutoFit/>
          </a:bodyPr>
          <a:lstStyle/>
          <a:p>
            <a:pPr algn="just"/>
            <a:r>
              <a:rPr lang="en-US" sz="210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3.1: Relying Party kết nối an toàn với Identity Provider để có thể kiểm tra thuộc tính định danh. Các bước tại 3.2 và 3.3 giống với chế độ Smart.</a:t>
            </a:r>
            <a:endParaRPr lang="en-US" sz="210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8"/>
        <p:cNvGrpSpPr/>
        <p:nvPr/>
      </p:nvGrpSpPr>
      <p:grpSpPr>
        <a:xfrm>
          <a:off x="0" y="0"/>
          <a:ext cx="0" cy="0"/>
          <a:chOff x="0" y="0"/>
          <a:chExt cx="0" cy="0"/>
        </a:xfrm>
      </p:grpSpPr>
      <p:pic>
        <p:nvPicPr>
          <p:cNvPr id="149" name="Google Shape;149;p3" descr="Single sign-on (SSO) - Đăng nhập một lần và những điều bạn chưa biết"/>
          <p:cNvPicPr preferRelativeResize="0">
            <a:picLocks noGrp="1"/>
          </p:cNvPicPr>
          <p:nvPr>
            <p:ph type="body" idx="1"/>
          </p:nvPr>
        </p:nvPicPr>
        <p:blipFill rotWithShape="1">
          <a:blip r:embed="rId3">
            <a:alphaModFix/>
          </a:blip>
          <a:srcRect t="9090" r="20220"/>
          <a:stretch/>
        </p:blipFill>
        <p:spPr>
          <a:xfrm>
            <a:off x="2562726" y="1"/>
            <a:ext cx="9629274" cy="6857999"/>
          </a:xfrm>
          <a:prstGeom prst="rect">
            <a:avLst/>
          </a:prstGeom>
          <a:noFill/>
          <a:ln>
            <a:noFill/>
          </a:ln>
        </p:spPr>
      </p:pic>
      <p:sp>
        <p:nvSpPr>
          <p:cNvPr id="150" name="Google Shape;150;p3"/>
          <p:cNvSpPr/>
          <p:nvPr/>
        </p:nvSpPr>
        <p:spPr>
          <a:xfrm rot="10800000" flipH="1">
            <a:off x="0" y="-478"/>
            <a:ext cx="6754318" cy="6858478"/>
          </a:xfrm>
          <a:custGeom>
            <a:avLst/>
            <a:gdLst/>
            <a:ahLst/>
            <a:cxnLst/>
            <a:rect l="l" t="t" r="r" b="b"/>
            <a:pathLst>
              <a:path w="6754318" h="6858478" extrusionOk="0">
                <a:moveTo>
                  <a:pt x="0" y="6858478"/>
                </a:moveTo>
                <a:lnTo>
                  <a:pt x="6754318" y="6858478"/>
                </a:lnTo>
                <a:lnTo>
                  <a:pt x="3577943" y="0"/>
                </a:lnTo>
                <a:lnTo>
                  <a:pt x="3572366" y="0"/>
                </a:lnTo>
                <a:lnTo>
                  <a:pt x="2506138" y="0"/>
                </a:lnTo>
                <a:lnTo>
                  <a:pt x="0" y="0"/>
                </a:lnTo>
                <a:close/>
              </a:path>
            </a:pathLst>
          </a:custGeom>
          <a:solidFill>
            <a:srgbClr val="262626">
              <a:alpha val="6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1" name="Google Shape;151;p3"/>
          <p:cNvSpPr/>
          <p:nvPr/>
        </p:nvSpPr>
        <p:spPr>
          <a:xfrm rot="10800000" flipH="1">
            <a:off x="1" y="-478"/>
            <a:ext cx="5953780" cy="6858478"/>
          </a:xfrm>
          <a:custGeom>
            <a:avLst/>
            <a:gdLst/>
            <a:ahLst/>
            <a:cxnLst/>
            <a:rect l="l" t="t" r="r" b="b"/>
            <a:pathLst>
              <a:path w="5953780" h="6858478" extrusionOk="0">
                <a:moveTo>
                  <a:pt x="0" y="6858478"/>
                </a:moveTo>
                <a:lnTo>
                  <a:pt x="5953780" y="6858478"/>
                </a:lnTo>
                <a:lnTo>
                  <a:pt x="2777405" y="0"/>
                </a:lnTo>
                <a:lnTo>
                  <a:pt x="2771828" y="0"/>
                </a:lnTo>
                <a:lnTo>
                  <a:pt x="1705600" y="0"/>
                </a:lnTo>
                <a:lnTo>
                  <a:pt x="0" y="0"/>
                </a:ln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2" name="Google Shape;152;p3"/>
          <p:cNvSpPr txBox="1">
            <a:spLocks noGrp="1"/>
          </p:cNvSpPr>
          <p:nvPr>
            <p:ph type="title"/>
          </p:nvPr>
        </p:nvSpPr>
        <p:spPr>
          <a:xfrm>
            <a:off x="804672" y="342006"/>
            <a:ext cx="3879232" cy="224812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000"/>
              <a:buFont typeface="Calibri"/>
              <a:buNone/>
            </a:pPr>
            <a:r>
              <a:rPr lang="en-US" sz="5000"/>
              <a:t>Tìm hiểu về đăng nhập một lần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0"/>
        <p:cNvGrpSpPr/>
        <p:nvPr/>
      </p:nvGrpSpPr>
      <p:grpSpPr>
        <a:xfrm>
          <a:off x="0" y="0"/>
          <a:ext cx="0" cy="0"/>
          <a:chOff x="0" y="0"/>
          <a:chExt cx="0" cy="0"/>
        </a:xfrm>
      </p:grpSpPr>
      <p:sp>
        <p:nvSpPr>
          <p:cNvPr id="831" name="Google Shape;831;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32" name="Google Shape;832;p29"/>
          <p:cNvPicPr preferRelativeResize="0">
            <a:picLocks noGrp="1"/>
          </p:cNvPicPr>
          <p:nvPr>
            <p:ph type="body" idx="1"/>
          </p:nvPr>
        </p:nvPicPr>
        <p:blipFill rotWithShape="1">
          <a:blip r:embed="rId3">
            <a:alphaModFix/>
          </a:blip>
          <a:srcRect/>
          <a:stretch/>
        </p:blipFill>
        <p:spPr>
          <a:xfrm>
            <a:off x="1456836" y="643467"/>
            <a:ext cx="3664927" cy="3280212"/>
          </a:xfrm>
          <a:prstGeom prst="rect">
            <a:avLst/>
          </a:prstGeom>
          <a:noFill/>
          <a:ln>
            <a:noFill/>
          </a:ln>
        </p:spPr>
      </p:pic>
      <p:pic>
        <p:nvPicPr>
          <p:cNvPr id="833" name="Google Shape;833;p29"/>
          <p:cNvPicPr preferRelativeResize="0"/>
          <p:nvPr/>
        </p:nvPicPr>
        <p:blipFill rotWithShape="1">
          <a:blip r:embed="rId4">
            <a:alphaModFix/>
          </a:blip>
          <a:srcRect/>
          <a:stretch/>
        </p:blipFill>
        <p:spPr>
          <a:xfrm>
            <a:off x="6556776" y="643467"/>
            <a:ext cx="4691845" cy="3280212"/>
          </a:xfrm>
          <a:prstGeom prst="rect">
            <a:avLst/>
          </a:prstGeom>
          <a:noFill/>
          <a:ln>
            <a:noFill/>
          </a:ln>
        </p:spPr>
      </p:pic>
      <p:sp>
        <p:nvSpPr>
          <p:cNvPr id="834" name="Google Shape;834;p29"/>
          <p:cNvSpPr/>
          <p:nvPr/>
        </p:nvSpPr>
        <p:spPr>
          <a:xfrm>
            <a:off x="1" y="4233674"/>
            <a:ext cx="12192000" cy="2624326"/>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5" name="Google Shape;835;p29"/>
          <p:cNvSpPr txBox="1">
            <a:spLocks noGrp="1"/>
          </p:cNvSpPr>
          <p:nvPr>
            <p:ph type="title"/>
          </p:nvPr>
        </p:nvSpPr>
        <p:spPr>
          <a:xfrm>
            <a:off x="965200" y="4428318"/>
            <a:ext cx="8508512" cy="127407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600"/>
              <a:buFont typeface="Calibri"/>
              <a:buNone/>
            </a:pPr>
            <a:r>
              <a:rPr lang="en-US" sz="5600">
                <a:solidFill>
                  <a:schemeClr val="lt1"/>
                </a:solidFill>
              </a:rPr>
              <a:t>Cơ chế xác thực của OpenID</a:t>
            </a:r>
            <a:endParaRPr/>
          </a:p>
        </p:txBody>
      </p:sp>
      <p:grpSp>
        <p:nvGrpSpPr>
          <p:cNvPr id="836" name="Google Shape;836;p29"/>
          <p:cNvGrpSpPr/>
          <p:nvPr/>
        </p:nvGrpSpPr>
        <p:grpSpPr>
          <a:xfrm>
            <a:off x="10208171" y="4821439"/>
            <a:ext cx="1128382" cy="847206"/>
            <a:chOff x="8183879" y="1000124"/>
            <a:chExt cx="1562267" cy="1172973"/>
          </a:xfrm>
        </p:grpSpPr>
        <p:sp>
          <p:nvSpPr>
            <p:cNvPr id="837" name="Google Shape;837;p29"/>
            <p:cNvSpPr/>
            <p:nvPr/>
          </p:nvSpPr>
          <p:spPr>
            <a:xfrm>
              <a:off x="8183879" y="1348782"/>
              <a:ext cx="935037" cy="8243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8" name="Google Shape;838;p29"/>
            <p:cNvSpPr/>
            <p:nvPr/>
          </p:nvSpPr>
          <p:spPr>
            <a:xfrm>
              <a:off x="8983979" y="1000124"/>
              <a:ext cx="762167" cy="6719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lang="en-US" sz="1600">
              <a:solidFill>
                <a:schemeClr val="lt1"/>
              </a:solidFill>
              <a:latin typeface="Calibri" panose="020F0502020204030204" pitchFamily="34" charset="0"/>
              <a:ea typeface="Calibri"/>
              <a:cs typeface="Calibri" panose="020F0502020204030204" pitchFamily="34" charset="0"/>
              <a:sym typeface="Calibri"/>
            </a:endParaRPr>
          </a:p>
        </p:txBody>
      </p:sp>
      <p:pic>
        <p:nvPicPr>
          <p:cNvPr id="833" name="Google Shape;833;p29"/>
          <p:cNvPicPr preferRelativeResize="0"/>
          <p:nvPr/>
        </p:nvPicPr>
        <p:blipFill rotWithShape="1">
          <a:blip r:embed="rId3">
            <a:alphaModFix/>
          </a:blip>
          <a:srcRect/>
          <a:stretch/>
        </p:blipFill>
        <p:spPr>
          <a:xfrm>
            <a:off x="465465" y="1807695"/>
            <a:ext cx="5885602" cy="4114804"/>
          </a:xfrm>
          <a:prstGeom prst="rect">
            <a:avLst/>
          </a:prstGeom>
          <a:noFill/>
          <a:ln>
            <a:noFill/>
          </a:ln>
        </p:spPr>
      </p:pic>
      <p:sp>
        <p:nvSpPr>
          <p:cNvPr id="834" name="Google Shape;834;p29"/>
          <p:cNvSpPr/>
          <p:nvPr/>
        </p:nvSpPr>
        <p:spPr>
          <a:xfrm>
            <a:off x="0" y="0"/>
            <a:ext cx="12192000" cy="1076177"/>
          </a:xfrm>
          <a:prstGeom prst="rect">
            <a:avLst/>
          </a:prstGeom>
          <a:solidFill>
            <a:schemeClr val="dk1"/>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600">
              <a:solidFill>
                <a:schemeClr val="lt1"/>
              </a:solidFill>
              <a:latin typeface="Calibri" panose="020F0502020204030204" pitchFamily="34" charset="0"/>
              <a:ea typeface="Calibri"/>
              <a:cs typeface="Calibri" panose="020F0502020204030204" pitchFamily="34" charset="0"/>
              <a:sym typeface="Calibri"/>
            </a:endParaRPr>
          </a:p>
        </p:txBody>
      </p:sp>
      <p:sp>
        <p:nvSpPr>
          <p:cNvPr id="835" name="Google Shape;835;p29"/>
          <p:cNvSpPr txBox="1">
            <a:spLocks noGrp="1"/>
          </p:cNvSpPr>
          <p:nvPr>
            <p:ph type="title"/>
          </p:nvPr>
        </p:nvSpPr>
        <p:spPr>
          <a:xfrm>
            <a:off x="289848" y="267286"/>
            <a:ext cx="8508512" cy="587349"/>
          </a:xfrm>
          <a:prstGeom prst="rect">
            <a:avLst/>
          </a:prstGeom>
          <a:noFill/>
          <a:ln>
            <a:noFill/>
          </a:ln>
        </p:spPr>
        <p:txBody>
          <a:bodyPr spcFirstLastPara="1" wrap="square" lIns="91425" tIns="45700" rIns="91425" bIns="45700" anchor="b" anchorCtr="0">
            <a:normAutofit/>
          </a:bodyPr>
          <a:lstStyle/>
          <a:p>
            <a:pPr marL="0" lvl="0" indent="0" algn="just" rtl="0">
              <a:lnSpc>
                <a:spcPct val="100000"/>
              </a:lnSpc>
              <a:spcBef>
                <a:spcPts val="0"/>
              </a:spcBef>
              <a:spcAft>
                <a:spcPts val="0"/>
              </a:spcAft>
              <a:buClr>
                <a:schemeClr val="lt1"/>
              </a:buClr>
              <a:buSzPts val="5600"/>
              <a:buFont typeface="Calibri"/>
              <a:buNone/>
            </a:pPr>
            <a:r>
              <a:rPr lang="en-US" sz="3200">
                <a:solidFill>
                  <a:schemeClr val="lt1"/>
                </a:solidFill>
                <a:latin typeface="Calibri" panose="020F0502020204030204" pitchFamily="34" charset="0"/>
                <a:cs typeface="Calibri" panose="020F0502020204030204" pitchFamily="34" charset="0"/>
              </a:rPr>
              <a:t>Cơ chế xác thực của OpenID</a:t>
            </a:r>
            <a:endParaRPr sz="3200">
              <a:latin typeface="Calibri" panose="020F0502020204030204" pitchFamily="34" charset="0"/>
              <a:cs typeface="Calibri" panose="020F0502020204030204" pitchFamily="34" charset="0"/>
            </a:endParaRPr>
          </a:p>
        </p:txBody>
      </p:sp>
      <p:grpSp>
        <p:nvGrpSpPr>
          <p:cNvPr id="836" name="Google Shape;836;p29"/>
          <p:cNvGrpSpPr/>
          <p:nvPr/>
        </p:nvGrpSpPr>
        <p:grpSpPr>
          <a:xfrm>
            <a:off x="10480430" y="221595"/>
            <a:ext cx="768190" cy="576768"/>
            <a:chOff x="8183879" y="1000124"/>
            <a:chExt cx="1562267" cy="1172973"/>
          </a:xfrm>
        </p:grpSpPr>
        <p:sp>
          <p:nvSpPr>
            <p:cNvPr id="837" name="Google Shape;837;p29"/>
            <p:cNvSpPr/>
            <p:nvPr/>
          </p:nvSpPr>
          <p:spPr>
            <a:xfrm>
              <a:off x="8183879" y="1348782"/>
              <a:ext cx="935037" cy="8243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endParaRPr sz="1600">
                <a:solidFill>
                  <a:schemeClr val="dk1"/>
                </a:solidFill>
                <a:latin typeface="Calibri" panose="020F0502020204030204" pitchFamily="34" charset="0"/>
                <a:ea typeface="Calibri"/>
                <a:cs typeface="Calibri" panose="020F0502020204030204" pitchFamily="34" charset="0"/>
                <a:sym typeface="Calibri"/>
              </a:endParaRPr>
            </a:p>
          </p:txBody>
        </p:sp>
        <p:sp>
          <p:nvSpPr>
            <p:cNvPr id="838" name="Google Shape;838;p29"/>
            <p:cNvSpPr/>
            <p:nvPr/>
          </p:nvSpPr>
          <p:spPr>
            <a:xfrm>
              <a:off x="8983979" y="1000124"/>
              <a:ext cx="762167" cy="6719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endParaRPr sz="16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2" name="Google Shape;660;p13">
            <a:extLst>
              <a:ext uri="{FF2B5EF4-FFF2-40B4-BE49-F238E27FC236}">
                <a16:creationId xmlns:a16="http://schemas.microsoft.com/office/drawing/2014/main" id="{5475BAE7-9A33-4B49-BA8D-CFE48CE8770D}"/>
              </a:ext>
            </a:extLst>
          </p:cNvPr>
          <p:cNvSpPr txBox="1">
            <a:spLocks/>
          </p:cNvSpPr>
          <p:nvPr/>
        </p:nvSpPr>
        <p:spPr>
          <a:xfrm>
            <a:off x="6666204" y="1469212"/>
            <a:ext cx="5167412" cy="5953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lnSpc>
                <a:spcPct val="100000"/>
              </a:lnSpc>
              <a:buClr>
                <a:schemeClr val="lt1"/>
              </a:buClr>
              <a:buSzPts val="3400"/>
            </a:pPr>
            <a:r>
              <a:rPr lang="en-US" sz="2100">
                <a:solidFill>
                  <a:schemeClr val="tx1"/>
                </a:solidFill>
                <a:latin typeface="Calibri" panose="020F0502020204030204" pitchFamily="34" charset="0"/>
                <a:cs typeface="Calibri" panose="020F0502020204030204" pitchFamily="34" charset="0"/>
              </a:rPr>
              <a:t>(1) </a:t>
            </a:r>
            <a:r>
              <a:rPr lang="en-US" sz="2100">
                <a:effectLst/>
                <a:latin typeface="Calibri" panose="020F0502020204030204" pitchFamily="34" charset="0"/>
                <a:ea typeface="Calibri" panose="020F0502020204030204" pitchFamily="34" charset="0"/>
                <a:cs typeface="Calibri" panose="020F0502020204030204" pitchFamily="34" charset="0"/>
              </a:rPr>
              <a:t>Relying Party hoặc máy chủ SASL thông tin tới Khách hàng rằng có hỗ trợ cơ chế SASL OpenID</a:t>
            </a:r>
            <a:endParaRPr lang="vi-VN" sz="2100">
              <a:solidFill>
                <a:schemeClr val="tx1"/>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219C195E-1D51-4406-B2A9-A04DE74A7C34}"/>
              </a:ext>
            </a:extLst>
          </p:cNvPr>
          <p:cNvSpPr txBox="1"/>
          <p:nvPr/>
        </p:nvSpPr>
        <p:spPr>
          <a:xfrm>
            <a:off x="6673759" y="2623487"/>
            <a:ext cx="5167412" cy="1061829"/>
          </a:xfrm>
          <a:prstGeom prst="rect">
            <a:avLst/>
          </a:prstGeom>
          <a:noFill/>
        </p:spPr>
        <p:txBody>
          <a:bodyPr wrap="square">
            <a:spAutoFit/>
          </a:bodyPr>
          <a:lstStyle/>
          <a:p>
            <a:pPr marR="0" lvl="0" algn="just">
              <a:spcBef>
                <a:spcPts val="0"/>
              </a:spcBef>
              <a:spcAft>
                <a:spcPts val="0"/>
              </a:spcAft>
            </a:pPr>
            <a:r>
              <a:rPr lang="en-US" sz="2100">
                <a:latin typeface="Calibri" panose="020F0502020204030204" pitchFamily="34" charset="0"/>
                <a:ea typeface="Calibri" panose="020F0502020204030204" pitchFamily="34" charset="0"/>
                <a:cs typeface="Calibri" panose="020F0502020204030204" pitchFamily="34" charset="0"/>
              </a:rPr>
              <a:t>(2) </a:t>
            </a:r>
            <a:r>
              <a:rPr lang="en-US" sz="2100">
                <a:effectLst/>
                <a:latin typeface="Calibri" panose="020F0502020204030204" pitchFamily="34" charset="0"/>
                <a:ea typeface="Calibri" panose="020F0502020204030204" pitchFamily="34" charset="0"/>
                <a:cs typeface="Calibri" panose="020F0502020204030204" pitchFamily="34" charset="0"/>
              </a:rPr>
              <a:t>Máy khách xác thực SASL và truyền mã định danh do người dùng cung cấp làm phản hồi đầu tiên.</a:t>
            </a:r>
          </a:p>
        </p:txBody>
      </p:sp>
      <p:sp>
        <p:nvSpPr>
          <p:cNvPr id="16" name="TextBox 15">
            <a:extLst>
              <a:ext uri="{FF2B5EF4-FFF2-40B4-BE49-F238E27FC236}">
                <a16:creationId xmlns:a16="http://schemas.microsoft.com/office/drawing/2014/main" id="{37C88DBB-1805-4DE8-A68C-B52BB4FC5324}"/>
              </a:ext>
            </a:extLst>
          </p:cNvPr>
          <p:cNvSpPr txBox="1"/>
          <p:nvPr/>
        </p:nvSpPr>
        <p:spPr>
          <a:xfrm>
            <a:off x="6666204" y="3865097"/>
            <a:ext cx="5167412" cy="738664"/>
          </a:xfrm>
          <a:prstGeom prst="rect">
            <a:avLst/>
          </a:prstGeom>
          <a:noFill/>
        </p:spPr>
        <p:txBody>
          <a:bodyPr wrap="square">
            <a:spAutoFit/>
          </a:bodyPr>
          <a:lstStyle/>
          <a:p>
            <a:pPr algn="just"/>
            <a:r>
              <a:rPr lang="en-US" sz="2100">
                <a:effectLst/>
                <a:latin typeface="Calibri" panose="020F0502020204030204" pitchFamily="34" charset="0"/>
                <a:ea typeface="Calibri" panose="020F0502020204030204" pitchFamily="34" charset="0"/>
                <a:cs typeface="Calibri" panose="020F0502020204030204" pitchFamily="34" charset="0"/>
              </a:rPr>
              <a:t>(3) Relying Party thiết lập URL điểm cuối OP mà người dùng cuối sử dụng để xác thực.</a:t>
            </a:r>
            <a:endParaRPr lang="en-US" sz="210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0000083-8535-4790-AE4D-308B894810AB}"/>
              </a:ext>
            </a:extLst>
          </p:cNvPr>
          <p:cNvSpPr txBox="1"/>
          <p:nvPr/>
        </p:nvSpPr>
        <p:spPr>
          <a:xfrm>
            <a:off x="6687827" y="4724996"/>
            <a:ext cx="5167413" cy="1708160"/>
          </a:xfrm>
          <a:prstGeom prst="rect">
            <a:avLst/>
          </a:prstGeom>
          <a:noFill/>
        </p:spPr>
        <p:txBody>
          <a:bodyPr wrap="square">
            <a:spAutoFit/>
          </a:bodyPr>
          <a:lstStyle/>
          <a:p>
            <a:pPr algn="just"/>
            <a:r>
              <a:rPr lang="en-US" sz="2100">
                <a:effectLst/>
                <a:latin typeface="Calibri" panose="020F0502020204030204" pitchFamily="34" charset="0"/>
                <a:ea typeface="Calibri" panose="020F0502020204030204" pitchFamily="34" charset="0"/>
                <a:cs typeface="Calibri" panose="020F0502020204030204" pitchFamily="34" charset="0"/>
              </a:rPr>
              <a:t>(4) Relying Party và OP thiết lập một liên kết bí mật chung bằng cách sử dụng trao đổi khóa Diffie-Hellman. OP sử dụng một liên kết để ký các thông điệp tiếp theo và Relying Party xác minh các thông điệp đó.</a:t>
            </a:r>
            <a:endParaRPr lang="en-US" sz="21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6234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pic>
        <p:nvPicPr>
          <p:cNvPr id="833" name="Google Shape;833;p29"/>
          <p:cNvPicPr preferRelativeResize="0"/>
          <p:nvPr/>
        </p:nvPicPr>
        <p:blipFill rotWithShape="1">
          <a:blip r:embed="rId3">
            <a:alphaModFix/>
          </a:blip>
          <a:srcRect/>
          <a:stretch/>
        </p:blipFill>
        <p:spPr>
          <a:xfrm>
            <a:off x="465465" y="1807695"/>
            <a:ext cx="5885602" cy="4114804"/>
          </a:xfrm>
          <a:prstGeom prst="rect">
            <a:avLst/>
          </a:prstGeom>
          <a:noFill/>
          <a:ln>
            <a:noFill/>
          </a:ln>
        </p:spPr>
      </p:pic>
      <p:sp>
        <p:nvSpPr>
          <p:cNvPr id="834" name="Google Shape;834;p29"/>
          <p:cNvSpPr/>
          <p:nvPr/>
        </p:nvSpPr>
        <p:spPr>
          <a:xfrm>
            <a:off x="0" y="0"/>
            <a:ext cx="12192000" cy="1076177"/>
          </a:xfrm>
          <a:prstGeom prst="rect">
            <a:avLst/>
          </a:prstGeom>
          <a:solidFill>
            <a:schemeClr val="dk1"/>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600">
              <a:solidFill>
                <a:schemeClr val="lt1"/>
              </a:solidFill>
              <a:latin typeface="Calibri" panose="020F0502020204030204" pitchFamily="34" charset="0"/>
              <a:ea typeface="Calibri"/>
              <a:cs typeface="Calibri" panose="020F0502020204030204" pitchFamily="34" charset="0"/>
              <a:sym typeface="Calibri"/>
            </a:endParaRPr>
          </a:p>
        </p:txBody>
      </p:sp>
      <p:grpSp>
        <p:nvGrpSpPr>
          <p:cNvPr id="836" name="Google Shape;836;p29"/>
          <p:cNvGrpSpPr/>
          <p:nvPr/>
        </p:nvGrpSpPr>
        <p:grpSpPr>
          <a:xfrm>
            <a:off x="10480430" y="221595"/>
            <a:ext cx="768190" cy="576768"/>
            <a:chOff x="8183879" y="1000124"/>
            <a:chExt cx="1562267" cy="1172973"/>
          </a:xfrm>
        </p:grpSpPr>
        <p:sp>
          <p:nvSpPr>
            <p:cNvPr id="837" name="Google Shape;837;p29"/>
            <p:cNvSpPr/>
            <p:nvPr/>
          </p:nvSpPr>
          <p:spPr>
            <a:xfrm>
              <a:off x="8183879" y="1348782"/>
              <a:ext cx="935037" cy="8243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endParaRPr sz="1600">
                <a:solidFill>
                  <a:schemeClr val="dk1"/>
                </a:solidFill>
                <a:latin typeface="Calibri" panose="020F0502020204030204" pitchFamily="34" charset="0"/>
                <a:ea typeface="Calibri"/>
                <a:cs typeface="Calibri" panose="020F0502020204030204" pitchFamily="34" charset="0"/>
                <a:sym typeface="Calibri"/>
              </a:endParaRPr>
            </a:p>
          </p:txBody>
        </p:sp>
        <p:sp>
          <p:nvSpPr>
            <p:cNvPr id="838" name="Google Shape;838;p29"/>
            <p:cNvSpPr/>
            <p:nvPr/>
          </p:nvSpPr>
          <p:spPr>
            <a:xfrm>
              <a:off x="8983979" y="1000124"/>
              <a:ext cx="762167" cy="6719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endParaRPr sz="16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20" name="TextBox 19">
            <a:extLst>
              <a:ext uri="{FF2B5EF4-FFF2-40B4-BE49-F238E27FC236}">
                <a16:creationId xmlns:a16="http://schemas.microsoft.com/office/drawing/2014/main" id="{92030D21-5EB1-43AC-B65A-32A4081B507B}"/>
              </a:ext>
            </a:extLst>
          </p:cNvPr>
          <p:cNvSpPr txBox="1"/>
          <p:nvPr/>
        </p:nvSpPr>
        <p:spPr>
          <a:xfrm>
            <a:off x="6680517" y="1671620"/>
            <a:ext cx="5150412" cy="1061829"/>
          </a:xfrm>
          <a:prstGeom prst="rect">
            <a:avLst/>
          </a:prstGeom>
          <a:noFill/>
        </p:spPr>
        <p:txBody>
          <a:bodyPr wrap="square">
            <a:spAutoFit/>
          </a:bodyPr>
          <a:lstStyle/>
          <a:p>
            <a:pPr algn="just"/>
            <a:r>
              <a:rPr lang="en-US" sz="2100">
                <a:effectLst/>
                <a:latin typeface="Calibri" panose="020F0502020204030204" pitchFamily="34" charset="0"/>
                <a:ea typeface="Calibri" panose="020F0502020204030204" pitchFamily="34" charset="0"/>
                <a:cs typeface="Calibri" panose="020F0502020204030204" pitchFamily="34" charset="0"/>
              </a:rPr>
              <a:t>(5) Relying Party yêu cầu xác thực OP để có được một khẳng định dưới dạng một yêu cầu gián tiếp</a:t>
            </a:r>
            <a:endParaRPr lang="en-US" sz="210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248349A5-664C-4241-8EDF-2E633BF92ED1}"/>
              </a:ext>
            </a:extLst>
          </p:cNvPr>
          <p:cNvSpPr txBox="1"/>
          <p:nvPr/>
        </p:nvSpPr>
        <p:spPr>
          <a:xfrm>
            <a:off x="6680517" y="2828452"/>
            <a:ext cx="5150412" cy="1061829"/>
          </a:xfrm>
          <a:prstGeom prst="rect">
            <a:avLst/>
          </a:prstGeom>
          <a:noFill/>
        </p:spPr>
        <p:txBody>
          <a:bodyPr wrap="square">
            <a:spAutoFit/>
          </a:bodyPr>
          <a:lstStyle/>
          <a:p>
            <a:pPr algn="just"/>
            <a:r>
              <a:rPr lang="en-US" sz="2100">
                <a:effectLst/>
                <a:latin typeface="Calibri" panose="020F0502020204030204" pitchFamily="34" charset="0"/>
                <a:ea typeface="Calibri" panose="020F0502020204030204" pitchFamily="34" charset="0"/>
                <a:cs typeface="Calibri" panose="020F0502020204030204" pitchFamily="34" charset="0"/>
              </a:rPr>
              <a:t>(6) Máy khách SASL bây giờ gửi phản hồi chỉ ra rằng xác thực tiếp tục thông qua dòng OpenID bình thường.</a:t>
            </a:r>
            <a:endParaRPr lang="en-US" sz="2100">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2F282941-C99E-4359-B210-056471A4A3F4}"/>
              </a:ext>
            </a:extLst>
          </p:cNvPr>
          <p:cNvSpPr txBox="1"/>
          <p:nvPr/>
        </p:nvSpPr>
        <p:spPr>
          <a:xfrm>
            <a:off x="6680517" y="3936581"/>
            <a:ext cx="5150412" cy="1061829"/>
          </a:xfrm>
          <a:prstGeom prst="rect">
            <a:avLst/>
          </a:prstGeom>
          <a:noFill/>
        </p:spPr>
        <p:txBody>
          <a:bodyPr wrap="square">
            <a:spAutoFit/>
          </a:bodyPr>
          <a:lstStyle/>
          <a:p>
            <a:pPr algn="just"/>
            <a:r>
              <a:rPr lang="en-US" sz="2100">
                <a:effectLst/>
                <a:latin typeface="Calibri" panose="020F0502020204030204" pitchFamily="34" charset="0"/>
                <a:ea typeface="Calibri" panose="020F0502020204030204" pitchFamily="34" charset="0"/>
                <a:cs typeface="Calibri" panose="020F0502020204030204" pitchFamily="34" charset="0"/>
              </a:rPr>
              <a:t>(7) Ứng dụng khách phải xây dựng một URL chứa nội dung nhận được trong thông điệp trước đó từ Relying Party</a:t>
            </a:r>
            <a:endParaRPr lang="en-US" sz="210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169790C5-AF1B-4E21-AF32-065C9A3C8E8A}"/>
              </a:ext>
            </a:extLst>
          </p:cNvPr>
          <p:cNvSpPr txBox="1"/>
          <p:nvPr/>
        </p:nvSpPr>
        <p:spPr>
          <a:xfrm>
            <a:off x="6696327" y="5116040"/>
            <a:ext cx="5150412" cy="1061829"/>
          </a:xfrm>
          <a:prstGeom prst="rect">
            <a:avLst/>
          </a:prstGeom>
          <a:noFill/>
        </p:spPr>
        <p:txBody>
          <a:bodyPr wrap="square">
            <a:spAutoFit/>
          </a:bodyPr>
          <a:lstStyle/>
          <a:p>
            <a:pPr marR="0" lvl="0" algn="just">
              <a:spcBef>
                <a:spcPts val="0"/>
              </a:spcBef>
              <a:spcAft>
                <a:spcPts val="0"/>
              </a:spcAft>
            </a:pPr>
            <a:r>
              <a:rPr lang="en-US" sz="2100">
                <a:effectLst/>
                <a:latin typeface="Calibri" panose="020F0502020204030204" pitchFamily="34" charset="0"/>
                <a:ea typeface="Calibri" panose="020F0502020204030204" pitchFamily="34" charset="0"/>
                <a:cs typeface="Calibri" panose="020F0502020204030204" pitchFamily="34" charset="0"/>
              </a:rPr>
              <a:t>(8) Khách hàng tùy chọn xác thực OP và sau đó phê duyệt hoặc từ chối xác thực cho bên Relying Party. </a:t>
            </a:r>
          </a:p>
        </p:txBody>
      </p:sp>
      <p:sp>
        <p:nvSpPr>
          <p:cNvPr id="29" name="Google Shape;835;p29">
            <a:extLst>
              <a:ext uri="{FF2B5EF4-FFF2-40B4-BE49-F238E27FC236}">
                <a16:creationId xmlns:a16="http://schemas.microsoft.com/office/drawing/2014/main" id="{7ECF8C59-392F-4BFB-B6FB-FC1A0C1CB4EE}"/>
              </a:ext>
            </a:extLst>
          </p:cNvPr>
          <p:cNvSpPr txBox="1">
            <a:spLocks/>
          </p:cNvSpPr>
          <p:nvPr/>
        </p:nvSpPr>
        <p:spPr>
          <a:xfrm>
            <a:off x="289848" y="267286"/>
            <a:ext cx="8508512" cy="587349"/>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lnSpc>
                <a:spcPct val="100000"/>
              </a:lnSpc>
              <a:buClr>
                <a:schemeClr val="lt1"/>
              </a:buClr>
              <a:buSzPts val="5600"/>
            </a:pPr>
            <a:r>
              <a:rPr lang="vi-VN" sz="3200">
                <a:solidFill>
                  <a:schemeClr val="lt1"/>
                </a:solidFill>
                <a:latin typeface="Calibri" panose="020F0502020204030204" pitchFamily="34" charset="0"/>
                <a:cs typeface="Calibri" panose="020F0502020204030204" pitchFamily="34" charset="0"/>
              </a:rPr>
              <a:t>Cơ chế xác thực của OpenID</a:t>
            </a:r>
            <a:endParaRPr lang="vi-VN" sz="32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7896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29"/>
          <p:cNvSpPr/>
          <p:nvPr/>
        </p:nvSpPr>
        <p:spPr>
          <a:xfrm>
            <a:off x="0" y="2054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lang="en-US" sz="1600">
              <a:solidFill>
                <a:schemeClr val="lt1"/>
              </a:solidFill>
              <a:latin typeface="Calibri" panose="020F0502020204030204" pitchFamily="34" charset="0"/>
              <a:ea typeface="Calibri"/>
              <a:cs typeface="Calibri" panose="020F0502020204030204" pitchFamily="34" charset="0"/>
              <a:sym typeface="Calibri"/>
            </a:endParaRPr>
          </a:p>
        </p:txBody>
      </p:sp>
      <p:pic>
        <p:nvPicPr>
          <p:cNvPr id="833" name="Google Shape;833;p29"/>
          <p:cNvPicPr preferRelativeResize="0"/>
          <p:nvPr/>
        </p:nvPicPr>
        <p:blipFill rotWithShape="1">
          <a:blip r:embed="rId3">
            <a:alphaModFix/>
          </a:blip>
          <a:srcRect/>
          <a:stretch/>
        </p:blipFill>
        <p:spPr>
          <a:xfrm>
            <a:off x="465465" y="1807695"/>
            <a:ext cx="5885602" cy="4114804"/>
          </a:xfrm>
          <a:prstGeom prst="rect">
            <a:avLst/>
          </a:prstGeom>
          <a:noFill/>
          <a:ln>
            <a:noFill/>
          </a:ln>
        </p:spPr>
      </p:pic>
      <p:sp>
        <p:nvSpPr>
          <p:cNvPr id="834" name="Google Shape;834;p29"/>
          <p:cNvSpPr/>
          <p:nvPr/>
        </p:nvSpPr>
        <p:spPr>
          <a:xfrm>
            <a:off x="0" y="0"/>
            <a:ext cx="12192000" cy="1076177"/>
          </a:xfrm>
          <a:prstGeom prst="rect">
            <a:avLst/>
          </a:prstGeom>
          <a:solidFill>
            <a:schemeClr val="dk1"/>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600">
              <a:solidFill>
                <a:schemeClr val="lt1"/>
              </a:solidFill>
              <a:latin typeface="Calibri" panose="020F0502020204030204" pitchFamily="34" charset="0"/>
              <a:ea typeface="Calibri"/>
              <a:cs typeface="Calibri" panose="020F0502020204030204" pitchFamily="34" charset="0"/>
              <a:sym typeface="Calibri"/>
            </a:endParaRPr>
          </a:p>
        </p:txBody>
      </p:sp>
      <p:grpSp>
        <p:nvGrpSpPr>
          <p:cNvPr id="836" name="Google Shape;836;p29"/>
          <p:cNvGrpSpPr/>
          <p:nvPr/>
        </p:nvGrpSpPr>
        <p:grpSpPr>
          <a:xfrm>
            <a:off x="10480430" y="221595"/>
            <a:ext cx="768190" cy="576768"/>
            <a:chOff x="8183879" y="1000124"/>
            <a:chExt cx="1562267" cy="1172973"/>
          </a:xfrm>
        </p:grpSpPr>
        <p:sp>
          <p:nvSpPr>
            <p:cNvPr id="837" name="Google Shape;837;p29"/>
            <p:cNvSpPr/>
            <p:nvPr/>
          </p:nvSpPr>
          <p:spPr>
            <a:xfrm>
              <a:off x="8183879" y="1348782"/>
              <a:ext cx="935037" cy="8243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endParaRPr sz="1600">
                <a:solidFill>
                  <a:schemeClr val="dk1"/>
                </a:solidFill>
                <a:latin typeface="Calibri" panose="020F0502020204030204" pitchFamily="34" charset="0"/>
                <a:ea typeface="Calibri"/>
                <a:cs typeface="Calibri" panose="020F0502020204030204" pitchFamily="34" charset="0"/>
                <a:sym typeface="Calibri"/>
              </a:endParaRPr>
            </a:p>
          </p:txBody>
        </p:sp>
        <p:sp>
          <p:nvSpPr>
            <p:cNvPr id="838" name="Google Shape;838;p29"/>
            <p:cNvSpPr/>
            <p:nvPr/>
          </p:nvSpPr>
          <p:spPr>
            <a:xfrm>
              <a:off x="8983979" y="1000124"/>
              <a:ext cx="762167" cy="6719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endParaRPr sz="16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21" name="TextBox 20">
            <a:extLst>
              <a:ext uri="{FF2B5EF4-FFF2-40B4-BE49-F238E27FC236}">
                <a16:creationId xmlns:a16="http://schemas.microsoft.com/office/drawing/2014/main" id="{946A5B81-050B-44B2-A3B1-4977BAD58526}"/>
              </a:ext>
            </a:extLst>
          </p:cNvPr>
          <p:cNvSpPr txBox="1"/>
          <p:nvPr/>
        </p:nvSpPr>
        <p:spPr>
          <a:xfrm>
            <a:off x="6655959" y="1807695"/>
            <a:ext cx="5070576" cy="1061829"/>
          </a:xfrm>
          <a:prstGeom prst="rect">
            <a:avLst/>
          </a:prstGeom>
          <a:noFill/>
        </p:spPr>
        <p:txBody>
          <a:bodyPr wrap="square">
            <a:spAutoFit/>
          </a:bodyPr>
          <a:lstStyle/>
          <a:p>
            <a:pPr algn="just"/>
            <a:r>
              <a:rPr lang="en-US" sz="2100">
                <a:effectLst/>
                <a:latin typeface="Calibri" panose="020F0502020204030204" pitchFamily="34" charset="0"/>
                <a:ea typeface="Calibri" panose="020F0502020204030204" pitchFamily="34" charset="0"/>
                <a:cs typeface="Calibri" panose="020F0502020204030204" pitchFamily="34" charset="0"/>
              </a:rPr>
              <a:t>(9) OP sẽ truyền tải thông tin về sự thành công hoặc thất bại của giai đoạn xác thực trên trở về RP</a:t>
            </a:r>
            <a:endParaRPr lang="en-US" sz="2100">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00180319-1181-4DB7-9287-AABEDB1980FC}"/>
              </a:ext>
            </a:extLst>
          </p:cNvPr>
          <p:cNvSpPr txBox="1"/>
          <p:nvPr/>
        </p:nvSpPr>
        <p:spPr>
          <a:xfrm>
            <a:off x="6655959" y="2944012"/>
            <a:ext cx="5070576" cy="738664"/>
          </a:xfrm>
          <a:prstGeom prst="rect">
            <a:avLst/>
          </a:prstGeom>
          <a:noFill/>
        </p:spPr>
        <p:txBody>
          <a:bodyPr wrap="square">
            <a:spAutoFit/>
          </a:bodyPr>
          <a:lstStyle/>
          <a:p>
            <a:pPr marR="0" lvl="0" algn="just">
              <a:spcBef>
                <a:spcPts val="0"/>
              </a:spcBef>
              <a:spcAft>
                <a:spcPts val="0"/>
              </a:spcAft>
              <a:tabLst>
                <a:tab pos="571500" algn="l"/>
                <a:tab pos="628650" algn="l"/>
              </a:tabLst>
            </a:pPr>
            <a:r>
              <a:rPr lang="en-US" sz="2100">
                <a:effectLst/>
                <a:latin typeface="Calibri" panose="020F0502020204030204" pitchFamily="34" charset="0"/>
                <a:ea typeface="Calibri" panose="020F0502020204030204" pitchFamily="34" charset="0"/>
                <a:cs typeface="Calibri" panose="020F0502020204030204" pitchFamily="34" charset="0"/>
              </a:rPr>
              <a:t>(10) RP có thể gửi yêu cầu OpenID check_authentication trực tiếp đến OP.</a:t>
            </a:r>
          </a:p>
        </p:txBody>
      </p:sp>
      <p:sp>
        <p:nvSpPr>
          <p:cNvPr id="25" name="TextBox 24">
            <a:extLst>
              <a:ext uri="{FF2B5EF4-FFF2-40B4-BE49-F238E27FC236}">
                <a16:creationId xmlns:a16="http://schemas.microsoft.com/office/drawing/2014/main" id="{CCBFDEFB-1648-4F13-A341-6CE86B6CBBB5}"/>
              </a:ext>
            </a:extLst>
          </p:cNvPr>
          <p:cNvSpPr txBox="1"/>
          <p:nvPr/>
        </p:nvSpPr>
        <p:spPr>
          <a:xfrm>
            <a:off x="6655959" y="3925793"/>
            <a:ext cx="5070576" cy="738664"/>
          </a:xfrm>
          <a:prstGeom prst="rect">
            <a:avLst/>
          </a:prstGeom>
          <a:noFill/>
        </p:spPr>
        <p:txBody>
          <a:bodyPr wrap="square">
            <a:spAutoFit/>
          </a:bodyPr>
          <a:lstStyle/>
          <a:p>
            <a:pPr marR="0" lvl="0" algn="just">
              <a:spcBef>
                <a:spcPts val="0"/>
              </a:spcBef>
              <a:spcAft>
                <a:spcPts val="0"/>
              </a:spcAft>
              <a:tabLst>
                <a:tab pos="571500" algn="l"/>
                <a:tab pos="628650" algn="l"/>
              </a:tabLst>
            </a:pPr>
            <a:r>
              <a:rPr lang="en-US" sz="2100">
                <a:effectLst/>
                <a:latin typeface="Calibri" panose="020F0502020204030204" pitchFamily="34" charset="0"/>
                <a:ea typeface="Calibri" panose="020F0502020204030204" pitchFamily="34" charset="0"/>
                <a:cs typeface="Calibri" panose="020F0502020204030204" pitchFamily="34" charset="0"/>
              </a:rPr>
              <a:t>(11) Máy chủ SASL gửi phản hồi SASL thích hợp cho máy khách.</a:t>
            </a:r>
          </a:p>
        </p:txBody>
      </p:sp>
      <p:sp>
        <p:nvSpPr>
          <p:cNvPr id="18" name="Google Shape;835;p29">
            <a:extLst>
              <a:ext uri="{FF2B5EF4-FFF2-40B4-BE49-F238E27FC236}">
                <a16:creationId xmlns:a16="http://schemas.microsoft.com/office/drawing/2014/main" id="{7DE384D7-BD95-43E5-A025-7D2DC28B419F}"/>
              </a:ext>
            </a:extLst>
          </p:cNvPr>
          <p:cNvSpPr txBox="1">
            <a:spLocks/>
          </p:cNvSpPr>
          <p:nvPr/>
        </p:nvSpPr>
        <p:spPr>
          <a:xfrm>
            <a:off x="289848" y="267286"/>
            <a:ext cx="8508512" cy="587349"/>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lnSpc>
                <a:spcPct val="100000"/>
              </a:lnSpc>
              <a:buClr>
                <a:schemeClr val="lt1"/>
              </a:buClr>
              <a:buSzPts val="5600"/>
            </a:pPr>
            <a:r>
              <a:rPr lang="vi-VN" sz="3200">
                <a:solidFill>
                  <a:schemeClr val="lt1"/>
                </a:solidFill>
                <a:latin typeface="Calibri" panose="020F0502020204030204" pitchFamily="34" charset="0"/>
                <a:cs typeface="Calibri" panose="020F0502020204030204" pitchFamily="34" charset="0"/>
              </a:rPr>
              <a:t>Cơ chế xác thực của OpenID</a:t>
            </a:r>
            <a:endParaRPr lang="vi-VN" sz="32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8695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2"/>
        <p:cNvGrpSpPr/>
        <p:nvPr/>
      </p:nvGrpSpPr>
      <p:grpSpPr>
        <a:xfrm>
          <a:off x="0" y="0"/>
          <a:ext cx="0" cy="0"/>
          <a:chOff x="0" y="0"/>
          <a:chExt cx="0" cy="0"/>
        </a:xfrm>
      </p:grpSpPr>
      <p:sp>
        <p:nvSpPr>
          <p:cNvPr id="843" name="Google Shape;843;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4" name="Google Shape;844;p30"/>
          <p:cNvSpPr/>
          <p:nvPr/>
        </p:nvSpPr>
        <p:spPr>
          <a:xfrm>
            <a:off x="0" y="0"/>
            <a:ext cx="469454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5" name="Google Shape;845;p30"/>
          <p:cNvSpPr txBox="1">
            <a:spLocks noGrp="1"/>
          </p:cNvSpPr>
          <p:nvPr>
            <p:ph type="title"/>
          </p:nvPr>
        </p:nvSpPr>
        <p:spPr>
          <a:xfrm>
            <a:off x="767290" y="1780661"/>
            <a:ext cx="3582073" cy="146347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100"/>
              <a:buFont typeface="Calibri"/>
              <a:buNone/>
            </a:pPr>
            <a:r>
              <a:rPr lang="en-US" sz="4100">
                <a:solidFill>
                  <a:schemeClr val="lt1"/>
                </a:solidFill>
              </a:rPr>
              <a:t>Vấn đề phát sinh với OpenID</a:t>
            </a:r>
            <a:endParaRPr sz="4100">
              <a:solidFill>
                <a:schemeClr val="lt1"/>
              </a:solidFill>
            </a:endParaRPr>
          </a:p>
        </p:txBody>
      </p:sp>
      <p:grpSp>
        <p:nvGrpSpPr>
          <p:cNvPr id="846" name="Google Shape;846;p30"/>
          <p:cNvGrpSpPr/>
          <p:nvPr/>
        </p:nvGrpSpPr>
        <p:grpSpPr>
          <a:xfrm>
            <a:off x="767290" y="681628"/>
            <a:ext cx="1128382" cy="847206"/>
            <a:chOff x="668003" y="1684057"/>
            <a:chExt cx="1128382" cy="847206"/>
          </a:xfrm>
        </p:grpSpPr>
        <p:sp>
          <p:nvSpPr>
            <p:cNvPr id="847" name="Google Shape;847;p30"/>
            <p:cNvSpPr/>
            <p:nvPr/>
          </p:nvSpPr>
          <p:spPr>
            <a:xfrm>
              <a:off x="668003" y="1935883"/>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8" name="Google Shape;848;p30"/>
            <p:cNvSpPr/>
            <p:nvPr/>
          </p:nvSpPr>
          <p:spPr>
            <a:xfrm>
              <a:off x="1245893" y="1684057"/>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49" name="Google Shape;849;p30"/>
          <p:cNvSpPr txBox="1">
            <a:spLocks noGrp="1"/>
          </p:cNvSpPr>
          <p:nvPr>
            <p:ph type="body" idx="1"/>
          </p:nvPr>
        </p:nvSpPr>
        <p:spPr>
          <a:xfrm>
            <a:off x="767290" y="3383121"/>
            <a:ext cx="3582072" cy="2793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solidFill>
                  <a:schemeClr val="lt1"/>
                </a:solidFill>
              </a:rPr>
              <a:t>Tính nặc danh</a:t>
            </a:r>
            <a:endParaRPr sz="2000">
              <a:solidFill>
                <a:schemeClr val="lt1"/>
              </a:solidFill>
            </a:endParaRPr>
          </a:p>
          <a:p>
            <a:pPr marL="228600" lvl="0" indent="-228600" algn="l" rtl="0">
              <a:lnSpc>
                <a:spcPct val="90000"/>
              </a:lnSpc>
              <a:spcBef>
                <a:spcPts val="1000"/>
              </a:spcBef>
              <a:spcAft>
                <a:spcPts val="0"/>
              </a:spcAft>
              <a:buClr>
                <a:schemeClr val="lt1"/>
              </a:buClr>
              <a:buSzPts val="2000"/>
              <a:buChar char="•"/>
            </a:pPr>
            <a:r>
              <a:rPr lang="en-US" sz="2000">
                <a:solidFill>
                  <a:schemeClr val="lt1"/>
                </a:solidFill>
              </a:rPr>
              <a:t>Độ an toàn thông tin</a:t>
            </a:r>
            <a:endParaRPr/>
          </a:p>
        </p:txBody>
      </p:sp>
      <p:pic>
        <p:nvPicPr>
          <p:cNvPr id="850" name="Google Shape;850;p30" descr="PROBLEM và TROUBLE: phân biệt và cách dùng - Toomva.com"/>
          <p:cNvPicPr preferRelativeResize="0"/>
          <p:nvPr/>
        </p:nvPicPr>
        <p:blipFill rotWithShape="1">
          <a:blip r:embed="rId3">
            <a:alphaModFix/>
          </a:blip>
          <a:srcRect/>
          <a:stretch/>
        </p:blipFill>
        <p:spPr>
          <a:xfrm>
            <a:off x="5310431" y="903730"/>
            <a:ext cx="6254974" cy="447230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4"/>
        <p:cNvGrpSpPr/>
        <p:nvPr/>
      </p:nvGrpSpPr>
      <p:grpSpPr>
        <a:xfrm>
          <a:off x="0" y="0"/>
          <a:ext cx="0" cy="0"/>
          <a:chOff x="0" y="0"/>
          <a:chExt cx="0" cy="0"/>
        </a:xfrm>
      </p:grpSpPr>
      <p:sp>
        <p:nvSpPr>
          <p:cNvPr id="855" name="Google Shape;855;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6" name="Google Shape;856;p31"/>
          <p:cNvSpPr/>
          <p:nvPr/>
        </p:nvSpPr>
        <p:spPr>
          <a:xfrm>
            <a:off x="0" y="0"/>
            <a:ext cx="469454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7" name="Google Shape;857;p31"/>
          <p:cNvSpPr txBox="1">
            <a:spLocks noGrp="1"/>
          </p:cNvSpPr>
          <p:nvPr>
            <p:ph type="title"/>
          </p:nvPr>
        </p:nvSpPr>
        <p:spPr>
          <a:xfrm>
            <a:off x="767290" y="1780661"/>
            <a:ext cx="3582073" cy="146347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a:solidFill>
                  <a:schemeClr val="lt1"/>
                </a:solidFill>
              </a:rPr>
              <a:t>Demo: Đăng ký project trên Google Console</a:t>
            </a:r>
            <a:endParaRPr sz="3000">
              <a:solidFill>
                <a:schemeClr val="lt1"/>
              </a:solidFill>
            </a:endParaRPr>
          </a:p>
        </p:txBody>
      </p:sp>
      <p:grpSp>
        <p:nvGrpSpPr>
          <p:cNvPr id="858" name="Google Shape;858;p31"/>
          <p:cNvGrpSpPr/>
          <p:nvPr/>
        </p:nvGrpSpPr>
        <p:grpSpPr>
          <a:xfrm>
            <a:off x="767290" y="681628"/>
            <a:ext cx="1128382" cy="847206"/>
            <a:chOff x="668003" y="1684057"/>
            <a:chExt cx="1128382" cy="847206"/>
          </a:xfrm>
        </p:grpSpPr>
        <p:sp>
          <p:nvSpPr>
            <p:cNvPr id="859" name="Google Shape;859;p31"/>
            <p:cNvSpPr/>
            <p:nvPr/>
          </p:nvSpPr>
          <p:spPr>
            <a:xfrm>
              <a:off x="668003" y="1935883"/>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0" name="Google Shape;860;p31"/>
            <p:cNvSpPr/>
            <p:nvPr/>
          </p:nvSpPr>
          <p:spPr>
            <a:xfrm>
              <a:off x="1245893" y="1684057"/>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862" name="Google Shape;862;p31"/>
          <p:cNvPicPr preferRelativeResize="0"/>
          <p:nvPr/>
        </p:nvPicPr>
        <p:blipFill rotWithShape="1">
          <a:blip r:embed="rId3">
            <a:alphaModFix/>
          </a:blip>
          <a:srcRect/>
          <a:stretch/>
        </p:blipFill>
        <p:spPr>
          <a:xfrm>
            <a:off x="5116652" y="1446038"/>
            <a:ext cx="6642532" cy="338769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Màn hình đăng nhập</a:t>
            </a:r>
            <a:endParaRPr/>
          </a:p>
        </p:txBody>
      </p:sp>
      <p:pic>
        <p:nvPicPr>
          <p:cNvPr id="868" name="Google Shape;868;p32"/>
          <p:cNvPicPr preferRelativeResize="0">
            <a:picLocks noGrp="1"/>
          </p:cNvPicPr>
          <p:nvPr>
            <p:ph type="body" idx="1"/>
          </p:nvPr>
        </p:nvPicPr>
        <p:blipFill rotWithShape="1">
          <a:blip r:embed="rId3">
            <a:alphaModFix/>
          </a:blip>
          <a:srcRect/>
          <a:stretch/>
        </p:blipFill>
        <p:spPr>
          <a:xfrm>
            <a:off x="1850338" y="1825625"/>
            <a:ext cx="8491324" cy="43513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2"/>
        <p:cNvGrpSpPr/>
        <p:nvPr/>
      </p:nvGrpSpPr>
      <p:grpSpPr>
        <a:xfrm>
          <a:off x="0" y="0"/>
          <a:ext cx="0" cy="0"/>
          <a:chOff x="0" y="0"/>
          <a:chExt cx="0" cy="0"/>
        </a:xfrm>
      </p:grpSpPr>
      <p:sp>
        <p:nvSpPr>
          <p:cNvPr id="873" name="Google Shape;873;p3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4" name="Google Shape;874;p33"/>
          <p:cNvSpPr/>
          <p:nvPr/>
        </p:nvSpPr>
        <p:spPr>
          <a:xfrm>
            <a:off x="0" y="0"/>
            <a:ext cx="469454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5" name="Google Shape;875;p33"/>
          <p:cNvSpPr txBox="1">
            <a:spLocks noGrp="1"/>
          </p:cNvSpPr>
          <p:nvPr>
            <p:ph type="title"/>
          </p:nvPr>
        </p:nvSpPr>
        <p:spPr>
          <a:xfrm>
            <a:off x="699723" y="1622066"/>
            <a:ext cx="3554226" cy="266368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700"/>
              <a:buFont typeface="Calibri"/>
              <a:buNone/>
            </a:pPr>
            <a:r>
              <a:rPr lang="en-US" sz="3700">
                <a:solidFill>
                  <a:schemeClr val="lt1"/>
                </a:solidFill>
                <a:latin typeface="Calibri"/>
                <a:ea typeface="Calibri"/>
                <a:cs typeface="Calibri"/>
                <a:sym typeface="Calibri"/>
              </a:rPr>
              <a:t>Hiển thị consent cho người dùng chọn tài khoản Google</a:t>
            </a:r>
            <a:endParaRPr/>
          </a:p>
        </p:txBody>
      </p:sp>
      <p:grpSp>
        <p:nvGrpSpPr>
          <p:cNvPr id="876" name="Google Shape;876;p33"/>
          <p:cNvGrpSpPr/>
          <p:nvPr/>
        </p:nvGrpSpPr>
        <p:grpSpPr>
          <a:xfrm>
            <a:off x="767290" y="681628"/>
            <a:ext cx="1128382" cy="847206"/>
            <a:chOff x="668003" y="1684057"/>
            <a:chExt cx="1128382" cy="847206"/>
          </a:xfrm>
        </p:grpSpPr>
        <p:sp>
          <p:nvSpPr>
            <p:cNvPr id="877" name="Google Shape;877;p33"/>
            <p:cNvSpPr/>
            <p:nvPr/>
          </p:nvSpPr>
          <p:spPr>
            <a:xfrm>
              <a:off x="668003" y="1935883"/>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8" name="Google Shape;878;p33"/>
            <p:cNvSpPr/>
            <p:nvPr/>
          </p:nvSpPr>
          <p:spPr>
            <a:xfrm>
              <a:off x="1245893" y="1684057"/>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879" name="Google Shape;879;p33"/>
          <p:cNvPicPr preferRelativeResize="0">
            <a:picLocks noGrp="1"/>
          </p:cNvPicPr>
          <p:nvPr>
            <p:ph type="body" idx="1"/>
          </p:nvPr>
        </p:nvPicPr>
        <p:blipFill rotWithShape="1">
          <a:blip r:embed="rId3">
            <a:alphaModFix/>
          </a:blip>
          <a:srcRect/>
          <a:stretch/>
        </p:blipFill>
        <p:spPr>
          <a:xfrm>
            <a:off x="5208104" y="1388536"/>
            <a:ext cx="6472362" cy="3495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Profile trả về</a:t>
            </a:r>
            <a:endParaRPr/>
          </a:p>
        </p:txBody>
      </p:sp>
      <p:pic>
        <p:nvPicPr>
          <p:cNvPr id="885" name="Google Shape;885;p34"/>
          <p:cNvPicPr preferRelativeResize="0">
            <a:picLocks noGrp="1"/>
          </p:cNvPicPr>
          <p:nvPr>
            <p:ph type="body" idx="1"/>
          </p:nvPr>
        </p:nvPicPr>
        <p:blipFill rotWithShape="1">
          <a:blip r:embed="rId3">
            <a:alphaModFix/>
          </a:blip>
          <a:srcRect/>
          <a:stretch/>
        </p:blipFill>
        <p:spPr>
          <a:xfrm>
            <a:off x="838200" y="1841978"/>
            <a:ext cx="10515600" cy="431863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pic>
        <p:nvPicPr>
          <p:cNvPr id="7" name="Picture 6" descr="Text, letter&#10;&#10;Description automatically generated">
            <a:extLst>
              <a:ext uri="{FF2B5EF4-FFF2-40B4-BE49-F238E27FC236}">
                <a16:creationId xmlns:a16="http://schemas.microsoft.com/office/drawing/2014/main" id="{617379C9-0461-4962-8EBB-5DC052217E70}"/>
              </a:ext>
            </a:extLst>
          </p:cNvPr>
          <p:cNvPicPr>
            <a:picLocks noChangeAspect="1"/>
          </p:cNvPicPr>
          <p:nvPr/>
        </p:nvPicPr>
        <p:blipFill rotWithShape="1">
          <a:blip r:embed="rId3"/>
          <a:srcRect t="15730"/>
          <a:stretch/>
        </p:blipFill>
        <p:spPr>
          <a:xfrm>
            <a:off x="20" y="10"/>
            <a:ext cx="12191980" cy="6857990"/>
          </a:xfrm>
          <a:prstGeom prst="rect">
            <a:avLst/>
          </a:prstGeom>
          <a:noFill/>
          <a:ln>
            <a:noFill/>
          </a:ln>
        </p:spPr>
      </p:pic>
    </p:spTree>
    <p:extLst>
      <p:ext uri="{BB962C8B-B14F-4D97-AF65-F5344CB8AC3E}">
        <p14:creationId xmlns:p14="http://schemas.microsoft.com/office/powerpoint/2010/main" val="200422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 name="Google Shape;158;p4"/>
          <p:cNvSpPr txBox="1">
            <a:spLocks noGrp="1"/>
          </p:cNvSpPr>
          <p:nvPr>
            <p:ph type="title"/>
          </p:nvPr>
        </p:nvSpPr>
        <p:spPr>
          <a:xfrm>
            <a:off x="630936" y="639520"/>
            <a:ext cx="3429000" cy="171907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800"/>
              <a:buFont typeface="Calibri"/>
              <a:buNone/>
            </a:pPr>
            <a:r>
              <a:rPr lang="en-US" sz="3800"/>
              <a:t>Giới thiệu Đăng nhập một lần (SSO)</a:t>
            </a:r>
            <a:endParaRPr/>
          </a:p>
        </p:txBody>
      </p:sp>
      <p:sp>
        <p:nvSpPr>
          <p:cNvPr id="159" name="Google Shape;159;p4"/>
          <p:cNvSpPr/>
          <p:nvPr/>
        </p:nvSpPr>
        <p:spPr>
          <a:xfrm>
            <a:off x="643278" y="2573756"/>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 name="Google Shape;160;p4"/>
          <p:cNvSpPr txBox="1">
            <a:spLocks noGrp="1"/>
          </p:cNvSpPr>
          <p:nvPr>
            <p:ph type="body" idx="1"/>
          </p:nvPr>
        </p:nvSpPr>
        <p:spPr>
          <a:xfrm>
            <a:off x="630936" y="2807208"/>
            <a:ext cx="3429000" cy="3410712"/>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dk1"/>
              </a:buClr>
              <a:buSzPts val="2200"/>
              <a:buNone/>
            </a:pPr>
            <a:endParaRPr sz="2200"/>
          </a:p>
        </p:txBody>
      </p:sp>
      <p:pic>
        <p:nvPicPr>
          <p:cNvPr id="161" name="Google Shape;161;p4"/>
          <p:cNvPicPr preferRelativeResize="0"/>
          <p:nvPr/>
        </p:nvPicPr>
        <p:blipFill rotWithShape="1">
          <a:blip r:embed="rId3">
            <a:alphaModFix/>
          </a:blip>
          <a:srcRect/>
          <a:stretch/>
        </p:blipFill>
        <p:spPr>
          <a:xfrm>
            <a:off x="4844261" y="640080"/>
            <a:ext cx="6523789" cy="55778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5"/>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p5"/>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Cách hoạt động của SSO</a:t>
            </a:r>
            <a:endParaRPr/>
          </a:p>
        </p:txBody>
      </p:sp>
      <p:pic>
        <p:nvPicPr>
          <p:cNvPr id="168" name="Google Shape;168;p5" descr="Diagram&#10;&#10;Description automatically generated"/>
          <p:cNvPicPr preferRelativeResize="0"/>
          <p:nvPr/>
        </p:nvPicPr>
        <p:blipFill rotWithShape="1">
          <a:blip r:embed="rId3">
            <a:alphaModFix/>
          </a:blip>
          <a:srcRect/>
          <a:stretch/>
        </p:blipFill>
        <p:spPr>
          <a:xfrm>
            <a:off x="1969991" y="1675227"/>
            <a:ext cx="8252018" cy="4394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p6"/>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p6"/>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Cách hoạt động của SSO</a:t>
            </a:r>
            <a:endParaRPr/>
          </a:p>
        </p:txBody>
      </p:sp>
      <p:pic>
        <p:nvPicPr>
          <p:cNvPr id="175" name="Google Shape;175;p6" descr="Diagram&#10;&#10;Description automatically generated"/>
          <p:cNvPicPr preferRelativeResize="0">
            <a:picLocks noGrp="1"/>
          </p:cNvPicPr>
          <p:nvPr>
            <p:ph type="body" idx="1"/>
          </p:nvPr>
        </p:nvPicPr>
        <p:blipFill rotWithShape="1">
          <a:blip r:embed="rId3">
            <a:alphaModFix/>
          </a:blip>
          <a:srcRect/>
          <a:stretch/>
        </p:blipFill>
        <p:spPr>
          <a:xfrm>
            <a:off x="1950529" y="1675227"/>
            <a:ext cx="8290941" cy="4394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sp>
        <p:nvSpPr>
          <p:cNvPr id="180" name="Google Shape;180;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7"/>
          <p:cNvSpPr/>
          <p:nvPr/>
        </p:nvSpPr>
        <p:spPr>
          <a:xfrm>
            <a:off x="0" y="0"/>
            <a:ext cx="4890596"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 name="Google Shape;182;p7"/>
          <p:cNvSpPr txBox="1">
            <a:spLocks noGrp="1"/>
          </p:cNvSpPr>
          <p:nvPr>
            <p:ph type="title"/>
          </p:nvPr>
        </p:nvSpPr>
        <p:spPr>
          <a:xfrm>
            <a:off x="838200" y="1195697"/>
            <a:ext cx="3200400" cy="423811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Các giao thức trong đăng nhập một lần</a:t>
            </a:r>
            <a:endParaRPr>
              <a:solidFill>
                <a:schemeClr val="lt1"/>
              </a:solidFill>
            </a:endParaRPr>
          </a:p>
        </p:txBody>
      </p:sp>
      <p:grpSp>
        <p:nvGrpSpPr>
          <p:cNvPr id="183" name="Google Shape;183;p7"/>
          <p:cNvGrpSpPr/>
          <p:nvPr/>
        </p:nvGrpSpPr>
        <p:grpSpPr>
          <a:xfrm>
            <a:off x="0" y="202912"/>
            <a:ext cx="1910252" cy="709660"/>
            <a:chOff x="2267504" y="2540250"/>
            <a:chExt cx="1990951" cy="739640"/>
          </a:xfrm>
        </p:grpSpPr>
        <p:sp>
          <p:nvSpPr>
            <p:cNvPr id="184" name="Google Shape;184;p7"/>
            <p:cNvSpPr/>
            <p:nvPr/>
          </p:nvSpPr>
          <p:spPr>
            <a:xfrm>
              <a:off x="2267504" y="2540250"/>
              <a:ext cx="1990951" cy="286230"/>
            </a:xfrm>
            <a:custGeom>
              <a:avLst/>
              <a:gdLst/>
              <a:ahLst/>
              <a:cxnLst/>
              <a:rect l="l" t="t" r="r" b="b"/>
              <a:pathLst>
                <a:path w="1990951" h="286230" extrusionOk="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7"/>
            <p:cNvSpPr/>
            <p:nvPr/>
          </p:nvSpPr>
          <p:spPr>
            <a:xfrm>
              <a:off x="2267504" y="2993660"/>
              <a:ext cx="1990951" cy="286230"/>
            </a:xfrm>
            <a:custGeom>
              <a:avLst/>
              <a:gdLst/>
              <a:ahLst/>
              <a:cxnLst/>
              <a:rect l="l" t="t" r="r" b="b"/>
              <a:pathLst>
                <a:path w="1990951" h="286230" extrusionOk="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6" name="Google Shape;186;p7"/>
          <p:cNvSpPr/>
          <p:nvPr/>
        </p:nvSpPr>
        <p:spPr>
          <a:xfrm>
            <a:off x="406260" y="4752208"/>
            <a:ext cx="365021" cy="365021"/>
          </a:xfrm>
          <a:prstGeom prst="ellipse">
            <a:avLst/>
          </a:prstGeom>
          <a:solidFill>
            <a:srgbClr val="FFFFFF"/>
          </a:solidFill>
          <a:ln w="2857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7"/>
          <p:cNvSpPr/>
          <p:nvPr/>
        </p:nvSpPr>
        <p:spPr>
          <a:xfrm>
            <a:off x="406260" y="4752208"/>
            <a:ext cx="365021" cy="365021"/>
          </a:xfrm>
          <a:prstGeom prst="ellipse">
            <a:avLst/>
          </a:prstGeom>
          <a:solidFill>
            <a:schemeClr val="accent6">
              <a:alpha val="29803"/>
            </a:schemeClr>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8" name="Google Shape;188;p7"/>
          <p:cNvGrpSpPr/>
          <p:nvPr/>
        </p:nvGrpSpPr>
        <p:grpSpPr>
          <a:xfrm>
            <a:off x="4109667" y="5539935"/>
            <a:ext cx="975169" cy="975171"/>
            <a:chOff x="5829300" y="3162300"/>
            <a:chExt cx="532256" cy="532257"/>
          </a:xfrm>
        </p:grpSpPr>
        <p:sp>
          <p:nvSpPr>
            <p:cNvPr id="189" name="Google Shape;189;p7"/>
            <p:cNvSpPr/>
            <p:nvPr/>
          </p:nvSpPr>
          <p:spPr>
            <a:xfrm>
              <a:off x="5859208" y="3192208"/>
              <a:ext cx="112966" cy="112966"/>
            </a:xfrm>
            <a:custGeom>
              <a:avLst/>
              <a:gdLst/>
              <a:ahLst/>
              <a:cxnLst/>
              <a:rect l="l" t="t" r="r" b="b"/>
              <a:pathLst>
                <a:path w="112966" h="112966" extrusionOk="0">
                  <a:moveTo>
                    <a:pt x="112967" y="0"/>
                  </a:moveTo>
                  <a:lnTo>
                    <a:pt x="0" y="112967"/>
                  </a:lnTo>
                  <a:cubicBezTo>
                    <a:pt x="25356" y="64747"/>
                    <a:pt x="64747" y="25356"/>
                    <a:pt x="11296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7"/>
            <p:cNvSpPr/>
            <p:nvPr/>
          </p:nvSpPr>
          <p:spPr>
            <a:xfrm>
              <a:off x="5831205" y="3164205"/>
              <a:ext cx="230314" cy="230314"/>
            </a:xfrm>
            <a:custGeom>
              <a:avLst/>
              <a:gdLst/>
              <a:ahLst/>
              <a:cxnLst/>
              <a:rect l="l" t="t" r="r" b="b"/>
              <a:pathLst>
                <a:path w="230314" h="230314" extrusionOk="0">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7"/>
            <p:cNvSpPr/>
            <p:nvPr/>
          </p:nvSpPr>
          <p:spPr>
            <a:xfrm>
              <a:off x="5829300" y="3162300"/>
              <a:ext cx="294131" cy="294131"/>
            </a:xfrm>
            <a:custGeom>
              <a:avLst/>
              <a:gdLst/>
              <a:ahLst/>
              <a:cxnLst/>
              <a:rect l="l" t="t" r="r" b="b"/>
              <a:pathLst>
                <a:path w="294131" h="294131" extrusionOk="0">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7"/>
            <p:cNvSpPr/>
            <p:nvPr/>
          </p:nvSpPr>
          <p:spPr>
            <a:xfrm>
              <a:off x="5837205" y="3170110"/>
              <a:ext cx="337184" cy="337280"/>
            </a:xfrm>
            <a:custGeom>
              <a:avLst/>
              <a:gdLst/>
              <a:ahLst/>
              <a:cxnLst/>
              <a:rect l="l" t="t" r="r" b="b"/>
              <a:pathLst>
                <a:path w="337184" h="337280" extrusionOk="0">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7"/>
            <p:cNvSpPr/>
            <p:nvPr/>
          </p:nvSpPr>
          <p:spPr>
            <a:xfrm>
              <a:off x="5853207" y="3186207"/>
              <a:ext cx="364617" cy="364617"/>
            </a:xfrm>
            <a:custGeom>
              <a:avLst/>
              <a:gdLst/>
              <a:ahLst/>
              <a:cxnLst/>
              <a:rect l="l" t="t" r="r" b="b"/>
              <a:pathLst>
                <a:path w="364617" h="364617" extrusionOk="0">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7"/>
            <p:cNvSpPr/>
            <p:nvPr/>
          </p:nvSpPr>
          <p:spPr>
            <a:xfrm>
              <a:off x="5875305" y="3208305"/>
              <a:ext cx="380238" cy="380238"/>
            </a:xfrm>
            <a:custGeom>
              <a:avLst/>
              <a:gdLst/>
              <a:ahLst/>
              <a:cxnLst/>
              <a:rect l="l" t="t" r="r" b="b"/>
              <a:pathLst>
                <a:path w="380238" h="380238" extrusionOk="0">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7"/>
            <p:cNvSpPr/>
            <p:nvPr/>
          </p:nvSpPr>
          <p:spPr>
            <a:xfrm>
              <a:off x="5902832" y="3235832"/>
              <a:ext cx="385191" cy="385191"/>
            </a:xfrm>
            <a:custGeom>
              <a:avLst/>
              <a:gdLst/>
              <a:ahLst/>
              <a:cxnLst/>
              <a:rect l="l" t="t" r="r" b="b"/>
              <a:pathLst>
                <a:path w="385191" h="385191" extrusionOk="0">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7"/>
            <p:cNvSpPr/>
            <p:nvPr/>
          </p:nvSpPr>
          <p:spPr>
            <a:xfrm>
              <a:off x="5935789" y="3268313"/>
              <a:ext cx="379761" cy="380237"/>
            </a:xfrm>
            <a:custGeom>
              <a:avLst/>
              <a:gdLst/>
              <a:ahLst/>
              <a:cxnLst/>
              <a:rect l="l" t="t" r="r" b="b"/>
              <a:pathLst>
                <a:path w="379761" h="380237" extrusionOk="0">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7"/>
            <p:cNvSpPr/>
            <p:nvPr/>
          </p:nvSpPr>
          <p:spPr>
            <a:xfrm>
              <a:off x="5972841" y="3305841"/>
              <a:ext cx="364807" cy="364807"/>
            </a:xfrm>
            <a:custGeom>
              <a:avLst/>
              <a:gdLst/>
              <a:ahLst/>
              <a:cxnLst/>
              <a:rect l="l" t="t" r="r" b="b"/>
              <a:pathLst>
                <a:path w="364807" h="364807" extrusionOk="0">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7"/>
            <p:cNvSpPr/>
            <p:nvPr/>
          </p:nvSpPr>
          <p:spPr>
            <a:xfrm>
              <a:off x="6016370" y="3349466"/>
              <a:ext cx="337280" cy="337280"/>
            </a:xfrm>
            <a:custGeom>
              <a:avLst/>
              <a:gdLst/>
              <a:ahLst/>
              <a:cxnLst/>
              <a:rect l="l" t="t" r="r" b="b"/>
              <a:pathLst>
                <a:path w="337280" h="337280" extrusionOk="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7"/>
            <p:cNvSpPr/>
            <p:nvPr/>
          </p:nvSpPr>
          <p:spPr>
            <a:xfrm>
              <a:off x="6067329" y="3400425"/>
              <a:ext cx="294227" cy="294132"/>
            </a:xfrm>
            <a:custGeom>
              <a:avLst/>
              <a:gdLst/>
              <a:ahLst/>
              <a:cxnLst/>
              <a:rect l="l" t="t" r="r" b="b"/>
              <a:pathLst>
                <a:path w="294227" h="294132" extrusionOk="0">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7"/>
            <p:cNvSpPr/>
            <p:nvPr/>
          </p:nvSpPr>
          <p:spPr>
            <a:xfrm>
              <a:off x="6129337" y="3462337"/>
              <a:ext cx="230314" cy="230314"/>
            </a:xfrm>
            <a:custGeom>
              <a:avLst/>
              <a:gdLst/>
              <a:ahLst/>
              <a:cxnLst/>
              <a:rect l="l" t="t" r="r" b="b"/>
              <a:pathLst>
                <a:path w="230314" h="230314" extrusionOk="0">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7"/>
            <p:cNvSpPr/>
            <p:nvPr/>
          </p:nvSpPr>
          <p:spPr>
            <a:xfrm>
              <a:off x="6218682" y="3551682"/>
              <a:ext cx="112871" cy="112871"/>
            </a:xfrm>
            <a:custGeom>
              <a:avLst/>
              <a:gdLst/>
              <a:ahLst/>
              <a:cxnLst/>
              <a:rect l="l" t="t" r="r" b="b"/>
              <a:pathLst>
                <a:path w="112871" h="112871" extrusionOk="0">
                  <a:moveTo>
                    <a:pt x="112871" y="0"/>
                  </a:moveTo>
                  <a:cubicBezTo>
                    <a:pt x="87618" y="48239"/>
                    <a:pt x="48239" y="87618"/>
                    <a:pt x="0" y="1128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02" name="Google Shape;202;p7"/>
          <p:cNvGrpSpPr/>
          <p:nvPr/>
        </p:nvGrpSpPr>
        <p:grpSpPr>
          <a:xfrm>
            <a:off x="5484139" y="482132"/>
            <a:ext cx="6301601" cy="5869623"/>
            <a:chOff x="0" y="4592"/>
            <a:chExt cx="6301601" cy="5869623"/>
          </a:xfrm>
        </p:grpSpPr>
        <p:sp>
          <p:nvSpPr>
            <p:cNvPr id="203" name="Google Shape;203;p7"/>
            <p:cNvSpPr/>
            <p:nvPr/>
          </p:nvSpPr>
          <p:spPr>
            <a:xfrm>
              <a:off x="0" y="4592"/>
              <a:ext cx="6301601" cy="97827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295926" y="224703"/>
              <a:ext cx="538048" cy="538048"/>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1129902" y="4592"/>
              <a:ext cx="5171698" cy="9782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txBox="1"/>
            <p:nvPr/>
          </p:nvSpPr>
          <p:spPr>
            <a:xfrm>
              <a:off x="1129902" y="4592"/>
              <a:ext cx="5171698" cy="978270"/>
            </a:xfrm>
            <a:prstGeom prst="rect">
              <a:avLst/>
            </a:prstGeom>
            <a:noFill/>
            <a:ln>
              <a:noFill/>
            </a:ln>
          </p:spPr>
          <p:txBody>
            <a:bodyPr spcFirstLastPara="1" wrap="square" lIns="103525" tIns="103525" rIns="103525" bIns="103525" anchor="ctr" anchorCtr="0">
              <a:noAutofit/>
            </a:bodyPr>
            <a:lstStyle/>
            <a:p>
              <a:pPr marL="0" marR="0" lvl="0" indent="0" algn="l" rtl="0">
                <a:lnSpc>
                  <a:spcPct val="9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Federated Identity Management (FIM)</a:t>
              </a:r>
              <a:endParaRPr/>
            </a:p>
          </p:txBody>
        </p:sp>
        <p:sp>
          <p:nvSpPr>
            <p:cNvPr id="207" name="Google Shape;207;p7"/>
            <p:cNvSpPr/>
            <p:nvPr/>
          </p:nvSpPr>
          <p:spPr>
            <a:xfrm>
              <a:off x="0" y="1227431"/>
              <a:ext cx="6301601" cy="97827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95926" y="1447541"/>
              <a:ext cx="538048" cy="538048"/>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1129902" y="1227431"/>
              <a:ext cx="5171698" cy="9782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txBox="1"/>
            <p:nvPr/>
          </p:nvSpPr>
          <p:spPr>
            <a:xfrm>
              <a:off x="1129902" y="1227431"/>
              <a:ext cx="5171698" cy="978270"/>
            </a:xfrm>
            <a:prstGeom prst="rect">
              <a:avLst/>
            </a:prstGeom>
            <a:noFill/>
            <a:ln>
              <a:noFill/>
            </a:ln>
          </p:spPr>
          <p:txBody>
            <a:bodyPr spcFirstLastPara="1" wrap="square" lIns="103525" tIns="103525" rIns="103525" bIns="103525" anchor="ctr" anchorCtr="0">
              <a:noAutofit/>
            </a:bodyPr>
            <a:lstStyle/>
            <a:p>
              <a:pPr marL="0" marR="0" lvl="0" indent="0" algn="l" rtl="0">
                <a:lnSpc>
                  <a:spcPct val="9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OAuth (specifically OAuth 2.0 nowadays)</a:t>
              </a:r>
              <a:endParaRPr/>
            </a:p>
          </p:txBody>
        </p:sp>
        <p:sp>
          <p:nvSpPr>
            <p:cNvPr id="211" name="Google Shape;211;p7"/>
            <p:cNvSpPr/>
            <p:nvPr/>
          </p:nvSpPr>
          <p:spPr>
            <a:xfrm>
              <a:off x="0" y="2450269"/>
              <a:ext cx="6301601" cy="97827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295926" y="2670380"/>
              <a:ext cx="538048" cy="538048"/>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1129902" y="2450269"/>
              <a:ext cx="5171698" cy="9782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txBox="1"/>
            <p:nvPr/>
          </p:nvSpPr>
          <p:spPr>
            <a:xfrm>
              <a:off x="1129902" y="2450269"/>
              <a:ext cx="5171698" cy="978270"/>
            </a:xfrm>
            <a:prstGeom prst="rect">
              <a:avLst/>
            </a:prstGeom>
            <a:noFill/>
            <a:ln>
              <a:noFill/>
            </a:ln>
          </p:spPr>
          <p:txBody>
            <a:bodyPr spcFirstLastPara="1" wrap="square" lIns="103525" tIns="103525" rIns="103525" bIns="103525" anchor="ctr" anchorCtr="0">
              <a:noAutofit/>
            </a:bodyPr>
            <a:lstStyle/>
            <a:p>
              <a:pPr marL="0" marR="0" lvl="0" indent="0" algn="l" rtl="0">
                <a:lnSpc>
                  <a:spcPct val="9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OpenID Connect (OIDC)</a:t>
              </a:r>
              <a:endParaRPr/>
            </a:p>
          </p:txBody>
        </p:sp>
        <p:sp>
          <p:nvSpPr>
            <p:cNvPr id="215" name="Google Shape;215;p7"/>
            <p:cNvSpPr/>
            <p:nvPr/>
          </p:nvSpPr>
          <p:spPr>
            <a:xfrm>
              <a:off x="0" y="3673107"/>
              <a:ext cx="6301601" cy="97827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295926" y="3893218"/>
              <a:ext cx="538048" cy="538048"/>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1129902" y="3673107"/>
              <a:ext cx="5171698" cy="9782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txBox="1"/>
            <p:nvPr/>
          </p:nvSpPr>
          <p:spPr>
            <a:xfrm>
              <a:off x="1129902" y="3673107"/>
              <a:ext cx="5171698" cy="978270"/>
            </a:xfrm>
            <a:prstGeom prst="rect">
              <a:avLst/>
            </a:prstGeom>
            <a:noFill/>
            <a:ln>
              <a:noFill/>
            </a:ln>
          </p:spPr>
          <p:txBody>
            <a:bodyPr spcFirstLastPara="1" wrap="square" lIns="103525" tIns="103525" rIns="103525" bIns="103525" anchor="ctr" anchorCtr="0">
              <a:noAutofit/>
            </a:bodyPr>
            <a:lstStyle/>
            <a:p>
              <a:pPr marL="0" marR="0" lvl="0" indent="0" algn="l" rtl="0">
                <a:lnSpc>
                  <a:spcPct val="9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Security Access Markup Language (SAML)</a:t>
              </a:r>
              <a:endParaRPr/>
            </a:p>
          </p:txBody>
        </p:sp>
        <p:sp>
          <p:nvSpPr>
            <p:cNvPr id="219" name="Google Shape;219;p7"/>
            <p:cNvSpPr/>
            <p:nvPr/>
          </p:nvSpPr>
          <p:spPr>
            <a:xfrm>
              <a:off x="0" y="4865061"/>
              <a:ext cx="6301601" cy="97827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295926" y="5116056"/>
              <a:ext cx="538048" cy="538048"/>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1129902" y="4895945"/>
              <a:ext cx="5171698" cy="9782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txBox="1"/>
            <p:nvPr/>
          </p:nvSpPr>
          <p:spPr>
            <a:xfrm>
              <a:off x="1129902" y="4895945"/>
              <a:ext cx="5171698" cy="978270"/>
            </a:xfrm>
            <a:prstGeom prst="rect">
              <a:avLst/>
            </a:prstGeom>
            <a:noFill/>
            <a:ln>
              <a:noFill/>
            </a:ln>
          </p:spPr>
          <p:txBody>
            <a:bodyPr spcFirstLastPara="1" wrap="square" lIns="103525" tIns="103525" rIns="103525" bIns="103525" anchor="ctr" anchorCtr="0">
              <a:noAutofit/>
            </a:bodyPr>
            <a:lstStyle/>
            <a:p>
              <a:pPr marL="0" marR="0" lvl="0" indent="0" algn="l" rtl="0">
                <a:lnSpc>
                  <a:spcPct val="9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Same Sign On (SSO)</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sp>
        <p:nvSpPr>
          <p:cNvPr id="227" name="Google Shape;227;p8"/>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 name="Google Shape;228;p8"/>
          <p:cNvSpPr txBox="1">
            <a:spLocks noGrp="1"/>
          </p:cNvSpPr>
          <p:nvPr>
            <p:ph type="title"/>
          </p:nvPr>
        </p:nvSpPr>
        <p:spPr>
          <a:xfrm>
            <a:off x="6234865" y="568517"/>
            <a:ext cx="5248221" cy="106720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Tìm hiểu về OAuth2</a:t>
            </a:r>
            <a:endParaRPr>
              <a:solidFill>
                <a:schemeClr val="lt1"/>
              </a:solidFill>
            </a:endParaRPr>
          </a:p>
        </p:txBody>
      </p:sp>
      <p:pic>
        <p:nvPicPr>
          <p:cNvPr id="229" name="Google Shape;229;p8"/>
          <p:cNvPicPr preferRelativeResize="0"/>
          <p:nvPr/>
        </p:nvPicPr>
        <p:blipFill rotWithShape="1">
          <a:blip r:embed="rId3">
            <a:alphaModFix/>
          </a:blip>
          <a:srcRect r="-3" b="-3"/>
          <a:stretch/>
        </p:blipFill>
        <p:spPr>
          <a:xfrm>
            <a:off x="739959" y="1095407"/>
            <a:ext cx="4754947" cy="4754947"/>
          </a:xfrm>
          <a:custGeom>
            <a:avLst/>
            <a:gdLst/>
            <a:ahLst/>
            <a:cxnLst/>
            <a:rect l="l" t="t" r="r" b="b"/>
            <a:pathLst>
              <a:path w="2388070" h="2388070" extrusionOk="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a:noFill/>
          </a:ln>
        </p:spPr>
      </p:pic>
      <p:grpSp>
        <p:nvGrpSpPr>
          <p:cNvPr id="230" name="Google Shape;230;p8"/>
          <p:cNvGrpSpPr/>
          <p:nvPr/>
        </p:nvGrpSpPr>
        <p:grpSpPr>
          <a:xfrm>
            <a:off x="0" y="377893"/>
            <a:ext cx="1861854" cy="717514"/>
            <a:chOff x="0" y="377893"/>
            <a:chExt cx="1861854" cy="717514"/>
          </a:xfrm>
        </p:grpSpPr>
        <p:sp>
          <p:nvSpPr>
            <p:cNvPr id="231" name="Google Shape;231;p8"/>
            <p:cNvSpPr/>
            <p:nvPr/>
          </p:nvSpPr>
          <p:spPr>
            <a:xfrm>
              <a:off x="0" y="377893"/>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8"/>
            <p:cNvSpPr/>
            <p:nvPr/>
          </p:nvSpPr>
          <p:spPr>
            <a:xfrm>
              <a:off x="0" y="817628"/>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3" name="Google Shape;233;p8"/>
          <p:cNvSpPr txBox="1">
            <a:spLocks noGrp="1"/>
          </p:cNvSpPr>
          <p:nvPr>
            <p:ph type="body" idx="1"/>
          </p:nvPr>
        </p:nvSpPr>
        <p:spPr>
          <a:xfrm>
            <a:off x="6234868" y="1820369"/>
            <a:ext cx="5217173"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n-US">
                <a:solidFill>
                  <a:schemeClr val="lt1"/>
                </a:solidFill>
              </a:rPr>
              <a:t>Khái niệm</a:t>
            </a:r>
            <a:endParaRPr>
              <a:solidFill>
                <a:schemeClr val="lt1"/>
              </a:solidFill>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Nguyên lý hoạt động </a:t>
            </a:r>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Các loại cấp phép</a:t>
            </a:r>
            <a:endParaRPr>
              <a:solidFill>
                <a:schemeClr val="lt1"/>
              </a:solidFill>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Tính năng bảo mật</a:t>
            </a:r>
            <a:endParaRPr>
              <a:solidFill>
                <a:schemeClr val="lt1"/>
              </a:solidFill>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Ưu nhược điểm</a:t>
            </a:r>
            <a:endParaRPr>
              <a:solidFill>
                <a:schemeClr val="lt1"/>
              </a:solidFill>
            </a:endParaRPr>
          </a:p>
        </p:txBody>
      </p:sp>
      <p:grpSp>
        <p:nvGrpSpPr>
          <p:cNvPr id="234" name="Google Shape;234;p8"/>
          <p:cNvGrpSpPr/>
          <p:nvPr/>
        </p:nvGrpSpPr>
        <p:grpSpPr>
          <a:xfrm>
            <a:off x="10428634" y="5987064"/>
            <a:ext cx="1054465" cy="469689"/>
            <a:chOff x="9841624" y="4115729"/>
            <a:chExt cx="602169" cy="268223"/>
          </a:xfrm>
        </p:grpSpPr>
        <p:sp>
          <p:nvSpPr>
            <p:cNvPr id="235" name="Google Shape;235;p8"/>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8"/>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8"/>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38;p8"/>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 name="Google Shape;239;p8"/>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3"/>
        <p:cNvGrpSpPr/>
        <p:nvPr/>
      </p:nvGrpSpPr>
      <p:grpSpPr>
        <a:xfrm>
          <a:off x="0" y="0"/>
          <a:ext cx="0" cy="0"/>
          <a:chOff x="0" y="0"/>
          <a:chExt cx="0" cy="0"/>
        </a:xfrm>
      </p:grpSpPr>
      <p:sp>
        <p:nvSpPr>
          <p:cNvPr id="244" name="Google Shape;244;p9"/>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9"/>
          <p:cNvSpPr/>
          <p:nvPr/>
        </p:nvSpPr>
        <p:spPr>
          <a:xfrm>
            <a:off x="480284" y="575361"/>
            <a:ext cx="5707277" cy="5707277"/>
          </a:xfrm>
          <a:prstGeom prst="ellipse">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9"/>
          <p:cNvSpPr txBox="1">
            <a:spLocks noGrp="1"/>
          </p:cNvSpPr>
          <p:nvPr>
            <p:ph type="title"/>
          </p:nvPr>
        </p:nvSpPr>
        <p:spPr>
          <a:xfrm>
            <a:off x="838200" y="1748452"/>
            <a:ext cx="4974771" cy="358778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a:solidFill>
                  <a:schemeClr val="lt1"/>
                </a:solidFill>
              </a:rPr>
              <a:t>Khái niệm OAuth2</a:t>
            </a:r>
            <a:endParaRPr>
              <a:solidFill>
                <a:schemeClr val="lt1"/>
              </a:solidFill>
            </a:endParaRPr>
          </a:p>
        </p:txBody>
      </p:sp>
      <p:grpSp>
        <p:nvGrpSpPr>
          <p:cNvPr id="247" name="Google Shape;247;p9"/>
          <p:cNvGrpSpPr/>
          <p:nvPr/>
        </p:nvGrpSpPr>
        <p:grpSpPr>
          <a:xfrm>
            <a:off x="693117" y="1193254"/>
            <a:ext cx="1291642" cy="429215"/>
            <a:chOff x="2504802" y="1755501"/>
            <a:chExt cx="1598829" cy="531293"/>
          </a:xfrm>
        </p:grpSpPr>
        <p:sp>
          <p:nvSpPr>
            <p:cNvPr id="248" name="Google Shape;248;p9"/>
            <p:cNvSpPr/>
            <p:nvPr/>
          </p:nvSpPr>
          <p:spPr>
            <a:xfrm>
              <a:off x="2504802" y="2113855"/>
              <a:ext cx="1598614" cy="172939"/>
            </a:xfrm>
            <a:custGeom>
              <a:avLst/>
              <a:gdLst/>
              <a:ahLst/>
              <a:cxnLst/>
              <a:rect l="l" t="t" r="r" b="b"/>
              <a:pathLst>
                <a:path w="1598614" h="172939" extrusionOk="0">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9"/>
            <p:cNvSpPr/>
            <p:nvPr/>
          </p:nvSpPr>
          <p:spPr>
            <a:xfrm>
              <a:off x="2504802" y="1755501"/>
              <a:ext cx="1598829" cy="172724"/>
            </a:xfrm>
            <a:custGeom>
              <a:avLst/>
              <a:gdLst/>
              <a:ahLst/>
              <a:cxnLst/>
              <a:rect l="l" t="t" r="r" b="b"/>
              <a:pathLst>
                <a:path w="1598829" h="172724" extrusionOk="0">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0" name="Google Shape;250;p9"/>
          <p:cNvSpPr/>
          <p:nvPr/>
        </p:nvSpPr>
        <p:spPr>
          <a:xfrm>
            <a:off x="4397727" y="421588"/>
            <a:ext cx="1291468" cy="1291468"/>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 name="Google Shape;251;p9"/>
          <p:cNvSpPr/>
          <p:nvPr/>
        </p:nvSpPr>
        <p:spPr>
          <a:xfrm>
            <a:off x="4397727" y="421588"/>
            <a:ext cx="1291468" cy="1291468"/>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29803"/>
            </a:schemeClr>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52" name="Google Shape;252;p9"/>
          <p:cNvGrpSpPr/>
          <p:nvPr/>
        </p:nvGrpSpPr>
        <p:grpSpPr>
          <a:xfrm>
            <a:off x="4680915" y="4748271"/>
            <a:ext cx="1330536" cy="1330521"/>
            <a:chOff x="5734037" y="3067039"/>
            <a:chExt cx="724483" cy="724489"/>
          </a:xfrm>
        </p:grpSpPr>
        <p:sp>
          <p:nvSpPr>
            <p:cNvPr id="253" name="Google Shape;253;p9"/>
            <p:cNvSpPr/>
            <p:nvPr/>
          </p:nvSpPr>
          <p:spPr>
            <a:xfrm>
              <a:off x="5734038" y="3067039"/>
              <a:ext cx="14192" cy="14097"/>
            </a:xfrm>
            <a:custGeom>
              <a:avLst/>
              <a:gdLst/>
              <a:ahLst/>
              <a:cxnLst/>
              <a:rect l="l" t="t" r="r" b="b"/>
              <a:pathLst>
                <a:path w="14192" h="14097" extrusionOk="0">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p9"/>
            <p:cNvSpPr/>
            <p:nvPr/>
          </p:nvSpPr>
          <p:spPr>
            <a:xfrm>
              <a:off x="5793283" y="3067039"/>
              <a:ext cx="14097" cy="14097"/>
            </a:xfrm>
            <a:custGeom>
              <a:avLst/>
              <a:gdLst/>
              <a:ahLst/>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Google Shape;255;p9"/>
            <p:cNvSpPr/>
            <p:nvPr/>
          </p:nvSpPr>
          <p:spPr>
            <a:xfrm>
              <a:off x="5852433" y="3067039"/>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9"/>
            <p:cNvSpPr/>
            <p:nvPr/>
          </p:nvSpPr>
          <p:spPr>
            <a:xfrm>
              <a:off x="5911678" y="3067039"/>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9"/>
            <p:cNvSpPr/>
            <p:nvPr/>
          </p:nvSpPr>
          <p:spPr>
            <a:xfrm>
              <a:off x="5970828" y="3067039"/>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8" name="Google Shape;258;p9"/>
            <p:cNvSpPr/>
            <p:nvPr/>
          </p:nvSpPr>
          <p:spPr>
            <a:xfrm>
              <a:off x="6030074" y="3067039"/>
              <a:ext cx="14097" cy="14097"/>
            </a:xfrm>
            <a:custGeom>
              <a:avLst/>
              <a:gdLst/>
              <a:ahLst/>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 name="Google Shape;259;p9"/>
            <p:cNvSpPr/>
            <p:nvPr/>
          </p:nvSpPr>
          <p:spPr>
            <a:xfrm>
              <a:off x="6089224" y="3067039"/>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9"/>
            <p:cNvSpPr/>
            <p:nvPr/>
          </p:nvSpPr>
          <p:spPr>
            <a:xfrm>
              <a:off x="5734038" y="3126284"/>
              <a:ext cx="14192" cy="14097"/>
            </a:xfrm>
            <a:custGeom>
              <a:avLst/>
              <a:gdLst/>
              <a:ahLst/>
              <a:cxnLst/>
              <a:rect l="l" t="t" r="r" b="b"/>
              <a:pathLst>
                <a:path w="14192" h="14097" extrusionOk="0">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9"/>
            <p:cNvSpPr/>
            <p:nvPr/>
          </p:nvSpPr>
          <p:spPr>
            <a:xfrm>
              <a:off x="5793283" y="3126282"/>
              <a:ext cx="14097" cy="14099"/>
            </a:xfrm>
            <a:custGeom>
              <a:avLst/>
              <a:gdLst/>
              <a:ahLst/>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9"/>
            <p:cNvSpPr/>
            <p:nvPr/>
          </p:nvSpPr>
          <p:spPr>
            <a:xfrm>
              <a:off x="5852433" y="312628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9"/>
            <p:cNvSpPr/>
            <p:nvPr/>
          </p:nvSpPr>
          <p:spPr>
            <a:xfrm>
              <a:off x="5911678" y="312628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9"/>
            <p:cNvSpPr/>
            <p:nvPr/>
          </p:nvSpPr>
          <p:spPr>
            <a:xfrm>
              <a:off x="5970828" y="312628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9"/>
            <p:cNvSpPr/>
            <p:nvPr/>
          </p:nvSpPr>
          <p:spPr>
            <a:xfrm>
              <a:off x="6030073" y="3126284"/>
              <a:ext cx="14097" cy="14097"/>
            </a:xfrm>
            <a:custGeom>
              <a:avLst/>
              <a:gdLst/>
              <a:ahLst/>
              <a:cxnLst/>
              <a:rect l="l" t="t" r="r" b="b"/>
              <a:pathLst>
                <a:path w="14097"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9"/>
            <p:cNvSpPr/>
            <p:nvPr/>
          </p:nvSpPr>
          <p:spPr>
            <a:xfrm>
              <a:off x="6089224" y="312628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9"/>
            <p:cNvSpPr/>
            <p:nvPr/>
          </p:nvSpPr>
          <p:spPr>
            <a:xfrm>
              <a:off x="5734038" y="3185434"/>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9"/>
            <p:cNvSpPr/>
            <p:nvPr/>
          </p:nvSpPr>
          <p:spPr>
            <a:xfrm>
              <a:off x="5793283" y="3185434"/>
              <a:ext cx="14097" cy="14097"/>
            </a:xfrm>
            <a:custGeom>
              <a:avLst/>
              <a:gdLst/>
              <a:ahLst/>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9"/>
            <p:cNvSpPr/>
            <p:nvPr/>
          </p:nvSpPr>
          <p:spPr>
            <a:xfrm>
              <a:off x="5852433" y="318543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9"/>
            <p:cNvSpPr/>
            <p:nvPr/>
          </p:nvSpPr>
          <p:spPr>
            <a:xfrm>
              <a:off x="5911678" y="318543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9"/>
            <p:cNvSpPr/>
            <p:nvPr/>
          </p:nvSpPr>
          <p:spPr>
            <a:xfrm>
              <a:off x="5970828" y="318543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Google Shape;272;p9"/>
            <p:cNvSpPr/>
            <p:nvPr/>
          </p:nvSpPr>
          <p:spPr>
            <a:xfrm>
              <a:off x="6030074" y="3185434"/>
              <a:ext cx="14097" cy="14097"/>
            </a:xfrm>
            <a:custGeom>
              <a:avLst/>
              <a:gdLst/>
              <a:ahLst/>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Google Shape;273;p9"/>
            <p:cNvSpPr/>
            <p:nvPr/>
          </p:nvSpPr>
          <p:spPr>
            <a:xfrm>
              <a:off x="6089224" y="318543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Google Shape;274;p9"/>
            <p:cNvSpPr/>
            <p:nvPr/>
          </p:nvSpPr>
          <p:spPr>
            <a:xfrm>
              <a:off x="5734038" y="3244679"/>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Google Shape;275;p9"/>
            <p:cNvSpPr/>
            <p:nvPr/>
          </p:nvSpPr>
          <p:spPr>
            <a:xfrm>
              <a:off x="5793283" y="3244677"/>
              <a:ext cx="14097" cy="14099"/>
            </a:xfrm>
            <a:custGeom>
              <a:avLst/>
              <a:gdLst/>
              <a:ahLst/>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9"/>
            <p:cNvSpPr/>
            <p:nvPr/>
          </p:nvSpPr>
          <p:spPr>
            <a:xfrm>
              <a:off x="5852433" y="3244677"/>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9"/>
            <p:cNvSpPr/>
            <p:nvPr/>
          </p:nvSpPr>
          <p:spPr>
            <a:xfrm>
              <a:off x="5911678" y="3244677"/>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9"/>
            <p:cNvSpPr/>
            <p:nvPr/>
          </p:nvSpPr>
          <p:spPr>
            <a:xfrm>
              <a:off x="5970828" y="3244677"/>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9"/>
            <p:cNvSpPr/>
            <p:nvPr/>
          </p:nvSpPr>
          <p:spPr>
            <a:xfrm>
              <a:off x="6030073" y="3244679"/>
              <a:ext cx="14097" cy="14096"/>
            </a:xfrm>
            <a:custGeom>
              <a:avLst/>
              <a:gdLst/>
              <a:ahLst/>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9"/>
            <p:cNvSpPr/>
            <p:nvPr/>
          </p:nvSpPr>
          <p:spPr>
            <a:xfrm>
              <a:off x="6089224" y="3244677"/>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9"/>
            <p:cNvSpPr/>
            <p:nvPr/>
          </p:nvSpPr>
          <p:spPr>
            <a:xfrm>
              <a:off x="5734038" y="3303829"/>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9"/>
            <p:cNvSpPr/>
            <p:nvPr/>
          </p:nvSpPr>
          <p:spPr>
            <a:xfrm>
              <a:off x="5793283" y="3303829"/>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9"/>
            <p:cNvSpPr/>
            <p:nvPr/>
          </p:nvSpPr>
          <p:spPr>
            <a:xfrm>
              <a:off x="5852433"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Google Shape;284;p9"/>
            <p:cNvSpPr/>
            <p:nvPr/>
          </p:nvSpPr>
          <p:spPr>
            <a:xfrm>
              <a:off x="5911678"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Google Shape;285;p9"/>
            <p:cNvSpPr/>
            <p:nvPr/>
          </p:nvSpPr>
          <p:spPr>
            <a:xfrm>
              <a:off x="5970828"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9"/>
            <p:cNvSpPr/>
            <p:nvPr/>
          </p:nvSpPr>
          <p:spPr>
            <a:xfrm>
              <a:off x="6030073" y="3303829"/>
              <a:ext cx="14097" cy="14096"/>
            </a:xfrm>
            <a:custGeom>
              <a:avLst/>
              <a:gdLst/>
              <a:ahLst/>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9"/>
            <p:cNvSpPr/>
            <p:nvPr/>
          </p:nvSpPr>
          <p:spPr>
            <a:xfrm>
              <a:off x="6089224"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9"/>
            <p:cNvSpPr/>
            <p:nvPr/>
          </p:nvSpPr>
          <p:spPr>
            <a:xfrm>
              <a:off x="5734038" y="3363074"/>
              <a:ext cx="14192" cy="14097"/>
            </a:xfrm>
            <a:custGeom>
              <a:avLst/>
              <a:gdLst/>
              <a:ahLst/>
              <a:cxnLst/>
              <a:rect l="l" t="t" r="r" b="b"/>
              <a:pathLst>
                <a:path w="14192" h="14097"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 name="Google Shape;289;p9"/>
            <p:cNvSpPr/>
            <p:nvPr/>
          </p:nvSpPr>
          <p:spPr>
            <a:xfrm>
              <a:off x="5793283" y="3363072"/>
              <a:ext cx="14097" cy="14099"/>
            </a:xfrm>
            <a:custGeom>
              <a:avLst/>
              <a:gdLst/>
              <a:ahLst/>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 name="Google Shape;290;p9"/>
            <p:cNvSpPr/>
            <p:nvPr/>
          </p:nvSpPr>
          <p:spPr>
            <a:xfrm>
              <a:off x="5852433" y="336307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9"/>
            <p:cNvSpPr/>
            <p:nvPr/>
          </p:nvSpPr>
          <p:spPr>
            <a:xfrm>
              <a:off x="5911678" y="336307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Google Shape;292;p9"/>
            <p:cNvSpPr/>
            <p:nvPr/>
          </p:nvSpPr>
          <p:spPr>
            <a:xfrm>
              <a:off x="5970828" y="336307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Google Shape;293;p9"/>
            <p:cNvSpPr/>
            <p:nvPr/>
          </p:nvSpPr>
          <p:spPr>
            <a:xfrm>
              <a:off x="6030073" y="3363074"/>
              <a:ext cx="14097" cy="14097"/>
            </a:xfrm>
            <a:custGeom>
              <a:avLst/>
              <a:gdLst/>
              <a:ahLst/>
              <a:cxnLst/>
              <a:rect l="l" t="t" r="r" b="b"/>
              <a:pathLst>
                <a:path w="14097" h="14097"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 name="Google Shape;294;p9"/>
            <p:cNvSpPr/>
            <p:nvPr/>
          </p:nvSpPr>
          <p:spPr>
            <a:xfrm>
              <a:off x="6089224" y="336307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 name="Google Shape;295;p9"/>
            <p:cNvSpPr/>
            <p:nvPr/>
          </p:nvSpPr>
          <p:spPr>
            <a:xfrm>
              <a:off x="5734038" y="3422225"/>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9"/>
            <p:cNvSpPr/>
            <p:nvPr/>
          </p:nvSpPr>
          <p:spPr>
            <a:xfrm>
              <a:off x="5793283" y="3422225"/>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9"/>
            <p:cNvSpPr/>
            <p:nvPr/>
          </p:nvSpPr>
          <p:spPr>
            <a:xfrm>
              <a:off x="5852433" y="342222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9"/>
            <p:cNvSpPr/>
            <p:nvPr/>
          </p:nvSpPr>
          <p:spPr>
            <a:xfrm>
              <a:off x="5911678" y="342222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9"/>
            <p:cNvSpPr/>
            <p:nvPr/>
          </p:nvSpPr>
          <p:spPr>
            <a:xfrm>
              <a:off x="5970828" y="342222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 name="Google Shape;300;p9"/>
            <p:cNvSpPr/>
            <p:nvPr/>
          </p:nvSpPr>
          <p:spPr>
            <a:xfrm>
              <a:off x="6030073" y="3422225"/>
              <a:ext cx="14097" cy="14096"/>
            </a:xfrm>
            <a:custGeom>
              <a:avLst/>
              <a:gdLst/>
              <a:ahLst/>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9"/>
            <p:cNvSpPr/>
            <p:nvPr/>
          </p:nvSpPr>
          <p:spPr>
            <a:xfrm>
              <a:off x="6089224" y="342222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9"/>
            <p:cNvSpPr/>
            <p:nvPr/>
          </p:nvSpPr>
          <p:spPr>
            <a:xfrm>
              <a:off x="6148469" y="3067039"/>
              <a:ext cx="14097" cy="14097"/>
            </a:xfrm>
            <a:custGeom>
              <a:avLst/>
              <a:gdLst/>
              <a:ahLst/>
              <a:cxnLst/>
              <a:rect l="l" t="t" r="r" b="b"/>
              <a:pathLst>
                <a:path w="14097" h="14097" extrusionOk="0">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Google Shape;303;p9"/>
            <p:cNvSpPr/>
            <p:nvPr/>
          </p:nvSpPr>
          <p:spPr>
            <a:xfrm>
              <a:off x="6207620" y="3067039"/>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9"/>
            <p:cNvSpPr/>
            <p:nvPr/>
          </p:nvSpPr>
          <p:spPr>
            <a:xfrm>
              <a:off x="6266865" y="3067039"/>
              <a:ext cx="14096" cy="14097"/>
            </a:xfrm>
            <a:custGeom>
              <a:avLst/>
              <a:gdLst/>
              <a:ahLst/>
              <a:cxnLst/>
              <a:rect l="l" t="t" r="r" b="b"/>
              <a:pathLst>
                <a:path w="14096" h="14097" extrusionOk="0">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9"/>
            <p:cNvSpPr/>
            <p:nvPr/>
          </p:nvSpPr>
          <p:spPr>
            <a:xfrm>
              <a:off x="6326014" y="3067039"/>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9"/>
            <p:cNvSpPr/>
            <p:nvPr/>
          </p:nvSpPr>
          <p:spPr>
            <a:xfrm>
              <a:off x="6385260" y="3067039"/>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p9"/>
            <p:cNvSpPr/>
            <p:nvPr/>
          </p:nvSpPr>
          <p:spPr>
            <a:xfrm>
              <a:off x="6444410" y="3067039"/>
              <a:ext cx="14096" cy="14097"/>
            </a:xfrm>
            <a:custGeom>
              <a:avLst/>
              <a:gdLst/>
              <a:ahLst/>
              <a:cxnLst/>
              <a:rect l="l" t="t" r="r" b="b"/>
              <a:pathLst>
                <a:path w="14096" h="14097" extrusionOk="0">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9"/>
            <p:cNvSpPr/>
            <p:nvPr/>
          </p:nvSpPr>
          <p:spPr>
            <a:xfrm>
              <a:off x="6148469" y="3126281"/>
              <a:ext cx="14097" cy="14099"/>
            </a:xfrm>
            <a:custGeom>
              <a:avLst/>
              <a:gdLst/>
              <a:ahLst/>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9"/>
            <p:cNvSpPr/>
            <p:nvPr/>
          </p:nvSpPr>
          <p:spPr>
            <a:xfrm>
              <a:off x="6207620" y="3126281"/>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9"/>
            <p:cNvSpPr/>
            <p:nvPr/>
          </p:nvSpPr>
          <p:spPr>
            <a:xfrm>
              <a:off x="6266865" y="3126281"/>
              <a:ext cx="14096" cy="14099"/>
            </a:xfrm>
            <a:custGeom>
              <a:avLst/>
              <a:gdLst/>
              <a:ahLst/>
              <a:cxnLst/>
              <a:rect l="l" t="t" r="r" b="b"/>
              <a:pathLst>
                <a:path w="14096"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9"/>
            <p:cNvSpPr/>
            <p:nvPr/>
          </p:nvSpPr>
          <p:spPr>
            <a:xfrm>
              <a:off x="6326014" y="3126281"/>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p9"/>
            <p:cNvSpPr/>
            <p:nvPr/>
          </p:nvSpPr>
          <p:spPr>
            <a:xfrm>
              <a:off x="6385260" y="3126281"/>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p9"/>
            <p:cNvSpPr/>
            <p:nvPr/>
          </p:nvSpPr>
          <p:spPr>
            <a:xfrm>
              <a:off x="6444410" y="3126283"/>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9"/>
            <p:cNvSpPr/>
            <p:nvPr/>
          </p:nvSpPr>
          <p:spPr>
            <a:xfrm>
              <a:off x="6148469" y="3185433"/>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315;p9"/>
            <p:cNvSpPr/>
            <p:nvPr/>
          </p:nvSpPr>
          <p:spPr>
            <a:xfrm>
              <a:off x="6207620" y="3185433"/>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9"/>
            <p:cNvSpPr/>
            <p:nvPr/>
          </p:nvSpPr>
          <p:spPr>
            <a:xfrm>
              <a:off x="6266865" y="3185433"/>
              <a:ext cx="14096" cy="14096"/>
            </a:xfrm>
            <a:custGeom>
              <a:avLst/>
              <a:gdLst/>
              <a:ahLst/>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p9"/>
            <p:cNvSpPr/>
            <p:nvPr/>
          </p:nvSpPr>
          <p:spPr>
            <a:xfrm>
              <a:off x="6326014" y="3185433"/>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318;p9"/>
            <p:cNvSpPr/>
            <p:nvPr/>
          </p:nvSpPr>
          <p:spPr>
            <a:xfrm>
              <a:off x="6385260" y="3185433"/>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319;p9"/>
            <p:cNvSpPr/>
            <p:nvPr/>
          </p:nvSpPr>
          <p:spPr>
            <a:xfrm>
              <a:off x="6444410" y="3185432"/>
              <a:ext cx="14096" cy="14097"/>
            </a:xfrm>
            <a:custGeom>
              <a:avLst/>
              <a:gdLst/>
              <a:ahLst/>
              <a:cxnLst/>
              <a:rect l="l" t="t" r="r" b="b"/>
              <a:pathLst>
                <a:path w="14096" h="14097" extrusionOk="0">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p9"/>
            <p:cNvSpPr/>
            <p:nvPr/>
          </p:nvSpPr>
          <p:spPr>
            <a:xfrm>
              <a:off x="6148469" y="3244676"/>
              <a:ext cx="14097" cy="14099"/>
            </a:xfrm>
            <a:custGeom>
              <a:avLst/>
              <a:gdLst/>
              <a:ahLst/>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Google Shape;321;p9"/>
            <p:cNvSpPr/>
            <p:nvPr/>
          </p:nvSpPr>
          <p:spPr>
            <a:xfrm>
              <a:off x="6207620" y="3244676"/>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p9"/>
            <p:cNvSpPr/>
            <p:nvPr/>
          </p:nvSpPr>
          <p:spPr>
            <a:xfrm>
              <a:off x="6266865" y="3244676"/>
              <a:ext cx="14096" cy="14099"/>
            </a:xfrm>
            <a:custGeom>
              <a:avLst/>
              <a:gdLst/>
              <a:ahLst/>
              <a:cxnLst/>
              <a:rect l="l" t="t" r="r" b="b"/>
              <a:pathLst>
                <a:path w="14096"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9"/>
            <p:cNvSpPr/>
            <p:nvPr/>
          </p:nvSpPr>
          <p:spPr>
            <a:xfrm>
              <a:off x="6326014" y="3244676"/>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p9"/>
            <p:cNvSpPr/>
            <p:nvPr/>
          </p:nvSpPr>
          <p:spPr>
            <a:xfrm>
              <a:off x="6385260" y="3244676"/>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p9"/>
            <p:cNvSpPr/>
            <p:nvPr/>
          </p:nvSpPr>
          <p:spPr>
            <a:xfrm>
              <a:off x="6444410" y="324467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 name="Google Shape;326;p9"/>
            <p:cNvSpPr/>
            <p:nvPr/>
          </p:nvSpPr>
          <p:spPr>
            <a:xfrm>
              <a:off x="6148469" y="3303829"/>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9"/>
            <p:cNvSpPr/>
            <p:nvPr/>
          </p:nvSpPr>
          <p:spPr>
            <a:xfrm>
              <a:off x="6207620"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9"/>
            <p:cNvSpPr/>
            <p:nvPr/>
          </p:nvSpPr>
          <p:spPr>
            <a:xfrm>
              <a:off x="6266865" y="3303829"/>
              <a:ext cx="14096" cy="14096"/>
            </a:xfrm>
            <a:custGeom>
              <a:avLst/>
              <a:gdLst/>
              <a:ahLst/>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9"/>
            <p:cNvSpPr/>
            <p:nvPr/>
          </p:nvSpPr>
          <p:spPr>
            <a:xfrm>
              <a:off x="6326014"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 name="Google Shape;330;p9"/>
            <p:cNvSpPr/>
            <p:nvPr/>
          </p:nvSpPr>
          <p:spPr>
            <a:xfrm>
              <a:off x="6385260"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9"/>
            <p:cNvSpPr/>
            <p:nvPr/>
          </p:nvSpPr>
          <p:spPr>
            <a:xfrm>
              <a:off x="6444410"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9"/>
            <p:cNvSpPr/>
            <p:nvPr/>
          </p:nvSpPr>
          <p:spPr>
            <a:xfrm>
              <a:off x="6148469" y="3363072"/>
              <a:ext cx="14097" cy="14099"/>
            </a:xfrm>
            <a:custGeom>
              <a:avLst/>
              <a:gdLst/>
              <a:ahLst/>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9"/>
            <p:cNvSpPr/>
            <p:nvPr/>
          </p:nvSpPr>
          <p:spPr>
            <a:xfrm>
              <a:off x="6207620" y="336307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9"/>
            <p:cNvSpPr/>
            <p:nvPr/>
          </p:nvSpPr>
          <p:spPr>
            <a:xfrm>
              <a:off x="6266865" y="3363072"/>
              <a:ext cx="14096" cy="14099"/>
            </a:xfrm>
            <a:custGeom>
              <a:avLst/>
              <a:gdLst/>
              <a:ahLst/>
              <a:cxnLst/>
              <a:rect l="l" t="t" r="r" b="b"/>
              <a:pathLst>
                <a:path w="14096"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9"/>
            <p:cNvSpPr/>
            <p:nvPr/>
          </p:nvSpPr>
          <p:spPr>
            <a:xfrm>
              <a:off x="6326014" y="336307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p9"/>
            <p:cNvSpPr/>
            <p:nvPr/>
          </p:nvSpPr>
          <p:spPr>
            <a:xfrm>
              <a:off x="6385260" y="336307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9"/>
            <p:cNvSpPr/>
            <p:nvPr/>
          </p:nvSpPr>
          <p:spPr>
            <a:xfrm>
              <a:off x="6444410" y="3363074"/>
              <a:ext cx="14096" cy="14097"/>
            </a:xfrm>
            <a:custGeom>
              <a:avLst/>
              <a:gdLst/>
              <a:ahLst/>
              <a:cxnLst/>
              <a:rect l="l" t="t" r="r" b="b"/>
              <a:pathLst>
                <a:path w="14096" h="14097"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9"/>
            <p:cNvSpPr/>
            <p:nvPr/>
          </p:nvSpPr>
          <p:spPr>
            <a:xfrm>
              <a:off x="6148469" y="3422225"/>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9"/>
            <p:cNvSpPr/>
            <p:nvPr/>
          </p:nvSpPr>
          <p:spPr>
            <a:xfrm>
              <a:off x="6207620" y="342222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0" name="Google Shape;340;p9"/>
            <p:cNvSpPr/>
            <p:nvPr/>
          </p:nvSpPr>
          <p:spPr>
            <a:xfrm>
              <a:off x="6266865" y="3422225"/>
              <a:ext cx="14096" cy="14096"/>
            </a:xfrm>
            <a:custGeom>
              <a:avLst/>
              <a:gdLst/>
              <a:ahLst/>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9"/>
            <p:cNvSpPr/>
            <p:nvPr/>
          </p:nvSpPr>
          <p:spPr>
            <a:xfrm>
              <a:off x="6326014" y="342222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9"/>
            <p:cNvSpPr/>
            <p:nvPr/>
          </p:nvSpPr>
          <p:spPr>
            <a:xfrm>
              <a:off x="6385260" y="342222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3" name="Google Shape;343;p9"/>
            <p:cNvSpPr/>
            <p:nvPr/>
          </p:nvSpPr>
          <p:spPr>
            <a:xfrm>
              <a:off x="6444410" y="342222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4" name="Google Shape;344;p9"/>
            <p:cNvSpPr/>
            <p:nvPr/>
          </p:nvSpPr>
          <p:spPr>
            <a:xfrm>
              <a:off x="5734038" y="3481374"/>
              <a:ext cx="14192" cy="14096"/>
            </a:xfrm>
            <a:custGeom>
              <a:avLst/>
              <a:gdLst/>
              <a:ahLst/>
              <a:cxnLst/>
              <a:rect l="l" t="t" r="r" b="b"/>
              <a:pathLst>
                <a:path w="14192" h="14096" extrusionOk="0">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5" name="Google Shape;345;p9"/>
            <p:cNvSpPr/>
            <p:nvPr/>
          </p:nvSpPr>
          <p:spPr>
            <a:xfrm>
              <a:off x="5793283" y="3481374"/>
              <a:ext cx="14097" cy="14097"/>
            </a:xfrm>
            <a:custGeom>
              <a:avLst/>
              <a:gdLst/>
              <a:ahLst/>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6" name="Google Shape;346;p9"/>
            <p:cNvSpPr/>
            <p:nvPr/>
          </p:nvSpPr>
          <p:spPr>
            <a:xfrm>
              <a:off x="5852433" y="3481374"/>
              <a:ext cx="14096" cy="14096"/>
            </a:xfrm>
            <a:custGeom>
              <a:avLst/>
              <a:gdLst/>
              <a:ahLst/>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p9"/>
            <p:cNvSpPr/>
            <p:nvPr/>
          </p:nvSpPr>
          <p:spPr>
            <a:xfrm>
              <a:off x="5911678" y="3481374"/>
              <a:ext cx="14096" cy="14096"/>
            </a:xfrm>
            <a:custGeom>
              <a:avLst/>
              <a:gdLst/>
              <a:ahLst/>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8" name="Google Shape;348;p9"/>
            <p:cNvSpPr/>
            <p:nvPr/>
          </p:nvSpPr>
          <p:spPr>
            <a:xfrm>
              <a:off x="5970828" y="3481374"/>
              <a:ext cx="14096" cy="14096"/>
            </a:xfrm>
            <a:custGeom>
              <a:avLst/>
              <a:gdLst/>
              <a:ahLst/>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9"/>
            <p:cNvSpPr/>
            <p:nvPr/>
          </p:nvSpPr>
          <p:spPr>
            <a:xfrm>
              <a:off x="6030074" y="3481374"/>
              <a:ext cx="14097" cy="14097"/>
            </a:xfrm>
            <a:custGeom>
              <a:avLst/>
              <a:gdLst/>
              <a:ahLst/>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p9"/>
            <p:cNvSpPr/>
            <p:nvPr/>
          </p:nvSpPr>
          <p:spPr>
            <a:xfrm>
              <a:off x="6089224" y="3481374"/>
              <a:ext cx="14096" cy="14096"/>
            </a:xfrm>
            <a:custGeom>
              <a:avLst/>
              <a:gdLst/>
              <a:ahLst/>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p9"/>
            <p:cNvSpPr/>
            <p:nvPr/>
          </p:nvSpPr>
          <p:spPr>
            <a:xfrm>
              <a:off x="5734038" y="3540620"/>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9"/>
            <p:cNvSpPr/>
            <p:nvPr/>
          </p:nvSpPr>
          <p:spPr>
            <a:xfrm>
              <a:off x="5793283" y="3540620"/>
              <a:ext cx="14097" cy="14097"/>
            </a:xfrm>
            <a:custGeom>
              <a:avLst/>
              <a:gdLst/>
              <a:ahLst/>
              <a:cxnLst/>
              <a:rect l="l" t="t" r="r" b="b"/>
              <a:pathLst>
                <a:path w="14097" h="14097" extrusionOk="0">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3" name="Google Shape;353;p9"/>
            <p:cNvSpPr/>
            <p:nvPr/>
          </p:nvSpPr>
          <p:spPr>
            <a:xfrm>
              <a:off x="5852433" y="354062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4" name="Google Shape;354;p9"/>
            <p:cNvSpPr/>
            <p:nvPr/>
          </p:nvSpPr>
          <p:spPr>
            <a:xfrm>
              <a:off x="5911678" y="354062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5" name="Google Shape;355;p9"/>
            <p:cNvSpPr/>
            <p:nvPr/>
          </p:nvSpPr>
          <p:spPr>
            <a:xfrm>
              <a:off x="5970828" y="354062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6" name="Google Shape;356;p9"/>
            <p:cNvSpPr/>
            <p:nvPr/>
          </p:nvSpPr>
          <p:spPr>
            <a:xfrm>
              <a:off x="6030074" y="3540620"/>
              <a:ext cx="14097" cy="14097"/>
            </a:xfrm>
            <a:custGeom>
              <a:avLst/>
              <a:gdLst/>
              <a:ahLst/>
              <a:cxnLst/>
              <a:rect l="l" t="t" r="r" b="b"/>
              <a:pathLst>
                <a:path w="14097" h="14097" extrusionOk="0">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7" name="Google Shape;357;p9"/>
            <p:cNvSpPr/>
            <p:nvPr/>
          </p:nvSpPr>
          <p:spPr>
            <a:xfrm>
              <a:off x="6089224" y="354062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8" name="Google Shape;358;p9"/>
            <p:cNvSpPr/>
            <p:nvPr/>
          </p:nvSpPr>
          <p:spPr>
            <a:xfrm>
              <a:off x="5734038" y="3599770"/>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p9"/>
            <p:cNvSpPr/>
            <p:nvPr/>
          </p:nvSpPr>
          <p:spPr>
            <a:xfrm>
              <a:off x="5793283" y="3599770"/>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p9"/>
            <p:cNvSpPr/>
            <p:nvPr/>
          </p:nvSpPr>
          <p:spPr>
            <a:xfrm>
              <a:off x="5852433" y="359977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9"/>
            <p:cNvSpPr/>
            <p:nvPr/>
          </p:nvSpPr>
          <p:spPr>
            <a:xfrm>
              <a:off x="5911678" y="359977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p9"/>
            <p:cNvSpPr/>
            <p:nvPr/>
          </p:nvSpPr>
          <p:spPr>
            <a:xfrm>
              <a:off x="5970828" y="359977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p9"/>
            <p:cNvSpPr/>
            <p:nvPr/>
          </p:nvSpPr>
          <p:spPr>
            <a:xfrm>
              <a:off x="6030073" y="3599770"/>
              <a:ext cx="14097" cy="14096"/>
            </a:xfrm>
            <a:custGeom>
              <a:avLst/>
              <a:gdLst/>
              <a:ahLst/>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4" name="Google Shape;364;p9"/>
            <p:cNvSpPr/>
            <p:nvPr/>
          </p:nvSpPr>
          <p:spPr>
            <a:xfrm>
              <a:off x="6089224" y="359977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5" name="Google Shape;365;p9"/>
            <p:cNvSpPr/>
            <p:nvPr/>
          </p:nvSpPr>
          <p:spPr>
            <a:xfrm>
              <a:off x="5734037" y="3659014"/>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9"/>
            <p:cNvSpPr/>
            <p:nvPr/>
          </p:nvSpPr>
          <p:spPr>
            <a:xfrm>
              <a:off x="5793282" y="3659014"/>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p9"/>
            <p:cNvSpPr/>
            <p:nvPr/>
          </p:nvSpPr>
          <p:spPr>
            <a:xfrm>
              <a:off x="5852432" y="365901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8" name="Google Shape;368;p9"/>
            <p:cNvSpPr/>
            <p:nvPr/>
          </p:nvSpPr>
          <p:spPr>
            <a:xfrm>
              <a:off x="5911678" y="365901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Google Shape;369;p9"/>
            <p:cNvSpPr/>
            <p:nvPr/>
          </p:nvSpPr>
          <p:spPr>
            <a:xfrm>
              <a:off x="5970828" y="365901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p9"/>
            <p:cNvSpPr/>
            <p:nvPr/>
          </p:nvSpPr>
          <p:spPr>
            <a:xfrm>
              <a:off x="6030073" y="3659014"/>
              <a:ext cx="14097" cy="14096"/>
            </a:xfrm>
            <a:custGeom>
              <a:avLst/>
              <a:gdLst/>
              <a:ahLst/>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1" name="Google Shape;371;p9"/>
            <p:cNvSpPr/>
            <p:nvPr/>
          </p:nvSpPr>
          <p:spPr>
            <a:xfrm>
              <a:off x="6089224" y="365901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2" name="Google Shape;372;p9"/>
            <p:cNvSpPr/>
            <p:nvPr/>
          </p:nvSpPr>
          <p:spPr>
            <a:xfrm>
              <a:off x="5734039" y="3718165"/>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3" name="Google Shape;373;p9"/>
            <p:cNvSpPr/>
            <p:nvPr/>
          </p:nvSpPr>
          <p:spPr>
            <a:xfrm>
              <a:off x="5793284" y="3718165"/>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374;p9"/>
            <p:cNvSpPr/>
            <p:nvPr/>
          </p:nvSpPr>
          <p:spPr>
            <a:xfrm>
              <a:off x="5852434" y="371816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5" name="Google Shape;375;p9"/>
            <p:cNvSpPr/>
            <p:nvPr/>
          </p:nvSpPr>
          <p:spPr>
            <a:xfrm>
              <a:off x="5911679" y="371816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6" name="Google Shape;376;p9"/>
            <p:cNvSpPr/>
            <p:nvPr/>
          </p:nvSpPr>
          <p:spPr>
            <a:xfrm>
              <a:off x="5970829" y="371816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7" name="Google Shape;377;p9"/>
            <p:cNvSpPr/>
            <p:nvPr/>
          </p:nvSpPr>
          <p:spPr>
            <a:xfrm>
              <a:off x="6030074" y="3718165"/>
              <a:ext cx="14097" cy="14096"/>
            </a:xfrm>
            <a:custGeom>
              <a:avLst/>
              <a:gdLst/>
              <a:ahLst/>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8" name="Google Shape;378;p9"/>
            <p:cNvSpPr/>
            <p:nvPr/>
          </p:nvSpPr>
          <p:spPr>
            <a:xfrm>
              <a:off x="6089225" y="371816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379;p9"/>
            <p:cNvSpPr/>
            <p:nvPr/>
          </p:nvSpPr>
          <p:spPr>
            <a:xfrm>
              <a:off x="5734040" y="3777410"/>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0" name="Google Shape;380;p9"/>
            <p:cNvSpPr/>
            <p:nvPr/>
          </p:nvSpPr>
          <p:spPr>
            <a:xfrm>
              <a:off x="5793285" y="3777410"/>
              <a:ext cx="14097" cy="14096"/>
            </a:xfrm>
            <a:custGeom>
              <a:avLst/>
              <a:gdLst/>
              <a:ahLst/>
              <a:cxnLst/>
              <a:rect l="l" t="t" r="r" b="b"/>
              <a:pathLst>
                <a:path w="14097" h="14096" extrusionOk="0">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1" name="Google Shape;381;p9"/>
            <p:cNvSpPr/>
            <p:nvPr/>
          </p:nvSpPr>
          <p:spPr>
            <a:xfrm>
              <a:off x="5852436" y="3777408"/>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Google Shape;382;p9"/>
            <p:cNvSpPr/>
            <p:nvPr/>
          </p:nvSpPr>
          <p:spPr>
            <a:xfrm>
              <a:off x="5911683" y="3777408"/>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3" name="Google Shape;383;p9"/>
            <p:cNvSpPr/>
            <p:nvPr/>
          </p:nvSpPr>
          <p:spPr>
            <a:xfrm>
              <a:off x="5970835" y="3777408"/>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4" name="Google Shape;384;p9"/>
            <p:cNvSpPr/>
            <p:nvPr/>
          </p:nvSpPr>
          <p:spPr>
            <a:xfrm>
              <a:off x="6030082" y="3777410"/>
              <a:ext cx="14097" cy="14096"/>
            </a:xfrm>
            <a:custGeom>
              <a:avLst/>
              <a:gdLst/>
              <a:ahLst/>
              <a:cxnLst/>
              <a:rect l="l" t="t" r="r" b="b"/>
              <a:pathLst>
                <a:path w="14097" h="14096" extrusionOk="0">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5" name="Google Shape;385;p9"/>
            <p:cNvSpPr/>
            <p:nvPr/>
          </p:nvSpPr>
          <p:spPr>
            <a:xfrm>
              <a:off x="6089231" y="3777408"/>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6" name="Google Shape;386;p9"/>
            <p:cNvSpPr/>
            <p:nvPr/>
          </p:nvSpPr>
          <p:spPr>
            <a:xfrm>
              <a:off x="6148476" y="3481374"/>
              <a:ext cx="14097" cy="14096"/>
            </a:xfrm>
            <a:custGeom>
              <a:avLst/>
              <a:gdLst/>
              <a:ahLst/>
              <a:cxnLst/>
              <a:rect l="l" t="t" r="r" b="b"/>
              <a:pathLst>
                <a:path w="14097" h="14096" extrusionOk="0">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7" name="Google Shape;387;p9"/>
            <p:cNvSpPr/>
            <p:nvPr/>
          </p:nvSpPr>
          <p:spPr>
            <a:xfrm>
              <a:off x="6207627" y="3481374"/>
              <a:ext cx="14096" cy="14096"/>
            </a:xfrm>
            <a:custGeom>
              <a:avLst/>
              <a:gdLst/>
              <a:ahLst/>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p9"/>
            <p:cNvSpPr/>
            <p:nvPr/>
          </p:nvSpPr>
          <p:spPr>
            <a:xfrm>
              <a:off x="6266872" y="3481374"/>
              <a:ext cx="14096" cy="14096"/>
            </a:xfrm>
            <a:custGeom>
              <a:avLst/>
              <a:gdLst/>
              <a:ahLst/>
              <a:cxnLst/>
              <a:rect l="l" t="t" r="r" b="b"/>
              <a:pathLst>
                <a:path w="14096" h="14096" extrusionOk="0">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Google Shape;389;p9"/>
            <p:cNvSpPr/>
            <p:nvPr/>
          </p:nvSpPr>
          <p:spPr>
            <a:xfrm>
              <a:off x="6326022" y="3481374"/>
              <a:ext cx="14096" cy="14096"/>
            </a:xfrm>
            <a:custGeom>
              <a:avLst/>
              <a:gdLst/>
              <a:ahLst/>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0" name="Google Shape;390;p9"/>
            <p:cNvSpPr/>
            <p:nvPr/>
          </p:nvSpPr>
          <p:spPr>
            <a:xfrm>
              <a:off x="6385268" y="3481374"/>
              <a:ext cx="14096" cy="14096"/>
            </a:xfrm>
            <a:custGeom>
              <a:avLst/>
              <a:gdLst/>
              <a:ahLst/>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1" name="Google Shape;391;p9"/>
            <p:cNvSpPr/>
            <p:nvPr/>
          </p:nvSpPr>
          <p:spPr>
            <a:xfrm>
              <a:off x="6444417" y="3481373"/>
              <a:ext cx="14096" cy="14097"/>
            </a:xfrm>
            <a:custGeom>
              <a:avLst/>
              <a:gdLst/>
              <a:ahLst/>
              <a:cxnLst/>
              <a:rect l="l" t="t" r="r" b="b"/>
              <a:pathLst>
                <a:path w="14096" h="14097" extrusionOk="0">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2" name="Google Shape;392;p9"/>
            <p:cNvSpPr/>
            <p:nvPr/>
          </p:nvSpPr>
          <p:spPr>
            <a:xfrm>
              <a:off x="6148476" y="3540622"/>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9"/>
            <p:cNvSpPr/>
            <p:nvPr/>
          </p:nvSpPr>
          <p:spPr>
            <a:xfrm>
              <a:off x="6207627" y="3540623"/>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4" name="Google Shape;394;p9"/>
            <p:cNvSpPr/>
            <p:nvPr/>
          </p:nvSpPr>
          <p:spPr>
            <a:xfrm>
              <a:off x="6266872" y="3540626"/>
              <a:ext cx="14096" cy="14096"/>
            </a:xfrm>
            <a:custGeom>
              <a:avLst/>
              <a:gdLst/>
              <a:ahLst/>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5" name="Google Shape;395;p9"/>
            <p:cNvSpPr/>
            <p:nvPr/>
          </p:nvSpPr>
          <p:spPr>
            <a:xfrm>
              <a:off x="6326022" y="3540627"/>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9"/>
            <p:cNvSpPr/>
            <p:nvPr/>
          </p:nvSpPr>
          <p:spPr>
            <a:xfrm>
              <a:off x="6385268" y="354063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7" name="Google Shape;397;p9"/>
            <p:cNvSpPr/>
            <p:nvPr/>
          </p:nvSpPr>
          <p:spPr>
            <a:xfrm>
              <a:off x="6444417" y="3540631"/>
              <a:ext cx="14096" cy="14097"/>
            </a:xfrm>
            <a:custGeom>
              <a:avLst/>
              <a:gdLst/>
              <a:ahLst/>
              <a:cxnLst/>
              <a:rect l="l" t="t" r="r" b="b"/>
              <a:pathLst>
                <a:path w="14096" h="14097" extrusionOk="0">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9"/>
            <p:cNvSpPr/>
            <p:nvPr/>
          </p:nvSpPr>
          <p:spPr>
            <a:xfrm>
              <a:off x="6148476" y="3599781"/>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9" name="Google Shape;399;p9"/>
            <p:cNvSpPr/>
            <p:nvPr/>
          </p:nvSpPr>
          <p:spPr>
            <a:xfrm>
              <a:off x="6207627" y="3599781"/>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Google Shape;400;p9"/>
            <p:cNvSpPr/>
            <p:nvPr/>
          </p:nvSpPr>
          <p:spPr>
            <a:xfrm>
              <a:off x="6266872" y="3599781"/>
              <a:ext cx="14096" cy="14096"/>
            </a:xfrm>
            <a:custGeom>
              <a:avLst/>
              <a:gdLst/>
              <a:ahLst/>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1" name="Google Shape;401;p9"/>
            <p:cNvSpPr/>
            <p:nvPr/>
          </p:nvSpPr>
          <p:spPr>
            <a:xfrm>
              <a:off x="6326022" y="3599781"/>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2" name="Google Shape;402;p9"/>
            <p:cNvSpPr/>
            <p:nvPr/>
          </p:nvSpPr>
          <p:spPr>
            <a:xfrm>
              <a:off x="6385268" y="359978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9"/>
            <p:cNvSpPr/>
            <p:nvPr/>
          </p:nvSpPr>
          <p:spPr>
            <a:xfrm>
              <a:off x="6444417" y="3599782"/>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p9"/>
            <p:cNvSpPr/>
            <p:nvPr/>
          </p:nvSpPr>
          <p:spPr>
            <a:xfrm>
              <a:off x="6148476" y="3659026"/>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9"/>
            <p:cNvSpPr/>
            <p:nvPr/>
          </p:nvSpPr>
          <p:spPr>
            <a:xfrm>
              <a:off x="6207627" y="3659026"/>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9"/>
            <p:cNvSpPr/>
            <p:nvPr/>
          </p:nvSpPr>
          <p:spPr>
            <a:xfrm>
              <a:off x="6266872" y="3659026"/>
              <a:ext cx="14096" cy="14096"/>
            </a:xfrm>
            <a:custGeom>
              <a:avLst/>
              <a:gdLst/>
              <a:ahLst/>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9"/>
            <p:cNvSpPr/>
            <p:nvPr/>
          </p:nvSpPr>
          <p:spPr>
            <a:xfrm>
              <a:off x="6326022" y="3659026"/>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8" name="Google Shape;408;p9"/>
            <p:cNvSpPr/>
            <p:nvPr/>
          </p:nvSpPr>
          <p:spPr>
            <a:xfrm>
              <a:off x="6385268" y="3659026"/>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9" name="Google Shape;409;p9"/>
            <p:cNvSpPr/>
            <p:nvPr/>
          </p:nvSpPr>
          <p:spPr>
            <a:xfrm>
              <a:off x="6444417" y="3659026"/>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0" name="Google Shape;410;p9"/>
            <p:cNvSpPr/>
            <p:nvPr/>
          </p:nvSpPr>
          <p:spPr>
            <a:xfrm>
              <a:off x="6148476" y="3718177"/>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1" name="Google Shape;411;p9"/>
            <p:cNvSpPr/>
            <p:nvPr/>
          </p:nvSpPr>
          <p:spPr>
            <a:xfrm>
              <a:off x="6207627" y="3718177"/>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2" name="Google Shape;412;p9"/>
            <p:cNvSpPr/>
            <p:nvPr/>
          </p:nvSpPr>
          <p:spPr>
            <a:xfrm>
              <a:off x="6266872" y="3718177"/>
              <a:ext cx="14096" cy="14096"/>
            </a:xfrm>
            <a:custGeom>
              <a:avLst/>
              <a:gdLst/>
              <a:ahLst/>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3" name="Google Shape;413;p9"/>
            <p:cNvSpPr/>
            <p:nvPr/>
          </p:nvSpPr>
          <p:spPr>
            <a:xfrm>
              <a:off x="6326022" y="3718177"/>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4" name="Google Shape;414;p9"/>
            <p:cNvSpPr/>
            <p:nvPr/>
          </p:nvSpPr>
          <p:spPr>
            <a:xfrm>
              <a:off x="6385268" y="3718172"/>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5" name="Google Shape;415;p9"/>
            <p:cNvSpPr/>
            <p:nvPr/>
          </p:nvSpPr>
          <p:spPr>
            <a:xfrm>
              <a:off x="6444417" y="3718176"/>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6" name="Google Shape;416;p9"/>
            <p:cNvSpPr/>
            <p:nvPr/>
          </p:nvSpPr>
          <p:spPr>
            <a:xfrm>
              <a:off x="6148472" y="3777419"/>
              <a:ext cx="14097" cy="14099"/>
            </a:xfrm>
            <a:custGeom>
              <a:avLst/>
              <a:gdLst/>
              <a:ahLst/>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7" name="Google Shape;417;p9"/>
            <p:cNvSpPr/>
            <p:nvPr/>
          </p:nvSpPr>
          <p:spPr>
            <a:xfrm>
              <a:off x="6207622" y="3777419"/>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9"/>
            <p:cNvSpPr/>
            <p:nvPr/>
          </p:nvSpPr>
          <p:spPr>
            <a:xfrm>
              <a:off x="6266868" y="3777419"/>
              <a:ext cx="14096" cy="14099"/>
            </a:xfrm>
            <a:custGeom>
              <a:avLst/>
              <a:gdLst/>
              <a:ahLst/>
              <a:cxnLst/>
              <a:rect l="l" t="t" r="r" b="b"/>
              <a:pathLst>
                <a:path w="14096"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9" name="Google Shape;419;p9"/>
            <p:cNvSpPr/>
            <p:nvPr/>
          </p:nvSpPr>
          <p:spPr>
            <a:xfrm>
              <a:off x="6326024" y="3777383"/>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0" name="Google Shape;420;p9"/>
            <p:cNvSpPr/>
            <p:nvPr/>
          </p:nvSpPr>
          <p:spPr>
            <a:xfrm>
              <a:off x="6385287" y="3777429"/>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1" name="Google Shape;421;p9"/>
            <p:cNvSpPr/>
            <p:nvPr/>
          </p:nvSpPr>
          <p:spPr>
            <a:xfrm>
              <a:off x="6444424" y="3777424"/>
              <a:ext cx="14096" cy="14096"/>
            </a:xfrm>
            <a:custGeom>
              <a:avLst/>
              <a:gdLst/>
              <a:ahLst/>
              <a:cxnLst/>
              <a:rect l="l" t="t" r="r" b="b"/>
              <a:pathLst>
                <a:path w="14096" h="14096" extrusionOk="0">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22" name="Google Shape;422;p9"/>
          <p:cNvGrpSpPr/>
          <p:nvPr/>
        </p:nvGrpSpPr>
        <p:grpSpPr>
          <a:xfrm>
            <a:off x="4680915" y="4748271"/>
            <a:ext cx="1330536" cy="1330521"/>
            <a:chOff x="5734037" y="3067039"/>
            <a:chExt cx="724483" cy="724489"/>
          </a:xfrm>
        </p:grpSpPr>
        <p:sp>
          <p:nvSpPr>
            <p:cNvPr id="423" name="Google Shape;423;p9"/>
            <p:cNvSpPr/>
            <p:nvPr/>
          </p:nvSpPr>
          <p:spPr>
            <a:xfrm>
              <a:off x="5734038" y="3067039"/>
              <a:ext cx="14192" cy="14097"/>
            </a:xfrm>
            <a:custGeom>
              <a:avLst/>
              <a:gdLst/>
              <a:ahLst/>
              <a:cxnLst/>
              <a:rect l="l" t="t" r="r" b="b"/>
              <a:pathLst>
                <a:path w="14192" h="14097" extrusionOk="0">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4" name="Google Shape;424;p9"/>
            <p:cNvSpPr/>
            <p:nvPr/>
          </p:nvSpPr>
          <p:spPr>
            <a:xfrm>
              <a:off x="5793283" y="3067039"/>
              <a:ext cx="14097" cy="14097"/>
            </a:xfrm>
            <a:custGeom>
              <a:avLst/>
              <a:gdLst/>
              <a:ahLst/>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5" name="Google Shape;425;p9"/>
            <p:cNvSpPr/>
            <p:nvPr/>
          </p:nvSpPr>
          <p:spPr>
            <a:xfrm>
              <a:off x="5852433" y="3067039"/>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6" name="Google Shape;426;p9"/>
            <p:cNvSpPr/>
            <p:nvPr/>
          </p:nvSpPr>
          <p:spPr>
            <a:xfrm>
              <a:off x="5911678" y="3067039"/>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7" name="Google Shape;427;p9"/>
            <p:cNvSpPr/>
            <p:nvPr/>
          </p:nvSpPr>
          <p:spPr>
            <a:xfrm>
              <a:off x="5970828" y="3067039"/>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9"/>
            <p:cNvSpPr/>
            <p:nvPr/>
          </p:nvSpPr>
          <p:spPr>
            <a:xfrm>
              <a:off x="6030074" y="3067039"/>
              <a:ext cx="14097" cy="14097"/>
            </a:xfrm>
            <a:custGeom>
              <a:avLst/>
              <a:gdLst/>
              <a:ahLst/>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9" name="Google Shape;429;p9"/>
            <p:cNvSpPr/>
            <p:nvPr/>
          </p:nvSpPr>
          <p:spPr>
            <a:xfrm>
              <a:off x="6089224" y="3067039"/>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0" name="Google Shape;430;p9"/>
            <p:cNvSpPr/>
            <p:nvPr/>
          </p:nvSpPr>
          <p:spPr>
            <a:xfrm>
              <a:off x="5734038" y="3126284"/>
              <a:ext cx="14192" cy="14097"/>
            </a:xfrm>
            <a:custGeom>
              <a:avLst/>
              <a:gdLst/>
              <a:ahLst/>
              <a:cxnLst/>
              <a:rect l="l" t="t" r="r" b="b"/>
              <a:pathLst>
                <a:path w="14192" h="14097" extrusionOk="0">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9"/>
            <p:cNvSpPr/>
            <p:nvPr/>
          </p:nvSpPr>
          <p:spPr>
            <a:xfrm>
              <a:off x="5793283" y="3126282"/>
              <a:ext cx="14097" cy="14099"/>
            </a:xfrm>
            <a:custGeom>
              <a:avLst/>
              <a:gdLst/>
              <a:ahLst/>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9"/>
            <p:cNvSpPr/>
            <p:nvPr/>
          </p:nvSpPr>
          <p:spPr>
            <a:xfrm>
              <a:off x="5852433" y="312628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3" name="Google Shape;433;p9"/>
            <p:cNvSpPr/>
            <p:nvPr/>
          </p:nvSpPr>
          <p:spPr>
            <a:xfrm>
              <a:off x="5911678" y="312628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Google Shape;434;p9"/>
            <p:cNvSpPr/>
            <p:nvPr/>
          </p:nvSpPr>
          <p:spPr>
            <a:xfrm>
              <a:off x="5970828" y="312628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9"/>
            <p:cNvSpPr/>
            <p:nvPr/>
          </p:nvSpPr>
          <p:spPr>
            <a:xfrm>
              <a:off x="6030073" y="3126284"/>
              <a:ext cx="14097" cy="14097"/>
            </a:xfrm>
            <a:custGeom>
              <a:avLst/>
              <a:gdLst/>
              <a:ahLst/>
              <a:cxnLst/>
              <a:rect l="l" t="t" r="r" b="b"/>
              <a:pathLst>
                <a:path w="14097"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9"/>
            <p:cNvSpPr/>
            <p:nvPr/>
          </p:nvSpPr>
          <p:spPr>
            <a:xfrm>
              <a:off x="6089224" y="312628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9"/>
            <p:cNvSpPr/>
            <p:nvPr/>
          </p:nvSpPr>
          <p:spPr>
            <a:xfrm>
              <a:off x="5734038" y="3185434"/>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9"/>
            <p:cNvSpPr/>
            <p:nvPr/>
          </p:nvSpPr>
          <p:spPr>
            <a:xfrm>
              <a:off x="5793283" y="3185434"/>
              <a:ext cx="14097" cy="14097"/>
            </a:xfrm>
            <a:custGeom>
              <a:avLst/>
              <a:gdLst/>
              <a:ahLst/>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9"/>
            <p:cNvSpPr/>
            <p:nvPr/>
          </p:nvSpPr>
          <p:spPr>
            <a:xfrm>
              <a:off x="5852433" y="318543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Google Shape;440;p9"/>
            <p:cNvSpPr/>
            <p:nvPr/>
          </p:nvSpPr>
          <p:spPr>
            <a:xfrm>
              <a:off x="5911678" y="318543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9"/>
            <p:cNvSpPr/>
            <p:nvPr/>
          </p:nvSpPr>
          <p:spPr>
            <a:xfrm>
              <a:off x="5970828" y="318543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2" name="Google Shape;442;p9"/>
            <p:cNvSpPr/>
            <p:nvPr/>
          </p:nvSpPr>
          <p:spPr>
            <a:xfrm>
              <a:off x="6030074" y="3185434"/>
              <a:ext cx="14097" cy="14097"/>
            </a:xfrm>
            <a:custGeom>
              <a:avLst/>
              <a:gdLst/>
              <a:ahLst/>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3" name="Google Shape;443;p9"/>
            <p:cNvSpPr/>
            <p:nvPr/>
          </p:nvSpPr>
          <p:spPr>
            <a:xfrm>
              <a:off x="6089224" y="318543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4" name="Google Shape;444;p9"/>
            <p:cNvSpPr/>
            <p:nvPr/>
          </p:nvSpPr>
          <p:spPr>
            <a:xfrm>
              <a:off x="5734038" y="3244679"/>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5" name="Google Shape;445;p9"/>
            <p:cNvSpPr/>
            <p:nvPr/>
          </p:nvSpPr>
          <p:spPr>
            <a:xfrm>
              <a:off x="5793283" y="3244677"/>
              <a:ext cx="14097" cy="14099"/>
            </a:xfrm>
            <a:custGeom>
              <a:avLst/>
              <a:gdLst/>
              <a:ahLst/>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6" name="Google Shape;446;p9"/>
            <p:cNvSpPr/>
            <p:nvPr/>
          </p:nvSpPr>
          <p:spPr>
            <a:xfrm>
              <a:off x="5852433" y="3244677"/>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7" name="Google Shape;447;p9"/>
            <p:cNvSpPr/>
            <p:nvPr/>
          </p:nvSpPr>
          <p:spPr>
            <a:xfrm>
              <a:off x="5911678" y="3244677"/>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8" name="Google Shape;448;p9"/>
            <p:cNvSpPr/>
            <p:nvPr/>
          </p:nvSpPr>
          <p:spPr>
            <a:xfrm>
              <a:off x="5970828" y="3244677"/>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9" name="Google Shape;449;p9"/>
            <p:cNvSpPr/>
            <p:nvPr/>
          </p:nvSpPr>
          <p:spPr>
            <a:xfrm>
              <a:off x="6030073" y="3244679"/>
              <a:ext cx="14097" cy="14096"/>
            </a:xfrm>
            <a:custGeom>
              <a:avLst/>
              <a:gdLst/>
              <a:ahLst/>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0" name="Google Shape;450;p9"/>
            <p:cNvSpPr/>
            <p:nvPr/>
          </p:nvSpPr>
          <p:spPr>
            <a:xfrm>
              <a:off x="6089224" y="3244677"/>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1" name="Google Shape;451;p9"/>
            <p:cNvSpPr/>
            <p:nvPr/>
          </p:nvSpPr>
          <p:spPr>
            <a:xfrm>
              <a:off x="5734038" y="3303829"/>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2" name="Google Shape;452;p9"/>
            <p:cNvSpPr/>
            <p:nvPr/>
          </p:nvSpPr>
          <p:spPr>
            <a:xfrm>
              <a:off x="5793283" y="3303829"/>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3" name="Google Shape;453;p9"/>
            <p:cNvSpPr/>
            <p:nvPr/>
          </p:nvSpPr>
          <p:spPr>
            <a:xfrm>
              <a:off x="5852433"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Google Shape;454;p9"/>
            <p:cNvSpPr/>
            <p:nvPr/>
          </p:nvSpPr>
          <p:spPr>
            <a:xfrm>
              <a:off x="5911678"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5" name="Google Shape;455;p9"/>
            <p:cNvSpPr/>
            <p:nvPr/>
          </p:nvSpPr>
          <p:spPr>
            <a:xfrm>
              <a:off x="5970828"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6" name="Google Shape;456;p9"/>
            <p:cNvSpPr/>
            <p:nvPr/>
          </p:nvSpPr>
          <p:spPr>
            <a:xfrm>
              <a:off x="6030073" y="3303829"/>
              <a:ext cx="14097" cy="14096"/>
            </a:xfrm>
            <a:custGeom>
              <a:avLst/>
              <a:gdLst/>
              <a:ahLst/>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7" name="Google Shape;457;p9"/>
            <p:cNvSpPr/>
            <p:nvPr/>
          </p:nvSpPr>
          <p:spPr>
            <a:xfrm>
              <a:off x="6089224"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p9"/>
            <p:cNvSpPr/>
            <p:nvPr/>
          </p:nvSpPr>
          <p:spPr>
            <a:xfrm>
              <a:off x="5734038" y="3363074"/>
              <a:ext cx="14192" cy="14097"/>
            </a:xfrm>
            <a:custGeom>
              <a:avLst/>
              <a:gdLst/>
              <a:ahLst/>
              <a:cxnLst/>
              <a:rect l="l" t="t" r="r" b="b"/>
              <a:pathLst>
                <a:path w="14192" h="14097"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9" name="Google Shape;459;p9"/>
            <p:cNvSpPr/>
            <p:nvPr/>
          </p:nvSpPr>
          <p:spPr>
            <a:xfrm>
              <a:off x="5793283" y="3363072"/>
              <a:ext cx="14097" cy="14099"/>
            </a:xfrm>
            <a:custGeom>
              <a:avLst/>
              <a:gdLst/>
              <a:ahLst/>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0" name="Google Shape;460;p9"/>
            <p:cNvSpPr/>
            <p:nvPr/>
          </p:nvSpPr>
          <p:spPr>
            <a:xfrm>
              <a:off x="5852433" y="336307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9"/>
            <p:cNvSpPr/>
            <p:nvPr/>
          </p:nvSpPr>
          <p:spPr>
            <a:xfrm>
              <a:off x="5911678" y="336307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2" name="Google Shape;462;p9"/>
            <p:cNvSpPr/>
            <p:nvPr/>
          </p:nvSpPr>
          <p:spPr>
            <a:xfrm>
              <a:off x="5970828" y="336307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3" name="Google Shape;463;p9"/>
            <p:cNvSpPr/>
            <p:nvPr/>
          </p:nvSpPr>
          <p:spPr>
            <a:xfrm>
              <a:off x="6030073" y="3363074"/>
              <a:ext cx="14097" cy="14097"/>
            </a:xfrm>
            <a:custGeom>
              <a:avLst/>
              <a:gdLst/>
              <a:ahLst/>
              <a:cxnLst/>
              <a:rect l="l" t="t" r="r" b="b"/>
              <a:pathLst>
                <a:path w="14097" h="14097"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4" name="Google Shape;464;p9"/>
            <p:cNvSpPr/>
            <p:nvPr/>
          </p:nvSpPr>
          <p:spPr>
            <a:xfrm>
              <a:off x="6089224" y="336307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5" name="Google Shape;465;p9"/>
            <p:cNvSpPr/>
            <p:nvPr/>
          </p:nvSpPr>
          <p:spPr>
            <a:xfrm>
              <a:off x="5734038" y="3422225"/>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6" name="Google Shape;466;p9"/>
            <p:cNvSpPr/>
            <p:nvPr/>
          </p:nvSpPr>
          <p:spPr>
            <a:xfrm>
              <a:off x="5793283" y="3422225"/>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7" name="Google Shape;467;p9"/>
            <p:cNvSpPr/>
            <p:nvPr/>
          </p:nvSpPr>
          <p:spPr>
            <a:xfrm>
              <a:off x="5852433" y="342222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8" name="Google Shape;468;p9"/>
            <p:cNvSpPr/>
            <p:nvPr/>
          </p:nvSpPr>
          <p:spPr>
            <a:xfrm>
              <a:off x="5911678" y="342222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9" name="Google Shape;469;p9"/>
            <p:cNvSpPr/>
            <p:nvPr/>
          </p:nvSpPr>
          <p:spPr>
            <a:xfrm>
              <a:off x="5970828" y="342222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0" name="Google Shape;470;p9"/>
            <p:cNvSpPr/>
            <p:nvPr/>
          </p:nvSpPr>
          <p:spPr>
            <a:xfrm>
              <a:off x="6030073" y="3422225"/>
              <a:ext cx="14097" cy="14096"/>
            </a:xfrm>
            <a:custGeom>
              <a:avLst/>
              <a:gdLst/>
              <a:ahLst/>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1" name="Google Shape;471;p9"/>
            <p:cNvSpPr/>
            <p:nvPr/>
          </p:nvSpPr>
          <p:spPr>
            <a:xfrm>
              <a:off x="6089224" y="342222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2" name="Google Shape;472;p9"/>
            <p:cNvSpPr/>
            <p:nvPr/>
          </p:nvSpPr>
          <p:spPr>
            <a:xfrm>
              <a:off x="6148469" y="3067039"/>
              <a:ext cx="14097" cy="14097"/>
            </a:xfrm>
            <a:custGeom>
              <a:avLst/>
              <a:gdLst/>
              <a:ahLst/>
              <a:cxnLst/>
              <a:rect l="l" t="t" r="r" b="b"/>
              <a:pathLst>
                <a:path w="14097" h="14097" extrusionOk="0">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p9"/>
            <p:cNvSpPr/>
            <p:nvPr/>
          </p:nvSpPr>
          <p:spPr>
            <a:xfrm>
              <a:off x="6207620" y="3067039"/>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4" name="Google Shape;474;p9"/>
            <p:cNvSpPr/>
            <p:nvPr/>
          </p:nvSpPr>
          <p:spPr>
            <a:xfrm>
              <a:off x="6266865" y="3067039"/>
              <a:ext cx="14096" cy="14097"/>
            </a:xfrm>
            <a:custGeom>
              <a:avLst/>
              <a:gdLst/>
              <a:ahLst/>
              <a:cxnLst/>
              <a:rect l="l" t="t" r="r" b="b"/>
              <a:pathLst>
                <a:path w="14096" h="14097" extrusionOk="0">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5" name="Google Shape;475;p9"/>
            <p:cNvSpPr/>
            <p:nvPr/>
          </p:nvSpPr>
          <p:spPr>
            <a:xfrm>
              <a:off x="6326014" y="3067039"/>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6" name="Google Shape;476;p9"/>
            <p:cNvSpPr/>
            <p:nvPr/>
          </p:nvSpPr>
          <p:spPr>
            <a:xfrm>
              <a:off x="6385260" y="3067039"/>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7" name="Google Shape;477;p9"/>
            <p:cNvSpPr/>
            <p:nvPr/>
          </p:nvSpPr>
          <p:spPr>
            <a:xfrm>
              <a:off x="6444410" y="3067039"/>
              <a:ext cx="14096" cy="14097"/>
            </a:xfrm>
            <a:custGeom>
              <a:avLst/>
              <a:gdLst/>
              <a:ahLst/>
              <a:cxnLst/>
              <a:rect l="l" t="t" r="r" b="b"/>
              <a:pathLst>
                <a:path w="14096" h="14097" extrusionOk="0">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8" name="Google Shape;478;p9"/>
            <p:cNvSpPr/>
            <p:nvPr/>
          </p:nvSpPr>
          <p:spPr>
            <a:xfrm>
              <a:off x="6148469" y="3126281"/>
              <a:ext cx="14097" cy="14099"/>
            </a:xfrm>
            <a:custGeom>
              <a:avLst/>
              <a:gdLst/>
              <a:ahLst/>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9" name="Google Shape;479;p9"/>
            <p:cNvSpPr/>
            <p:nvPr/>
          </p:nvSpPr>
          <p:spPr>
            <a:xfrm>
              <a:off x="6207620" y="3126281"/>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0" name="Google Shape;480;p9"/>
            <p:cNvSpPr/>
            <p:nvPr/>
          </p:nvSpPr>
          <p:spPr>
            <a:xfrm>
              <a:off x="6266865" y="3126281"/>
              <a:ext cx="14096" cy="14099"/>
            </a:xfrm>
            <a:custGeom>
              <a:avLst/>
              <a:gdLst/>
              <a:ahLst/>
              <a:cxnLst/>
              <a:rect l="l" t="t" r="r" b="b"/>
              <a:pathLst>
                <a:path w="14096"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1" name="Google Shape;481;p9"/>
            <p:cNvSpPr/>
            <p:nvPr/>
          </p:nvSpPr>
          <p:spPr>
            <a:xfrm>
              <a:off x="6326014" y="3126281"/>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2" name="Google Shape;482;p9"/>
            <p:cNvSpPr/>
            <p:nvPr/>
          </p:nvSpPr>
          <p:spPr>
            <a:xfrm>
              <a:off x="6385260" y="3126281"/>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3" name="Google Shape;483;p9"/>
            <p:cNvSpPr/>
            <p:nvPr/>
          </p:nvSpPr>
          <p:spPr>
            <a:xfrm>
              <a:off x="6444410" y="3126283"/>
              <a:ext cx="14096" cy="14097"/>
            </a:xfrm>
            <a:custGeom>
              <a:avLst/>
              <a:gdLst/>
              <a:ahLst/>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4" name="Google Shape;484;p9"/>
            <p:cNvSpPr/>
            <p:nvPr/>
          </p:nvSpPr>
          <p:spPr>
            <a:xfrm>
              <a:off x="6148469" y="3185433"/>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5" name="Google Shape;485;p9"/>
            <p:cNvSpPr/>
            <p:nvPr/>
          </p:nvSpPr>
          <p:spPr>
            <a:xfrm>
              <a:off x="6207620" y="3185433"/>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9"/>
            <p:cNvSpPr/>
            <p:nvPr/>
          </p:nvSpPr>
          <p:spPr>
            <a:xfrm>
              <a:off x="6266865" y="3185433"/>
              <a:ext cx="14096" cy="14096"/>
            </a:xfrm>
            <a:custGeom>
              <a:avLst/>
              <a:gdLst/>
              <a:ahLst/>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7" name="Google Shape;487;p9"/>
            <p:cNvSpPr/>
            <p:nvPr/>
          </p:nvSpPr>
          <p:spPr>
            <a:xfrm>
              <a:off x="6326014" y="3185433"/>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8" name="Google Shape;488;p9"/>
            <p:cNvSpPr/>
            <p:nvPr/>
          </p:nvSpPr>
          <p:spPr>
            <a:xfrm>
              <a:off x="6385260" y="3185433"/>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9" name="Google Shape;489;p9"/>
            <p:cNvSpPr/>
            <p:nvPr/>
          </p:nvSpPr>
          <p:spPr>
            <a:xfrm>
              <a:off x="6444410" y="3185432"/>
              <a:ext cx="14096" cy="14097"/>
            </a:xfrm>
            <a:custGeom>
              <a:avLst/>
              <a:gdLst/>
              <a:ahLst/>
              <a:cxnLst/>
              <a:rect l="l" t="t" r="r" b="b"/>
              <a:pathLst>
                <a:path w="14096" h="14097" extrusionOk="0">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0" name="Google Shape;490;p9"/>
            <p:cNvSpPr/>
            <p:nvPr/>
          </p:nvSpPr>
          <p:spPr>
            <a:xfrm>
              <a:off x="6148469" y="3244676"/>
              <a:ext cx="14097" cy="14099"/>
            </a:xfrm>
            <a:custGeom>
              <a:avLst/>
              <a:gdLst/>
              <a:ahLst/>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1" name="Google Shape;491;p9"/>
            <p:cNvSpPr/>
            <p:nvPr/>
          </p:nvSpPr>
          <p:spPr>
            <a:xfrm>
              <a:off x="6207620" y="3244676"/>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2" name="Google Shape;492;p9"/>
            <p:cNvSpPr/>
            <p:nvPr/>
          </p:nvSpPr>
          <p:spPr>
            <a:xfrm>
              <a:off x="6266865" y="3244676"/>
              <a:ext cx="14096" cy="14099"/>
            </a:xfrm>
            <a:custGeom>
              <a:avLst/>
              <a:gdLst/>
              <a:ahLst/>
              <a:cxnLst/>
              <a:rect l="l" t="t" r="r" b="b"/>
              <a:pathLst>
                <a:path w="14096"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3" name="Google Shape;493;p9"/>
            <p:cNvSpPr/>
            <p:nvPr/>
          </p:nvSpPr>
          <p:spPr>
            <a:xfrm>
              <a:off x="6326014" y="3244676"/>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4" name="Google Shape;494;p9"/>
            <p:cNvSpPr/>
            <p:nvPr/>
          </p:nvSpPr>
          <p:spPr>
            <a:xfrm>
              <a:off x="6385260" y="3244676"/>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5" name="Google Shape;495;p9"/>
            <p:cNvSpPr/>
            <p:nvPr/>
          </p:nvSpPr>
          <p:spPr>
            <a:xfrm>
              <a:off x="6444410" y="324467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6" name="Google Shape;496;p9"/>
            <p:cNvSpPr/>
            <p:nvPr/>
          </p:nvSpPr>
          <p:spPr>
            <a:xfrm>
              <a:off x="6148469" y="3303829"/>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7" name="Google Shape;497;p9"/>
            <p:cNvSpPr/>
            <p:nvPr/>
          </p:nvSpPr>
          <p:spPr>
            <a:xfrm>
              <a:off x="6207620"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8" name="Google Shape;498;p9"/>
            <p:cNvSpPr/>
            <p:nvPr/>
          </p:nvSpPr>
          <p:spPr>
            <a:xfrm>
              <a:off x="6266865" y="3303829"/>
              <a:ext cx="14096" cy="14096"/>
            </a:xfrm>
            <a:custGeom>
              <a:avLst/>
              <a:gdLst/>
              <a:ahLst/>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9" name="Google Shape;499;p9"/>
            <p:cNvSpPr/>
            <p:nvPr/>
          </p:nvSpPr>
          <p:spPr>
            <a:xfrm>
              <a:off x="6326014"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0" name="Google Shape;500;p9"/>
            <p:cNvSpPr/>
            <p:nvPr/>
          </p:nvSpPr>
          <p:spPr>
            <a:xfrm>
              <a:off x="6385260"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1" name="Google Shape;501;p9"/>
            <p:cNvSpPr/>
            <p:nvPr/>
          </p:nvSpPr>
          <p:spPr>
            <a:xfrm>
              <a:off x="6444410" y="3303829"/>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2" name="Google Shape;502;p9"/>
            <p:cNvSpPr/>
            <p:nvPr/>
          </p:nvSpPr>
          <p:spPr>
            <a:xfrm>
              <a:off x="6148469" y="3363072"/>
              <a:ext cx="14097" cy="14099"/>
            </a:xfrm>
            <a:custGeom>
              <a:avLst/>
              <a:gdLst/>
              <a:ahLst/>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9"/>
            <p:cNvSpPr/>
            <p:nvPr/>
          </p:nvSpPr>
          <p:spPr>
            <a:xfrm>
              <a:off x="6207620" y="336307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4" name="Google Shape;504;p9"/>
            <p:cNvSpPr/>
            <p:nvPr/>
          </p:nvSpPr>
          <p:spPr>
            <a:xfrm>
              <a:off x="6266865" y="3363072"/>
              <a:ext cx="14096" cy="14099"/>
            </a:xfrm>
            <a:custGeom>
              <a:avLst/>
              <a:gdLst/>
              <a:ahLst/>
              <a:cxnLst/>
              <a:rect l="l" t="t" r="r" b="b"/>
              <a:pathLst>
                <a:path w="14096"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Google Shape;505;p9"/>
            <p:cNvSpPr/>
            <p:nvPr/>
          </p:nvSpPr>
          <p:spPr>
            <a:xfrm>
              <a:off x="6326014" y="336307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6" name="Google Shape;506;p9"/>
            <p:cNvSpPr/>
            <p:nvPr/>
          </p:nvSpPr>
          <p:spPr>
            <a:xfrm>
              <a:off x="6385260" y="3363072"/>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7" name="Google Shape;507;p9"/>
            <p:cNvSpPr/>
            <p:nvPr/>
          </p:nvSpPr>
          <p:spPr>
            <a:xfrm>
              <a:off x="6444410" y="3363074"/>
              <a:ext cx="14096" cy="14097"/>
            </a:xfrm>
            <a:custGeom>
              <a:avLst/>
              <a:gdLst/>
              <a:ahLst/>
              <a:cxnLst/>
              <a:rect l="l" t="t" r="r" b="b"/>
              <a:pathLst>
                <a:path w="14096" h="14097"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8" name="Google Shape;508;p9"/>
            <p:cNvSpPr/>
            <p:nvPr/>
          </p:nvSpPr>
          <p:spPr>
            <a:xfrm>
              <a:off x="6148469" y="3422225"/>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9" name="Google Shape;509;p9"/>
            <p:cNvSpPr/>
            <p:nvPr/>
          </p:nvSpPr>
          <p:spPr>
            <a:xfrm>
              <a:off x="6207620" y="342222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0" name="Google Shape;510;p9"/>
            <p:cNvSpPr/>
            <p:nvPr/>
          </p:nvSpPr>
          <p:spPr>
            <a:xfrm>
              <a:off x="6266865" y="3422225"/>
              <a:ext cx="14096" cy="14096"/>
            </a:xfrm>
            <a:custGeom>
              <a:avLst/>
              <a:gdLst/>
              <a:ahLst/>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1" name="Google Shape;511;p9"/>
            <p:cNvSpPr/>
            <p:nvPr/>
          </p:nvSpPr>
          <p:spPr>
            <a:xfrm>
              <a:off x="6326014" y="342222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2" name="Google Shape;512;p9"/>
            <p:cNvSpPr/>
            <p:nvPr/>
          </p:nvSpPr>
          <p:spPr>
            <a:xfrm>
              <a:off x="6385260" y="342222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3" name="Google Shape;513;p9"/>
            <p:cNvSpPr/>
            <p:nvPr/>
          </p:nvSpPr>
          <p:spPr>
            <a:xfrm>
              <a:off x="6444410" y="342222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4" name="Google Shape;514;p9"/>
            <p:cNvSpPr/>
            <p:nvPr/>
          </p:nvSpPr>
          <p:spPr>
            <a:xfrm>
              <a:off x="5734038" y="3481374"/>
              <a:ext cx="14192" cy="14096"/>
            </a:xfrm>
            <a:custGeom>
              <a:avLst/>
              <a:gdLst/>
              <a:ahLst/>
              <a:cxnLst/>
              <a:rect l="l" t="t" r="r" b="b"/>
              <a:pathLst>
                <a:path w="14192" h="14096" extrusionOk="0">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5" name="Google Shape;515;p9"/>
            <p:cNvSpPr/>
            <p:nvPr/>
          </p:nvSpPr>
          <p:spPr>
            <a:xfrm>
              <a:off x="5793283" y="3481374"/>
              <a:ext cx="14097" cy="14097"/>
            </a:xfrm>
            <a:custGeom>
              <a:avLst/>
              <a:gdLst/>
              <a:ahLst/>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6" name="Google Shape;516;p9"/>
            <p:cNvSpPr/>
            <p:nvPr/>
          </p:nvSpPr>
          <p:spPr>
            <a:xfrm>
              <a:off x="5852433" y="3481374"/>
              <a:ext cx="14096" cy="14096"/>
            </a:xfrm>
            <a:custGeom>
              <a:avLst/>
              <a:gdLst/>
              <a:ahLst/>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7" name="Google Shape;517;p9"/>
            <p:cNvSpPr/>
            <p:nvPr/>
          </p:nvSpPr>
          <p:spPr>
            <a:xfrm>
              <a:off x="5911678" y="3481374"/>
              <a:ext cx="14096" cy="14096"/>
            </a:xfrm>
            <a:custGeom>
              <a:avLst/>
              <a:gdLst/>
              <a:ahLst/>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8" name="Google Shape;518;p9"/>
            <p:cNvSpPr/>
            <p:nvPr/>
          </p:nvSpPr>
          <p:spPr>
            <a:xfrm>
              <a:off x="5970828" y="3481374"/>
              <a:ext cx="14096" cy="14096"/>
            </a:xfrm>
            <a:custGeom>
              <a:avLst/>
              <a:gdLst/>
              <a:ahLst/>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9" name="Google Shape;519;p9"/>
            <p:cNvSpPr/>
            <p:nvPr/>
          </p:nvSpPr>
          <p:spPr>
            <a:xfrm>
              <a:off x="6030074" y="3481374"/>
              <a:ext cx="14097" cy="14097"/>
            </a:xfrm>
            <a:custGeom>
              <a:avLst/>
              <a:gdLst/>
              <a:ahLst/>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0" name="Google Shape;520;p9"/>
            <p:cNvSpPr/>
            <p:nvPr/>
          </p:nvSpPr>
          <p:spPr>
            <a:xfrm>
              <a:off x="6089224" y="3481374"/>
              <a:ext cx="14096" cy="14096"/>
            </a:xfrm>
            <a:custGeom>
              <a:avLst/>
              <a:gdLst/>
              <a:ahLst/>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1" name="Google Shape;521;p9"/>
            <p:cNvSpPr/>
            <p:nvPr/>
          </p:nvSpPr>
          <p:spPr>
            <a:xfrm>
              <a:off x="5734038" y="3540620"/>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Google Shape;522;p9"/>
            <p:cNvSpPr/>
            <p:nvPr/>
          </p:nvSpPr>
          <p:spPr>
            <a:xfrm>
              <a:off x="5793283" y="3540620"/>
              <a:ext cx="14097" cy="14097"/>
            </a:xfrm>
            <a:custGeom>
              <a:avLst/>
              <a:gdLst/>
              <a:ahLst/>
              <a:cxnLst/>
              <a:rect l="l" t="t" r="r" b="b"/>
              <a:pathLst>
                <a:path w="14097" h="14097" extrusionOk="0">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3" name="Google Shape;523;p9"/>
            <p:cNvSpPr/>
            <p:nvPr/>
          </p:nvSpPr>
          <p:spPr>
            <a:xfrm>
              <a:off x="5852433" y="354062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4" name="Google Shape;524;p9"/>
            <p:cNvSpPr/>
            <p:nvPr/>
          </p:nvSpPr>
          <p:spPr>
            <a:xfrm>
              <a:off x="5911678" y="354062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5" name="Google Shape;525;p9"/>
            <p:cNvSpPr/>
            <p:nvPr/>
          </p:nvSpPr>
          <p:spPr>
            <a:xfrm>
              <a:off x="5970828" y="354062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6" name="Google Shape;526;p9"/>
            <p:cNvSpPr/>
            <p:nvPr/>
          </p:nvSpPr>
          <p:spPr>
            <a:xfrm>
              <a:off x="6030074" y="3540620"/>
              <a:ext cx="14097" cy="14097"/>
            </a:xfrm>
            <a:custGeom>
              <a:avLst/>
              <a:gdLst/>
              <a:ahLst/>
              <a:cxnLst/>
              <a:rect l="l" t="t" r="r" b="b"/>
              <a:pathLst>
                <a:path w="14097" h="14097" extrusionOk="0">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7" name="Google Shape;527;p9"/>
            <p:cNvSpPr/>
            <p:nvPr/>
          </p:nvSpPr>
          <p:spPr>
            <a:xfrm>
              <a:off x="6089224" y="354062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8" name="Google Shape;528;p9"/>
            <p:cNvSpPr/>
            <p:nvPr/>
          </p:nvSpPr>
          <p:spPr>
            <a:xfrm>
              <a:off x="5734038" y="3599770"/>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9" name="Google Shape;529;p9"/>
            <p:cNvSpPr/>
            <p:nvPr/>
          </p:nvSpPr>
          <p:spPr>
            <a:xfrm>
              <a:off x="5793283" y="3599770"/>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0" name="Google Shape;530;p9"/>
            <p:cNvSpPr/>
            <p:nvPr/>
          </p:nvSpPr>
          <p:spPr>
            <a:xfrm>
              <a:off x="5852433" y="359977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1" name="Google Shape;531;p9"/>
            <p:cNvSpPr/>
            <p:nvPr/>
          </p:nvSpPr>
          <p:spPr>
            <a:xfrm>
              <a:off x="5911678" y="359977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Google Shape;532;p9"/>
            <p:cNvSpPr/>
            <p:nvPr/>
          </p:nvSpPr>
          <p:spPr>
            <a:xfrm>
              <a:off x="5970828" y="359977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3" name="Google Shape;533;p9"/>
            <p:cNvSpPr/>
            <p:nvPr/>
          </p:nvSpPr>
          <p:spPr>
            <a:xfrm>
              <a:off x="6030073" y="3599770"/>
              <a:ext cx="14097" cy="14096"/>
            </a:xfrm>
            <a:custGeom>
              <a:avLst/>
              <a:gdLst/>
              <a:ahLst/>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4" name="Google Shape;534;p9"/>
            <p:cNvSpPr/>
            <p:nvPr/>
          </p:nvSpPr>
          <p:spPr>
            <a:xfrm>
              <a:off x="6089224" y="359977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5" name="Google Shape;535;p9"/>
            <p:cNvSpPr/>
            <p:nvPr/>
          </p:nvSpPr>
          <p:spPr>
            <a:xfrm>
              <a:off x="5734037" y="3659014"/>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6" name="Google Shape;536;p9"/>
            <p:cNvSpPr/>
            <p:nvPr/>
          </p:nvSpPr>
          <p:spPr>
            <a:xfrm>
              <a:off x="5793282" y="3659014"/>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7" name="Google Shape;537;p9"/>
            <p:cNvSpPr/>
            <p:nvPr/>
          </p:nvSpPr>
          <p:spPr>
            <a:xfrm>
              <a:off x="5852432" y="365901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8" name="Google Shape;538;p9"/>
            <p:cNvSpPr/>
            <p:nvPr/>
          </p:nvSpPr>
          <p:spPr>
            <a:xfrm>
              <a:off x="5911678" y="365901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9" name="Google Shape;539;p9"/>
            <p:cNvSpPr/>
            <p:nvPr/>
          </p:nvSpPr>
          <p:spPr>
            <a:xfrm>
              <a:off x="5970828" y="365901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p9"/>
            <p:cNvSpPr/>
            <p:nvPr/>
          </p:nvSpPr>
          <p:spPr>
            <a:xfrm>
              <a:off x="6030073" y="3659014"/>
              <a:ext cx="14097" cy="14096"/>
            </a:xfrm>
            <a:custGeom>
              <a:avLst/>
              <a:gdLst/>
              <a:ahLst/>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1" name="Google Shape;541;p9"/>
            <p:cNvSpPr/>
            <p:nvPr/>
          </p:nvSpPr>
          <p:spPr>
            <a:xfrm>
              <a:off x="6089224" y="3659014"/>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2" name="Google Shape;542;p9"/>
            <p:cNvSpPr/>
            <p:nvPr/>
          </p:nvSpPr>
          <p:spPr>
            <a:xfrm>
              <a:off x="5734039" y="3718165"/>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3" name="Google Shape;543;p9"/>
            <p:cNvSpPr/>
            <p:nvPr/>
          </p:nvSpPr>
          <p:spPr>
            <a:xfrm>
              <a:off x="5793284" y="3718165"/>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4" name="Google Shape;544;p9"/>
            <p:cNvSpPr/>
            <p:nvPr/>
          </p:nvSpPr>
          <p:spPr>
            <a:xfrm>
              <a:off x="5852434" y="371816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5" name="Google Shape;545;p9"/>
            <p:cNvSpPr/>
            <p:nvPr/>
          </p:nvSpPr>
          <p:spPr>
            <a:xfrm>
              <a:off x="5911679" y="371816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6" name="Google Shape;546;p9"/>
            <p:cNvSpPr/>
            <p:nvPr/>
          </p:nvSpPr>
          <p:spPr>
            <a:xfrm>
              <a:off x="5970829" y="371816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7" name="Google Shape;547;p9"/>
            <p:cNvSpPr/>
            <p:nvPr/>
          </p:nvSpPr>
          <p:spPr>
            <a:xfrm>
              <a:off x="6030074" y="3718165"/>
              <a:ext cx="14097" cy="14096"/>
            </a:xfrm>
            <a:custGeom>
              <a:avLst/>
              <a:gdLst/>
              <a:ahLst/>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8" name="Google Shape;548;p9"/>
            <p:cNvSpPr/>
            <p:nvPr/>
          </p:nvSpPr>
          <p:spPr>
            <a:xfrm>
              <a:off x="6089225" y="3718165"/>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9" name="Google Shape;549;p9"/>
            <p:cNvSpPr/>
            <p:nvPr/>
          </p:nvSpPr>
          <p:spPr>
            <a:xfrm>
              <a:off x="5734040" y="3777410"/>
              <a:ext cx="14192" cy="14096"/>
            </a:xfrm>
            <a:custGeom>
              <a:avLst/>
              <a:gdLst/>
              <a:ahLst/>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0" name="Google Shape;550;p9"/>
            <p:cNvSpPr/>
            <p:nvPr/>
          </p:nvSpPr>
          <p:spPr>
            <a:xfrm>
              <a:off x="5793285" y="3777410"/>
              <a:ext cx="14097" cy="14096"/>
            </a:xfrm>
            <a:custGeom>
              <a:avLst/>
              <a:gdLst/>
              <a:ahLst/>
              <a:cxnLst/>
              <a:rect l="l" t="t" r="r" b="b"/>
              <a:pathLst>
                <a:path w="14097" h="14096" extrusionOk="0">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1" name="Google Shape;551;p9"/>
            <p:cNvSpPr/>
            <p:nvPr/>
          </p:nvSpPr>
          <p:spPr>
            <a:xfrm>
              <a:off x="5852436" y="3777408"/>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2" name="Google Shape;552;p9"/>
            <p:cNvSpPr/>
            <p:nvPr/>
          </p:nvSpPr>
          <p:spPr>
            <a:xfrm>
              <a:off x="5911683" y="3777408"/>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3" name="Google Shape;553;p9"/>
            <p:cNvSpPr/>
            <p:nvPr/>
          </p:nvSpPr>
          <p:spPr>
            <a:xfrm>
              <a:off x="5970835" y="3777408"/>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4" name="Google Shape;554;p9"/>
            <p:cNvSpPr/>
            <p:nvPr/>
          </p:nvSpPr>
          <p:spPr>
            <a:xfrm>
              <a:off x="6030082" y="3777410"/>
              <a:ext cx="14097" cy="14096"/>
            </a:xfrm>
            <a:custGeom>
              <a:avLst/>
              <a:gdLst/>
              <a:ahLst/>
              <a:cxnLst/>
              <a:rect l="l" t="t" r="r" b="b"/>
              <a:pathLst>
                <a:path w="14097" h="14096" extrusionOk="0">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5" name="Google Shape;555;p9"/>
            <p:cNvSpPr/>
            <p:nvPr/>
          </p:nvSpPr>
          <p:spPr>
            <a:xfrm>
              <a:off x="6089231" y="3777408"/>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6" name="Google Shape;556;p9"/>
            <p:cNvSpPr/>
            <p:nvPr/>
          </p:nvSpPr>
          <p:spPr>
            <a:xfrm>
              <a:off x="6148476" y="3481374"/>
              <a:ext cx="14097" cy="14096"/>
            </a:xfrm>
            <a:custGeom>
              <a:avLst/>
              <a:gdLst/>
              <a:ahLst/>
              <a:cxnLst/>
              <a:rect l="l" t="t" r="r" b="b"/>
              <a:pathLst>
                <a:path w="14097" h="14096" extrusionOk="0">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7" name="Google Shape;557;p9"/>
            <p:cNvSpPr/>
            <p:nvPr/>
          </p:nvSpPr>
          <p:spPr>
            <a:xfrm>
              <a:off x="6207627" y="3481374"/>
              <a:ext cx="14096" cy="14096"/>
            </a:xfrm>
            <a:custGeom>
              <a:avLst/>
              <a:gdLst/>
              <a:ahLst/>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8" name="Google Shape;558;p9"/>
            <p:cNvSpPr/>
            <p:nvPr/>
          </p:nvSpPr>
          <p:spPr>
            <a:xfrm>
              <a:off x="6266872" y="3481374"/>
              <a:ext cx="14096" cy="14096"/>
            </a:xfrm>
            <a:custGeom>
              <a:avLst/>
              <a:gdLst/>
              <a:ahLst/>
              <a:cxnLst/>
              <a:rect l="l" t="t" r="r" b="b"/>
              <a:pathLst>
                <a:path w="14096" h="14096" extrusionOk="0">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9" name="Google Shape;559;p9"/>
            <p:cNvSpPr/>
            <p:nvPr/>
          </p:nvSpPr>
          <p:spPr>
            <a:xfrm>
              <a:off x="6326022" y="3481374"/>
              <a:ext cx="14096" cy="14096"/>
            </a:xfrm>
            <a:custGeom>
              <a:avLst/>
              <a:gdLst/>
              <a:ahLst/>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0" name="Google Shape;560;p9"/>
            <p:cNvSpPr/>
            <p:nvPr/>
          </p:nvSpPr>
          <p:spPr>
            <a:xfrm>
              <a:off x="6385268" y="3481374"/>
              <a:ext cx="14096" cy="14096"/>
            </a:xfrm>
            <a:custGeom>
              <a:avLst/>
              <a:gdLst/>
              <a:ahLst/>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1" name="Google Shape;561;p9"/>
            <p:cNvSpPr/>
            <p:nvPr/>
          </p:nvSpPr>
          <p:spPr>
            <a:xfrm>
              <a:off x="6444417" y="3481373"/>
              <a:ext cx="14096" cy="14097"/>
            </a:xfrm>
            <a:custGeom>
              <a:avLst/>
              <a:gdLst/>
              <a:ahLst/>
              <a:cxnLst/>
              <a:rect l="l" t="t" r="r" b="b"/>
              <a:pathLst>
                <a:path w="14096" h="14097" extrusionOk="0">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2" name="Google Shape;562;p9"/>
            <p:cNvSpPr/>
            <p:nvPr/>
          </p:nvSpPr>
          <p:spPr>
            <a:xfrm>
              <a:off x="6148476" y="3540622"/>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3" name="Google Shape;563;p9"/>
            <p:cNvSpPr/>
            <p:nvPr/>
          </p:nvSpPr>
          <p:spPr>
            <a:xfrm>
              <a:off x="6207627" y="3540623"/>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4" name="Google Shape;564;p9"/>
            <p:cNvSpPr/>
            <p:nvPr/>
          </p:nvSpPr>
          <p:spPr>
            <a:xfrm>
              <a:off x="6266872" y="3540626"/>
              <a:ext cx="14096" cy="14096"/>
            </a:xfrm>
            <a:custGeom>
              <a:avLst/>
              <a:gdLst/>
              <a:ahLst/>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5" name="Google Shape;565;p9"/>
            <p:cNvSpPr/>
            <p:nvPr/>
          </p:nvSpPr>
          <p:spPr>
            <a:xfrm>
              <a:off x="6326022" y="3540627"/>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6" name="Google Shape;566;p9"/>
            <p:cNvSpPr/>
            <p:nvPr/>
          </p:nvSpPr>
          <p:spPr>
            <a:xfrm>
              <a:off x="6385268" y="354063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7" name="Google Shape;567;p9"/>
            <p:cNvSpPr/>
            <p:nvPr/>
          </p:nvSpPr>
          <p:spPr>
            <a:xfrm>
              <a:off x="6444417" y="3540631"/>
              <a:ext cx="14096" cy="14097"/>
            </a:xfrm>
            <a:custGeom>
              <a:avLst/>
              <a:gdLst/>
              <a:ahLst/>
              <a:cxnLst/>
              <a:rect l="l" t="t" r="r" b="b"/>
              <a:pathLst>
                <a:path w="14096" h="14097" extrusionOk="0">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8" name="Google Shape;568;p9"/>
            <p:cNvSpPr/>
            <p:nvPr/>
          </p:nvSpPr>
          <p:spPr>
            <a:xfrm>
              <a:off x="6148476" y="3599781"/>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9" name="Google Shape;569;p9"/>
            <p:cNvSpPr/>
            <p:nvPr/>
          </p:nvSpPr>
          <p:spPr>
            <a:xfrm>
              <a:off x="6207627" y="3599781"/>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0" name="Google Shape;570;p9"/>
            <p:cNvSpPr/>
            <p:nvPr/>
          </p:nvSpPr>
          <p:spPr>
            <a:xfrm>
              <a:off x="6266872" y="3599781"/>
              <a:ext cx="14096" cy="14096"/>
            </a:xfrm>
            <a:custGeom>
              <a:avLst/>
              <a:gdLst/>
              <a:ahLst/>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1" name="Google Shape;571;p9"/>
            <p:cNvSpPr/>
            <p:nvPr/>
          </p:nvSpPr>
          <p:spPr>
            <a:xfrm>
              <a:off x="6326022" y="3599781"/>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2" name="Google Shape;572;p9"/>
            <p:cNvSpPr/>
            <p:nvPr/>
          </p:nvSpPr>
          <p:spPr>
            <a:xfrm>
              <a:off x="6385268" y="3599780"/>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3" name="Google Shape;573;p9"/>
            <p:cNvSpPr/>
            <p:nvPr/>
          </p:nvSpPr>
          <p:spPr>
            <a:xfrm>
              <a:off x="6444417" y="3599782"/>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4" name="Google Shape;574;p9"/>
            <p:cNvSpPr/>
            <p:nvPr/>
          </p:nvSpPr>
          <p:spPr>
            <a:xfrm>
              <a:off x="6148476" y="3659026"/>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5" name="Google Shape;575;p9"/>
            <p:cNvSpPr/>
            <p:nvPr/>
          </p:nvSpPr>
          <p:spPr>
            <a:xfrm>
              <a:off x="6207627" y="3659026"/>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6" name="Google Shape;576;p9"/>
            <p:cNvSpPr/>
            <p:nvPr/>
          </p:nvSpPr>
          <p:spPr>
            <a:xfrm>
              <a:off x="6266872" y="3659026"/>
              <a:ext cx="14096" cy="14096"/>
            </a:xfrm>
            <a:custGeom>
              <a:avLst/>
              <a:gdLst/>
              <a:ahLst/>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7" name="Google Shape;577;p9"/>
            <p:cNvSpPr/>
            <p:nvPr/>
          </p:nvSpPr>
          <p:spPr>
            <a:xfrm>
              <a:off x="6326022" y="3659026"/>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8" name="Google Shape;578;p9"/>
            <p:cNvSpPr/>
            <p:nvPr/>
          </p:nvSpPr>
          <p:spPr>
            <a:xfrm>
              <a:off x="6385268" y="3659026"/>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9" name="Google Shape;579;p9"/>
            <p:cNvSpPr/>
            <p:nvPr/>
          </p:nvSpPr>
          <p:spPr>
            <a:xfrm>
              <a:off x="6444417" y="3659026"/>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0" name="Google Shape;580;p9"/>
            <p:cNvSpPr/>
            <p:nvPr/>
          </p:nvSpPr>
          <p:spPr>
            <a:xfrm>
              <a:off x="6148476" y="3718177"/>
              <a:ext cx="14097" cy="14096"/>
            </a:xfrm>
            <a:custGeom>
              <a:avLst/>
              <a:gdLst/>
              <a:ahLst/>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1" name="Google Shape;581;p9"/>
            <p:cNvSpPr/>
            <p:nvPr/>
          </p:nvSpPr>
          <p:spPr>
            <a:xfrm>
              <a:off x="6207627" y="3718177"/>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2" name="Google Shape;582;p9"/>
            <p:cNvSpPr/>
            <p:nvPr/>
          </p:nvSpPr>
          <p:spPr>
            <a:xfrm>
              <a:off x="6266872" y="3718177"/>
              <a:ext cx="14096" cy="14096"/>
            </a:xfrm>
            <a:custGeom>
              <a:avLst/>
              <a:gdLst/>
              <a:ahLst/>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3" name="Google Shape;583;p9"/>
            <p:cNvSpPr/>
            <p:nvPr/>
          </p:nvSpPr>
          <p:spPr>
            <a:xfrm>
              <a:off x="6326022" y="3718177"/>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4" name="Google Shape;584;p9"/>
            <p:cNvSpPr/>
            <p:nvPr/>
          </p:nvSpPr>
          <p:spPr>
            <a:xfrm>
              <a:off x="6385268" y="3718172"/>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5" name="Google Shape;585;p9"/>
            <p:cNvSpPr/>
            <p:nvPr/>
          </p:nvSpPr>
          <p:spPr>
            <a:xfrm>
              <a:off x="6444417" y="3718176"/>
              <a:ext cx="14096" cy="14096"/>
            </a:xfrm>
            <a:custGeom>
              <a:avLst/>
              <a:gdLst/>
              <a:ahLst/>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6" name="Google Shape;586;p9"/>
            <p:cNvSpPr/>
            <p:nvPr/>
          </p:nvSpPr>
          <p:spPr>
            <a:xfrm>
              <a:off x="6148472" y="3777419"/>
              <a:ext cx="14097" cy="14099"/>
            </a:xfrm>
            <a:custGeom>
              <a:avLst/>
              <a:gdLst/>
              <a:ahLst/>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7" name="Google Shape;587;p9"/>
            <p:cNvSpPr/>
            <p:nvPr/>
          </p:nvSpPr>
          <p:spPr>
            <a:xfrm>
              <a:off x="6207622" y="3777419"/>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8" name="Google Shape;588;p9"/>
            <p:cNvSpPr/>
            <p:nvPr/>
          </p:nvSpPr>
          <p:spPr>
            <a:xfrm>
              <a:off x="6266868" y="3777419"/>
              <a:ext cx="14096" cy="14099"/>
            </a:xfrm>
            <a:custGeom>
              <a:avLst/>
              <a:gdLst/>
              <a:ahLst/>
              <a:cxnLst/>
              <a:rect l="l" t="t" r="r" b="b"/>
              <a:pathLst>
                <a:path w="14096"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9" name="Google Shape;589;p9"/>
            <p:cNvSpPr/>
            <p:nvPr/>
          </p:nvSpPr>
          <p:spPr>
            <a:xfrm>
              <a:off x="6326024" y="3777383"/>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0" name="Google Shape;590;p9"/>
            <p:cNvSpPr/>
            <p:nvPr/>
          </p:nvSpPr>
          <p:spPr>
            <a:xfrm>
              <a:off x="6385287" y="3777429"/>
              <a:ext cx="14096" cy="14099"/>
            </a:xfrm>
            <a:custGeom>
              <a:avLst/>
              <a:gdLst/>
              <a:ahLst/>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1" name="Google Shape;591;p9"/>
            <p:cNvSpPr/>
            <p:nvPr/>
          </p:nvSpPr>
          <p:spPr>
            <a:xfrm>
              <a:off x="6444424" y="3777424"/>
              <a:ext cx="14096" cy="14096"/>
            </a:xfrm>
            <a:custGeom>
              <a:avLst/>
              <a:gdLst/>
              <a:ahLst/>
              <a:cxnLst/>
              <a:rect l="l" t="t" r="r" b="b"/>
              <a:pathLst>
                <a:path w="14096" h="14096" extrusionOk="0">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92" name="Google Shape;592;p9"/>
          <p:cNvSpPr txBox="1">
            <a:spLocks noGrp="1"/>
          </p:cNvSpPr>
          <p:nvPr>
            <p:ph type="body" idx="1"/>
          </p:nvPr>
        </p:nvSpPr>
        <p:spPr>
          <a:xfrm>
            <a:off x="6477270" y="1130846"/>
            <a:ext cx="497477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n-US">
                <a:solidFill>
                  <a:schemeClr val="lt1"/>
                </a:solidFill>
                <a:latin typeface="Times New Roman"/>
                <a:ea typeface="Times New Roman"/>
                <a:cs typeface="Times New Roman"/>
                <a:sym typeface="Times New Roman"/>
              </a:rPr>
              <a:t>OAuth 2 là một framework cho phép các ứng dụng có quyền truy cập hạn chế vào tài khoản người dùng trên dịch vụ HTTP, chẳng hạn như Facebook, GitHub và DigitalOcean. </a:t>
            </a:r>
            <a:endParaRPr>
              <a:solidFill>
                <a:schemeClr val="lt1"/>
              </a:solidFill>
            </a:endParaRPr>
          </a:p>
        </p:txBody>
      </p:sp>
    </p:spTree>
  </p:cSld>
  <p:clrMapOvr>
    <a:masterClrMapping/>
  </p:clrMapOvr>
</p:sld>
</file>

<file path=ppt/theme/theme1.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1186</Words>
  <Application>Microsoft Office PowerPoint</Application>
  <PresentationFormat>Widescreen</PresentationFormat>
  <Paragraphs>106</Paragraphs>
  <Slides>39</Slides>
  <Notes>39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39</vt:i4>
      </vt:variant>
    </vt:vector>
  </HeadingPairs>
  <TitlesOfParts>
    <vt:vector size="44" baseType="lpstr">
      <vt:lpstr>Arial</vt:lpstr>
      <vt:lpstr>Calibri</vt:lpstr>
      <vt:lpstr>Times New Roman</vt:lpstr>
      <vt:lpstr>Chủ đề Office</vt:lpstr>
      <vt:lpstr>Chủ đề Office</vt:lpstr>
      <vt:lpstr>Báo cáo môn học</vt:lpstr>
      <vt:lpstr>Nhóm báo cáo</vt:lpstr>
      <vt:lpstr>Tìm hiểu về đăng nhập một lần</vt:lpstr>
      <vt:lpstr>Giới thiệu Đăng nhập một lần (SSO)</vt:lpstr>
      <vt:lpstr>Cách hoạt động của SSO</vt:lpstr>
      <vt:lpstr>Cách hoạt động của SSO</vt:lpstr>
      <vt:lpstr>Các giao thức trong đăng nhập một lần</vt:lpstr>
      <vt:lpstr>Tìm hiểu về OAuth2</vt:lpstr>
      <vt:lpstr>Khái niệm OAuth2</vt:lpstr>
      <vt:lpstr>Các vai trò trong OAuth2</vt:lpstr>
      <vt:lpstr>Các thuật ngữ ủy quyền cơ bản</vt:lpstr>
      <vt:lpstr>Nguyên lý hoạt động của OAuth2</vt:lpstr>
      <vt:lpstr>Sơ đồ luồng hoạt động</vt:lpstr>
      <vt:lpstr>Oauth 3-legged và Oauth 2-legged</vt:lpstr>
      <vt:lpstr>Các loại cấp phép (Authorization Grant)</vt:lpstr>
      <vt:lpstr>Authorization Code</vt:lpstr>
      <vt:lpstr>Implicit</vt:lpstr>
      <vt:lpstr>Resource Owner Password Credentials</vt:lpstr>
      <vt:lpstr>Client Credentials</vt:lpstr>
      <vt:lpstr>Tính năng bảo mật của OAuth2</vt:lpstr>
      <vt:lpstr>Ưu nhược điểm của OAuth2.0</vt:lpstr>
      <vt:lpstr>Tìm hiểu về OpenID</vt:lpstr>
      <vt:lpstr>Các thành phần của OpenID</vt:lpstr>
      <vt:lpstr>Phương thức hoạt động của OpenID</vt:lpstr>
      <vt:lpstr>Smart Mode</vt:lpstr>
      <vt:lpstr>Smart Mode</vt:lpstr>
      <vt:lpstr>Relying Party</vt:lpstr>
      <vt:lpstr>Kiểm tra thuộc tính định danh</vt:lpstr>
      <vt:lpstr>Dumb Mode</vt:lpstr>
      <vt:lpstr>Cơ chế xác thực của OpenID</vt:lpstr>
      <vt:lpstr>Cơ chế xác thực của OpenID</vt:lpstr>
      <vt:lpstr>PowerPoint Presentation</vt:lpstr>
      <vt:lpstr>PowerPoint Presentation</vt:lpstr>
      <vt:lpstr>Vấn đề phát sinh với OpenID</vt:lpstr>
      <vt:lpstr>Demo: Đăng ký project trên Google Console</vt:lpstr>
      <vt:lpstr>Màn hình đăng nhập</vt:lpstr>
      <vt:lpstr>Hiển thị consent cho người dùng chọn tài khoản Google</vt:lpstr>
      <vt:lpstr>Profile trả về</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môn học</dc:title>
  <dc:creator>HOANG DANG TUAN DAT 20183701</dc:creator>
  <cp:lastModifiedBy>Dũng Tiến</cp:lastModifiedBy>
  <cp:revision>27</cp:revision>
  <dcterms:created xsi:type="dcterms:W3CDTF">2021-06-01T09:50:41Z</dcterms:created>
  <dcterms:modified xsi:type="dcterms:W3CDTF">2021-06-02T17:29:54Z</dcterms:modified>
</cp:coreProperties>
</file>