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09" r:id="rId1"/>
  </p:sldMasterIdLst>
  <p:notesMasterIdLst>
    <p:notesMasterId r:id="rId45"/>
  </p:notesMasterIdLst>
  <p:handoutMasterIdLst>
    <p:handoutMasterId r:id="rId46"/>
  </p:handoutMasterIdLst>
  <p:sldIdLst>
    <p:sldId id="333" r:id="rId2"/>
    <p:sldId id="263" r:id="rId3"/>
    <p:sldId id="350" r:id="rId4"/>
    <p:sldId id="336" r:id="rId5"/>
    <p:sldId id="337" r:id="rId6"/>
    <p:sldId id="339" r:id="rId7"/>
    <p:sldId id="340" r:id="rId8"/>
    <p:sldId id="351" r:id="rId9"/>
    <p:sldId id="352" r:id="rId10"/>
    <p:sldId id="343" r:id="rId11"/>
    <p:sldId id="344" r:id="rId12"/>
    <p:sldId id="345" r:id="rId13"/>
    <p:sldId id="346" r:id="rId14"/>
    <p:sldId id="348" r:id="rId15"/>
    <p:sldId id="359" r:id="rId16"/>
    <p:sldId id="360" r:id="rId17"/>
    <p:sldId id="364" r:id="rId18"/>
    <p:sldId id="365" r:id="rId19"/>
    <p:sldId id="366" r:id="rId20"/>
    <p:sldId id="367" r:id="rId21"/>
    <p:sldId id="361" r:id="rId22"/>
    <p:sldId id="362" r:id="rId23"/>
    <p:sldId id="363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53" r:id="rId37"/>
    <p:sldId id="356" r:id="rId38"/>
    <p:sldId id="357" r:id="rId39"/>
    <p:sldId id="382" r:id="rId40"/>
    <p:sldId id="358" r:id="rId41"/>
    <p:sldId id="354" r:id="rId42"/>
    <p:sldId id="355" r:id="rId43"/>
    <p:sldId id="33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19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D02AB-76D2-412D-8A61-11EF0061E709}" type="datetimeFigureOut">
              <a:rPr lang="en-US" smtClean="0"/>
              <a:t>09-Dec-16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82448-D7B3-4FAD-9CED-8D519CC2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61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BBE4-26AA-4F98-9A4E-8289D860B564}" type="datetimeFigureOut">
              <a:rPr lang="en-US" smtClean="0"/>
              <a:t>09-Dec-16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E3412-C010-4925-A31B-73C6C159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3412-C010-4925-A31B-73C6C1590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3412-C010-4925-A31B-73C6C1590B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1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B8E6-32C7-4462-99DE-F02C9E9E0E25}" type="datetime1">
              <a:rPr lang="en-US" smtClean="0"/>
              <a:t>09-Dec-16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650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7CC0-F300-47F2-8F2D-2D7110CE8A7B}" type="datetime1">
              <a:rPr lang="en-US" smtClean="0"/>
              <a:t>09-Dec-16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2BF-BBD0-4B7A-BC02-2B7714BC64B4}" type="datetime1">
              <a:rPr lang="en-US" smtClean="0"/>
              <a:t>09-Dec-16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1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7A45-02C4-44DA-A03A-E518300F3F28}" type="datetime1">
              <a:rPr lang="en-US" smtClean="0"/>
              <a:t>09-Dec-16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2DFA-07A2-4976-8BBE-1209749ECE74}" type="datetime1">
              <a:rPr lang="en-US" smtClean="0"/>
              <a:t>09-Dec-16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8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70CA-371B-455E-8A60-832CB226B853}" type="datetime1">
              <a:rPr lang="en-US" smtClean="0"/>
              <a:t>09-Dec-16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46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76E-C858-44FF-9F56-C2003AD8FC66}" type="datetime1">
              <a:rPr lang="en-US" smtClean="0"/>
              <a:t>09-Dec-16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80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FA8-B2D9-4EA6-9276-5A5CE4D00A3E}" type="datetime1">
              <a:rPr lang="en-US" smtClean="0"/>
              <a:t>09-Dec-16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6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3C0A-5256-4F36-B578-8CB923A03029}" type="datetime1">
              <a:rPr lang="en-US" smtClean="0"/>
              <a:t>09-Dec-16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651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606FBEE-3A61-4BFB-B02B-A13C9C5C3614}" type="datetime1">
              <a:rPr lang="en-US" smtClean="0"/>
              <a:t>09-Dec-16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94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0D4B-958E-49A1-9C9C-99AC64F8B945}" type="datetime1">
              <a:rPr lang="en-US" smtClean="0"/>
              <a:t>09-Dec-16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4B2360-A5A2-49A3-B71F-CD773B17299A}" type="datetime1">
              <a:rPr lang="en-US" smtClean="0"/>
              <a:t>09-Dec-16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EA26D4-5A2B-4F5F-B281-F3023B8C3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0" r:id="rId1"/>
    <p:sldLayoutId id="2147485711" r:id="rId2"/>
    <p:sldLayoutId id="2147485712" r:id="rId3"/>
    <p:sldLayoutId id="2147485713" r:id="rId4"/>
    <p:sldLayoutId id="2147485714" r:id="rId5"/>
    <p:sldLayoutId id="2147485715" r:id="rId6"/>
    <p:sldLayoutId id="2147485716" r:id="rId7"/>
    <p:sldLayoutId id="2147485717" r:id="rId8"/>
    <p:sldLayoutId id="2147485718" r:id="rId9"/>
    <p:sldLayoutId id="2147485719" r:id="rId10"/>
    <p:sldLayoutId id="214748572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ngxuanhong.wordpress.com/2015/09/19/support-vector-machine-svm-hoi-gi-dap-nay/" TargetMode="External"/><Relationship Id="rId2" Type="http://schemas.openxmlformats.org/officeDocument/2006/relationships/hyperlink" Target="http://www.svm-tutorial.com/2016/09/unconstrained-minimiz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pencv.org/3.1.0/d1/db7/tutorial_py_histogram_begins.html" TargetMode="External"/><Relationship Id="rId4" Type="http://schemas.openxmlformats.org/officeDocument/2006/relationships/hyperlink" Target="http://scikit-learn.org/stable/modules/generated/sklearn.svm.SVC.html#sklearn.svm.SVC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006" y="804203"/>
            <a:ext cx="7829565" cy="3491545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vi-VN" sz="2700" spc="300" dirty="0" smtClean="0">
                <a:solidFill>
                  <a:schemeClr val="tx2"/>
                </a:solidFill>
                <a:cs typeface="Calibri" panose="020F0502020204030204" pitchFamily="34" charset="0"/>
              </a:rPr>
              <a:t>BÁO CÁO MÔN HỌC</a:t>
            </a:r>
            <a:r>
              <a:rPr lang="en-US" sz="2700" spc="300" dirty="0" smtClean="0">
                <a:solidFill>
                  <a:schemeClr val="tx2"/>
                </a:solidFill>
                <a:cs typeface="Calibri" panose="020F0502020204030204" pitchFamily="34" charset="0"/>
              </a:rPr>
              <a:t>:</a:t>
            </a:r>
            <a:r>
              <a:rPr lang="vi-VN" sz="2700" spc="300" dirty="0" smtClean="0">
                <a:solidFill>
                  <a:schemeClr val="tx2"/>
                </a:solidFill>
                <a:cs typeface="Calibri" panose="020F0502020204030204" pitchFamily="34" charset="0"/>
              </a:rPr>
              <a:t> </a:t>
            </a:r>
            <a:r>
              <a:rPr lang="en-US" sz="2700" spc="300" dirty="0" smtClean="0">
                <a:solidFill>
                  <a:schemeClr val="tx2"/>
                </a:solidFill>
                <a:cs typeface="Calibri" panose="020F0502020204030204" pitchFamily="34" charset="0"/>
              </a:rPr>
              <a:t>HỌC MÁY</a:t>
            </a:r>
            <a:r>
              <a:rPr lang="vi-VN" sz="2700" spc="300" dirty="0" smtClean="0">
                <a:solidFill>
                  <a:schemeClr val="tx2"/>
                </a:solidFill>
                <a:cs typeface="Calibri" panose="020F0502020204030204" pitchFamily="34" charset="0"/>
              </a:rPr>
              <a:t> </a:t>
            </a:r>
            <a:r>
              <a:rPr lang="en-US" sz="2700" spc="3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2700" spc="3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700" spc="3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2700" spc="3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1" spc="170" dirty="0" smtClean="0">
                <a:cs typeface="Calibri" panose="020F0502020204030204" pitchFamily="34" charset="0"/>
              </a:rPr>
              <a:t>S</a:t>
            </a:r>
            <a:r>
              <a:rPr lang="vi-VN" sz="4000" b="1" spc="170" dirty="0" smtClean="0">
                <a:cs typeface="Calibri" panose="020F0502020204030204" pitchFamily="34" charset="0"/>
              </a:rPr>
              <a:t>O SÁNH</a:t>
            </a:r>
            <a:r>
              <a:rPr lang="en-US" sz="4000" b="1" spc="170" dirty="0" smtClean="0">
                <a:cs typeface="Calibri" panose="020F0502020204030204" pitchFamily="34" charset="0"/>
              </a:rPr>
              <a:t>,</a:t>
            </a:r>
            <a:r>
              <a:rPr lang="vi-VN" sz="4000" b="1" spc="170" dirty="0" smtClean="0">
                <a:cs typeface="Calibri" panose="020F0502020204030204" pitchFamily="34" charset="0"/>
              </a:rPr>
              <a:t> THỬ NGHIỆM CÁC </a:t>
            </a:r>
            <a:r>
              <a:rPr lang="en-US" sz="4000" b="1" spc="170" dirty="0" smtClean="0">
                <a:cs typeface="Calibri" panose="020F0502020204030204" pitchFamily="34" charset="0"/>
              </a:rPr>
              <a:t/>
            </a:r>
            <a:br>
              <a:rPr lang="en-US" sz="4000" b="1" spc="170" dirty="0" smtClean="0">
                <a:cs typeface="Calibri" panose="020F0502020204030204" pitchFamily="34" charset="0"/>
              </a:rPr>
            </a:br>
            <a:r>
              <a:rPr lang="vi-VN" sz="4000" b="1" spc="170" dirty="0" smtClean="0">
                <a:cs typeface="Calibri" panose="020F0502020204030204" pitchFamily="34" charset="0"/>
              </a:rPr>
              <a:t>PHƯƠNG PHÁP HỌC MÁY</a:t>
            </a:r>
            <a:r>
              <a:rPr lang="en-US" sz="4000" b="1" spc="170" dirty="0" smtClean="0">
                <a:cs typeface="Calibri" panose="020F0502020204030204" pitchFamily="34" charset="0"/>
              </a:rPr>
              <a:t> </a:t>
            </a:r>
            <a:r>
              <a:rPr lang="vi-VN" sz="4000" b="1" spc="170" dirty="0" smtClean="0">
                <a:cs typeface="Calibri" panose="020F0502020204030204" pitchFamily="34" charset="0"/>
              </a:rPr>
              <a:t>CHO </a:t>
            </a:r>
            <a:r>
              <a:rPr lang="en-US" sz="4000" b="1" spc="170" dirty="0" smtClean="0">
                <a:cs typeface="Calibri" panose="020F0502020204030204" pitchFamily="34" charset="0"/>
              </a:rPr>
              <a:t/>
            </a:r>
            <a:br>
              <a:rPr lang="en-US" sz="4000" b="1" spc="170" dirty="0" smtClean="0">
                <a:cs typeface="Calibri" panose="020F0502020204030204" pitchFamily="34" charset="0"/>
              </a:rPr>
            </a:br>
            <a:r>
              <a:rPr lang="vi-VN" sz="4000" b="1" spc="170" dirty="0" smtClean="0">
                <a:cs typeface="Calibri" panose="020F0502020204030204" pitchFamily="34" charset="0"/>
              </a:rPr>
              <a:t>BÀI TOÁN PHÂN LOẠI ẢNH</a:t>
            </a:r>
            <a:r>
              <a:rPr lang="en-US" sz="4000" b="1" spc="300" dirty="0" smtClean="0">
                <a:cs typeface="Calibri" panose="020F0502020204030204" pitchFamily="34" charset="0"/>
              </a:rPr>
              <a:t/>
            </a:r>
            <a:br>
              <a:rPr lang="en-US" sz="4000" b="1" spc="300" dirty="0" smtClean="0">
                <a:cs typeface="Calibri" panose="020F0502020204030204" pitchFamily="34" charset="0"/>
              </a:rPr>
            </a:b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spc="120" dirty="0" smtClean="0">
                <a:solidFill>
                  <a:srgbClr val="6370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 VIÊN HƯỚNG DẪN: TS. THÂN QUANG KHOÁT</a:t>
            </a:r>
            <a:endParaRPr lang="en-US" sz="2200" spc="120" dirty="0">
              <a:solidFill>
                <a:srgbClr val="6370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094" y="5134328"/>
            <a:ext cx="7543800" cy="1143000"/>
          </a:xfrm>
        </p:spPr>
        <p:txBody>
          <a:bodyPr/>
          <a:lstStyle/>
          <a:p>
            <a:r>
              <a:rPr lang="en-US" spc="300" dirty="0" err="1" smtClean="0"/>
              <a:t>Nhóm</a:t>
            </a:r>
            <a:r>
              <a:rPr lang="en-US" spc="300" dirty="0" smtClean="0"/>
              <a:t> 14</a:t>
            </a:r>
            <a:endParaRPr lang="en-US" spc="3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29974" y="4452953"/>
            <a:ext cx="4260133" cy="1667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 err="1" smtClean="0">
                <a:solidFill>
                  <a:schemeClr val="tx1"/>
                </a:solidFill>
              </a:rPr>
              <a:t>NguyễN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en-US" sz="1550" dirty="0" err="1" smtClean="0">
                <a:solidFill>
                  <a:schemeClr val="tx1"/>
                </a:solidFill>
              </a:rPr>
              <a:t>Tuấn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en-US" sz="1550" dirty="0" err="1" smtClean="0">
                <a:solidFill>
                  <a:schemeClr val="tx1"/>
                </a:solidFill>
              </a:rPr>
              <a:t>đạt</a:t>
            </a:r>
            <a:endParaRPr lang="en-US" sz="1550" dirty="0" smtClean="0">
              <a:solidFill>
                <a:schemeClr val="tx1"/>
              </a:solidFill>
            </a:endParaRPr>
          </a:p>
          <a:p>
            <a:r>
              <a:rPr lang="en-US" sz="1550" dirty="0" err="1" smtClean="0">
                <a:solidFill>
                  <a:schemeClr val="tx1"/>
                </a:solidFill>
              </a:rPr>
              <a:t>Vũ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en-US" sz="1550" dirty="0">
                <a:solidFill>
                  <a:schemeClr val="tx1"/>
                </a:solidFill>
              </a:rPr>
              <a:t>Minh </a:t>
            </a:r>
            <a:r>
              <a:rPr lang="en-US" sz="1550" dirty="0" err="1">
                <a:solidFill>
                  <a:schemeClr val="tx1"/>
                </a:solidFill>
              </a:rPr>
              <a:t>ĐỨc</a:t>
            </a:r>
            <a:endParaRPr lang="en-US" sz="1550" dirty="0">
              <a:solidFill>
                <a:schemeClr val="tx1"/>
              </a:solidFill>
            </a:endParaRPr>
          </a:p>
          <a:p>
            <a:r>
              <a:rPr lang="en-US" sz="1550" dirty="0" err="1" smtClean="0">
                <a:solidFill>
                  <a:schemeClr val="tx1"/>
                </a:solidFill>
              </a:rPr>
              <a:t>Nguyễn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en-US" sz="1550" dirty="0" err="1" smtClean="0">
                <a:solidFill>
                  <a:schemeClr val="tx1"/>
                </a:solidFill>
              </a:rPr>
              <a:t>Ngọc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en-US" sz="1550" dirty="0" err="1" smtClean="0">
                <a:solidFill>
                  <a:schemeClr val="tx1"/>
                </a:solidFill>
              </a:rPr>
              <a:t>Huyền</a:t>
            </a:r>
            <a:endParaRPr lang="en-US" sz="1550" dirty="0" smtClean="0">
              <a:solidFill>
                <a:schemeClr val="tx1"/>
              </a:solidFill>
            </a:endParaRPr>
          </a:p>
          <a:p>
            <a:r>
              <a:rPr lang="en-US" sz="1550" dirty="0" err="1" smtClean="0">
                <a:solidFill>
                  <a:schemeClr val="tx1"/>
                </a:solidFill>
              </a:rPr>
              <a:t>Đặng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en-US" sz="1550" dirty="0" err="1" smtClean="0">
                <a:solidFill>
                  <a:schemeClr val="tx1"/>
                </a:solidFill>
              </a:rPr>
              <a:t>quang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en-US" sz="1550" dirty="0" err="1" smtClean="0">
                <a:solidFill>
                  <a:schemeClr val="tx1"/>
                </a:solidFill>
              </a:rPr>
              <a:t>trung</a:t>
            </a:r>
            <a:endParaRPr lang="en-US" sz="1550" dirty="0" smtClean="0">
              <a:solidFill>
                <a:schemeClr val="tx1"/>
              </a:solidFill>
            </a:endParaRPr>
          </a:p>
          <a:p>
            <a:r>
              <a:rPr lang="en-US" sz="1550" dirty="0" smtClean="0">
                <a:solidFill>
                  <a:schemeClr val="tx1"/>
                </a:solidFill>
              </a:rPr>
              <a:t>Phan </a:t>
            </a:r>
            <a:r>
              <a:rPr lang="en-US" sz="1550" dirty="0" err="1" smtClean="0">
                <a:solidFill>
                  <a:schemeClr val="tx1"/>
                </a:solidFill>
              </a:rPr>
              <a:t>anh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en-US" sz="1550" dirty="0" err="1" smtClean="0">
                <a:solidFill>
                  <a:schemeClr val="tx1"/>
                </a:solidFill>
              </a:rPr>
              <a:t>tú</a:t>
            </a:r>
            <a:endParaRPr lang="en-US" sz="155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/>
              <a:t>giềng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(k-NN</a:t>
            </a:r>
            <a:r>
              <a:rPr lang="en-US" dirty="0" smtClean="0"/>
              <a:t>)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Cơ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sở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lý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thuyết</a:t>
            </a:r>
            <a:r>
              <a:rPr lang="en-US" sz="2700" b="1" dirty="0" smtClean="0"/>
              <a:t>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hương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pháp học máy dựa trên việc lưu lại các các ví dụ học trong tập dữ liệu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Dùng một hàm để tính độ tương đồng giữa các ví dụ traning đã lưu và dữ liệu từ bộ test.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Lưu lại k ví dụ có độ tương đồng với dữ liệu test nhất, từ đó dự đoán nhãn cho ví dụ test đầu vào theo lớp chiếm số đông trong số các lớp của k láng giềng.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Có nhiều hàm tính độ tương đồng, cần lựa chọn và thử nghiệm để chọn ra hàm tương đồng phù hợp với bộ dữ liệu.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Lấy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bao nhiêu hàng xóm cho đủ.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/>
              <a:t>giềng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(k-NN</a:t>
            </a:r>
            <a:r>
              <a:rPr lang="en-US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500" b="1" dirty="0" smtClean="0"/>
              <a:t> </a:t>
            </a:r>
            <a:r>
              <a:rPr lang="en-US" sz="2500" b="1" dirty="0" err="1" smtClean="0"/>
              <a:t>Cài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đặt</a:t>
            </a:r>
            <a:r>
              <a:rPr lang="en-US" sz="2500" b="1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:  </a:t>
            </a:r>
            <a:r>
              <a:rPr lang="en-US" dirty="0" smtClean="0"/>
              <a:t>M</a:t>
            </a:r>
            <a:r>
              <a:rPr lang="vi-VN" dirty="0" smtClean="0">
                <a:latin typeface="Calibri" panose="020F0502020204030204" pitchFamily="34" charset="0"/>
              </a:rPr>
              <a:t>ỗi </a:t>
            </a:r>
            <a:r>
              <a:rPr lang="vi-VN" dirty="0">
                <a:latin typeface="Calibri" panose="020F0502020204030204" pitchFamily="34" charset="0"/>
              </a:rPr>
              <a:t>dữ liệu sẽ được biểu diễn thông qua các </a:t>
            </a:r>
            <a:r>
              <a:rPr lang="vi-VN" dirty="0" smtClean="0">
                <a:latin typeface="Calibri" panose="020F0502020204030204" pitchFamily="34" charset="0"/>
              </a:rPr>
              <a:t>vector</a:t>
            </a:r>
            <a:r>
              <a:rPr lang="en-US" dirty="0" smtClean="0"/>
              <a:t>                                     ,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Lựa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vi-V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99" y="2851281"/>
            <a:ext cx="208626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/>
              <a:t>giềng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(k-NN</a:t>
            </a:r>
            <a:r>
              <a:rPr lang="en-US" dirty="0" smtClean="0"/>
              <a:t>)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500" b="1" dirty="0" smtClean="0"/>
              <a:t> </a:t>
            </a:r>
            <a:r>
              <a:rPr lang="en-US" sz="2500" b="1" dirty="0" err="1" smtClean="0"/>
              <a:t>Cài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đặt</a:t>
            </a:r>
            <a:r>
              <a:rPr lang="en-US" sz="2500" b="1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Lựa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vi-V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71" y="2883115"/>
            <a:ext cx="7111175" cy="32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/>
              <a:t>giềng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(k-NN</a:t>
            </a:r>
            <a:r>
              <a:rPr lang="en-US" dirty="0" smtClean="0"/>
              <a:t>)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900" b="1" dirty="0" smtClean="0"/>
              <a:t> </a:t>
            </a:r>
            <a:r>
              <a:rPr lang="en-US" sz="2900" b="1" dirty="0" err="1" smtClean="0"/>
              <a:t>Cài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đặt</a:t>
            </a:r>
            <a:r>
              <a:rPr lang="en-US" sz="2900" b="1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Lựa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Bước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đầu, dữ liệu được chia ra thành 2 phần train và test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Tiếp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theo từ tập train, chia dữ thành 5 fold, lấy 4 fold cho việc học, 1 fold dùng validation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Thử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cho các giá trị 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={3,4,5,6,7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},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lựa chọn các giá trị tốt nhất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32" y="2794481"/>
            <a:ext cx="5938254" cy="18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/>
              <a:t>giềng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(k-NN</a:t>
            </a:r>
            <a:r>
              <a:rPr lang="en-US" dirty="0" smtClean="0"/>
              <a:t>)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900" b="1" dirty="0" smtClean="0"/>
              <a:t> </a:t>
            </a:r>
            <a:r>
              <a:rPr lang="en-US" sz="2500" b="1" dirty="0" err="1" smtClean="0"/>
              <a:t>Kết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quả</a:t>
            </a:r>
            <a:r>
              <a:rPr lang="en-US" sz="2500" b="1" dirty="0" smtClean="0"/>
              <a:t>:</a:t>
            </a:r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K thu được là 7</a:t>
            </a: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Kết </a:t>
            </a: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quả 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11%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30000"/>
              </a:lnSpc>
              <a:buNone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k-NN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17" y="3327778"/>
            <a:ext cx="6912180" cy="29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2.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endParaRPr lang="en-US" b="1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2.1.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(k-NN)</a:t>
            </a:r>
          </a:p>
          <a:p>
            <a:pPr lvl="1">
              <a:lnSpc>
                <a:spcPct val="130000"/>
              </a:lnSpc>
            </a:pPr>
            <a:r>
              <a:rPr lang="en-US" b="1" dirty="0" smtClean="0"/>
              <a:t>2.2. </a:t>
            </a:r>
            <a:r>
              <a:rPr lang="en-US" b="1" dirty="0" err="1" smtClean="0"/>
              <a:t>Mạng</a:t>
            </a:r>
            <a:r>
              <a:rPr lang="en-US" b="1" dirty="0" smtClean="0"/>
              <a:t> Neural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2.3. </a:t>
            </a:r>
            <a:r>
              <a:rPr lang="en-US" dirty="0"/>
              <a:t>Convolutional </a:t>
            </a:r>
            <a:r>
              <a:rPr lang="en-US" dirty="0" smtClean="0"/>
              <a:t>Neural Networks (CNN)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2.4. </a:t>
            </a:r>
            <a:r>
              <a:rPr lang="en-US" dirty="0" err="1" smtClean="0"/>
              <a:t>Máy</a:t>
            </a:r>
            <a:r>
              <a:rPr lang="en-US" dirty="0" smtClean="0"/>
              <a:t> vector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(SVM)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 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88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500" b="1" dirty="0" err="1" smtClean="0"/>
              <a:t>Cơ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sở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lý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thuyết</a:t>
            </a:r>
            <a:endParaRPr lang="en-US" sz="25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vi-VN" dirty="0" smtClean="0">
                <a:latin typeface="Calibri" panose="020F0502020204030204" pitchFamily="34" charset="0"/>
              </a:rPr>
              <a:t>Mạng </a:t>
            </a:r>
            <a:r>
              <a:rPr lang="vi-VN" dirty="0">
                <a:latin typeface="Calibri" panose="020F0502020204030204" pitchFamily="34" charset="0"/>
              </a:rPr>
              <a:t>neural mô tả quá trình xử lý thông tin của các neural trong </a:t>
            </a:r>
            <a:r>
              <a:rPr lang="vi-VN" dirty="0" smtClean="0">
                <a:latin typeface="Calibri" panose="020F0502020204030204" pitchFamily="34" charset="0"/>
              </a:rPr>
              <a:t>bộ</a:t>
            </a:r>
            <a:r>
              <a:rPr lang="en-US" dirty="0" smtClean="0"/>
              <a:t> </a:t>
            </a:r>
            <a:r>
              <a:rPr lang="vi-VN" dirty="0" smtClean="0">
                <a:latin typeface="Calibri" panose="020F0502020204030204" pitchFamily="34" charset="0"/>
              </a:rPr>
              <a:t>não </a:t>
            </a:r>
            <a:r>
              <a:rPr lang="vi-VN" dirty="0">
                <a:latin typeface="Calibri" panose="020F0502020204030204" pitchFamily="34" charset="0"/>
              </a:rPr>
              <a:t>con </a:t>
            </a:r>
            <a:r>
              <a:rPr lang="vi-VN" dirty="0" smtClean="0">
                <a:latin typeface="Calibri" panose="020F0502020204030204" pitchFamily="34" charset="0"/>
              </a:rPr>
              <a:t>người</a:t>
            </a:r>
            <a:r>
              <a:rPr lang="en-US" dirty="0" smtClean="0"/>
              <a:t>.</a:t>
            </a:r>
            <a:r>
              <a:rPr lang="vi-VN" dirty="0" smtClean="0">
                <a:latin typeface="Calibri" panose="020F0502020204030204" pitchFamily="34" charset="0"/>
              </a:rPr>
              <a:t>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Mỗi </a:t>
            </a:r>
            <a:r>
              <a:rPr lang="vi-VN" dirty="0">
                <a:latin typeface="Calibri" panose="020F0502020204030204" pitchFamily="34" charset="0"/>
              </a:rPr>
              <a:t>neural có các giá trị vào ra và có xử lý tính toán cục </a:t>
            </a:r>
            <a:r>
              <a:rPr lang="vi-VN" dirty="0" smtClean="0">
                <a:latin typeface="Calibri" panose="020F0502020204030204" pitchFamily="34" charset="0"/>
              </a:rPr>
              <a:t>bộ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33" y="3098038"/>
            <a:ext cx="4333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88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500" b="1" dirty="0" err="1" smtClean="0"/>
              <a:t>Cơ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sở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lý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thuyết</a:t>
            </a:r>
            <a:endParaRPr lang="en-US" sz="25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Hai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4080135"/>
            <a:ext cx="6496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88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500" b="1" dirty="0" err="1" smtClean="0"/>
              <a:t>Cài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đặt</a:t>
            </a:r>
            <a:endParaRPr lang="en-US" sz="2500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: 2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/>
              <a:t>ẩn</a:t>
            </a:r>
            <a:r>
              <a:rPr lang="en-US" dirty="0"/>
              <a:t> 1: 2048 neural,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2: 1024 neural </a:t>
            </a:r>
            <a:endParaRPr lang="en-US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active: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score: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loss: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43" y="3357906"/>
            <a:ext cx="1476375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56" y="3880110"/>
            <a:ext cx="142875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255" y="4275421"/>
            <a:ext cx="2038350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850" y="4790488"/>
            <a:ext cx="3619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88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500" b="1" dirty="0" err="1" smtClean="0"/>
              <a:t>Cài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đặt</a:t>
            </a:r>
            <a:endParaRPr lang="en-US" sz="25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Lan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02" y="2827756"/>
            <a:ext cx="6725114" cy="14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2.1.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(k-NN)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2.3. </a:t>
            </a:r>
            <a:r>
              <a:rPr lang="en-US" dirty="0"/>
              <a:t>Convolutional </a:t>
            </a:r>
            <a:r>
              <a:rPr lang="en-US" dirty="0" smtClean="0"/>
              <a:t>Neural Networks (CNN)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2.4. </a:t>
            </a:r>
            <a:r>
              <a:rPr lang="en-US" dirty="0" err="1" smtClean="0"/>
              <a:t>Máy</a:t>
            </a:r>
            <a:r>
              <a:rPr lang="en-US" dirty="0" smtClean="0"/>
              <a:t> vector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(SVM)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 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88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500" b="1" dirty="0" err="1" smtClean="0"/>
              <a:t>Kết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quả</a:t>
            </a:r>
            <a:endParaRPr lang="en-US" sz="25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Dữ liệu : 50000 bộ cho tập training, 10000 bộ cho tập test.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Phương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pháp đánh giá: Hold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Kết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quả thu được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Thực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nghiệm trên máy tính laptop core i5, tốc độ xử lý 2.60GHz - 3.0GHz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Chạy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7h với bộ xử lý Intel(R) Core(TM)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Độ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chính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35%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2.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endParaRPr lang="en-US" b="1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2.1.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(k-NN)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lvl="1">
              <a:lnSpc>
                <a:spcPct val="130000"/>
              </a:lnSpc>
            </a:pPr>
            <a:r>
              <a:rPr lang="en-US" b="1" dirty="0" smtClean="0"/>
              <a:t>2.3. </a:t>
            </a:r>
            <a:r>
              <a:rPr lang="en-US" b="1" dirty="0"/>
              <a:t>Convolutional </a:t>
            </a:r>
            <a:r>
              <a:rPr lang="en-US" b="1" dirty="0" smtClean="0"/>
              <a:t>Neural Networks (CNN)</a:t>
            </a:r>
            <a:endParaRPr lang="en-US" b="1" dirty="0"/>
          </a:p>
          <a:p>
            <a:pPr lvl="1">
              <a:lnSpc>
                <a:spcPct val="130000"/>
              </a:lnSpc>
            </a:pPr>
            <a:r>
              <a:rPr lang="en-US" dirty="0"/>
              <a:t>2.4. </a:t>
            </a:r>
            <a:r>
              <a:rPr lang="en-US" dirty="0" err="1" smtClean="0"/>
              <a:t>Máy</a:t>
            </a:r>
            <a:r>
              <a:rPr lang="en-US" dirty="0" smtClean="0"/>
              <a:t> vector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(SVM)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 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 Convolutional </a:t>
            </a:r>
            <a:r>
              <a:rPr lang="en-US" dirty="0" smtClean="0"/>
              <a:t>Neural </a:t>
            </a:r>
            <a:r>
              <a:rPr lang="en-US" dirty="0"/>
              <a:t>Networks (CNN</a:t>
            </a:r>
            <a:r>
              <a:rPr lang="en-US" dirty="0" smtClean="0"/>
              <a:t>)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Cơ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sở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lý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thuyết</a:t>
            </a:r>
            <a:endParaRPr lang="en-US" sz="2700" b="1" dirty="0" smtClean="0"/>
          </a:p>
          <a:p>
            <a:pPr marL="0" indent="0">
              <a:buNone/>
            </a:pPr>
            <a:r>
              <a:rPr lang="en-US" b="1" dirty="0" err="1" smtClean="0">
                <a:latin typeface="Calibri" panose="020F0502020204030204" pitchFamily="34" charset="0"/>
              </a:rPr>
              <a:t>Giới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thiệu</a:t>
            </a:r>
            <a:r>
              <a:rPr lang="en-US" b="1" dirty="0" smtClean="0">
                <a:latin typeface="Calibri" panose="020F0502020204030204" pitchFamily="34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Convolutional </a:t>
            </a:r>
            <a:r>
              <a:rPr lang="vi-VN" dirty="0">
                <a:latin typeface="Calibri" panose="020F0502020204030204" pitchFamily="34" charset="0"/>
              </a:rPr>
              <a:t>Neural Networks tương </a:t>
            </a:r>
            <a:r>
              <a:rPr lang="vi-VN" dirty="0" smtClean="0">
                <a:latin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</a:rPr>
              <a:t>ự</a:t>
            </a:r>
            <a:r>
              <a:rPr lang="vi-VN" dirty="0" smtClean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như các mạng nerual network </a:t>
            </a:r>
            <a:r>
              <a:rPr lang="vi-VN" dirty="0" smtClean="0">
                <a:latin typeface="Calibri" panose="020F0502020204030204" pitchFamily="34" charset="0"/>
              </a:rPr>
              <a:t>khác.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Chúng </a:t>
            </a:r>
            <a:r>
              <a:rPr lang="vi-VN" dirty="0">
                <a:latin typeface="Calibri" panose="020F0502020204030204" pitchFamily="34" charset="0"/>
              </a:rPr>
              <a:t>được tạo thành từ các tế bào noron có thể học trọng số và </a:t>
            </a:r>
            <a:r>
              <a:rPr lang="vi-VN" dirty="0" smtClean="0">
                <a:latin typeface="Calibri" panose="020F0502020204030204" pitchFamily="34" charset="0"/>
              </a:rPr>
              <a:t>biases.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dirty="0" smtClean="0">
                <a:latin typeface="Calibri" panose="020F0502020204030204" pitchFamily="34" charset="0"/>
              </a:rPr>
              <a:t>Mỗi</a:t>
            </a:r>
            <a:r>
              <a:rPr lang="en-US" dirty="0" smtClean="0"/>
              <a:t> </a:t>
            </a:r>
            <a:r>
              <a:rPr lang="vi-VN" dirty="0" smtClean="0">
                <a:latin typeface="Calibri" panose="020F0502020204030204" pitchFamily="34" charset="0"/>
              </a:rPr>
              <a:t>noron </a:t>
            </a:r>
            <a:r>
              <a:rPr lang="vi-VN" dirty="0">
                <a:latin typeface="Calibri" panose="020F0502020204030204" pitchFamily="34" charset="0"/>
              </a:rPr>
              <a:t>thực </a:t>
            </a:r>
            <a:r>
              <a:rPr lang="vi-VN" dirty="0" smtClean="0">
                <a:latin typeface="Calibri" panose="020F0502020204030204" pitchFamily="34" charset="0"/>
              </a:rPr>
              <a:t>hiện môt số sản xuất và tùy chọn với đường phi tuyến.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Toàn</a:t>
            </a:r>
            <a:r>
              <a:rPr lang="en-US" dirty="0" smtClean="0"/>
              <a:t> </a:t>
            </a:r>
            <a:r>
              <a:rPr lang="vi-VN" dirty="0" smtClean="0">
                <a:latin typeface="Calibri" panose="020F0502020204030204" pitchFamily="34" charset="0"/>
              </a:rPr>
              <a:t>bộ mạng </a:t>
            </a:r>
            <a:r>
              <a:rPr lang="vi-VN" dirty="0">
                <a:latin typeface="Calibri" panose="020F0502020204030204" pitchFamily="34" charset="0"/>
              </a:rPr>
              <a:t>vẫn thể hiện một hàm số khả vi duy </a:t>
            </a:r>
            <a:r>
              <a:rPr lang="vi-VN" dirty="0" smtClean="0">
                <a:latin typeface="Calibri" panose="020F0502020204030204" pitchFamily="34" charset="0"/>
              </a:rPr>
              <a:t>nhất: </a:t>
            </a:r>
            <a:r>
              <a:rPr lang="en-US" dirty="0" smtClean="0"/>
              <a:t>T</a:t>
            </a:r>
            <a:r>
              <a:rPr lang="vi-VN" dirty="0" smtClean="0">
                <a:latin typeface="Calibri" panose="020F0502020204030204" pitchFamily="34" charset="0"/>
              </a:rPr>
              <a:t>ừ </a:t>
            </a:r>
            <a:r>
              <a:rPr lang="vi-VN" dirty="0">
                <a:latin typeface="Calibri" panose="020F0502020204030204" pitchFamily="34" charset="0"/>
              </a:rPr>
              <a:t>các điểm ảnh </a:t>
            </a:r>
            <a:r>
              <a:rPr lang="vi-VN" dirty="0" smtClean="0">
                <a:latin typeface="Calibri" panose="020F0502020204030204" pitchFamily="34" charset="0"/>
              </a:rPr>
              <a:t>hình</a:t>
            </a:r>
            <a:r>
              <a:rPr lang="en-US" dirty="0" smtClean="0"/>
              <a:t> </a:t>
            </a:r>
            <a:r>
              <a:rPr lang="vi-VN" dirty="0" smtClean="0">
                <a:latin typeface="Calibri" panose="020F0502020204030204" pitchFamily="34" charset="0"/>
              </a:rPr>
              <a:t>ảnh </a:t>
            </a:r>
            <a:r>
              <a:rPr lang="vi-VN" dirty="0">
                <a:latin typeface="Calibri" panose="020F0502020204030204" pitchFamily="34" charset="0"/>
              </a:rPr>
              <a:t>thô trên một đầu với điểm số lớp học khác.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Chúng </a:t>
            </a:r>
            <a:r>
              <a:rPr lang="vi-VN" dirty="0">
                <a:latin typeface="Calibri" panose="020F0502020204030204" pitchFamily="34" charset="0"/>
              </a:rPr>
              <a:t>vẫn có một hàm </a:t>
            </a:r>
            <a:r>
              <a:rPr lang="vi-VN" dirty="0" smtClean="0">
                <a:latin typeface="Calibri" panose="020F0502020204030204" pitchFamily="34" charset="0"/>
              </a:rPr>
              <a:t>lỗi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(ví</a:t>
            </a:r>
            <a:r>
              <a:rPr lang="en-US" dirty="0" smtClean="0"/>
              <a:t> </a:t>
            </a:r>
            <a:r>
              <a:rPr lang="vi-VN" dirty="0" smtClean="0">
                <a:latin typeface="Calibri" panose="020F0502020204030204" pitchFamily="34" charset="0"/>
              </a:rPr>
              <a:t>dụ </a:t>
            </a:r>
            <a:r>
              <a:rPr lang="vi-VN" dirty="0">
                <a:latin typeface="Calibri" panose="020F0502020204030204" pitchFamily="34" charset="0"/>
              </a:rPr>
              <a:t>như SVM/softmax) ở lớp </a:t>
            </a:r>
            <a:r>
              <a:rPr lang="vi-VN" dirty="0" smtClean="0">
                <a:latin typeface="Calibri" panose="020F0502020204030204" pitchFamily="34" charset="0"/>
              </a:rPr>
              <a:t>cu</a:t>
            </a:r>
            <a:r>
              <a:rPr lang="en-US" dirty="0" smtClean="0"/>
              <a:t>ố</a:t>
            </a:r>
            <a:r>
              <a:rPr lang="vi-VN" dirty="0" smtClean="0">
                <a:latin typeface="Calibri" panose="020F0502020204030204" pitchFamily="34" charset="0"/>
              </a:rPr>
              <a:t>i </a:t>
            </a:r>
            <a:r>
              <a:rPr lang="vi-VN" dirty="0">
                <a:latin typeface="Calibri" panose="020F0502020204030204" pitchFamily="34" charset="0"/>
              </a:rPr>
              <a:t>(với kết nối đầy đủ).</a:t>
            </a:r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 Convolutional </a:t>
            </a:r>
            <a:r>
              <a:rPr lang="en-US" dirty="0" smtClean="0"/>
              <a:t>Neural </a:t>
            </a:r>
            <a:r>
              <a:rPr lang="en-US" dirty="0"/>
              <a:t>Networks (CNN</a:t>
            </a:r>
            <a:r>
              <a:rPr lang="en-US" dirty="0" smtClean="0"/>
              <a:t>)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/>
              <a:t>Cơ</a:t>
            </a:r>
            <a:r>
              <a:rPr lang="en-US" sz="2700" b="1" dirty="0"/>
              <a:t> </a:t>
            </a:r>
            <a:r>
              <a:rPr lang="en-US" sz="2700" b="1" dirty="0" err="1"/>
              <a:t>sở</a:t>
            </a:r>
            <a:r>
              <a:rPr lang="en-US" sz="2700" b="1" dirty="0"/>
              <a:t> </a:t>
            </a:r>
            <a:r>
              <a:rPr lang="en-US" sz="2700" b="1" dirty="0" err="1"/>
              <a:t>lý</a:t>
            </a:r>
            <a:r>
              <a:rPr lang="en-US" sz="2700" b="1" dirty="0"/>
              <a:t> </a:t>
            </a:r>
            <a:r>
              <a:rPr lang="en-US" sz="2700" b="1" dirty="0" err="1"/>
              <a:t>thuyết</a:t>
            </a:r>
            <a:endParaRPr lang="en-US" sz="2700" b="1" dirty="0"/>
          </a:p>
          <a:p>
            <a:pPr marL="0" indent="0">
              <a:lnSpc>
                <a:spcPct val="70000"/>
              </a:lnSpc>
              <a:buNone/>
            </a:pPr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CNN: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800" dirty="0" err="1" smtClean="0"/>
              <a:t>Mạng</a:t>
            </a:r>
            <a:r>
              <a:rPr lang="en-US" sz="1800" dirty="0" smtClean="0"/>
              <a:t> </a:t>
            </a:r>
            <a:r>
              <a:rPr lang="en-US" sz="1800" dirty="0"/>
              <a:t>CNN </a:t>
            </a:r>
            <a:r>
              <a:rPr lang="en-US" sz="1800" dirty="0" err="1"/>
              <a:t>có</a:t>
            </a:r>
            <a:r>
              <a:rPr lang="en-US" sz="1800" dirty="0"/>
              <a:t> 4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: Convolution Layer, </a:t>
            </a:r>
            <a:r>
              <a:rPr lang="en-US" sz="1800" dirty="0" err="1"/>
              <a:t>ReLu</a:t>
            </a:r>
            <a:r>
              <a:rPr lang="en-US" sz="1800" dirty="0"/>
              <a:t> Layer , Pooling Layer, Fully-Connected </a:t>
            </a:r>
            <a:r>
              <a:rPr lang="en-US" sz="1800" dirty="0" smtClean="0"/>
              <a:t>Layer.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Bên</a:t>
            </a:r>
            <a:r>
              <a:rPr lang="en-US" sz="1600" dirty="0" smtClean="0"/>
              <a:t> </a:t>
            </a:r>
            <a:r>
              <a:rPr lang="en-US" sz="1600" dirty="0" err="1" smtClean="0"/>
              <a:t>cạnh</a:t>
            </a:r>
            <a:r>
              <a:rPr lang="en-US" sz="1600" dirty="0" smtClean="0"/>
              <a:t> </a:t>
            </a:r>
            <a:r>
              <a:rPr lang="en-US" sz="1600" dirty="0" err="1" smtClean="0"/>
              <a:t>đó</a:t>
            </a:r>
            <a:r>
              <a:rPr lang="en-US" sz="1600" dirty="0" smtClean="0"/>
              <a:t> </a:t>
            </a:r>
            <a:r>
              <a:rPr lang="en-US" sz="1600" dirty="0" err="1" smtClean="0"/>
              <a:t>còn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fr-FR" sz="1600" dirty="0" err="1" smtClean="0"/>
              <a:t>lớp</a:t>
            </a:r>
            <a:r>
              <a:rPr lang="fr-FR" sz="1600" dirty="0" smtClean="0"/>
              <a:t> </a:t>
            </a:r>
            <a:r>
              <a:rPr lang="fr-FR" sz="1600" dirty="0"/>
              <a:t>Max </a:t>
            </a:r>
            <a:r>
              <a:rPr lang="fr-FR" sz="1600" dirty="0" err="1"/>
              <a:t>norm</a:t>
            </a:r>
            <a:r>
              <a:rPr lang="fr-FR" sz="1600" dirty="0"/>
              <a:t> </a:t>
            </a:r>
            <a:r>
              <a:rPr lang="fr-FR" sz="1600" dirty="0" err="1"/>
              <a:t>constraint</a:t>
            </a:r>
            <a:r>
              <a:rPr lang="fr-FR" sz="1600" dirty="0"/>
              <a:t> </a:t>
            </a:r>
            <a:r>
              <a:rPr lang="fr-FR" sz="1600" dirty="0" err="1"/>
              <a:t>và</a:t>
            </a:r>
            <a:r>
              <a:rPr lang="fr-FR" sz="1600" dirty="0"/>
              <a:t> Dropout </a:t>
            </a:r>
            <a:r>
              <a:rPr lang="fr-FR" sz="1600" dirty="0" err="1" smtClean="0"/>
              <a:t>để</a:t>
            </a:r>
            <a:r>
              <a:rPr lang="fr-FR" sz="1600" dirty="0" smtClean="0"/>
              <a:t> </a:t>
            </a:r>
            <a:r>
              <a:rPr lang="fr-FR" sz="1600" dirty="0" err="1" smtClean="0"/>
              <a:t>giảm</a:t>
            </a:r>
            <a:r>
              <a:rPr lang="fr-FR" sz="1600" dirty="0" smtClean="0"/>
              <a:t> </a:t>
            </a:r>
            <a:r>
              <a:rPr lang="fr-FR" sz="1600" dirty="0" err="1" smtClean="0"/>
              <a:t>Overfit</a:t>
            </a:r>
            <a:endParaRPr lang="en-US" sz="1600" dirty="0" smtClean="0"/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Update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39" y="3690502"/>
            <a:ext cx="4138437" cy="26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 Convolutional </a:t>
            </a:r>
            <a:r>
              <a:rPr lang="en-US" dirty="0" smtClean="0"/>
              <a:t>Neural </a:t>
            </a:r>
            <a:r>
              <a:rPr lang="en-US" dirty="0"/>
              <a:t>Networks (CNN</a:t>
            </a:r>
            <a:r>
              <a:rPr lang="en-US" dirty="0" smtClean="0"/>
              <a:t>)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Cài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đặt</a:t>
            </a:r>
            <a:r>
              <a:rPr lang="en-US" sz="2700" b="1" dirty="0" smtClean="0"/>
              <a:t>: </a:t>
            </a:r>
            <a:r>
              <a:rPr lang="en-US" sz="2700" b="1" dirty="0" err="1" smtClean="0">
                <a:latin typeface="Calibri" panose="020F0502020204030204" pitchFamily="34" charset="0"/>
              </a:rPr>
              <a:t>Mạng</a:t>
            </a:r>
            <a:r>
              <a:rPr lang="en-US" sz="2700" b="1" dirty="0" smtClean="0">
                <a:latin typeface="Calibri" panose="020F0502020204030204" pitchFamily="34" charset="0"/>
              </a:rPr>
              <a:t> CNN </a:t>
            </a:r>
            <a:r>
              <a:rPr lang="en-US" sz="2700" b="1" dirty="0" err="1" smtClean="0">
                <a:latin typeface="Calibri" panose="020F0502020204030204" pitchFamily="34" charset="0"/>
              </a:rPr>
              <a:t>đơn</a:t>
            </a:r>
            <a:r>
              <a:rPr lang="en-US" sz="2700" b="1" dirty="0" smtClean="0">
                <a:latin typeface="Calibri" panose="020F0502020204030204" pitchFamily="34" charset="0"/>
              </a:rPr>
              <a:t> </a:t>
            </a:r>
            <a:r>
              <a:rPr lang="en-US" sz="2700" b="1" dirty="0" err="1" smtClean="0">
                <a:latin typeface="Calibri" panose="020F0502020204030204" pitchFamily="34" charset="0"/>
              </a:rPr>
              <a:t>giản</a:t>
            </a: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latin typeface="Calibri" panose="020F0502020204030204" pitchFamily="34" charset="0"/>
              </a:rPr>
              <a:t> </a:t>
            </a: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Sử dụng thư viện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eras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71" y="2502796"/>
            <a:ext cx="5234431" cy="37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 Convolutional </a:t>
            </a:r>
            <a:r>
              <a:rPr lang="en-US" dirty="0" smtClean="0"/>
              <a:t>Neural </a:t>
            </a:r>
            <a:r>
              <a:rPr lang="en-US" dirty="0"/>
              <a:t>Networks (CNN</a:t>
            </a:r>
            <a:r>
              <a:rPr lang="en-US" dirty="0" smtClean="0"/>
              <a:t>)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Cài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đặt</a:t>
            </a:r>
            <a:r>
              <a:rPr lang="en-US" sz="2700" b="1" dirty="0" smtClean="0"/>
              <a:t>: </a:t>
            </a:r>
            <a:r>
              <a:rPr lang="en-US" sz="2700" b="1" dirty="0" err="1" smtClean="0">
                <a:latin typeface="Calibri" panose="020F0502020204030204" pitchFamily="34" charset="0"/>
              </a:rPr>
              <a:t>Mạng</a:t>
            </a:r>
            <a:r>
              <a:rPr lang="en-US" sz="2700" b="1" dirty="0" smtClean="0">
                <a:latin typeface="Calibri" panose="020F0502020204030204" pitchFamily="34" charset="0"/>
              </a:rPr>
              <a:t> CNN </a:t>
            </a:r>
            <a:r>
              <a:rPr lang="en-US" sz="2700" b="1" dirty="0" err="1" smtClean="0">
                <a:latin typeface="Calibri" panose="020F0502020204030204" pitchFamily="34" charset="0"/>
              </a:rPr>
              <a:t>đơn</a:t>
            </a:r>
            <a:r>
              <a:rPr lang="en-US" sz="2700" b="1" dirty="0" smtClean="0">
                <a:latin typeface="Calibri" panose="020F0502020204030204" pitchFamily="34" charset="0"/>
              </a:rPr>
              <a:t> </a:t>
            </a:r>
            <a:r>
              <a:rPr lang="en-US" sz="2700" b="1" dirty="0" err="1" smtClean="0">
                <a:latin typeface="Calibri" panose="020F0502020204030204" pitchFamily="34" charset="0"/>
              </a:rPr>
              <a:t>giản</a:t>
            </a: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v"/>
            </a:pPr>
            <a:endParaRPr lang="en-US" sz="2700" b="1" dirty="0">
              <a:latin typeface="Calibri" panose="020F0502020204030204" pitchFamily="34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v"/>
            </a:pP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v"/>
            </a:pPr>
            <a:endParaRPr lang="en-US" sz="2700" b="1" dirty="0">
              <a:latin typeface="Calibri" panose="020F0502020204030204" pitchFamily="34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v"/>
            </a:pP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v"/>
            </a:pPr>
            <a:endParaRPr lang="en-US" sz="2700" b="1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Training:</a:t>
            </a:r>
          </a:p>
          <a:p>
            <a:pPr marL="0" indent="0">
              <a:lnSpc>
                <a:spcPct val="50000"/>
              </a:lnSpc>
              <a:buNone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68" y="2292439"/>
            <a:ext cx="5213296" cy="167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75" y="4155503"/>
            <a:ext cx="5009092" cy="21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 Convolutional </a:t>
            </a:r>
            <a:r>
              <a:rPr lang="en-US" dirty="0" smtClean="0"/>
              <a:t>Neural </a:t>
            </a:r>
            <a:r>
              <a:rPr lang="en-US" dirty="0"/>
              <a:t>Networks (CNN</a:t>
            </a:r>
            <a:r>
              <a:rPr lang="en-US" dirty="0" smtClean="0"/>
              <a:t>)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Kết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quả</a:t>
            </a:r>
            <a:r>
              <a:rPr lang="en-US" sz="2700" b="1" dirty="0" smtClean="0"/>
              <a:t>: </a:t>
            </a:r>
            <a:r>
              <a:rPr lang="en-US" sz="2700" b="1" dirty="0" err="1" smtClean="0">
                <a:latin typeface="Calibri" panose="020F0502020204030204" pitchFamily="34" charset="0"/>
              </a:rPr>
              <a:t>Mạng</a:t>
            </a:r>
            <a:r>
              <a:rPr lang="en-US" sz="2700" b="1" dirty="0" smtClean="0">
                <a:latin typeface="Calibri" panose="020F0502020204030204" pitchFamily="34" charset="0"/>
              </a:rPr>
              <a:t> CNN </a:t>
            </a:r>
            <a:r>
              <a:rPr lang="en-US" sz="2700" b="1" dirty="0" err="1" smtClean="0">
                <a:latin typeface="Calibri" panose="020F0502020204030204" pitchFamily="34" charset="0"/>
              </a:rPr>
              <a:t>đơn</a:t>
            </a:r>
            <a:r>
              <a:rPr lang="en-US" sz="2700" b="1" dirty="0" smtClean="0">
                <a:latin typeface="Calibri" panose="020F0502020204030204" pitchFamily="34" charset="0"/>
              </a:rPr>
              <a:t> </a:t>
            </a:r>
            <a:r>
              <a:rPr lang="en-US" sz="2700" b="1" dirty="0" err="1" smtClean="0">
                <a:latin typeface="Calibri" panose="020F0502020204030204" pitchFamily="34" charset="0"/>
              </a:rPr>
              <a:t>giản</a:t>
            </a: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latin typeface="Calibri" panose="020F0502020204030204" pitchFamily="34" charset="0"/>
              </a:rPr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: 71.26% </a:t>
            </a:r>
            <a:endParaRPr lang="en-US" b="1" dirty="0" smtClean="0">
              <a:latin typeface="Calibri" panose="020F0502020204030204" pitchFamily="34" charset="0"/>
            </a:endParaRPr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79" y="2710116"/>
            <a:ext cx="4465025" cy="35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 Convolutional </a:t>
            </a:r>
            <a:r>
              <a:rPr lang="en-US" dirty="0" smtClean="0"/>
              <a:t>Neural </a:t>
            </a:r>
            <a:r>
              <a:rPr lang="en-US" dirty="0"/>
              <a:t>Networks (CNN</a:t>
            </a:r>
            <a:r>
              <a:rPr lang="en-US" dirty="0" smtClean="0"/>
              <a:t>)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Cài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đặt</a:t>
            </a:r>
            <a:r>
              <a:rPr lang="en-US" sz="2700" b="1" dirty="0" smtClean="0"/>
              <a:t>: </a:t>
            </a:r>
            <a:r>
              <a:rPr lang="en-US" sz="2700" b="1" dirty="0" err="1" smtClean="0">
                <a:latin typeface="Calibri" panose="020F0502020204030204" pitchFamily="34" charset="0"/>
              </a:rPr>
              <a:t>Mạng</a:t>
            </a:r>
            <a:r>
              <a:rPr lang="en-US" sz="2700" b="1" dirty="0" smtClean="0">
                <a:latin typeface="Calibri" panose="020F0502020204030204" pitchFamily="34" charset="0"/>
              </a:rPr>
              <a:t> CNN </a:t>
            </a:r>
            <a:r>
              <a:rPr lang="en-US" sz="2700" b="1" dirty="0" err="1" smtClean="0">
                <a:latin typeface="Calibri" panose="020F0502020204030204" pitchFamily="34" charset="0"/>
              </a:rPr>
              <a:t>lớn</a:t>
            </a: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Sử dụng thư viện keras,cài đặt tương tự với mạng CNN đơn giản với các tham số: </a:t>
            </a:r>
            <a:r>
              <a:rPr lang="en-US" dirty="0" smtClean="0"/>
              <a:t>	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epochs </a:t>
            </a:r>
            <a:r>
              <a:rPr lang="vi-VN" dirty="0">
                <a:latin typeface="Calibri" panose="020F0502020204030204" pitchFamily="34" charset="0"/>
              </a:rPr>
              <a:t>= 25 </a:t>
            </a:r>
            <a:endParaRPr lang="en-US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vi-VN" dirty="0" smtClean="0">
                <a:latin typeface="Calibri" panose="020F0502020204030204" pitchFamily="34" charset="0"/>
              </a:rPr>
              <a:t>hiến </a:t>
            </a:r>
            <a:r>
              <a:rPr lang="vi-VN" dirty="0">
                <a:latin typeface="Calibri" panose="020F0502020204030204" pitchFamily="34" charset="0"/>
              </a:rPr>
              <a:t>lược tối ưu Stochastic gradient descent </a:t>
            </a:r>
            <a:r>
              <a:rPr lang="vi-VN" dirty="0" smtClean="0">
                <a:latin typeface="Calibri" panose="020F0502020204030204" pitchFamily="34" charset="0"/>
              </a:rPr>
              <a:t>– </a:t>
            </a:r>
            <a:endParaRPr lang="en-US" dirty="0" smtClean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Tỉ </a:t>
            </a:r>
            <a:r>
              <a:rPr lang="vi-VN" dirty="0">
                <a:latin typeface="Calibri" panose="020F0502020204030204" pitchFamily="34" charset="0"/>
              </a:rPr>
              <a:t>lệ học learn rate: lrate = 0.01 </a:t>
            </a:r>
            <a:endParaRPr lang="en-US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decay </a:t>
            </a:r>
            <a:r>
              <a:rPr lang="vi-VN" dirty="0">
                <a:latin typeface="Calibri" panose="020F0502020204030204" pitchFamily="34" charset="0"/>
              </a:rPr>
              <a:t>= lrate/epochs</a:t>
            </a: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 Convolutional </a:t>
            </a:r>
            <a:r>
              <a:rPr lang="en-US" dirty="0" smtClean="0"/>
              <a:t>Neural </a:t>
            </a:r>
            <a:r>
              <a:rPr lang="en-US" dirty="0"/>
              <a:t>Networks (CNN</a:t>
            </a:r>
            <a:r>
              <a:rPr lang="en-US" dirty="0" smtClean="0"/>
              <a:t>)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Kết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quả</a:t>
            </a:r>
            <a:r>
              <a:rPr lang="en-US" sz="2700" b="1" dirty="0" smtClean="0"/>
              <a:t>: </a:t>
            </a:r>
            <a:r>
              <a:rPr lang="en-US" sz="2700" b="1" dirty="0" err="1" smtClean="0">
                <a:latin typeface="Calibri" panose="020F0502020204030204" pitchFamily="34" charset="0"/>
              </a:rPr>
              <a:t>Mạng</a:t>
            </a:r>
            <a:r>
              <a:rPr lang="en-US" sz="2700" b="1" dirty="0" smtClean="0">
                <a:latin typeface="Calibri" panose="020F0502020204030204" pitchFamily="34" charset="0"/>
              </a:rPr>
              <a:t> CNN </a:t>
            </a:r>
            <a:r>
              <a:rPr lang="en-US" sz="2700" b="1" dirty="0" err="1" smtClean="0">
                <a:latin typeface="Calibri" panose="020F0502020204030204" pitchFamily="34" charset="0"/>
              </a:rPr>
              <a:t>lớn</a:t>
            </a: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22" y="2241788"/>
            <a:ext cx="4803274" cy="40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 Convolutional </a:t>
            </a:r>
            <a:r>
              <a:rPr lang="en-US" dirty="0" smtClean="0"/>
              <a:t>Neural </a:t>
            </a:r>
            <a:r>
              <a:rPr lang="en-US" dirty="0"/>
              <a:t>Networks (CNN</a:t>
            </a:r>
            <a:r>
              <a:rPr lang="en-US" dirty="0" smtClean="0"/>
              <a:t>) 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Kết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quả</a:t>
            </a:r>
            <a:r>
              <a:rPr lang="en-US" sz="2700" b="1" dirty="0" smtClean="0"/>
              <a:t>: </a:t>
            </a:r>
            <a:r>
              <a:rPr lang="en-US" sz="2700" b="1" dirty="0" err="1" smtClean="0">
                <a:latin typeface="Calibri" panose="020F0502020204030204" pitchFamily="34" charset="0"/>
              </a:rPr>
              <a:t>Mạng</a:t>
            </a:r>
            <a:r>
              <a:rPr lang="en-US" sz="2700" b="1" dirty="0" smtClean="0">
                <a:latin typeface="Calibri" panose="020F0502020204030204" pitchFamily="34" charset="0"/>
              </a:rPr>
              <a:t> CNN </a:t>
            </a:r>
            <a:r>
              <a:rPr lang="en-US" sz="2700" b="1" dirty="0" err="1" smtClean="0">
                <a:latin typeface="Calibri" panose="020F0502020204030204" pitchFamily="34" charset="0"/>
              </a:rPr>
              <a:t>lớn</a:t>
            </a: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Train với bộ dữ liệu là 50000 mẫu và 10000 mẫu test. </a:t>
            </a:r>
            <a:endParaRPr 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vi-VN" dirty="0" smtClean="0">
                <a:latin typeface="Calibri" panose="020F0502020204030204" pitchFamily="34" charset="0"/>
              </a:rPr>
              <a:t>Sử </a:t>
            </a:r>
            <a:r>
              <a:rPr lang="vi-VN" dirty="0">
                <a:latin typeface="Calibri" panose="020F0502020204030204" pitchFamily="34" charset="0"/>
              </a:rPr>
              <a:t>dụng phương pháp đánh giá hand-out. </a:t>
            </a:r>
            <a:endParaRPr lang="en-US" dirty="0" smtClean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Dữ liệu được chia làm 2 phần tách biệt không giao nhau. </a:t>
            </a:r>
            <a:endParaRPr lang="en-US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Bộ </a:t>
            </a:r>
            <a:r>
              <a:rPr lang="vi-VN" dirty="0">
                <a:latin typeface="Calibri" panose="020F0502020204030204" pitchFamily="34" charset="0"/>
              </a:rPr>
              <a:t>dữ liệu với các ví dụ nhiễu lỗi ít </a:t>
            </a:r>
            <a:endParaRPr 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vi-VN" dirty="0" smtClean="0">
                <a:latin typeface="Calibri" panose="020F0502020204030204" pitchFamily="34" charset="0"/>
              </a:rPr>
              <a:t>Kết </a:t>
            </a:r>
            <a:r>
              <a:rPr lang="vi-VN" dirty="0">
                <a:latin typeface="Calibri" panose="020F0502020204030204" pitchFamily="34" charset="0"/>
              </a:rPr>
              <a:t>quả thu đươc: </a:t>
            </a:r>
            <a:endParaRPr lang="en-US" dirty="0" smtClean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Chạy 8h với bộ xử lý Intel(R) Core(TM) i5-3230M CPU @ 2.60GHz - 3.0GHz </a:t>
            </a:r>
            <a:endParaRPr lang="en-US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Chạy </a:t>
            </a:r>
            <a:r>
              <a:rPr lang="vi-VN" dirty="0">
                <a:latin typeface="Calibri" panose="020F0502020204030204" pitchFamily="34" charset="0"/>
              </a:rPr>
              <a:t>theo chiến lược min-batch(32). </a:t>
            </a:r>
            <a:endParaRPr lang="en-US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Độ </a:t>
            </a:r>
            <a:r>
              <a:rPr lang="vi-VN" dirty="0">
                <a:latin typeface="Calibri" panose="020F0502020204030204" pitchFamily="34" charset="0"/>
              </a:rPr>
              <a:t>chính xác khi đánh giá với tập test là: 79.91%.</a:t>
            </a:r>
            <a:endParaRPr lang="en-US" b="1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b="1" dirty="0" smtClean="0"/>
              <a:t>1.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tả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endParaRPr lang="en-US" b="1" dirty="0"/>
          </a:p>
          <a:p>
            <a:pPr>
              <a:lnSpc>
                <a:spcPct val="130000"/>
              </a:lnSpc>
            </a:pPr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2.1.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(k-NN)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2.3. </a:t>
            </a:r>
            <a:r>
              <a:rPr lang="en-US" dirty="0"/>
              <a:t>Convolutional </a:t>
            </a:r>
            <a:r>
              <a:rPr lang="en-US" dirty="0" smtClean="0"/>
              <a:t>Neural Networks (CNN)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2.4. </a:t>
            </a:r>
            <a:r>
              <a:rPr lang="en-US" dirty="0" err="1" smtClean="0"/>
              <a:t>Máy</a:t>
            </a:r>
            <a:r>
              <a:rPr lang="en-US" dirty="0" smtClean="0"/>
              <a:t> vector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(SVM)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 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2.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endParaRPr lang="en-US" b="1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2.1.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(k-NN)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2.3. </a:t>
            </a:r>
            <a:r>
              <a:rPr lang="en-US" dirty="0"/>
              <a:t>Convolutional </a:t>
            </a:r>
            <a:r>
              <a:rPr lang="en-US" dirty="0" smtClean="0"/>
              <a:t>Neural Networks (CNN)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b="1" dirty="0"/>
              <a:t>2.4. </a:t>
            </a:r>
            <a:r>
              <a:rPr lang="en-US" b="1" dirty="0" err="1" smtClean="0"/>
              <a:t>Máy</a:t>
            </a:r>
            <a:r>
              <a:rPr lang="en-US" b="1" dirty="0" smtClean="0"/>
              <a:t> vector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(SVM)</a:t>
            </a:r>
            <a:endParaRPr lang="en-US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 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 </a:t>
            </a:r>
            <a:r>
              <a:rPr lang="en-US" dirty="0" err="1"/>
              <a:t>Máy</a:t>
            </a:r>
            <a:r>
              <a:rPr lang="en-US" dirty="0"/>
              <a:t> vector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(SVM</a:t>
            </a:r>
            <a:r>
              <a:rPr lang="en-US" dirty="0" smtClean="0"/>
              <a:t>)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Cơ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sở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lý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thuyết</a:t>
            </a:r>
            <a:r>
              <a:rPr lang="en-US" sz="2700" b="1" dirty="0" smtClean="0"/>
              <a:t>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diễn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huấn</a:t>
            </a:r>
            <a:r>
              <a:rPr lang="en-US" sz="1800" dirty="0"/>
              <a:t> </a:t>
            </a:r>
            <a:r>
              <a:rPr lang="en-US" sz="1800" dirty="0" err="1" smtClean="0"/>
              <a:t>luyện</a:t>
            </a:r>
            <a:r>
              <a:rPr lang="en-US" sz="1800" dirty="0" smtClean="0"/>
              <a:t>  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73" y="2913643"/>
            <a:ext cx="5950012" cy="1596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465" y="2345107"/>
            <a:ext cx="2457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 </a:t>
            </a:r>
            <a:r>
              <a:rPr lang="en-US" dirty="0" err="1"/>
              <a:t>Máy</a:t>
            </a:r>
            <a:r>
              <a:rPr lang="en-US" dirty="0"/>
              <a:t> vector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(SVM</a:t>
            </a:r>
            <a:r>
              <a:rPr lang="en-US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Cơ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sở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lý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thuyết</a:t>
            </a:r>
            <a:r>
              <a:rPr lang="en-US" sz="2700" b="1" dirty="0" smtClean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latin typeface="Calibri" panose="020F0502020204030204" pitchFamily="34" charset="0"/>
              </a:rPr>
              <a:t> </a:t>
            </a: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97" y="2461063"/>
            <a:ext cx="4063563" cy="3367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9" y="4144648"/>
            <a:ext cx="4038600" cy="1485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79583" y="5774678"/>
            <a:ext cx="249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: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 </a:t>
            </a:r>
            <a:r>
              <a:rPr lang="en-US" dirty="0" err="1"/>
              <a:t>Máy</a:t>
            </a:r>
            <a:r>
              <a:rPr lang="en-US" dirty="0"/>
              <a:t> vector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(SVM</a:t>
            </a:r>
            <a:r>
              <a:rPr lang="en-US" dirty="0" smtClean="0"/>
              <a:t>)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Cài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đặt</a:t>
            </a:r>
            <a:endParaRPr lang="en-US" sz="2700" b="1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Ngôn ngữ lập trình python, thư viện học máy </a:t>
            </a:r>
            <a:r>
              <a:rPr lang="vi-V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Huấn </a:t>
            </a:r>
            <a:r>
              <a:rPr lang="vi-VN" sz="1700" dirty="0">
                <a:latin typeface="Calibri" panose="020F0502020204030204" pitchFamily="34" charset="0"/>
                <a:cs typeface="Calibri" panose="020F0502020204030204" pitchFamily="34" charset="0"/>
              </a:rPr>
              <a:t>luyện mô hình kernel là hàm nhân sử dụng (</a:t>
            </a:r>
            <a:r>
              <a:rPr lang="vi-VN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rbf,linear,poly)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vi-VN" sz="1700" dirty="0">
                <a:latin typeface="Calibri" panose="020F0502020204030204" pitchFamily="34" charset="0"/>
                <a:cs typeface="Calibri" panose="020F0502020204030204" pitchFamily="34" charset="0"/>
              </a:rPr>
              <a:t>là tham số nới lỏng mô hình, gamma tham số ảnh của hàm </a:t>
            </a:r>
            <a:r>
              <a:rPr lang="vi-VN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1700" dirty="0">
                <a:latin typeface="Calibri" panose="020F0502020204030204" pitchFamily="34" charset="0"/>
                <a:cs typeface="Calibri" panose="020F0502020204030204" pitchFamily="34" charset="0"/>
              </a:rPr>
              <a:t>Với hàm poly ta còn có tham số degree(mũ) và coef0(b) phương thức fit của SVC dùng để train mô hình </a:t>
            </a:r>
            <a:endParaRPr lang="en-US" sz="1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Đoán tập test: phương thức predict dùng để đoán nhãn cho tập test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3" y="3548340"/>
            <a:ext cx="4247826" cy="10396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13" y="4959712"/>
            <a:ext cx="4427953" cy="137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 </a:t>
            </a:r>
            <a:r>
              <a:rPr lang="en-US" dirty="0" err="1"/>
              <a:t>Máy</a:t>
            </a:r>
            <a:r>
              <a:rPr lang="en-US" dirty="0"/>
              <a:t> vector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(SVM</a:t>
            </a:r>
            <a:r>
              <a:rPr lang="en-US" dirty="0" smtClean="0"/>
              <a:t>)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700" b="1" dirty="0" smtClean="0"/>
              <a:t> </a:t>
            </a:r>
            <a:r>
              <a:rPr lang="en-US" sz="2700" b="1" dirty="0" err="1" smtClean="0"/>
              <a:t>Cài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đặt</a:t>
            </a:r>
            <a:endParaRPr lang="en-US" sz="2700" b="1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histogram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SVM :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</a:rPr>
              <a:t>Các tham số của hàm calcHist như sau </a:t>
            </a:r>
            <a:endParaRPr lang="en-US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Đầu </a:t>
            </a:r>
            <a:r>
              <a:rPr lang="vi-VN" dirty="0">
                <a:latin typeface="Calibri" panose="020F0502020204030204" pitchFamily="34" charset="0"/>
              </a:rPr>
              <a:t>vào ảnh </a:t>
            </a:r>
            <a:endParaRPr lang="en-US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Số </a:t>
            </a:r>
            <a:r>
              <a:rPr lang="vi-VN" dirty="0">
                <a:latin typeface="Calibri" panose="020F0502020204030204" pitchFamily="34" charset="0"/>
              </a:rPr>
              <a:t>đại diện cho màu cần tạo histogram [0 1 2] tức là cả 3 màu r b </a:t>
            </a:r>
            <a:r>
              <a:rPr lang="vi-VN" dirty="0" smtClean="0">
                <a:latin typeface="Calibri" panose="020F0502020204030204" pitchFamily="34" charset="0"/>
              </a:rPr>
              <a:t>g</a:t>
            </a:r>
            <a:endParaRPr lang="en-US" dirty="0" smtClean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bin </a:t>
            </a:r>
            <a:r>
              <a:rPr lang="vi-VN" dirty="0">
                <a:latin typeface="Calibri" panose="020F0502020204030204" pitchFamily="34" charset="0"/>
              </a:rPr>
              <a:t>tương ứng từng màu với dữ liệu ảnh theo (1) khuyên nên chọn </a:t>
            </a:r>
            <a:r>
              <a:rPr lang="vi-VN" dirty="0" smtClean="0">
                <a:latin typeface="Calibri" panose="020F0502020204030204" pitchFamily="34" charset="0"/>
              </a:rPr>
              <a:t>16 </a:t>
            </a:r>
            <a:endParaRPr lang="en-US" dirty="0" smtClean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Calibri" panose="020F0502020204030204" pitchFamily="34" charset="0"/>
              </a:rPr>
              <a:t>Vùng </a:t>
            </a:r>
            <a:r>
              <a:rPr lang="vi-VN" dirty="0">
                <a:latin typeface="Calibri" panose="020F0502020204030204" pitchFamily="34" charset="0"/>
              </a:rPr>
              <a:t>màu chọn </a:t>
            </a: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 </a:t>
            </a:r>
            <a:r>
              <a:rPr lang="en-US" dirty="0" err="1"/>
              <a:t>Máy</a:t>
            </a:r>
            <a:r>
              <a:rPr lang="en-US" dirty="0"/>
              <a:t> vector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(SVM</a:t>
            </a:r>
            <a:r>
              <a:rPr lang="en-US" dirty="0" smtClean="0"/>
              <a:t>)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Phương pháp đánh giá sử dụng: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old out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Áp dụng toàn bộ với chiền lược one vs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rbf C=5 autosklearn=(gamma=1/3072(xích ma=3072)) độ chính xác ≈ 25%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poly C=5 autosklearn=(gamma=1/3072 n=3) độ chính xác ≈ 38, 2%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linear C=5 độ chính xác ≈ 32%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poly histogram bin=16 C=5 autosklearn=(gamma=1/3072 n=3) độ chính xác ≈ 37, 6%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poly gray histogram bin=16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C=5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autoskcearn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=(gamma=1/3072 n=3) độ chính xác ≈ 29, 6% 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2.1.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(k-NN)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2.3. </a:t>
            </a:r>
            <a:r>
              <a:rPr lang="en-US" dirty="0"/>
              <a:t>Convolutional </a:t>
            </a:r>
            <a:r>
              <a:rPr lang="en-US" dirty="0" smtClean="0"/>
              <a:t>Neural Networks (CNN)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2.4. </a:t>
            </a:r>
            <a:r>
              <a:rPr lang="en-US" dirty="0" err="1" smtClean="0"/>
              <a:t>Máy</a:t>
            </a:r>
            <a:r>
              <a:rPr lang="en-US" dirty="0" smtClean="0"/>
              <a:t> vector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(SVM)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b="1" dirty="0" smtClean="0"/>
              <a:t> 3.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endParaRPr lang="en-US" b="1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b="1" dirty="0" smtClean="0"/>
              <a:t> So </a:t>
            </a:r>
            <a:r>
              <a:rPr lang="en-US" sz="2500" b="1" dirty="0" err="1" smtClean="0"/>
              <a:t>sánh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các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phương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pháp</a:t>
            </a:r>
            <a:endParaRPr lang="en-US" sz="2500" b="1" dirty="0" smtClean="0"/>
          </a:p>
          <a:p>
            <a:pPr>
              <a:lnSpc>
                <a:spcPct val="100000"/>
              </a:lnSpc>
            </a:pPr>
            <a:r>
              <a:rPr lang="en-US" sz="2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US" sz="25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. K-NN: </a:t>
            </a:r>
            <a:r>
              <a:rPr lang="en-US" sz="2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11 %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5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2. </a:t>
            </a:r>
            <a:r>
              <a:rPr lang="en-US" sz="25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Mạng</a:t>
            </a:r>
            <a:r>
              <a:rPr lang="en-US" sz="2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5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Neural (2 </a:t>
            </a:r>
            <a:r>
              <a:rPr lang="en-US" sz="25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tầng</a:t>
            </a:r>
            <a:r>
              <a:rPr lang="en-US" sz="25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): </a:t>
            </a:r>
            <a:r>
              <a:rPr lang="en-US" sz="2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35 %</a:t>
            </a:r>
            <a:r>
              <a:rPr lang="en-US" sz="25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5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3.</a:t>
            </a:r>
            <a:r>
              <a:rPr lang="en-US" sz="2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5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Mạng</a:t>
            </a:r>
            <a:r>
              <a:rPr lang="en-US" sz="2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5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CNN: </a:t>
            </a:r>
            <a:r>
              <a:rPr lang="en-US" sz="2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79,91 %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5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4</a:t>
            </a:r>
            <a:r>
              <a:rPr lang="en-US" sz="2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r>
              <a:rPr lang="en-US" sz="25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SVM: </a:t>
            </a:r>
            <a:r>
              <a:rPr lang="en-US" sz="2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38 %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25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b="1" dirty="0" smtClean="0"/>
              <a:t> </a:t>
            </a:r>
            <a:r>
              <a:rPr lang="en-US" sz="2500" b="1" dirty="0" err="1" smtClean="0"/>
              <a:t>Khó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khăn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gặp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phải</a:t>
            </a:r>
            <a:endParaRPr lang="en-US" sz="2500" b="1" dirty="0" smtClean="0"/>
          </a:p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Phương</a:t>
            </a: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pháp</a:t>
            </a: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SVM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train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lâu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poly (5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tiếng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tiếng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khăn</a:t>
            </a:r>
            <a:r>
              <a:rPr lang="en-US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SVM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có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nhiều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tham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số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cần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phải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thử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nghiệm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rất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nhiều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Phương</a:t>
            </a: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Pháp</a:t>
            </a: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CNN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Phần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cứng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chưa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đủ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mạnh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trên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dữ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liệu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lâu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(6h - 8h).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0" indent="0">
              <a:buNone/>
            </a:pPr>
            <a:endParaRPr lang="en-US" sz="25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b="1" dirty="0" smtClean="0"/>
              <a:t> </a:t>
            </a:r>
            <a:r>
              <a:rPr lang="en-US" sz="2500" b="1" dirty="0" err="1" smtClean="0"/>
              <a:t>Khó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khăn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gặp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phải</a:t>
            </a:r>
            <a:endParaRPr lang="en-US" sz="2500" b="1" dirty="0" smtClean="0"/>
          </a:p>
          <a:p>
            <a:pPr>
              <a:lnSpc>
                <a:spcPct val="100000"/>
              </a:lnSpc>
            </a:pPr>
            <a:r>
              <a:rPr lang="en-US" b="1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Về</a:t>
            </a:r>
            <a:r>
              <a:rPr lang="en-US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cách</a:t>
            </a:r>
            <a:r>
              <a:rPr lang="en-US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thức</a:t>
            </a: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hoạt</a:t>
            </a:r>
            <a:r>
              <a:rPr lang="en-US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động</a:t>
            </a:r>
            <a:r>
              <a:rPr lang="en-US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nhóm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Xảy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ra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xung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đột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khi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lập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trình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tổng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hợp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các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phần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code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của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các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thành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viên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khi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làm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việc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trên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Hướng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giải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quyết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Nhóm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dành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thời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gian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tìm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hiểu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và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thống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nhất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cách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thức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làm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việc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Khó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khăn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trong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lịch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hẹn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gặp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nhóm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do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thời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gian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biểu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của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từng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thành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viên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trong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nhóm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là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khác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nhau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Hướng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giải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quyết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Thảo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luận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trong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nhóm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online,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chủ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động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sắp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xếp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thời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gian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để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gặp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mặt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bàn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bạc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có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thể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không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được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đầy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đủ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mọi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thành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viên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cùng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lúc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nhưng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cần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đảm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bảo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thông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tin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đến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các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thành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viên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là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đầy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đủ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và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kịp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thời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  <a:p>
            <a:pPr lvl="1">
              <a:lnSpc>
                <a:spcPct val="140000"/>
              </a:lnSpc>
              <a:buFont typeface="Courier New" panose="02070309020205020404" pitchFamily="49" charset="0"/>
              <a:buChar char="o"/>
            </a:pP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: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.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Ta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32x32 pixel,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. </a:t>
            </a:r>
            <a:endParaRPr lang="en-US" dirty="0" smtClean="0"/>
          </a:p>
          <a:p>
            <a:pPr lvl="1">
              <a:lnSpc>
                <a:spcPct val="140000"/>
              </a:lnSpc>
              <a:buFont typeface="Courier New" panose="02070309020205020404" pitchFamily="49" charset="0"/>
              <a:buChar char="o"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3072 </a:t>
            </a:r>
            <a:r>
              <a:rPr lang="en-US" dirty="0" err="1"/>
              <a:t>chiều</a:t>
            </a:r>
            <a:r>
              <a:rPr lang="en-US" dirty="0"/>
              <a:t> (32x32x3 pixel).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rút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endParaRPr lang="en-US" sz="2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lũy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ánh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lũy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trao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2.1.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(k-NN)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2.3. </a:t>
            </a:r>
            <a:r>
              <a:rPr lang="en-US" dirty="0"/>
              <a:t>Convolutional </a:t>
            </a:r>
            <a:r>
              <a:rPr lang="en-US" dirty="0" smtClean="0"/>
              <a:t>Neural Networks (CNN)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2.4. </a:t>
            </a:r>
            <a:r>
              <a:rPr lang="en-US" dirty="0" err="1" smtClean="0"/>
              <a:t>Máy</a:t>
            </a:r>
            <a:r>
              <a:rPr lang="en-US" dirty="0" smtClean="0"/>
              <a:t> vector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(SVM)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 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4.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khảo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5838" y="2138887"/>
            <a:ext cx="8168198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[+] Slide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Học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Máy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TS.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Thân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Quang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Khoát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[+]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Opencourse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SVM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[+] 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http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://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www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.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svm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-tutorial.com/2016/09/unconstrained-minimization/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[+] 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://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ongxuanhong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.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wordpress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.com/2015/09/19/support-vector-machine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-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svm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-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-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gi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-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dap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-nay/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[+] 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http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://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scikit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-learn.org/stable/modules/generated/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sklearn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.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svm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.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SVC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html#sklearn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.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svm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.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SVC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[+] 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SVMs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Histogram-Based Image Classification Olivier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Chapelle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Patrick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Haffner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Vladimir 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Vapnik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[+] 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http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://docs.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opencv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.org/3.1.0/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d1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/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db7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/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tutorial_py_histogram_begins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.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html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16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8487"/>
            <a:ext cx="9144000" cy="5568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5586309"/>
            <a:ext cx="8603087" cy="82296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i="1" dirty="0" smtClean="0"/>
              <a:t>CHÚNG EM CẢM ƠN THẦY </a:t>
            </a:r>
            <a:br>
              <a:rPr lang="en-US" i="1" dirty="0" smtClean="0"/>
            </a:br>
            <a:r>
              <a:rPr lang="en-US" i="1" dirty="0" smtClean="0"/>
              <a:t>VÀ CÁC BẠN ĐÃ LẮNG NGHE!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53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r>
              <a:rPr lang="en-US" dirty="0" smtClean="0"/>
              <a:t>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training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dirty="0" smtClean="0"/>
              <a:t>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test,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. </a:t>
            </a:r>
          </a:p>
          <a:p>
            <a:r>
              <a:rPr lang="en-US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614053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200" dirty="0" smtClean="0"/>
              <a:t> </a:t>
            </a:r>
            <a:r>
              <a:rPr lang="en-US" sz="2200" b="1" dirty="0" err="1" smtClean="0"/>
              <a:t>Bộ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dữ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liệu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sử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dụng</a:t>
            </a:r>
            <a:r>
              <a:rPr lang="en-US" sz="2200" b="1" dirty="0" smtClean="0"/>
              <a:t>: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u="sng" dirty="0" smtClean="0">
                <a:hlinkClick r:id="rId2"/>
              </a:rPr>
              <a:t>CYFAR-10</a:t>
            </a:r>
            <a:endParaRPr lang="en-US" sz="2200" u="sng" dirty="0" smtClean="0"/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 60000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màu</a:t>
            </a:r>
            <a:r>
              <a:rPr lang="en-US" sz="2100" dirty="0"/>
              <a:t> 32x32 </a:t>
            </a:r>
            <a:r>
              <a:rPr lang="en-US" sz="2100" dirty="0" err="1"/>
              <a:t>trong</a:t>
            </a:r>
            <a:r>
              <a:rPr lang="en-US" sz="2100" dirty="0"/>
              <a:t> 10 </a:t>
            </a:r>
            <a:r>
              <a:rPr lang="en-US" sz="2100" dirty="0" err="1"/>
              <a:t>nhãn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, </a:t>
            </a:r>
            <a:r>
              <a:rPr lang="en-US" sz="2100" dirty="0" err="1"/>
              <a:t>với</a:t>
            </a:r>
            <a:r>
              <a:rPr lang="en-US" sz="2100" dirty="0"/>
              <a:t> 6000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/>
              <a:t>tổng</a:t>
            </a:r>
            <a:r>
              <a:rPr lang="en-US" sz="2100" dirty="0"/>
              <a:t> </a:t>
            </a:r>
            <a:r>
              <a:rPr lang="en-US" sz="2100" dirty="0" err="1"/>
              <a:t>cộng</a:t>
            </a:r>
            <a:r>
              <a:rPr lang="en-US" sz="2100" dirty="0"/>
              <a:t> 50000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học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10000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dirty="0" err="1"/>
              <a:t>nghiệm</a:t>
            </a:r>
            <a:r>
              <a:rPr lang="en-US" sz="2100" dirty="0" smtClean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dirty="0" err="1"/>
              <a:t>nghiệm</a:t>
            </a:r>
            <a:r>
              <a:rPr lang="en-US" sz="2100" dirty="0"/>
              <a:t> </a:t>
            </a:r>
            <a:r>
              <a:rPr lang="en-US" sz="2100" dirty="0" err="1"/>
              <a:t>chứa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1000 </a:t>
            </a:r>
            <a:r>
              <a:rPr lang="en-US" sz="2100" dirty="0" err="1"/>
              <a:t>bức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học</a:t>
            </a:r>
            <a:r>
              <a:rPr lang="en-US" sz="2100" dirty="0" smtClean="0"/>
              <a:t> </a:t>
            </a:r>
            <a:r>
              <a:rPr lang="en-US" sz="2100" dirty="0" err="1" smtClean="0"/>
              <a:t>chứa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ảnh</a:t>
            </a:r>
            <a:r>
              <a:rPr lang="en-US" sz="2100" dirty="0" smtClean="0"/>
              <a:t> </a:t>
            </a:r>
            <a:r>
              <a:rPr lang="en-US" sz="2100" dirty="0" err="1" smtClean="0"/>
              <a:t>còn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, </a:t>
            </a:r>
            <a:r>
              <a:rPr lang="en-US" sz="2100" dirty="0" err="1" smtClean="0"/>
              <a:t>xếp</a:t>
            </a:r>
            <a:r>
              <a:rPr lang="en-US" sz="2100" dirty="0" smtClean="0"/>
              <a:t> </a:t>
            </a:r>
            <a:r>
              <a:rPr lang="en-US" sz="2100" dirty="0" err="1" smtClean="0"/>
              <a:t>theo</a:t>
            </a:r>
            <a:r>
              <a:rPr lang="en-US" sz="2100" dirty="0" smtClean="0"/>
              <a:t> </a:t>
            </a:r>
            <a:r>
              <a:rPr lang="en-US" sz="2100" dirty="0" err="1" smtClean="0"/>
              <a:t>thứ</a:t>
            </a:r>
            <a:r>
              <a:rPr lang="en-US" sz="2100" dirty="0" smtClean="0"/>
              <a:t> </a:t>
            </a:r>
            <a:r>
              <a:rPr lang="en-US" sz="2100" dirty="0" err="1" smtClean="0"/>
              <a:t>tự</a:t>
            </a:r>
            <a:r>
              <a:rPr lang="en-US" sz="2100" dirty="0" smtClean="0"/>
              <a:t> </a:t>
            </a:r>
            <a:r>
              <a:rPr lang="en-US" sz="2100" dirty="0" err="1" smtClean="0"/>
              <a:t>ngẫu</a:t>
            </a:r>
            <a:r>
              <a:rPr lang="en-US" sz="2100" dirty="0" smtClean="0"/>
              <a:t> </a:t>
            </a:r>
            <a:r>
              <a:rPr lang="en-US" sz="2100" dirty="0" err="1" smtClean="0"/>
              <a:t>nhiên</a:t>
            </a:r>
            <a:r>
              <a:rPr lang="en-US" sz="2100" dirty="0" smtClean="0"/>
              <a:t>,</a:t>
            </a:r>
            <a:r>
              <a:rPr lang="en-US" sz="2100" dirty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/>
              <a:t>chia </a:t>
            </a:r>
            <a:r>
              <a:rPr lang="en-US" sz="2100" dirty="0" err="1"/>
              <a:t>thành</a:t>
            </a:r>
            <a:r>
              <a:rPr lang="en-US" sz="2100" dirty="0"/>
              <a:t> 5 batch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học</a:t>
            </a:r>
            <a:r>
              <a:rPr lang="en-US" sz="2100" dirty="0"/>
              <a:t>, </a:t>
            </a:r>
            <a:r>
              <a:rPr lang="en-US" sz="2100" dirty="0" err="1"/>
              <a:t>mỗi</a:t>
            </a:r>
            <a:r>
              <a:rPr lang="en-US" sz="2100" dirty="0"/>
              <a:t> batch </a:t>
            </a:r>
            <a:r>
              <a:rPr lang="en-US" sz="2100" dirty="0" err="1"/>
              <a:t>có</a:t>
            </a:r>
            <a:r>
              <a:rPr lang="en-US" sz="2100" dirty="0"/>
              <a:t> 10000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 smtClean="0"/>
              <a:t> </a:t>
            </a:r>
          </a:p>
          <a:p>
            <a:pPr lvl="1">
              <a:lnSpc>
                <a:spcPct val="140000"/>
              </a:lnSpc>
              <a:buFont typeface="Courier New" panose="02070309020205020404" pitchFamily="49" charset="0"/>
              <a:buChar char="o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batch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batch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batch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5000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K-NN</a:t>
            </a:r>
            <a:r>
              <a:rPr lang="en-US" dirty="0"/>
              <a:t>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láng</a:t>
            </a:r>
            <a:r>
              <a:rPr lang="en-US" dirty="0"/>
              <a:t> </a:t>
            </a:r>
            <a:r>
              <a:rPr lang="en-US" dirty="0" err="1"/>
              <a:t>giềng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endParaRPr lang="en-US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Neural </a:t>
            </a:r>
            <a:r>
              <a:rPr lang="en-US" dirty="0"/>
              <a:t>Network: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 smtClean="0"/>
              <a:t>ron</a:t>
            </a:r>
            <a:endParaRPr lang="en-US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Convolutional Neural Networks</a:t>
            </a:r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Support </a:t>
            </a:r>
            <a:r>
              <a:rPr lang="en-US" dirty="0"/>
              <a:t>Vector Machine: </a:t>
            </a:r>
            <a:r>
              <a:rPr lang="en-US" dirty="0" err="1"/>
              <a:t>Máy</a:t>
            </a:r>
            <a:r>
              <a:rPr lang="en-US" dirty="0"/>
              <a:t> vector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2.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endParaRPr lang="en-US" b="1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2.1.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(k-NN)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2.3. </a:t>
            </a:r>
            <a:r>
              <a:rPr lang="en-US" dirty="0"/>
              <a:t>Convolutional </a:t>
            </a:r>
            <a:r>
              <a:rPr lang="en-US" dirty="0" smtClean="0"/>
              <a:t>Neural Networks (CNN)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2.4. </a:t>
            </a:r>
            <a:r>
              <a:rPr lang="en-US" dirty="0" err="1" smtClean="0"/>
              <a:t>Máy</a:t>
            </a:r>
            <a:r>
              <a:rPr lang="en-US" dirty="0" smtClean="0"/>
              <a:t> vector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(SVM)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 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2.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endParaRPr lang="en-US" b="1" dirty="0" smtClean="0"/>
          </a:p>
          <a:p>
            <a:pPr lvl="1">
              <a:lnSpc>
                <a:spcPct val="130000"/>
              </a:lnSpc>
            </a:pPr>
            <a:r>
              <a:rPr lang="en-US" b="1" dirty="0" smtClean="0"/>
              <a:t>2.1. </a:t>
            </a:r>
            <a:r>
              <a:rPr lang="en-US" b="1" dirty="0" err="1" smtClean="0"/>
              <a:t>Láng</a:t>
            </a:r>
            <a:r>
              <a:rPr lang="en-US" b="1" dirty="0" smtClean="0"/>
              <a:t> </a:t>
            </a:r>
            <a:r>
              <a:rPr lang="en-US" b="1" dirty="0" err="1" smtClean="0"/>
              <a:t>giềng</a:t>
            </a:r>
            <a:r>
              <a:rPr lang="en-US" b="1" dirty="0" smtClean="0"/>
              <a:t> </a:t>
            </a:r>
            <a:r>
              <a:rPr lang="en-US" b="1" dirty="0" err="1" smtClean="0"/>
              <a:t>gần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b="1" dirty="0" smtClean="0"/>
              <a:t> (k-NN)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2.2.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2.3. </a:t>
            </a:r>
            <a:r>
              <a:rPr lang="en-US" dirty="0"/>
              <a:t>Convolutional </a:t>
            </a:r>
            <a:r>
              <a:rPr lang="en-US" dirty="0" smtClean="0"/>
              <a:t>Neural Networks (CNN)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2.4. </a:t>
            </a:r>
            <a:r>
              <a:rPr lang="en-US" dirty="0" err="1" smtClean="0"/>
              <a:t>Máy</a:t>
            </a:r>
            <a:r>
              <a:rPr lang="en-US" dirty="0" smtClean="0"/>
              <a:t> vector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(SVM)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 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HỌC MÁY - NHÓM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6D4-5A2B-4F5F-B281-F3023B8C35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1707</TotalTime>
  <Words>3032</Words>
  <Application>Microsoft Office PowerPoint</Application>
  <PresentationFormat>On-screen Show (4:3)</PresentationFormat>
  <Paragraphs>418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DejaVu Sans</vt:lpstr>
      <vt:lpstr>Wingdings</vt:lpstr>
      <vt:lpstr>Retrospect</vt:lpstr>
      <vt:lpstr>BÁO CÁO MÔN HỌC: HỌC MÁY   SO SÁNH, THỬ NGHIỆM CÁC  PHƯƠNG PHÁP HỌC MÁY CHO  BÀI TOÁN PHÂN LOẠI ẢNH   GIẢNG VIÊN HƯỚNG DẪN: TS. THÂN QUANG KHOÁT</vt:lpstr>
      <vt:lpstr>Danh mục</vt:lpstr>
      <vt:lpstr>Danh mục</vt:lpstr>
      <vt:lpstr>1. Mô tả bài toán (1)</vt:lpstr>
      <vt:lpstr>1. Mô tả bài toán (2)</vt:lpstr>
      <vt:lpstr>1. Mô tả bài toán (3)</vt:lpstr>
      <vt:lpstr>1. Mô tả bài toán (4)</vt:lpstr>
      <vt:lpstr>Danh mục</vt:lpstr>
      <vt:lpstr>Danh mục</vt:lpstr>
      <vt:lpstr>2.1. Phương pháp láng giềng gần nhất (k-NN) (1)</vt:lpstr>
      <vt:lpstr>2.1. Phương pháp láng giềng gần nhất (k-NN) (2)</vt:lpstr>
      <vt:lpstr>2.1. Phương pháp láng giềng gần nhất (k-NN) (3)</vt:lpstr>
      <vt:lpstr>2.1. Phương pháp láng giềng gần nhất (k-NN) (4)</vt:lpstr>
      <vt:lpstr>2.1. Phương pháp láng giềng gần nhất (k-NN) (5)</vt:lpstr>
      <vt:lpstr>Danh mục</vt:lpstr>
      <vt:lpstr>2.2. Mạng Neural (1)</vt:lpstr>
      <vt:lpstr>2.2. Mạng Neural (2)</vt:lpstr>
      <vt:lpstr>2.2. Mạng Neural (3)</vt:lpstr>
      <vt:lpstr>2.2. Mạng Neural (4)</vt:lpstr>
      <vt:lpstr>2.2. Mạng Neural (5)</vt:lpstr>
      <vt:lpstr>Danh mục</vt:lpstr>
      <vt:lpstr>2.3. Convolutional Neural Networks (CNN) (1)</vt:lpstr>
      <vt:lpstr>2.3. Convolutional Neural Networks (CNN) (2)</vt:lpstr>
      <vt:lpstr>2.3. Convolutional Neural Networks (CNN) (3)</vt:lpstr>
      <vt:lpstr>2.3. Convolutional Neural Networks (CNN) (4)</vt:lpstr>
      <vt:lpstr>2.3. Convolutional Neural Networks (CNN) (5)</vt:lpstr>
      <vt:lpstr>2.3. Convolutional Neural Networks (CNN) (6)</vt:lpstr>
      <vt:lpstr>2.3. Convolutional Neural Networks (CNN) (7)</vt:lpstr>
      <vt:lpstr>2.3. Convolutional Neural Networks (CNN) (8)</vt:lpstr>
      <vt:lpstr>Danh mục</vt:lpstr>
      <vt:lpstr>2.4. Máy vector hỗ trợ (SVM) (1)</vt:lpstr>
      <vt:lpstr>2.4. Máy vector hỗ trợ (SVM) (2)</vt:lpstr>
      <vt:lpstr>2.4. Máy vector hỗ trợ (SVM) (3)</vt:lpstr>
      <vt:lpstr>2.4. Máy vector hỗ trợ (SVM) (4)</vt:lpstr>
      <vt:lpstr>2.4. Máy vector hỗ trợ (SVM) (5)</vt:lpstr>
      <vt:lpstr>Danh mục</vt:lpstr>
      <vt:lpstr>3. Kết luận (1)</vt:lpstr>
      <vt:lpstr>3. Kết luận (2)</vt:lpstr>
      <vt:lpstr>3. Kết luận (3)</vt:lpstr>
      <vt:lpstr>3. Kết luận (4)</vt:lpstr>
      <vt:lpstr>Danh mục</vt:lpstr>
      <vt:lpstr>4. Tài liệu tham khảo</vt:lpstr>
      <vt:lpstr>CHÚNG EM CẢM ƠN THẦY  VÀ CÁC BẠN ĐÃ LẮNG NGHE!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trợ giúp quyết định</dc:title>
  <dc:creator>Huyen Nguyen</dc:creator>
  <cp:lastModifiedBy>Huyen Nguyen</cp:lastModifiedBy>
  <cp:revision>114</cp:revision>
  <cp:lastPrinted>2016-12-02T02:51:06Z</cp:lastPrinted>
  <dcterms:created xsi:type="dcterms:W3CDTF">2016-11-03T11:36:55Z</dcterms:created>
  <dcterms:modified xsi:type="dcterms:W3CDTF">2016-12-08T20:02:32Z</dcterms:modified>
</cp:coreProperties>
</file>