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6" r:id="rId2"/>
    <p:sldId id="290" r:id="rId3"/>
    <p:sldId id="287" r:id="rId4"/>
    <p:sldId id="288" r:id="rId5"/>
    <p:sldId id="289" r:id="rId6"/>
    <p:sldId id="291" r:id="rId7"/>
    <p:sldId id="292" r:id="rId8"/>
    <p:sldId id="293" r:id="rId9"/>
    <p:sldId id="294" r:id="rId10"/>
    <p:sldId id="295" r:id="rId11"/>
    <p:sldId id="296" r:id="rId12"/>
    <p:sldId id="297" r:id="rId13"/>
    <p:sldId id="298" r:id="rId14"/>
    <p:sldId id="299" r:id="rId15"/>
    <p:sldId id="301" r:id="rId16"/>
    <p:sldId id="302" r:id="rId17"/>
    <p:sldId id="303" r:id="rId18"/>
    <p:sldId id="304" r:id="rId19"/>
    <p:sldId id="305" r:id="rId20"/>
    <p:sldId id="306" r:id="rId21"/>
    <p:sldId id="307" r:id="rId22"/>
    <p:sldId id="308"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00"/>
    <a:srgbClr val="DDDDDD"/>
    <a:srgbClr val="C0C0C0"/>
    <a:srgbClr val="EAEAEA"/>
    <a:srgbClr val="46ACAE"/>
    <a:srgbClr val="7EA5D0"/>
    <a:srgbClr val="6E81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6" autoAdjust="0"/>
    <p:restoredTop sz="94533" autoAdjust="0"/>
  </p:normalViewPr>
  <p:slideViewPr>
    <p:cSldViewPr>
      <p:cViewPr varScale="1">
        <p:scale>
          <a:sx n="72" d="100"/>
          <a:sy n="72" d="100"/>
        </p:scale>
        <p:origin x="122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96FAA2FE-7A57-4B90-9E12-DD5ED0050CCA}" type="datetimeFigureOut">
              <a:rPr lang="en-US"/>
              <a:pPr>
                <a:defRPr/>
              </a:pPr>
              <a:t>7/6/2018</a:t>
            </a:fld>
            <a:endParaRPr lang="en-US"/>
          </a:p>
        </p:txBody>
      </p:sp>
      <p:sp>
        <p:nvSpPr>
          <p:cNvPr id="4" name="Slide Image Placeholder 3">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13ED1763-0C0C-48ED-A5D9-F03563BD99A5}" type="slidenum">
              <a:rPr lang="en-US"/>
              <a:pPr>
                <a:defRPr/>
              </a:pPr>
              <a:t>‹#›</a:t>
            </a:fld>
            <a:endParaRPr lang="en-US"/>
          </a:p>
        </p:txBody>
      </p:sp>
    </p:spTree>
    <p:extLst>
      <p:ext uri="{BB962C8B-B14F-4D97-AF65-F5344CB8AC3E}">
        <p14:creationId xmlns:p14="http://schemas.microsoft.com/office/powerpoint/2010/main" val="39679811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a:extLst/>
          </p:cNvPr>
          <p:cNvSpPr txBox="1">
            <a:spLocks noChangeArrowheads="1"/>
          </p:cNvSpPr>
          <p:nvPr/>
        </p:nvSpPr>
        <p:spPr bwMode="gray">
          <a:xfrm>
            <a:off x="7239000" y="0"/>
            <a:ext cx="1536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2400" b="1" i="1" dirty="0" smtClean="0">
                <a:solidFill>
                  <a:srgbClr val="CC0000"/>
                </a:solidFill>
                <a:latin typeface="Verdana" panose="020B0604030504040204" pitchFamily="34" charset="0"/>
              </a:rPr>
              <a:t>STYL</a:t>
            </a:r>
          </a:p>
        </p:txBody>
      </p:sp>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anose="05000000000000000000" pitchFamily="2" charset="2"/>
              <a:buNone/>
              <a:defRPr sz="1800" b="0">
                <a:solidFill>
                  <a:schemeClr val="tx1"/>
                </a:solidFill>
              </a:defRPr>
            </a:lvl1pPr>
          </a:lstStyle>
          <a:p>
            <a:pPr lvl="0"/>
            <a:r>
              <a:rPr lang="en-US" noProof="0"/>
              <a:t>Click to edit Master subtitle style</a:t>
            </a:r>
          </a:p>
        </p:txBody>
      </p:sp>
      <p:sp>
        <p:nvSpPr>
          <p:cNvPr id="5" name="Date Placeholder 4">
            <a:extLst/>
          </p:cNvPr>
          <p:cNvSpPr>
            <a:spLocks noGrp="1" noChangeArrowheads="1"/>
          </p:cNvSpPr>
          <p:nvPr>
            <p:ph type="dt" sz="half" idx="10"/>
          </p:nvPr>
        </p:nvSpPr>
        <p:spPr>
          <a:xfrm>
            <a:off x="457200" y="6477000"/>
            <a:ext cx="2133600" cy="244475"/>
          </a:xfrm>
        </p:spPr>
        <p:txBody>
          <a:bodyPr/>
          <a:lstStyle>
            <a:lvl1pPr>
              <a:defRPr sz="1200">
                <a:latin typeface="Arial" panose="020B0604020202020204" pitchFamily="34" charset="0"/>
              </a:defRPr>
            </a:lvl1pPr>
          </a:lstStyle>
          <a:p>
            <a:pPr>
              <a:defRPr/>
            </a:pPr>
            <a:endParaRPr lang="en-US"/>
          </a:p>
        </p:txBody>
      </p:sp>
      <p:sp>
        <p:nvSpPr>
          <p:cNvPr id="6" name="Footer Placeholder 5">
            <a:extLst/>
          </p:cNvPr>
          <p:cNvSpPr>
            <a:spLocks noGrp="1" noChangeArrowheads="1"/>
          </p:cNvSpPr>
          <p:nvPr>
            <p:ph type="ftr" sz="quarter" idx="11"/>
          </p:nvPr>
        </p:nvSpPr>
        <p:spPr>
          <a:xfrm>
            <a:off x="3124200" y="6477000"/>
            <a:ext cx="2895600" cy="244475"/>
          </a:xfrm>
        </p:spPr>
        <p:txBody>
          <a:bodyPr/>
          <a:lstStyle>
            <a:lvl1pPr algn="ctr">
              <a:defRPr sz="1200">
                <a:latin typeface="Arial" panose="020B0604020202020204" pitchFamily="34" charset="0"/>
              </a:defRPr>
            </a:lvl1pPr>
          </a:lstStyle>
          <a:p>
            <a:pPr>
              <a:defRPr/>
            </a:pPr>
            <a:endParaRPr lang="en-US"/>
          </a:p>
        </p:txBody>
      </p:sp>
      <p:sp>
        <p:nvSpPr>
          <p:cNvPr id="7" name="Slide Number Placeholder 6">
            <a:extLst/>
          </p:cNvPr>
          <p:cNvSpPr>
            <a:spLocks noGrp="1" noChangeArrowheads="1"/>
          </p:cNvSpPr>
          <p:nvPr>
            <p:ph type="sldNum" sz="quarter" idx="12"/>
          </p:nvPr>
        </p:nvSpPr>
        <p:spPr>
          <a:xfrm>
            <a:off x="6553200" y="6477000"/>
            <a:ext cx="2133600" cy="244475"/>
          </a:xfrm>
        </p:spPr>
        <p:txBody>
          <a:bodyPr/>
          <a:lstStyle>
            <a:lvl1pPr>
              <a:defRPr sz="1200">
                <a:latin typeface="Arial" panose="020B0604020202020204" pitchFamily="34" charset="0"/>
              </a:defRPr>
            </a:lvl1pPr>
          </a:lstStyle>
          <a:p>
            <a:pPr>
              <a:defRPr/>
            </a:pPr>
            <a:fld id="{7C5D6D0E-47A7-4246-B159-2AFE7075A428}" type="slidenum">
              <a:rPr lang="en-US"/>
              <a:pPr>
                <a:defRPr/>
              </a:pPr>
              <a:t>‹#›</a:t>
            </a:fld>
            <a:endParaRPr lang="en-US"/>
          </a:p>
        </p:txBody>
      </p:sp>
    </p:spTree>
    <p:extLst>
      <p:ext uri="{BB962C8B-B14F-4D97-AF65-F5344CB8AC3E}">
        <p14:creationId xmlns:p14="http://schemas.microsoft.com/office/powerpoint/2010/main" val="11313121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p:cNvPr>
          <p:cNvSpPr>
            <a:spLocks noGrp="1" noChangeArrowheads="1"/>
          </p:cNvSpPr>
          <p:nvPr>
            <p:ph type="ftr" sz="quarter" idx="11"/>
          </p:nvPr>
        </p:nvSpPr>
        <p:spPr>
          <a:ln/>
        </p:spPr>
        <p:txBody>
          <a:bodyPr/>
          <a:lstStyle>
            <a:lvl1pPr>
              <a:defRPr/>
            </a:lvl1pPr>
          </a:lstStyle>
          <a:p>
            <a:pPr>
              <a:defRPr/>
            </a:pPr>
            <a:r>
              <a:rPr lang="en-US"/>
              <a:t>Company Logo</a:t>
            </a:r>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1B5D50A3-7C19-4F59-A849-238F8690B00F}" type="slidenum">
              <a:rPr lang="en-US"/>
              <a:pPr>
                <a:defRPr/>
              </a:pPr>
              <a:t>‹#›</a:t>
            </a:fld>
            <a:endParaRPr lang="en-US"/>
          </a:p>
        </p:txBody>
      </p:sp>
    </p:spTree>
    <p:extLst>
      <p:ext uri="{BB962C8B-B14F-4D97-AF65-F5344CB8AC3E}">
        <p14:creationId xmlns:p14="http://schemas.microsoft.com/office/powerpoint/2010/main" val="208421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p:cNvPr>
          <p:cNvSpPr>
            <a:spLocks noGrp="1" noChangeArrowheads="1"/>
          </p:cNvSpPr>
          <p:nvPr>
            <p:ph type="ftr" sz="quarter" idx="11"/>
          </p:nvPr>
        </p:nvSpPr>
        <p:spPr>
          <a:ln/>
        </p:spPr>
        <p:txBody>
          <a:bodyPr/>
          <a:lstStyle>
            <a:lvl1pPr>
              <a:defRPr/>
            </a:lvl1pPr>
          </a:lstStyle>
          <a:p>
            <a:pPr>
              <a:defRPr/>
            </a:pPr>
            <a:r>
              <a:rPr lang="en-US"/>
              <a:t>Company Logo</a:t>
            </a:r>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701ECE6A-9A64-4656-A0D2-A93BCF218626}" type="slidenum">
              <a:rPr lang="en-US"/>
              <a:pPr>
                <a:defRPr/>
              </a:pPr>
              <a:t>‹#›</a:t>
            </a:fld>
            <a:endParaRPr lang="en-US"/>
          </a:p>
        </p:txBody>
      </p:sp>
    </p:spTree>
    <p:extLst>
      <p:ext uri="{BB962C8B-B14F-4D97-AF65-F5344CB8AC3E}">
        <p14:creationId xmlns:p14="http://schemas.microsoft.com/office/powerpoint/2010/main" val="288556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a:t>Click to edit Master title style</a:t>
            </a:r>
          </a:p>
        </p:txBody>
      </p:sp>
      <p:sp>
        <p:nvSpPr>
          <p:cNvPr id="3" name="Table Placeholder 2"/>
          <p:cNvSpPr>
            <a:spLocks noGrp="1"/>
          </p:cNvSpPr>
          <p:nvPr>
            <p:ph type="tbl" idx="1"/>
          </p:nvPr>
        </p:nvSpPr>
        <p:spPr>
          <a:xfrm>
            <a:off x="457200" y="1447800"/>
            <a:ext cx="8229600" cy="4800600"/>
          </a:xfrm>
        </p:spPr>
        <p:txBody>
          <a:bodyPr/>
          <a:lstStyle/>
          <a:p>
            <a:pPr lvl="0"/>
            <a:r>
              <a:rPr lang="en-US" noProof="0"/>
              <a:t>Click icon to add table</a:t>
            </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p:cNvPr>
          <p:cNvSpPr>
            <a:spLocks noGrp="1" noChangeArrowheads="1"/>
          </p:cNvSpPr>
          <p:nvPr>
            <p:ph type="ftr" sz="quarter" idx="11"/>
          </p:nvPr>
        </p:nvSpPr>
        <p:spPr>
          <a:ln/>
        </p:spPr>
        <p:txBody>
          <a:bodyPr/>
          <a:lstStyle>
            <a:lvl1pPr>
              <a:defRPr/>
            </a:lvl1pPr>
          </a:lstStyle>
          <a:p>
            <a:pPr>
              <a:defRPr/>
            </a:pPr>
            <a:r>
              <a:rPr lang="en-US"/>
              <a:t>Company Logo</a:t>
            </a:r>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AAB65A98-6A47-46E6-93E5-4D85492829F7}" type="slidenum">
              <a:rPr lang="en-US"/>
              <a:pPr>
                <a:defRPr/>
              </a:pPr>
              <a:t>‹#›</a:t>
            </a:fld>
            <a:endParaRPr lang="en-US"/>
          </a:p>
        </p:txBody>
      </p:sp>
    </p:spTree>
    <p:extLst>
      <p:ext uri="{BB962C8B-B14F-4D97-AF65-F5344CB8AC3E}">
        <p14:creationId xmlns:p14="http://schemas.microsoft.com/office/powerpoint/2010/main" val="204168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p:cNvPr>
          <p:cNvSpPr>
            <a:spLocks noGrp="1" noChangeArrowheads="1"/>
          </p:cNvSpPr>
          <p:nvPr>
            <p:ph type="ftr" sz="quarter" idx="11"/>
          </p:nvPr>
        </p:nvSpPr>
        <p:spPr>
          <a:xfrm>
            <a:off x="7162800" y="182563"/>
            <a:ext cx="1873250" cy="198437"/>
          </a:xfrm>
        </p:spPr>
        <p:txBody>
          <a:bodyPr/>
          <a:lstStyle>
            <a:lvl1pPr>
              <a:defRPr/>
            </a:lvl1pPr>
          </a:lstStyle>
          <a:p>
            <a:pPr>
              <a:defRPr/>
            </a:pPr>
            <a:r>
              <a:rPr lang="en-US" dirty="0" smtClean="0"/>
              <a:t>STYL.COM.SG</a:t>
            </a:r>
            <a:endParaRPr lang="en-US" dirty="0"/>
          </a:p>
        </p:txBody>
      </p:sp>
      <p:sp>
        <p:nvSpPr>
          <p:cNvPr id="6" name="Rectangle 6">
            <a:extLst/>
          </p:cNvPr>
          <p:cNvSpPr>
            <a:spLocks noGrp="1" noChangeArrowheads="1"/>
          </p:cNvSpPr>
          <p:nvPr>
            <p:ph type="sldNum" sz="quarter" idx="12"/>
          </p:nvPr>
        </p:nvSpPr>
        <p:spPr>
          <a:xfrm>
            <a:off x="7524750" y="407988"/>
            <a:ext cx="1439863" cy="860425"/>
          </a:xfrm>
        </p:spPr>
        <p:txBody>
          <a:bodyPr/>
          <a:lstStyle>
            <a:lvl1pPr algn="r">
              <a:defRPr sz="4400" b="1" smtClean="0">
                <a:solidFill>
                  <a:srgbClr val="CC0000"/>
                </a:solidFill>
              </a:defRPr>
            </a:lvl1pPr>
          </a:lstStyle>
          <a:p>
            <a:pPr>
              <a:defRPr/>
            </a:pPr>
            <a:fld id="{FF5F84C7-D00B-43F7-94F8-E1EA81D0D50C}" type="slidenum">
              <a:rPr lang="en-US" smtClean="0"/>
              <a:pPr>
                <a:defRPr/>
              </a:pPr>
              <a:t>‹#›</a:t>
            </a:fld>
            <a:endParaRPr lang="en-US" dirty="0"/>
          </a:p>
        </p:txBody>
      </p:sp>
    </p:spTree>
    <p:extLst>
      <p:ext uri="{BB962C8B-B14F-4D97-AF65-F5344CB8AC3E}">
        <p14:creationId xmlns:p14="http://schemas.microsoft.com/office/powerpoint/2010/main" val="3591594142"/>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p:cNvPr>
          <p:cNvSpPr>
            <a:spLocks noGrp="1" noChangeArrowheads="1"/>
          </p:cNvSpPr>
          <p:nvPr>
            <p:ph type="ftr" sz="quarter" idx="11"/>
          </p:nvPr>
        </p:nvSpPr>
        <p:spPr>
          <a:ln/>
        </p:spPr>
        <p:txBody>
          <a:bodyPr/>
          <a:lstStyle>
            <a:lvl1pPr>
              <a:defRPr/>
            </a:lvl1pPr>
          </a:lstStyle>
          <a:p>
            <a:pPr>
              <a:defRPr/>
            </a:pPr>
            <a:r>
              <a:rPr lang="en-US"/>
              <a:t>Company Logo</a:t>
            </a:r>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AF53DAA8-90B2-4B29-9CAF-A5410B56D7F4}" type="slidenum">
              <a:rPr lang="en-US"/>
              <a:pPr>
                <a:defRPr/>
              </a:pPr>
              <a:t>‹#›</a:t>
            </a:fld>
            <a:endParaRPr lang="en-US"/>
          </a:p>
        </p:txBody>
      </p:sp>
    </p:spTree>
    <p:extLst>
      <p:ext uri="{BB962C8B-B14F-4D97-AF65-F5344CB8AC3E}">
        <p14:creationId xmlns:p14="http://schemas.microsoft.com/office/powerpoint/2010/main" val="2712621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p:cNvPr>
          <p:cNvSpPr>
            <a:spLocks noGrp="1" noChangeArrowheads="1"/>
          </p:cNvSpPr>
          <p:nvPr>
            <p:ph type="ftr" sz="quarter" idx="11"/>
          </p:nvPr>
        </p:nvSpPr>
        <p:spPr>
          <a:ln/>
        </p:spPr>
        <p:txBody>
          <a:bodyPr/>
          <a:lstStyle>
            <a:lvl1pPr>
              <a:defRPr/>
            </a:lvl1pPr>
          </a:lstStyle>
          <a:p>
            <a:pPr>
              <a:defRPr/>
            </a:pPr>
            <a:r>
              <a:rPr lang="en-US"/>
              <a:t>Company Logo</a:t>
            </a:r>
          </a:p>
        </p:txBody>
      </p:sp>
      <p:sp>
        <p:nvSpPr>
          <p:cNvPr id="7" name="Rectangle 6">
            <a:extLst/>
          </p:cNvPr>
          <p:cNvSpPr>
            <a:spLocks noGrp="1" noChangeArrowheads="1"/>
          </p:cNvSpPr>
          <p:nvPr>
            <p:ph type="sldNum" sz="quarter" idx="12"/>
          </p:nvPr>
        </p:nvSpPr>
        <p:spPr>
          <a:ln/>
        </p:spPr>
        <p:txBody>
          <a:bodyPr/>
          <a:lstStyle>
            <a:lvl1pPr>
              <a:defRPr/>
            </a:lvl1pPr>
          </a:lstStyle>
          <a:p>
            <a:pPr>
              <a:defRPr/>
            </a:pPr>
            <a:fld id="{C2094810-F48B-4217-BB0F-2CA5B544F642}" type="slidenum">
              <a:rPr lang="en-US"/>
              <a:pPr>
                <a:defRPr/>
              </a:pPr>
              <a:t>‹#›</a:t>
            </a:fld>
            <a:endParaRPr lang="en-US"/>
          </a:p>
        </p:txBody>
      </p:sp>
    </p:spTree>
    <p:extLst>
      <p:ext uri="{BB962C8B-B14F-4D97-AF65-F5344CB8AC3E}">
        <p14:creationId xmlns:p14="http://schemas.microsoft.com/office/powerpoint/2010/main" val="95018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p:cNvPr>
          <p:cNvSpPr>
            <a:spLocks noGrp="1" noChangeArrowheads="1"/>
          </p:cNvSpPr>
          <p:nvPr>
            <p:ph type="ftr" sz="quarter" idx="11"/>
          </p:nvPr>
        </p:nvSpPr>
        <p:spPr>
          <a:ln/>
        </p:spPr>
        <p:txBody>
          <a:bodyPr/>
          <a:lstStyle>
            <a:lvl1pPr>
              <a:defRPr/>
            </a:lvl1pPr>
          </a:lstStyle>
          <a:p>
            <a:pPr>
              <a:defRPr/>
            </a:pPr>
            <a:r>
              <a:rPr lang="en-US"/>
              <a:t>Company Logo</a:t>
            </a:r>
          </a:p>
        </p:txBody>
      </p:sp>
      <p:sp>
        <p:nvSpPr>
          <p:cNvPr id="9" name="Rectangle 6">
            <a:extLst/>
          </p:cNvPr>
          <p:cNvSpPr>
            <a:spLocks noGrp="1" noChangeArrowheads="1"/>
          </p:cNvSpPr>
          <p:nvPr>
            <p:ph type="sldNum" sz="quarter" idx="12"/>
          </p:nvPr>
        </p:nvSpPr>
        <p:spPr>
          <a:ln/>
        </p:spPr>
        <p:txBody>
          <a:bodyPr/>
          <a:lstStyle>
            <a:lvl1pPr>
              <a:defRPr/>
            </a:lvl1pPr>
          </a:lstStyle>
          <a:p>
            <a:pPr>
              <a:defRPr/>
            </a:pPr>
            <a:fld id="{DE7D161B-428B-4260-80C7-2FE506D76366}" type="slidenum">
              <a:rPr lang="en-US"/>
              <a:pPr>
                <a:defRPr/>
              </a:pPr>
              <a:t>‹#›</a:t>
            </a:fld>
            <a:endParaRPr lang="en-US"/>
          </a:p>
        </p:txBody>
      </p:sp>
    </p:spTree>
    <p:extLst>
      <p:ext uri="{BB962C8B-B14F-4D97-AF65-F5344CB8AC3E}">
        <p14:creationId xmlns:p14="http://schemas.microsoft.com/office/powerpoint/2010/main" val="215749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p:cNvPr>
          <p:cNvSpPr>
            <a:spLocks noGrp="1" noChangeArrowheads="1"/>
          </p:cNvSpPr>
          <p:nvPr>
            <p:ph type="ftr" sz="quarter" idx="11"/>
          </p:nvPr>
        </p:nvSpPr>
        <p:spPr>
          <a:ln/>
        </p:spPr>
        <p:txBody>
          <a:bodyPr/>
          <a:lstStyle>
            <a:lvl1pPr>
              <a:defRPr/>
            </a:lvl1pPr>
          </a:lstStyle>
          <a:p>
            <a:pPr>
              <a:defRPr/>
            </a:pPr>
            <a:r>
              <a:rPr lang="en-US"/>
              <a:t>Company Logo</a:t>
            </a:r>
          </a:p>
        </p:txBody>
      </p:sp>
      <p:sp>
        <p:nvSpPr>
          <p:cNvPr id="5" name="Rectangle 6">
            <a:extLst/>
          </p:cNvPr>
          <p:cNvSpPr>
            <a:spLocks noGrp="1" noChangeArrowheads="1"/>
          </p:cNvSpPr>
          <p:nvPr>
            <p:ph type="sldNum" sz="quarter" idx="12"/>
          </p:nvPr>
        </p:nvSpPr>
        <p:spPr>
          <a:ln/>
        </p:spPr>
        <p:txBody>
          <a:bodyPr/>
          <a:lstStyle>
            <a:lvl1pPr>
              <a:defRPr/>
            </a:lvl1pPr>
          </a:lstStyle>
          <a:p>
            <a:pPr>
              <a:defRPr/>
            </a:pPr>
            <a:fld id="{DE35B4C3-3C70-4C56-BFCF-FCBAF89BFFC7}" type="slidenum">
              <a:rPr lang="en-US"/>
              <a:pPr>
                <a:defRPr/>
              </a:pPr>
              <a:t>‹#›</a:t>
            </a:fld>
            <a:endParaRPr lang="en-US"/>
          </a:p>
        </p:txBody>
      </p:sp>
    </p:spTree>
    <p:extLst>
      <p:ext uri="{BB962C8B-B14F-4D97-AF65-F5344CB8AC3E}">
        <p14:creationId xmlns:p14="http://schemas.microsoft.com/office/powerpoint/2010/main" val="9328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p:cNvPr>
          <p:cNvSpPr>
            <a:spLocks noGrp="1" noChangeArrowheads="1"/>
          </p:cNvSpPr>
          <p:nvPr>
            <p:ph type="ftr" sz="quarter" idx="11"/>
          </p:nvPr>
        </p:nvSpPr>
        <p:spPr>
          <a:ln/>
        </p:spPr>
        <p:txBody>
          <a:bodyPr/>
          <a:lstStyle>
            <a:lvl1pPr>
              <a:defRPr/>
            </a:lvl1pPr>
          </a:lstStyle>
          <a:p>
            <a:pPr>
              <a:defRPr/>
            </a:pPr>
            <a:r>
              <a:rPr lang="en-US"/>
              <a:t>Company Logo</a:t>
            </a:r>
          </a:p>
        </p:txBody>
      </p:sp>
      <p:sp>
        <p:nvSpPr>
          <p:cNvPr id="4" name="Rectangle 6">
            <a:extLst/>
          </p:cNvPr>
          <p:cNvSpPr>
            <a:spLocks noGrp="1" noChangeArrowheads="1"/>
          </p:cNvSpPr>
          <p:nvPr>
            <p:ph type="sldNum" sz="quarter" idx="12"/>
          </p:nvPr>
        </p:nvSpPr>
        <p:spPr>
          <a:ln/>
        </p:spPr>
        <p:txBody>
          <a:bodyPr/>
          <a:lstStyle>
            <a:lvl1pPr>
              <a:defRPr/>
            </a:lvl1pPr>
          </a:lstStyle>
          <a:p>
            <a:pPr>
              <a:defRPr/>
            </a:pPr>
            <a:fld id="{11CA683D-9AC2-4FFA-A95B-B2689485D602}" type="slidenum">
              <a:rPr lang="en-US"/>
              <a:pPr>
                <a:defRPr/>
              </a:pPr>
              <a:t>‹#›</a:t>
            </a:fld>
            <a:endParaRPr lang="en-US"/>
          </a:p>
        </p:txBody>
      </p:sp>
    </p:spTree>
    <p:extLst>
      <p:ext uri="{BB962C8B-B14F-4D97-AF65-F5344CB8AC3E}">
        <p14:creationId xmlns:p14="http://schemas.microsoft.com/office/powerpoint/2010/main" val="2721819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p:cNvPr>
          <p:cNvSpPr>
            <a:spLocks noGrp="1" noChangeArrowheads="1"/>
          </p:cNvSpPr>
          <p:nvPr>
            <p:ph type="ftr" sz="quarter" idx="11"/>
          </p:nvPr>
        </p:nvSpPr>
        <p:spPr>
          <a:ln/>
        </p:spPr>
        <p:txBody>
          <a:bodyPr/>
          <a:lstStyle>
            <a:lvl1pPr>
              <a:defRPr/>
            </a:lvl1pPr>
          </a:lstStyle>
          <a:p>
            <a:pPr>
              <a:defRPr/>
            </a:pPr>
            <a:r>
              <a:rPr lang="en-US"/>
              <a:t>Company Logo</a:t>
            </a:r>
          </a:p>
        </p:txBody>
      </p:sp>
      <p:sp>
        <p:nvSpPr>
          <p:cNvPr id="7" name="Rectangle 6">
            <a:extLst/>
          </p:cNvPr>
          <p:cNvSpPr>
            <a:spLocks noGrp="1" noChangeArrowheads="1"/>
          </p:cNvSpPr>
          <p:nvPr>
            <p:ph type="sldNum" sz="quarter" idx="12"/>
          </p:nvPr>
        </p:nvSpPr>
        <p:spPr>
          <a:ln/>
        </p:spPr>
        <p:txBody>
          <a:bodyPr/>
          <a:lstStyle>
            <a:lvl1pPr>
              <a:defRPr/>
            </a:lvl1pPr>
          </a:lstStyle>
          <a:p>
            <a:pPr>
              <a:defRPr/>
            </a:pPr>
            <a:fld id="{4966CBCF-5415-4EDF-961D-5D9F9539D541}" type="slidenum">
              <a:rPr lang="en-US"/>
              <a:pPr>
                <a:defRPr/>
              </a:pPr>
              <a:t>‹#›</a:t>
            </a:fld>
            <a:endParaRPr lang="en-US"/>
          </a:p>
        </p:txBody>
      </p:sp>
    </p:spTree>
    <p:extLst>
      <p:ext uri="{BB962C8B-B14F-4D97-AF65-F5344CB8AC3E}">
        <p14:creationId xmlns:p14="http://schemas.microsoft.com/office/powerpoint/2010/main" val="216354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p:cNvPr>
          <p:cNvSpPr>
            <a:spLocks noGrp="1" noChangeArrowheads="1"/>
          </p:cNvSpPr>
          <p:nvPr>
            <p:ph type="ftr" sz="quarter" idx="11"/>
          </p:nvPr>
        </p:nvSpPr>
        <p:spPr>
          <a:ln/>
        </p:spPr>
        <p:txBody>
          <a:bodyPr/>
          <a:lstStyle>
            <a:lvl1pPr>
              <a:defRPr/>
            </a:lvl1pPr>
          </a:lstStyle>
          <a:p>
            <a:pPr>
              <a:defRPr/>
            </a:pPr>
            <a:r>
              <a:rPr lang="en-US"/>
              <a:t>Company Logo</a:t>
            </a:r>
          </a:p>
        </p:txBody>
      </p:sp>
      <p:sp>
        <p:nvSpPr>
          <p:cNvPr id="7" name="Rectangle 6">
            <a:extLst/>
          </p:cNvPr>
          <p:cNvSpPr>
            <a:spLocks noGrp="1" noChangeArrowheads="1"/>
          </p:cNvSpPr>
          <p:nvPr>
            <p:ph type="sldNum" sz="quarter" idx="12"/>
          </p:nvPr>
        </p:nvSpPr>
        <p:spPr>
          <a:ln/>
        </p:spPr>
        <p:txBody>
          <a:bodyPr/>
          <a:lstStyle>
            <a:lvl1pPr>
              <a:defRPr/>
            </a:lvl1pPr>
          </a:lstStyle>
          <a:p>
            <a:pPr>
              <a:defRPr/>
            </a:pPr>
            <a:fld id="{2AD40FBC-10C4-4B43-A479-71F01CA7BD19}" type="slidenum">
              <a:rPr lang="en-US"/>
              <a:pPr>
                <a:defRPr/>
              </a:pPr>
              <a:t>‹#›</a:t>
            </a:fld>
            <a:endParaRPr lang="en-US"/>
          </a:p>
        </p:txBody>
      </p:sp>
    </p:spTree>
    <p:extLst>
      <p:ext uri="{BB962C8B-B14F-4D97-AF65-F5344CB8AC3E}">
        <p14:creationId xmlns:p14="http://schemas.microsoft.com/office/powerpoint/2010/main" val="1024072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p:cNvPr>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solidFill>
                  <a:schemeClr val="bg1"/>
                </a:solidFill>
                <a:latin typeface="+mn-lt"/>
              </a:defRPr>
            </a:lvl1pPr>
          </a:lstStyle>
          <a:p>
            <a:pPr>
              <a:defRPr/>
            </a:pPr>
            <a:endParaRPr lang="en-US"/>
          </a:p>
        </p:txBody>
      </p:sp>
      <p:sp>
        <p:nvSpPr>
          <p:cNvPr id="1029" name="Rectangle 5">
            <a:extLst/>
          </p:cNvPr>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solidFill>
                  <a:schemeClr val="bg1"/>
                </a:solidFill>
                <a:latin typeface="+mn-lt"/>
              </a:defRPr>
            </a:lvl1pPr>
          </a:lstStyle>
          <a:p>
            <a:pPr>
              <a:defRPr/>
            </a:pPr>
            <a:r>
              <a:rPr lang="en-US" dirty="0" smtClean="0"/>
              <a:t>STYL.COM.SG</a:t>
            </a:r>
            <a:endParaRPr lang="en-US" dirty="0"/>
          </a:p>
        </p:txBody>
      </p:sp>
      <p:sp>
        <p:nvSpPr>
          <p:cNvPr id="1030" name="Rectangle 6">
            <a:extLst/>
          </p:cNvPr>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solidFill>
                  <a:schemeClr val="bg1"/>
                </a:solidFill>
                <a:latin typeface="+mn-lt"/>
              </a:defRPr>
            </a:lvl1pPr>
          </a:lstStyle>
          <a:p>
            <a:pPr>
              <a:defRPr/>
            </a:pPr>
            <a:fld id="{D98A0108-1937-4BC2-8D2C-0BBA727C0DD2}" type="slidenum">
              <a:rPr lang="en-US"/>
              <a:pPr>
                <a:defRPr/>
              </a:pPr>
              <a:t>‹#›</a:t>
            </a:fld>
            <a:endParaRPr lang="en-US"/>
          </a:p>
        </p:txBody>
      </p:sp>
      <p:sp>
        <p:nvSpPr>
          <p:cNvPr id="2"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1031" name="Group 35"/>
          <p:cNvGrpSpPr>
            <a:grpSpLocks/>
          </p:cNvGrpSpPr>
          <p:nvPr/>
        </p:nvGrpSpPr>
        <p:grpSpPr bwMode="auto">
          <a:xfrm>
            <a:off x="0" y="1143000"/>
            <a:ext cx="7086600" cy="22225"/>
            <a:chOff x="0" y="720"/>
            <a:chExt cx="4464" cy="14"/>
          </a:xfrm>
        </p:grpSpPr>
        <p:sp>
          <p:nvSpPr>
            <p:cNvPr id="1032"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768" r:id="rId1"/>
    <p:sldLayoutId id="2147483769"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timing>
    <p:tnLst>
      <p:par>
        <p:cTn id="1" dur="indefinite" restart="never" nodeType="tmRoot"/>
      </p:par>
    </p:tnLst>
  </p:timing>
  <p:hf sldNum="0" hdr="0" dt="0"/>
  <p:txStyles>
    <p:titleStyle>
      <a:lvl1pPr algn="l" rtl="0" eaLnBrk="0" fontAlgn="base" hangingPunct="0">
        <a:spcBef>
          <a:spcPct val="0"/>
        </a:spcBef>
        <a:spcAft>
          <a:spcPct val="0"/>
        </a:spcAft>
        <a:defRPr sz="3200" b="1" kern="1200">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Verdana" panose="020B0604030504040204" pitchFamily="34" charset="0"/>
        </a:defRPr>
      </a:lvl2pPr>
      <a:lvl3pPr algn="l" rtl="0" eaLnBrk="0" fontAlgn="base" hangingPunct="0">
        <a:spcBef>
          <a:spcPct val="0"/>
        </a:spcBef>
        <a:spcAft>
          <a:spcPct val="0"/>
        </a:spcAft>
        <a:defRPr sz="3200" b="1">
          <a:solidFill>
            <a:schemeClr val="tx2"/>
          </a:solidFill>
          <a:latin typeface="Verdana" panose="020B0604030504040204" pitchFamily="34" charset="0"/>
        </a:defRPr>
      </a:lvl3pPr>
      <a:lvl4pPr algn="l" rtl="0" eaLnBrk="0" fontAlgn="base" hangingPunct="0">
        <a:spcBef>
          <a:spcPct val="0"/>
        </a:spcBef>
        <a:spcAft>
          <a:spcPct val="0"/>
        </a:spcAft>
        <a:defRPr sz="3200" b="1">
          <a:solidFill>
            <a:schemeClr val="tx2"/>
          </a:solidFill>
          <a:latin typeface="Verdana" panose="020B0604030504040204" pitchFamily="34" charset="0"/>
        </a:defRPr>
      </a:lvl4pPr>
      <a:lvl5pPr algn="l" rtl="0" eaLnBrk="0" fontAlgn="base" hangingPunct="0">
        <a:spcBef>
          <a:spcPct val="0"/>
        </a:spcBef>
        <a:spcAft>
          <a:spcPct val="0"/>
        </a:spcAft>
        <a:defRPr sz="3200" b="1">
          <a:solidFill>
            <a:schemeClr val="tx2"/>
          </a:solidFill>
          <a:latin typeface="Verdana" panose="020B0604030504040204" pitchFamily="34" charset="0"/>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Struts 2 		Introduction </a:t>
            </a:r>
            <a:endParaRPr lang="vi-VN" sz="4800" dirty="0"/>
          </a:p>
        </p:txBody>
      </p:sp>
      <p:sp>
        <p:nvSpPr>
          <p:cNvPr id="3" name="Subtitle 2"/>
          <p:cNvSpPr>
            <a:spLocks noGrp="1"/>
          </p:cNvSpPr>
          <p:nvPr>
            <p:ph type="subTitle" idx="1"/>
          </p:nvPr>
        </p:nvSpPr>
        <p:spPr>
          <a:xfrm>
            <a:off x="2819400" y="2420888"/>
            <a:ext cx="5715000" cy="533400"/>
          </a:xfrm>
        </p:spPr>
        <p:txBody>
          <a:bodyPr/>
          <a:lstStyle/>
          <a:p>
            <a:r>
              <a:rPr lang="en-US" dirty="0" smtClean="0"/>
              <a:t>WEB MVC FRAMEWORK</a:t>
            </a:r>
            <a:endParaRPr lang="vi-VN" dirty="0"/>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820434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t>Get</a:t>
            </a:r>
            <a:r>
              <a:rPr lang="vi-VN" dirty="0"/>
              <a:t> </a:t>
            </a:r>
            <a:r>
              <a:rPr lang="vi-VN" dirty="0" err="1"/>
              <a:t>started</a:t>
            </a:r>
            <a:r>
              <a:rPr lang="vi-VN" dirty="0"/>
              <a:t> – </a:t>
            </a:r>
            <a:r>
              <a:rPr lang="vi-VN" dirty="0" err="1"/>
              <a:t>Simple</a:t>
            </a:r>
            <a:r>
              <a:rPr lang="vi-VN" dirty="0"/>
              <a:t> </a:t>
            </a:r>
            <a:r>
              <a:rPr lang="vi-VN" dirty="0" err="1"/>
              <a:t>website</a:t>
            </a:r>
            <a:endParaRPr lang="vi-VN" dirty="0"/>
          </a:p>
        </p:txBody>
      </p:sp>
      <p:sp>
        <p:nvSpPr>
          <p:cNvPr id="3" name="Content Placeholder 2"/>
          <p:cNvSpPr>
            <a:spLocks noGrp="1"/>
          </p:cNvSpPr>
          <p:nvPr>
            <p:ph idx="1"/>
          </p:nvPr>
        </p:nvSpPr>
        <p:spPr/>
        <p:txBody>
          <a:bodyPr/>
          <a:lstStyle/>
          <a:p>
            <a:pPr marL="0" indent="0">
              <a:buNone/>
            </a:pPr>
            <a:r>
              <a:rPr lang="en-US" sz="2400" dirty="0" smtClean="0"/>
              <a:t>Create view pages:</a:t>
            </a:r>
          </a:p>
          <a:p>
            <a:pPr marL="0" indent="0">
              <a:buNone/>
            </a:pPr>
            <a:endParaRPr lang="vi-VN" sz="2400" b="0"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10</a:t>
            </a:fld>
            <a:endParaRPr lang="en-US" dirty="0"/>
          </a:p>
        </p:txBody>
      </p:sp>
      <p:pic>
        <p:nvPicPr>
          <p:cNvPr id="6" name="Picture 5"/>
          <p:cNvPicPr>
            <a:picLocks noChangeAspect="1"/>
          </p:cNvPicPr>
          <p:nvPr/>
        </p:nvPicPr>
        <p:blipFill>
          <a:blip r:embed="rId2"/>
          <a:stretch>
            <a:fillRect/>
          </a:stretch>
        </p:blipFill>
        <p:spPr>
          <a:xfrm>
            <a:off x="912595" y="2179873"/>
            <a:ext cx="7240804" cy="1440160"/>
          </a:xfrm>
          <a:prstGeom prst="rect">
            <a:avLst/>
          </a:prstGeom>
        </p:spPr>
      </p:pic>
      <p:pic>
        <p:nvPicPr>
          <p:cNvPr id="7" name="Picture 6"/>
          <p:cNvPicPr>
            <a:picLocks noChangeAspect="1"/>
          </p:cNvPicPr>
          <p:nvPr/>
        </p:nvPicPr>
        <p:blipFill>
          <a:blip r:embed="rId3"/>
          <a:stretch>
            <a:fillRect/>
          </a:stretch>
        </p:blipFill>
        <p:spPr>
          <a:xfrm>
            <a:off x="912594" y="3936836"/>
            <a:ext cx="7240805" cy="710671"/>
          </a:xfrm>
          <a:prstGeom prst="rect">
            <a:avLst/>
          </a:prstGeom>
        </p:spPr>
      </p:pic>
      <p:pic>
        <p:nvPicPr>
          <p:cNvPr id="8" name="Picture 7"/>
          <p:cNvPicPr>
            <a:picLocks noChangeAspect="1"/>
          </p:cNvPicPr>
          <p:nvPr/>
        </p:nvPicPr>
        <p:blipFill>
          <a:blip r:embed="rId4"/>
          <a:stretch>
            <a:fillRect/>
          </a:stretch>
        </p:blipFill>
        <p:spPr>
          <a:xfrm>
            <a:off x="912594" y="5028261"/>
            <a:ext cx="7240805" cy="1063890"/>
          </a:xfrm>
          <a:prstGeom prst="rect">
            <a:avLst/>
          </a:prstGeom>
        </p:spPr>
      </p:pic>
    </p:spTree>
    <p:extLst>
      <p:ext uri="{BB962C8B-B14F-4D97-AF65-F5344CB8AC3E}">
        <p14:creationId xmlns:p14="http://schemas.microsoft.com/office/powerpoint/2010/main" val="3666840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t>Get</a:t>
            </a:r>
            <a:r>
              <a:rPr lang="vi-VN" dirty="0"/>
              <a:t> </a:t>
            </a:r>
            <a:r>
              <a:rPr lang="vi-VN" dirty="0" err="1"/>
              <a:t>started</a:t>
            </a:r>
            <a:r>
              <a:rPr lang="vi-VN" dirty="0"/>
              <a:t> – </a:t>
            </a:r>
            <a:r>
              <a:rPr lang="vi-VN" dirty="0" err="1"/>
              <a:t>Simple</a:t>
            </a:r>
            <a:r>
              <a:rPr lang="vi-VN" dirty="0"/>
              <a:t> </a:t>
            </a:r>
            <a:r>
              <a:rPr lang="vi-VN" dirty="0" err="1"/>
              <a:t>website</a:t>
            </a:r>
            <a:endParaRPr lang="vi-VN" dirty="0"/>
          </a:p>
        </p:txBody>
      </p:sp>
      <p:sp>
        <p:nvSpPr>
          <p:cNvPr id="3" name="Content Placeholder 2"/>
          <p:cNvSpPr>
            <a:spLocks noGrp="1"/>
          </p:cNvSpPr>
          <p:nvPr>
            <p:ph idx="1"/>
          </p:nvPr>
        </p:nvSpPr>
        <p:spPr/>
        <p:txBody>
          <a:bodyPr/>
          <a:lstStyle/>
          <a:p>
            <a:pPr marL="0" indent="0">
              <a:buNone/>
            </a:pPr>
            <a:r>
              <a:rPr lang="en-US" sz="2400" dirty="0" smtClean="0"/>
              <a:t>Add struts.xml to Resources folder</a:t>
            </a:r>
            <a:endParaRPr lang="vi-VN" sz="2400"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11</a:t>
            </a:fld>
            <a:endParaRPr lang="en-US" dirty="0"/>
          </a:p>
        </p:txBody>
      </p:sp>
      <p:pic>
        <p:nvPicPr>
          <p:cNvPr id="7" name="Picture 6"/>
          <p:cNvPicPr>
            <a:picLocks noChangeAspect="1"/>
          </p:cNvPicPr>
          <p:nvPr/>
        </p:nvPicPr>
        <p:blipFill>
          <a:blip r:embed="rId2"/>
          <a:stretch>
            <a:fillRect/>
          </a:stretch>
        </p:blipFill>
        <p:spPr>
          <a:xfrm>
            <a:off x="1331640" y="2030992"/>
            <a:ext cx="6563021" cy="4396795"/>
          </a:xfrm>
          <a:prstGeom prst="rect">
            <a:avLst/>
          </a:prstGeom>
        </p:spPr>
      </p:pic>
    </p:spTree>
    <p:extLst>
      <p:ext uri="{BB962C8B-B14F-4D97-AF65-F5344CB8AC3E}">
        <p14:creationId xmlns:p14="http://schemas.microsoft.com/office/powerpoint/2010/main" val="357526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t>Get</a:t>
            </a:r>
            <a:r>
              <a:rPr lang="vi-VN" dirty="0"/>
              <a:t> </a:t>
            </a:r>
            <a:r>
              <a:rPr lang="vi-VN" dirty="0" err="1"/>
              <a:t>started</a:t>
            </a:r>
            <a:r>
              <a:rPr lang="vi-VN" dirty="0"/>
              <a:t> – </a:t>
            </a:r>
            <a:r>
              <a:rPr lang="vi-VN" dirty="0" err="1"/>
              <a:t>Simple</a:t>
            </a:r>
            <a:r>
              <a:rPr lang="vi-VN" dirty="0"/>
              <a:t> </a:t>
            </a:r>
            <a:r>
              <a:rPr lang="vi-VN" dirty="0" err="1"/>
              <a:t>website</a:t>
            </a:r>
            <a:endParaRPr lang="vi-VN" dirty="0"/>
          </a:p>
        </p:txBody>
      </p:sp>
      <p:sp>
        <p:nvSpPr>
          <p:cNvPr id="3" name="Content Placeholder 2"/>
          <p:cNvSpPr>
            <a:spLocks noGrp="1"/>
          </p:cNvSpPr>
          <p:nvPr>
            <p:ph idx="1"/>
          </p:nvPr>
        </p:nvSpPr>
        <p:spPr>
          <a:xfrm>
            <a:off x="107504" y="1447800"/>
            <a:ext cx="3672408" cy="4800600"/>
          </a:xfrm>
        </p:spPr>
        <p:txBody>
          <a:bodyPr/>
          <a:lstStyle/>
          <a:p>
            <a:pPr algn="just"/>
            <a:r>
              <a:rPr lang="en-US" sz="1800" b="0" dirty="0"/>
              <a:t>Struts 2 actions don’t force you to implement any interface or extends class, it’s only required you to implement an </a:t>
            </a:r>
            <a:r>
              <a:rPr lang="en-US" sz="1800" dirty="0"/>
              <a:t>execute() </a:t>
            </a:r>
            <a:r>
              <a:rPr lang="en-US" sz="1800" b="0" dirty="0"/>
              <a:t>method that returns a string to indicate which result page </a:t>
            </a:r>
            <a:r>
              <a:rPr lang="en-US" sz="1800" b="0" dirty="0" smtClean="0"/>
              <a:t>should </a:t>
            </a:r>
            <a:r>
              <a:rPr lang="en-US" sz="1800" b="0" dirty="0"/>
              <a:t>return</a:t>
            </a:r>
            <a:r>
              <a:rPr lang="en-US" sz="1800" b="0" dirty="0" smtClean="0"/>
              <a:t>.</a:t>
            </a:r>
          </a:p>
          <a:p>
            <a:pPr algn="just"/>
            <a:r>
              <a:rPr lang="en-US" sz="1800" b="0" dirty="0"/>
              <a:t>When invoking the action, the default configuration (with default interceptor stack) maps the http parameters calling the </a:t>
            </a:r>
            <a:r>
              <a:rPr lang="en-US" sz="1800" b="0" dirty="0" smtClean="0"/>
              <a:t>setter</a:t>
            </a:r>
          </a:p>
          <a:p>
            <a:pPr algn="just"/>
            <a:r>
              <a:rPr lang="vi-VN" sz="1800" b="0" dirty="0" err="1"/>
              <a:t>After</a:t>
            </a:r>
            <a:r>
              <a:rPr lang="vi-VN" sz="1800" b="0" dirty="0"/>
              <a:t> the </a:t>
            </a:r>
            <a:r>
              <a:rPr lang="vi-VN" sz="1800" b="0" dirty="0" err="1"/>
              <a:t>action</a:t>
            </a:r>
            <a:r>
              <a:rPr lang="vi-VN" sz="1800" b="0" dirty="0"/>
              <a:t> </a:t>
            </a:r>
            <a:r>
              <a:rPr lang="vi-VN" sz="1800" b="0" dirty="0" err="1" smtClean="0"/>
              <a:t>execution</a:t>
            </a:r>
            <a:r>
              <a:rPr lang="en-US" sz="1800" b="0" dirty="0" smtClean="0"/>
              <a:t>, </a:t>
            </a:r>
            <a:r>
              <a:rPr lang="vi-VN" sz="1800" b="0" dirty="0" smtClean="0"/>
              <a:t>Struts2 </a:t>
            </a:r>
            <a:r>
              <a:rPr lang="vi-VN" sz="1800" b="0" dirty="0" err="1"/>
              <a:t>will</a:t>
            </a:r>
            <a:r>
              <a:rPr lang="vi-VN" sz="1800" b="0" dirty="0"/>
              <a:t> </a:t>
            </a:r>
            <a:r>
              <a:rPr lang="vi-VN" sz="1800" b="0" dirty="0" err="1"/>
              <a:t>invoke</a:t>
            </a:r>
            <a:r>
              <a:rPr lang="vi-VN" sz="1800" b="0" dirty="0"/>
              <a:t> </a:t>
            </a:r>
            <a:r>
              <a:rPr lang="vi-VN" sz="1800" b="0" dirty="0" err="1" smtClean="0"/>
              <a:t>getter</a:t>
            </a:r>
            <a:r>
              <a:rPr lang="vi-VN" sz="1800" b="0" dirty="0" smtClean="0"/>
              <a:t> to </a:t>
            </a:r>
            <a:r>
              <a:rPr lang="vi-VN" sz="1800" b="0" dirty="0" err="1" smtClean="0"/>
              <a:t>display</a:t>
            </a:r>
            <a:r>
              <a:rPr lang="vi-VN" sz="1800" b="0" dirty="0" smtClean="0"/>
              <a:t> </a:t>
            </a:r>
            <a:r>
              <a:rPr lang="vi-VN" sz="1800" b="0" dirty="0" err="1" smtClean="0"/>
              <a:t>result</a:t>
            </a:r>
            <a:r>
              <a:rPr lang="vi-VN" sz="1800" b="0" dirty="0" smtClean="0"/>
              <a:t> in </a:t>
            </a:r>
            <a:r>
              <a:rPr lang="vi-VN" sz="1800" b="0" dirty="0" err="1" smtClean="0"/>
              <a:t>view</a:t>
            </a:r>
            <a:endParaRPr lang="en-US" sz="1800" b="0" dirty="0" smtClean="0"/>
          </a:p>
          <a:p>
            <a:pPr algn="just"/>
            <a:endParaRPr lang="vi-VN" sz="1800" b="0"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12</a:t>
            </a:fld>
            <a:endParaRPr lang="en-US" dirty="0"/>
          </a:p>
        </p:txBody>
      </p:sp>
      <p:pic>
        <p:nvPicPr>
          <p:cNvPr id="6" name="Picture 5"/>
          <p:cNvPicPr>
            <a:picLocks noChangeAspect="1"/>
          </p:cNvPicPr>
          <p:nvPr/>
        </p:nvPicPr>
        <p:blipFill>
          <a:blip r:embed="rId2"/>
          <a:stretch>
            <a:fillRect/>
          </a:stretch>
        </p:blipFill>
        <p:spPr>
          <a:xfrm>
            <a:off x="3923928" y="1447800"/>
            <a:ext cx="4871720" cy="4800600"/>
          </a:xfrm>
          <a:prstGeom prst="rect">
            <a:avLst/>
          </a:prstGeom>
        </p:spPr>
      </p:pic>
    </p:spTree>
    <p:extLst>
      <p:ext uri="{BB962C8B-B14F-4D97-AF65-F5344CB8AC3E}">
        <p14:creationId xmlns:p14="http://schemas.microsoft.com/office/powerpoint/2010/main" val="2492807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r>
              <a:rPr lang="en-US" sz="2000" b="0" dirty="0" smtClean="0"/>
              <a:t>Error when try to access Welcome page without login</a:t>
            </a:r>
          </a:p>
          <a:p>
            <a:endParaRPr lang="en-US" sz="2000" b="0" dirty="0" smtClean="0"/>
          </a:p>
          <a:p>
            <a:endParaRPr lang="en-US" sz="2000" b="0" dirty="0"/>
          </a:p>
          <a:p>
            <a:endParaRPr lang="en-US" sz="2000" b="0" dirty="0" smtClean="0"/>
          </a:p>
          <a:p>
            <a:endParaRPr lang="en-US" sz="2000" b="0" dirty="0"/>
          </a:p>
          <a:p>
            <a:r>
              <a:rPr lang="en-US" sz="2000" b="0" dirty="0" smtClean="0"/>
              <a:t>Try again, access to Login page</a:t>
            </a:r>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13</a:t>
            </a:fld>
            <a:endParaRPr lang="en-US" dirty="0"/>
          </a:p>
        </p:txBody>
      </p:sp>
      <p:pic>
        <p:nvPicPr>
          <p:cNvPr id="6" name="Picture 5"/>
          <p:cNvPicPr>
            <a:picLocks noChangeAspect="1"/>
          </p:cNvPicPr>
          <p:nvPr/>
        </p:nvPicPr>
        <p:blipFill>
          <a:blip r:embed="rId2"/>
          <a:stretch>
            <a:fillRect/>
          </a:stretch>
        </p:blipFill>
        <p:spPr>
          <a:xfrm>
            <a:off x="2281237" y="2016555"/>
            <a:ext cx="4048125" cy="971550"/>
          </a:xfrm>
          <a:prstGeom prst="rect">
            <a:avLst/>
          </a:prstGeom>
        </p:spPr>
      </p:pic>
      <p:pic>
        <p:nvPicPr>
          <p:cNvPr id="7" name="Picture 6"/>
          <p:cNvPicPr>
            <a:picLocks noChangeAspect="1"/>
          </p:cNvPicPr>
          <p:nvPr/>
        </p:nvPicPr>
        <p:blipFill>
          <a:blip r:embed="rId3"/>
          <a:stretch>
            <a:fillRect/>
          </a:stretch>
        </p:blipFill>
        <p:spPr>
          <a:xfrm>
            <a:off x="276448" y="4175985"/>
            <a:ext cx="3838575" cy="1628775"/>
          </a:xfrm>
          <a:prstGeom prst="rect">
            <a:avLst/>
          </a:prstGeom>
        </p:spPr>
      </p:pic>
      <p:pic>
        <p:nvPicPr>
          <p:cNvPr id="8" name="Picture 7"/>
          <p:cNvPicPr>
            <a:picLocks noChangeAspect="1"/>
          </p:cNvPicPr>
          <p:nvPr/>
        </p:nvPicPr>
        <p:blipFill>
          <a:blip r:embed="rId4"/>
          <a:stretch>
            <a:fillRect/>
          </a:stretch>
        </p:blipFill>
        <p:spPr>
          <a:xfrm>
            <a:off x="5084369" y="4528409"/>
            <a:ext cx="3781425" cy="923925"/>
          </a:xfrm>
          <a:prstGeom prst="rect">
            <a:avLst/>
          </a:prstGeom>
        </p:spPr>
      </p:pic>
    </p:spTree>
    <p:extLst>
      <p:ext uri="{BB962C8B-B14F-4D97-AF65-F5344CB8AC3E}">
        <p14:creationId xmlns:p14="http://schemas.microsoft.com/office/powerpoint/2010/main" val="1844782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Project</a:t>
            </a:r>
            <a:endParaRPr lang="vi-VN" dirty="0"/>
          </a:p>
        </p:txBody>
      </p:sp>
      <p:sp>
        <p:nvSpPr>
          <p:cNvPr id="3" name="Content Placeholder 2"/>
          <p:cNvSpPr>
            <a:spLocks noGrp="1"/>
          </p:cNvSpPr>
          <p:nvPr>
            <p:ph idx="1"/>
          </p:nvPr>
        </p:nvSpPr>
        <p:spPr/>
        <p:txBody>
          <a:bodyPr/>
          <a:lstStyle/>
          <a:p>
            <a:r>
              <a:rPr lang="en-US" dirty="0" smtClean="0"/>
              <a:t>Build a </a:t>
            </a:r>
            <a:r>
              <a:rPr lang="en-US" dirty="0" err="1" smtClean="0"/>
              <a:t>RESTful</a:t>
            </a:r>
            <a:r>
              <a:rPr lang="en-US" dirty="0" smtClean="0"/>
              <a:t> &amp; </a:t>
            </a:r>
            <a:r>
              <a:rPr lang="en-US" dirty="0" err="1" smtClean="0"/>
              <a:t>NonREST</a:t>
            </a:r>
            <a:r>
              <a:rPr lang="en-US" dirty="0" smtClean="0"/>
              <a:t> API with Struts 2 </a:t>
            </a:r>
          </a:p>
          <a:p>
            <a:r>
              <a:rPr lang="en-US" dirty="0" smtClean="0"/>
              <a:t>Dependence: </a:t>
            </a:r>
          </a:p>
          <a:p>
            <a:pPr lvl="1"/>
            <a:r>
              <a:rPr lang="en-US" dirty="0" smtClean="0"/>
              <a:t>Spring Hibernate + MySQL</a:t>
            </a:r>
          </a:p>
          <a:p>
            <a:pPr lvl="1"/>
            <a:r>
              <a:rPr lang="en-US" dirty="0" smtClean="0"/>
              <a:t>Struts 2 JSON Plugin</a:t>
            </a:r>
          </a:p>
          <a:p>
            <a:pPr lvl="1"/>
            <a:r>
              <a:rPr lang="en-US" dirty="0" smtClean="0"/>
              <a:t>Struts 2 REST Plugin</a:t>
            </a:r>
          </a:p>
          <a:p>
            <a:pPr lvl="1"/>
            <a:r>
              <a:rPr lang="en-US" dirty="0"/>
              <a:t>Struts 2 </a:t>
            </a:r>
            <a:r>
              <a:rPr lang="en-US" dirty="0" smtClean="0"/>
              <a:t>Convention Plugin</a:t>
            </a:r>
          </a:p>
          <a:p>
            <a:r>
              <a:rPr lang="en-US" dirty="0" err="1" smtClean="0"/>
              <a:t>Github</a:t>
            </a:r>
            <a:r>
              <a:rPr lang="en-US" dirty="0" smtClean="0"/>
              <a:t>: </a:t>
            </a:r>
            <a:endParaRPr lang="en-US" dirty="0" smtClean="0"/>
          </a:p>
          <a:p>
            <a:pPr lvl="1"/>
            <a:r>
              <a:rPr lang="en-US" sz="2400" dirty="0"/>
              <a:t>https://github.com/tuandatqn95/struts2-sample-restful</a:t>
            </a:r>
            <a:endParaRPr lang="en-US" sz="2400" dirty="0" smtClean="0"/>
          </a:p>
          <a:p>
            <a:pPr lvl="1"/>
            <a:endParaRPr lang="en-US" dirty="0"/>
          </a:p>
          <a:p>
            <a:pPr lvl="1"/>
            <a:endParaRPr lang="en-US" dirty="0" smtClean="0"/>
          </a:p>
          <a:p>
            <a:endParaRPr lang="en-US" dirty="0" smtClean="0"/>
          </a:p>
          <a:p>
            <a:pPr lvl="1"/>
            <a:endParaRPr lang="vi-VN"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14</a:t>
            </a:fld>
            <a:endParaRPr lang="en-US" dirty="0"/>
          </a:p>
        </p:txBody>
      </p:sp>
    </p:spTree>
    <p:extLst>
      <p:ext uri="{BB962C8B-B14F-4D97-AF65-F5344CB8AC3E}">
        <p14:creationId xmlns:p14="http://schemas.microsoft.com/office/powerpoint/2010/main" val="1447287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Project</a:t>
            </a:r>
            <a:endParaRPr lang="vi-VN" dirty="0"/>
          </a:p>
        </p:txBody>
      </p:sp>
      <p:sp>
        <p:nvSpPr>
          <p:cNvPr id="3" name="Content Placeholder 2"/>
          <p:cNvSpPr>
            <a:spLocks noGrp="1"/>
          </p:cNvSpPr>
          <p:nvPr>
            <p:ph idx="1"/>
          </p:nvPr>
        </p:nvSpPr>
        <p:spPr>
          <a:xfrm>
            <a:off x="457200" y="1447800"/>
            <a:ext cx="5194920" cy="4800600"/>
          </a:xfrm>
        </p:spPr>
        <p:txBody>
          <a:bodyPr/>
          <a:lstStyle/>
          <a:p>
            <a:pPr algn="just"/>
            <a:r>
              <a:rPr lang="en-US" sz="2400" b="0" dirty="0"/>
              <a:t>We need to add Struts2, Hibernate and MySQL maven dependencies in pom.xml file, final pom.xml file looks like below</a:t>
            </a:r>
            <a:r>
              <a:rPr lang="en-US" sz="2400" b="0" dirty="0" smtClean="0"/>
              <a:t>.</a:t>
            </a:r>
          </a:p>
          <a:p>
            <a:pPr algn="just"/>
            <a:endParaRPr lang="en-US" sz="2400" b="0" dirty="0" smtClean="0"/>
          </a:p>
          <a:p>
            <a:pPr algn="just"/>
            <a:r>
              <a:rPr lang="en-US" sz="2400" b="0" dirty="0" smtClean="0"/>
              <a:t>Add filter into web.xml</a:t>
            </a:r>
            <a:endParaRPr lang="vi-VN" sz="2400" b="0"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15</a:t>
            </a:fld>
            <a:endParaRPr lang="en-US" dirty="0"/>
          </a:p>
        </p:txBody>
      </p:sp>
      <p:pic>
        <p:nvPicPr>
          <p:cNvPr id="7" name="Picture 6"/>
          <p:cNvPicPr>
            <a:picLocks noChangeAspect="1"/>
          </p:cNvPicPr>
          <p:nvPr/>
        </p:nvPicPr>
        <p:blipFill>
          <a:blip r:embed="rId2"/>
          <a:stretch>
            <a:fillRect/>
          </a:stretch>
        </p:blipFill>
        <p:spPr>
          <a:xfrm>
            <a:off x="5796136" y="1447799"/>
            <a:ext cx="3168477" cy="1694255"/>
          </a:xfrm>
          <a:prstGeom prst="rect">
            <a:avLst/>
          </a:prstGeom>
        </p:spPr>
      </p:pic>
      <p:pic>
        <p:nvPicPr>
          <p:cNvPr id="8" name="Picture 7"/>
          <p:cNvPicPr>
            <a:picLocks noChangeAspect="1"/>
          </p:cNvPicPr>
          <p:nvPr/>
        </p:nvPicPr>
        <p:blipFill>
          <a:blip r:embed="rId3"/>
          <a:stretch>
            <a:fillRect/>
          </a:stretch>
        </p:blipFill>
        <p:spPr>
          <a:xfrm>
            <a:off x="323528" y="4365104"/>
            <a:ext cx="8488660" cy="1697732"/>
          </a:xfrm>
          <a:prstGeom prst="rect">
            <a:avLst/>
          </a:prstGeom>
        </p:spPr>
      </p:pic>
    </p:spTree>
    <p:extLst>
      <p:ext uri="{BB962C8B-B14F-4D97-AF65-F5344CB8AC3E}">
        <p14:creationId xmlns:p14="http://schemas.microsoft.com/office/powerpoint/2010/main" val="3820921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Project</a:t>
            </a:r>
            <a:endParaRPr lang="vi-VN" dirty="0"/>
          </a:p>
        </p:txBody>
      </p:sp>
      <p:sp>
        <p:nvSpPr>
          <p:cNvPr id="3" name="Content Placeholder 2"/>
          <p:cNvSpPr>
            <a:spLocks noGrp="1"/>
          </p:cNvSpPr>
          <p:nvPr>
            <p:ph idx="1"/>
          </p:nvPr>
        </p:nvSpPr>
        <p:spPr/>
        <p:txBody>
          <a:bodyPr/>
          <a:lstStyle/>
          <a:p>
            <a:pPr marL="0" indent="0">
              <a:buNone/>
            </a:pPr>
            <a:r>
              <a:rPr lang="en-US" dirty="0" smtClean="0"/>
              <a:t>Configure for </a:t>
            </a:r>
            <a:r>
              <a:rPr lang="en-US" dirty="0" err="1" smtClean="0"/>
              <a:t>NonREST</a:t>
            </a:r>
            <a:r>
              <a:rPr lang="en-US" dirty="0" smtClean="0"/>
              <a:t> in struts.xml</a:t>
            </a:r>
            <a:endParaRPr lang="vi-VN"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16</a:t>
            </a:fld>
            <a:endParaRPr lang="en-US" dirty="0"/>
          </a:p>
        </p:txBody>
      </p:sp>
      <p:pic>
        <p:nvPicPr>
          <p:cNvPr id="7" name="Picture 6"/>
          <p:cNvPicPr>
            <a:picLocks noChangeAspect="1"/>
          </p:cNvPicPr>
          <p:nvPr/>
        </p:nvPicPr>
        <p:blipFill>
          <a:blip r:embed="rId2"/>
          <a:stretch>
            <a:fillRect/>
          </a:stretch>
        </p:blipFill>
        <p:spPr>
          <a:xfrm>
            <a:off x="1622605" y="2152650"/>
            <a:ext cx="5876925" cy="4095750"/>
          </a:xfrm>
          <a:prstGeom prst="rect">
            <a:avLst/>
          </a:prstGeom>
        </p:spPr>
      </p:pic>
    </p:spTree>
    <p:extLst>
      <p:ext uri="{BB962C8B-B14F-4D97-AF65-F5344CB8AC3E}">
        <p14:creationId xmlns:p14="http://schemas.microsoft.com/office/powerpoint/2010/main" val="3047259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Project</a:t>
            </a:r>
            <a:endParaRPr lang="vi-VN" dirty="0"/>
          </a:p>
        </p:txBody>
      </p:sp>
      <p:sp>
        <p:nvSpPr>
          <p:cNvPr id="3" name="Content Placeholder 2"/>
          <p:cNvSpPr>
            <a:spLocks noGrp="1"/>
          </p:cNvSpPr>
          <p:nvPr>
            <p:ph idx="1"/>
          </p:nvPr>
        </p:nvSpPr>
        <p:spPr/>
        <p:txBody>
          <a:bodyPr/>
          <a:lstStyle/>
          <a:p>
            <a:r>
              <a:rPr lang="en-US" dirty="0"/>
              <a:t>Configure for </a:t>
            </a:r>
            <a:r>
              <a:rPr lang="en-US" dirty="0" smtClean="0"/>
              <a:t>REST API in </a:t>
            </a:r>
            <a:r>
              <a:rPr lang="en-US" dirty="0"/>
              <a:t>struts.xml</a:t>
            </a:r>
            <a:endParaRPr lang="vi-VN" dirty="0"/>
          </a:p>
          <a:p>
            <a:endParaRPr lang="vi-VN"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17</a:t>
            </a:fld>
            <a:endParaRPr lang="en-US" dirty="0"/>
          </a:p>
        </p:txBody>
      </p:sp>
      <p:pic>
        <p:nvPicPr>
          <p:cNvPr id="6" name="Picture 5"/>
          <p:cNvPicPr>
            <a:picLocks noChangeAspect="1"/>
          </p:cNvPicPr>
          <p:nvPr/>
        </p:nvPicPr>
        <p:blipFill>
          <a:blip r:embed="rId2"/>
          <a:stretch>
            <a:fillRect/>
          </a:stretch>
        </p:blipFill>
        <p:spPr>
          <a:xfrm>
            <a:off x="731117" y="2204865"/>
            <a:ext cx="7681766" cy="3498502"/>
          </a:xfrm>
          <a:prstGeom prst="rect">
            <a:avLst/>
          </a:prstGeom>
        </p:spPr>
      </p:pic>
    </p:spTree>
    <p:extLst>
      <p:ext uri="{BB962C8B-B14F-4D97-AF65-F5344CB8AC3E}">
        <p14:creationId xmlns:p14="http://schemas.microsoft.com/office/powerpoint/2010/main" val="4214258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Project</a:t>
            </a:r>
            <a:endParaRPr lang="vi-VN" dirty="0"/>
          </a:p>
        </p:txBody>
      </p:sp>
      <p:sp>
        <p:nvSpPr>
          <p:cNvPr id="3" name="Content Placeholder 2"/>
          <p:cNvSpPr>
            <a:spLocks noGrp="1"/>
          </p:cNvSpPr>
          <p:nvPr>
            <p:ph idx="1"/>
          </p:nvPr>
        </p:nvSpPr>
        <p:spPr>
          <a:xfrm>
            <a:off x="4183192" y="1447800"/>
            <a:ext cx="4503607" cy="4800600"/>
          </a:xfrm>
        </p:spPr>
        <p:txBody>
          <a:bodyPr/>
          <a:lstStyle/>
          <a:p>
            <a:pPr marL="0" indent="0">
              <a:buNone/>
            </a:pPr>
            <a:r>
              <a:rPr lang="en-US" sz="2400" dirty="0" smtClean="0"/>
              <a:t>UserActionNonRest.java</a:t>
            </a:r>
          </a:p>
          <a:p>
            <a:r>
              <a:rPr lang="en-US" sz="2000" dirty="0" err="1" smtClean="0"/>
              <a:t>getData</a:t>
            </a:r>
            <a:r>
              <a:rPr lang="en-US" sz="2000" dirty="0" smtClean="0"/>
              <a:t>()</a:t>
            </a:r>
            <a:r>
              <a:rPr lang="en-US" sz="2000" b="0" dirty="0" smtClean="0"/>
              <a:t>: return data to result.</a:t>
            </a:r>
          </a:p>
          <a:p>
            <a:r>
              <a:rPr lang="en-US" sz="2000" dirty="0" err="1" smtClean="0"/>
              <a:t>getId</a:t>
            </a:r>
            <a:r>
              <a:rPr lang="en-US" sz="2000" dirty="0" smtClean="0"/>
              <a:t>()</a:t>
            </a:r>
            <a:r>
              <a:rPr lang="en-US" sz="2000" b="0" dirty="0" smtClean="0"/>
              <a:t>, </a:t>
            </a:r>
            <a:r>
              <a:rPr lang="en-US" sz="2000" dirty="0" err="1" smtClean="0"/>
              <a:t>setUser</a:t>
            </a:r>
            <a:r>
              <a:rPr lang="en-US" sz="2000" dirty="0" smtClean="0"/>
              <a:t>()</a:t>
            </a:r>
            <a:r>
              <a:rPr lang="en-US" sz="2000" b="0" dirty="0" smtClean="0"/>
              <a:t>: receive </a:t>
            </a:r>
            <a:r>
              <a:rPr lang="en-US" sz="2000" dirty="0" smtClean="0"/>
              <a:t>id</a:t>
            </a:r>
            <a:r>
              <a:rPr lang="en-US" sz="2000" b="0" dirty="0" smtClean="0"/>
              <a:t> or </a:t>
            </a:r>
            <a:r>
              <a:rPr lang="en-US" sz="2000" dirty="0" smtClean="0"/>
              <a:t>user</a:t>
            </a:r>
            <a:r>
              <a:rPr lang="en-US" sz="2000" b="0" dirty="0" smtClean="0"/>
              <a:t> from request</a:t>
            </a:r>
          </a:p>
          <a:p>
            <a:endParaRPr lang="vi-VN" sz="2400"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18</a:t>
            </a:fld>
            <a:endParaRPr lang="en-US" dirty="0"/>
          </a:p>
        </p:txBody>
      </p:sp>
      <p:pic>
        <p:nvPicPr>
          <p:cNvPr id="6" name="Picture 5"/>
          <p:cNvPicPr>
            <a:picLocks noChangeAspect="1"/>
          </p:cNvPicPr>
          <p:nvPr/>
        </p:nvPicPr>
        <p:blipFill>
          <a:blip r:embed="rId2"/>
          <a:stretch>
            <a:fillRect/>
          </a:stretch>
        </p:blipFill>
        <p:spPr>
          <a:xfrm>
            <a:off x="184411" y="1249616"/>
            <a:ext cx="3724275" cy="5105400"/>
          </a:xfrm>
          <a:prstGeom prst="rect">
            <a:avLst/>
          </a:prstGeom>
        </p:spPr>
      </p:pic>
      <p:pic>
        <p:nvPicPr>
          <p:cNvPr id="7" name="Picture 6"/>
          <p:cNvPicPr>
            <a:picLocks noChangeAspect="1"/>
          </p:cNvPicPr>
          <p:nvPr/>
        </p:nvPicPr>
        <p:blipFill>
          <a:blip r:embed="rId3"/>
          <a:stretch>
            <a:fillRect/>
          </a:stretch>
        </p:blipFill>
        <p:spPr>
          <a:xfrm>
            <a:off x="4183192" y="3766414"/>
            <a:ext cx="4575710" cy="2493968"/>
          </a:xfrm>
          <a:prstGeom prst="rect">
            <a:avLst/>
          </a:prstGeom>
        </p:spPr>
      </p:pic>
    </p:spTree>
    <p:extLst>
      <p:ext uri="{BB962C8B-B14F-4D97-AF65-F5344CB8AC3E}">
        <p14:creationId xmlns:p14="http://schemas.microsoft.com/office/powerpoint/2010/main" val="182123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Project</a:t>
            </a:r>
            <a:endParaRPr lang="vi-VN" dirty="0"/>
          </a:p>
        </p:txBody>
      </p:sp>
      <p:sp>
        <p:nvSpPr>
          <p:cNvPr id="3" name="Content Placeholder 2"/>
          <p:cNvSpPr>
            <a:spLocks noGrp="1"/>
          </p:cNvSpPr>
          <p:nvPr>
            <p:ph idx="1"/>
          </p:nvPr>
        </p:nvSpPr>
        <p:spPr>
          <a:xfrm>
            <a:off x="4788024" y="1447800"/>
            <a:ext cx="3898776" cy="4800600"/>
          </a:xfrm>
        </p:spPr>
        <p:txBody>
          <a:bodyPr/>
          <a:lstStyle/>
          <a:p>
            <a:pPr marL="0" indent="0">
              <a:buNone/>
            </a:pPr>
            <a:r>
              <a:rPr lang="en-US" sz="2400" dirty="0" smtClean="0"/>
              <a:t>UserController.java</a:t>
            </a:r>
          </a:p>
          <a:p>
            <a:r>
              <a:rPr lang="en-US" sz="2000" dirty="0" err="1"/>
              <a:t>getData</a:t>
            </a:r>
            <a:r>
              <a:rPr lang="en-US" sz="2000" dirty="0"/>
              <a:t>()</a:t>
            </a:r>
            <a:r>
              <a:rPr lang="en-US" sz="2000" b="0" dirty="0"/>
              <a:t>: return data to result.</a:t>
            </a:r>
          </a:p>
          <a:p>
            <a:r>
              <a:rPr lang="en-US" sz="2000" dirty="0" err="1"/>
              <a:t>getId</a:t>
            </a:r>
            <a:r>
              <a:rPr lang="en-US" sz="2000" dirty="0"/>
              <a:t>()</a:t>
            </a:r>
            <a:r>
              <a:rPr lang="en-US" sz="2000" b="0" dirty="0"/>
              <a:t>, </a:t>
            </a:r>
            <a:r>
              <a:rPr lang="en-US" sz="2000" dirty="0" err="1"/>
              <a:t>setUser</a:t>
            </a:r>
            <a:r>
              <a:rPr lang="en-US" sz="2000" dirty="0"/>
              <a:t>()</a:t>
            </a:r>
            <a:r>
              <a:rPr lang="en-US" sz="2000" b="0" dirty="0"/>
              <a:t>: receive </a:t>
            </a:r>
            <a:r>
              <a:rPr lang="en-US" sz="2000" dirty="0"/>
              <a:t>id</a:t>
            </a:r>
            <a:r>
              <a:rPr lang="en-US" sz="2000" b="0" dirty="0"/>
              <a:t> or </a:t>
            </a:r>
            <a:r>
              <a:rPr lang="en-US" sz="2000" dirty="0"/>
              <a:t>user</a:t>
            </a:r>
            <a:r>
              <a:rPr lang="en-US" sz="2000" b="0" dirty="0"/>
              <a:t> from </a:t>
            </a:r>
            <a:r>
              <a:rPr lang="en-US" sz="2000" b="0" dirty="0" smtClean="0"/>
              <a:t>request</a:t>
            </a:r>
            <a:endParaRPr lang="en-US" sz="2000" b="0"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19</a:t>
            </a:fld>
            <a:endParaRPr lang="en-US" dirty="0"/>
          </a:p>
        </p:txBody>
      </p:sp>
      <p:pic>
        <p:nvPicPr>
          <p:cNvPr id="6" name="Picture 5"/>
          <p:cNvPicPr>
            <a:picLocks noChangeAspect="1"/>
          </p:cNvPicPr>
          <p:nvPr/>
        </p:nvPicPr>
        <p:blipFill>
          <a:blip r:embed="rId2"/>
          <a:stretch>
            <a:fillRect/>
          </a:stretch>
        </p:blipFill>
        <p:spPr>
          <a:xfrm>
            <a:off x="381000" y="1249363"/>
            <a:ext cx="4191000" cy="5181600"/>
          </a:xfrm>
          <a:prstGeom prst="rect">
            <a:avLst/>
          </a:prstGeom>
        </p:spPr>
      </p:pic>
      <p:pic>
        <p:nvPicPr>
          <p:cNvPr id="7" name="Picture 6"/>
          <p:cNvPicPr>
            <a:picLocks noChangeAspect="1"/>
          </p:cNvPicPr>
          <p:nvPr/>
        </p:nvPicPr>
        <p:blipFill>
          <a:blip r:embed="rId3"/>
          <a:stretch>
            <a:fillRect/>
          </a:stretch>
        </p:blipFill>
        <p:spPr>
          <a:xfrm>
            <a:off x="5051909" y="3916576"/>
            <a:ext cx="3371006" cy="2331824"/>
          </a:xfrm>
          <a:prstGeom prst="rect">
            <a:avLst/>
          </a:prstGeom>
        </p:spPr>
      </p:pic>
    </p:spTree>
    <p:extLst>
      <p:ext uri="{BB962C8B-B14F-4D97-AF65-F5344CB8AC3E}">
        <p14:creationId xmlns:p14="http://schemas.microsoft.com/office/powerpoint/2010/main" val="384241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smtClean="0"/>
              <a:t>What</a:t>
            </a:r>
            <a:r>
              <a:rPr lang="vi-VN" dirty="0" smtClean="0"/>
              <a:t> </a:t>
            </a:r>
            <a:r>
              <a:rPr lang="vi-VN" dirty="0" err="1" smtClean="0"/>
              <a:t>is</a:t>
            </a:r>
            <a:r>
              <a:rPr lang="vi-VN" dirty="0" smtClean="0"/>
              <a:t> </a:t>
            </a:r>
            <a:r>
              <a:rPr lang="vi-VN" dirty="0" err="1" smtClean="0"/>
              <a:t>Struts</a:t>
            </a:r>
            <a:r>
              <a:rPr lang="vi-VN" dirty="0" smtClean="0"/>
              <a:t> 2?</a:t>
            </a:r>
            <a:endParaRPr lang="vi-VN" dirty="0"/>
          </a:p>
        </p:txBody>
      </p:sp>
      <p:sp>
        <p:nvSpPr>
          <p:cNvPr id="3" name="Content Placeholder 2"/>
          <p:cNvSpPr>
            <a:spLocks noGrp="1"/>
          </p:cNvSpPr>
          <p:nvPr>
            <p:ph idx="1"/>
          </p:nvPr>
        </p:nvSpPr>
        <p:spPr/>
        <p:txBody>
          <a:bodyPr/>
          <a:lstStyle/>
          <a:p>
            <a:r>
              <a:rPr lang="en-US" dirty="0"/>
              <a:t>Struts 2 is the Open source web application Framework which simplified the creation of Web Applications in in Java. It is based on the Model – View – Framework (MVC) architect</a:t>
            </a:r>
            <a:endParaRPr lang="vi-VN"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2</a:t>
            </a:fld>
            <a:endParaRPr lang="en-US" dirty="0"/>
          </a:p>
        </p:txBody>
      </p:sp>
    </p:spTree>
    <p:extLst>
      <p:ext uri="{BB962C8B-B14F-4D97-AF65-F5344CB8AC3E}">
        <p14:creationId xmlns:p14="http://schemas.microsoft.com/office/powerpoint/2010/main" val="1841061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Project</a:t>
            </a:r>
            <a:endParaRPr lang="vi-VN" dirty="0"/>
          </a:p>
        </p:txBody>
      </p:sp>
      <p:sp>
        <p:nvSpPr>
          <p:cNvPr id="3" name="Content Placeholder 2"/>
          <p:cNvSpPr>
            <a:spLocks noGrp="1"/>
          </p:cNvSpPr>
          <p:nvPr>
            <p:ph idx="1"/>
          </p:nvPr>
        </p:nvSpPr>
        <p:spPr>
          <a:xfrm>
            <a:off x="457200" y="1447800"/>
            <a:ext cx="5122912" cy="4800600"/>
          </a:xfrm>
        </p:spPr>
        <p:txBody>
          <a:bodyPr/>
          <a:lstStyle/>
          <a:p>
            <a:pPr algn="just"/>
            <a:r>
              <a:rPr lang="en-US" sz="2400" b="0" dirty="0" smtClean="0"/>
              <a:t>In addition, we need to configure hibernate, create and map </a:t>
            </a:r>
            <a:r>
              <a:rPr lang="en-US" sz="2400" b="0" dirty="0"/>
              <a:t>domain </a:t>
            </a:r>
            <a:r>
              <a:rPr lang="en-US" sz="2400" b="0" dirty="0" smtClean="0"/>
              <a:t>classes to hibernate.</a:t>
            </a:r>
          </a:p>
          <a:p>
            <a:pPr algn="just"/>
            <a:r>
              <a:rPr lang="en-US" sz="2400" b="0" dirty="0" smtClean="0"/>
              <a:t>After that, we also need to implement </a:t>
            </a:r>
            <a:r>
              <a:rPr lang="en-US" sz="2400" b="0" dirty="0"/>
              <a:t>DAO </a:t>
            </a:r>
            <a:r>
              <a:rPr lang="en-US" sz="2400" b="0" dirty="0" smtClean="0"/>
              <a:t>classes to </a:t>
            </a:r>
            <a:r>
              <a:rPr lang="en-US" sz="2400" b="0" dirty="0"/>
              <a:t>handle </a:t>
            </a:r>
            <a:r>
              <a:rPr lang="en-US" sz="2400" b="0" dirty="0" smtClean="0"/>
              <a:t>database </a:t>
            </a:r>
            <a:r>
              <a:rPr lang="en-US" sz="2400" b="0" dirty="0"/>
              <a:t>operation </a:t>
            </a:r>
            <a:r>
              <a:rPr lang="en-US" sz="2400" b="0" dirty="0" smtClean="0"/>
              <a:t>required.</a:t>
            </a:r>
          </a:p>
          <a:p>
            <a:pPr algn="just"/>
            <a:r>
              <a:rPr lang="en-US" sz="2400" b="0" dirty="0" smtClean="0"/>
              <a:t>Finally, run project on Tomcat Server </a:t>
            </a:r>
          </a:p>
          <a:p>
            <a:pPr algn="just"/>
            <a:endParaRPr lang="vi-VN" sz="2400" b="0"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20</a:t>
            </a:fld>
            <a:endParaRPr lang="en-US" dirty="0"/>
          </a:p>
        </p:txBody>
      </p:sp>
      <p:pic>
        <p:nvPicPr>
          <p:cNvPr id="6" name="Picture 5"/>
          <p:cNvPicPr>
            <a:picLocks noChangeAspect="1"/>
          </p:cNvPicPr>
          <p:nvPr/>
        </p:nvPicPr>
        <p:blipFill>
          <a:blip r:embed="rId2"/>
          <a:stretch>
            <a:fillRect/>
          </a:stretch>
        </p:blipFill>
        <p:spPr>
          <a:xfrm>
            <a:off x="5877144" y="1471465"/>
            <a:ext cx="3084090" cy="4776935"/>
          </a:xfrm>
          <a:prstGeom prst="rect">
            <a:avLst/>
          </a:prstGeom>
        </p:spPr>
      </p:pic>
    </p:spTree>
    <p:extLst>
      <p:ext uri="{BB962C8B-B14F-4D97-AF65-F5344CB8AC3E}">
        <p14:creationId xmlns:p14="http://schemas.microsoft.com/office/powerpoint/2010/main" val="362440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Project</a:t>
            </a:r>
            <a:endParaRPr lang="vi-VN" dirty="0"/>
          </a:p>
        </p:txBody>
      </p:sp>
      <p:sp>
        <p:nvSpPr>
          <p:cNvPr id="3" name="Content Placeholder 2"/>
          <p:cNvSpPr>
            <a:spLocks noGrp="1"/>
          </p:cNvSpPr>
          <p:nvPr>
            <p:ph idx="1"/>
          </p:nvPr>
        </p:nvSpPr>
        <p:spPr/>
        <p:txBody>
          <a:bodyPr/>
          <a:lstStyle/>
          <a:p>
            <a:r>
              <a:rPr lang="en-US" dirty="0" smtClean="0"/>
              <a:t>Result </a:t>
            </a:r>
            <a:r>
              <a:rPr lang="en-US" dirty="0" err="1" smtClean="0"/>
              <a:t>NonREST</a:t>
            </a:r>
            <a:r>
              <a:rPr lang="en-US" dirty="0" smtClean="0"/>
              <a:t> API</a:t>
            </a:r>
          </a:p>
          <a:p>
            <a:endParaRPr lang="vi-VN"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21</a:t>
            </a:fld>
            <a:endParaRPr lang="en-US" dirty="0"/>
          </a:p>
        </p:txBody>
      </p:sp>
      <p:pic>
        <p:nvPicPr>
          <p:cNvPr id="7" name="Picture 6"/>
          <p:cNvPicPr>
            <a:picLocks noChangeAspect="1"/>
          </p:cNvPicPr>
          <p:nvPr/>
        </p:nvPicPr>
        <p:blipFill>
          <a:blip r:embed="rId2"/>
          <a:stretch>
            <a:fillRect/>
          </a:stretch>
        </p:blipFill>
        <p:spPr>
          <a:xfrm>
            <a:off x="232472" y="2198943"/>
            <a:ext cx="8679055" cy="2010592"/>
          </a:xfrm>
          <a:prstGeom prst="rect">
            <a:avLst/>
          </a:prstGeom>
        </p:spPr>
      </p:pic>
      <p:pic>
        <p:nvPicPr>
          <p:cNvPr id="8" name="Picture 7"/>
          <p:cNvPicPr>
            <a:picLocks noChangeAspect="1"/>
          </p:cNvPicPr>
          <p:nvPr/>
        </p:nvPicPr>
        <p:blipFill>
          <a:blip r:embed="rId3"/>
          <a:stretch>
            <a:fillRect/>
          </a:stretch>
        </p:blipFill>
        <p:spPr>
          <a:xfrm>
            <a:off x="232472" y="4565443"/>
            <a:ext cx="8679055" cy="1574964"/>
          </a:xfrm>
          <a:prstGeom prst="rect">
            <a:avLst/>
          </a:prstGeom>
        </p:spPr>
      </p:pic>
    </p:spTree>
    <p:extLst>
      <p:ext uri="{BB962C8B-B14F-4D97-AF65-F5344CB8AC3E}">
        <p14:creationId xmlns:p14="http://schemas.microsoft.com/office/powerpoint/2010/main" val="402323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Project</a:t>
            </a:r>
            <a:endParaRPr lang="vi-VN" dirty="0"/>
          </a:p>
        </p:txBody>
      </p:sp>
      <p:sp>
        <p:nvSpPr>
          <p:cNvPr id="3" name="Content Placeholder 2"/>
          <p:cNvSpPr>
            <a:spLocks noGrp="1"/>
          </p:cNvSpPr>
          <p:nvPr>
            <p:ph idx="1"/>
          </p:nvPr>
        </p:nvSpPr>
        <p:spPr>
          <a:xfrm>
            <a:off x="457200" y="1393825"/>
            <a:ext cx="8229600" cy="4854575"/>
          </a:xfrm>
        </p:spPr>
        <p:txBody>
          <a:bodyPr/>
          <a:lstStyle/>
          <a:p>
            <a:r>
              <a:rPr lang="en-US" dirty="0" smtClean="0"/>
              <a:t>Result </a:t>
            </a:r>
            <a:r>
              <a:rPr lang="en-US" dirty="0" err="1" smtClean="0"/>
              <a:t>RESTful</a:t>
            </a:r>
            <a:r>
              <a:rPr lang="en-US" dirty="0" smtClean="0"/>
              <a:t> API</a:t>
            </a:r>
          </a:p>
          <a:p>
            <a:endParaRPr lang="en-US" sz="2400" dirty="0"/>
          </a:p>
          <a:p>
            <a:endParaRPr lang="en-US" dirty="0" smtClean="0"/>
          </a:p>
          <a:p>
            <a:endParaRPr lang="en-US" dirty="0"/>
          </a:p>
          <a:p>
            <a:endParaRPr lang="en-US" dirty="0" smtClean="0"/>
          </a:p>
          <a:p>
            <a:r>
              <a:rPr lang="en-US" dirty="0" smtClean="0"/>
              <a:t>Rest plugin can extract data by XML</a:t>
            </a:r>
          </a:p>
          <a:p>
            <a:endParaRPr lang="vi-VN"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22</a:t>
            </a:fld>
            <a:endParaRPr lang="en-US" dirty="0"/>
          </a:p>
        </p:txBody>
      </p:sp>
      <p:pic>
        <p:nvPicPr>
          <p:cNvPr id="6" name="Picture 5"/>
          <p:cNvPicPr>
            <a:picLocks noChangeAspect="1"/>
          </p:cNvPicPr>
          <p:nvPr/>
        </p:nvPicPr>
        <p:blipFill>
          <a:blip r:embed="rId2"/>
          <a:stretch>
            <a:fillRect/>
          </a:stretch>
        </p:blipFill>
        <p:spPr>
          <a:xfrm>
            <a:off x="422717" y="2095208"/>
            <a:ext cx="8270466" cy="1752892"/>
          </a:xfrm>
          <a:prstGeom prst="rect">
            <a:avLst/>
          </a:prstGeom>
        </p:spPr>
      </p:pic>
      <p:pic>
        <p:nvPicPr>
          <p:cNvPr id="7" name="Picture 6"/>
          <p:cNvPicPr>
            <a:picLocks noChangeAspect="1"/>
          </p:cNvPicPr>
          <p:nvPr/>
        </p:nvPicPr>
        <p:blipFill>
          <a:blip r:embed="rId3"/>
          <a:stretch>
            <a:fillRect/>
          </a:stretch>
        </p:blipFill>
        <p:spPr>
          <a:xfrm>
            <a:off x="422717" y="4426084"/>
            <a:ext cx="8264083" cy="1992305"/>
          </a:xfrm>
          <a:prstGeom prst="rect">
            <a:avLst/>
          </a:prstGeom>
        </p:spPr>
      </p:pic>
    </p:spTree>
    <p:extLst>
      <p:ext uri="{BB962C8B-B14F-4D97-AF65-F5344CB8AC3E}">
        <p14:creationId xmlns:p14="http://schemas.microsoft.com/office/powerpoint/2010/main" val="239655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t>Struts</a:t>
            </a:r>
            <a:r>
              <a:rPr lang="vi-VN" dirty="0"/>
              <a:t> 2 </a:t>
            </a:r>
            <a:r>
              <a:rPr lang="vi-VN" dirty="0" err="1" smtClean="0"/>
              <a:t>Features</a:t>
            </a:r>
            <a:endParaRPr lang="vi-VN" dirty="0"/>
          </a:p>
        </p:txBody>
      </p:sp>
      <p:sp>
        <p:nvSpPr>
          <p:cNvPr id="3" name="Content Placeholder 2"/>
          <p:cNvSpPr>
            <a:spLocks noGrp="1"/>
          </p:cNvSpPr>
          <p:nvPr>
            <p:ph idx="1"/>
          </p:nvPr>
        </p:nvSpPr>
        <p:spPr>
          <a:xfrm>
            <a:off x="457199" y="1447800"/>
            <a:ext cx="8507413" cy="4800600"/>
          </a:xfrm>
        </p:spPr>
        <p:txBody>
          <a:bodyPr/>
          <a:lstStyle/>
          <a:p>
            <a:pPr algn="just"/>
            <a:r>
              <a:rPr lang="vi-VN" dirty="0" err="1"/>
              <a:t>Configurable</a:t>
            </a:r>
            <a:r>
              <a:rPr lang="vi-VN" dirty="0"/>
              <a:t> MVC </a:t>
            </a:r>
            <a:r>
              <a:rPr lang="vi-VN" dirty="0" err="1" smtClean="0"/>
              <a:t>components</a:t>
            </a:r>
            <a:endParaRPr lang="vi-VN" dirty="0" smtClean="0"/>
          </a:p>
          <a:p>
            <a:pPr marL="457200" lvl="1" indent="0" algn="just">
              <a:buNone/>
            </a:pPr>
            <a:r>
              <a:rPr lang="en-US" dirty="0"/>
              <a:t>In struts 2 framework, we provide all the components (view components and action) information in struts.xml file. If we need to change any information, we can simply change it in the xml file.</a:t>
            </a:r>
            <a:endParaRPr lang="vi-VN" dirty="0"/>
          </a:p>
          <a:p>
            <a:pPr algn="just"/>
            <a:r>
              <a:rPr lang="vi-VN" dirty="0"/>
              <a:t>POJO </a:t>
            </a:r>
            <a:r>
              <a:rPr lang="vi-VN" dirty="0" err="1"/>
              <a:t>based</a:t>
            </a:r>
            <a:r>
              <a:rPr lang="vi-VN" dirty="0"/>
              <a:t> </a:t>
            </a:r>
            <a:r>
              <a:rPr lang="vi-VN" dirty="0" err="1" smtClean="0"/>
              <a:t>actions</a:t>
            </a:r>
            <a:endParaRPr lang="vi-VN" dirty="0" smtClean="0"/>
          </a:p>
          <a:p>
            <a:pPr marL="457200" lvl="1" indent="0" algn="just">
              <a:buNone/>
            </a:pPr>
            <a:r>
              <a:rPr lang="en-US" dirty="0"/>
              <a:t>In struts 2, action class is POJO (Plain Old Java Object) i.e. a simple java class. Here, you are not forced to implement any interface or inherit any class</a:t>
            </a:r>
            <a:r>
              <a:rPr lang="en-US" dirty="0" smtClean="0"/>
              <a:t>.</a:t>
            </a:r>
            <a:endParaRPr lang="vi-VN"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3</a:t>
            </a:fld>
            <a:endParaRPr lang="en-US" dirty="0"/>
          </a:p>
        </p:txBody>
      </p:sp>
    </p:spTree>
    <p:extLst>
      <p:ext uri="{BB962C8B-B14F-4D97-AF65-F5344CB8AC3E}">
        <p14:creationId xmlns:p14="http://schemas.microsoft.com/office/powerpoint/2010/main" val="781737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t>Struts</a:t>
            </a:r>
            <a:r>
              <a:rPr lang="vi-VN" dirty="0"/>
              <a:t> 2 </a:t>
            </a:r>
            <a:r>
              <a:rPr lang="vi-VN" dirty="0" err="1"/>
              <a:t>Features</a:t>
            </a:r>
            <a:endParaRPr lang="vi-VN" dirty="0"/>
          </a:p>
        </p:txBody>
      </p:sp>
      <p:sp>
        <p:nvSpPr>
          <p:cNvPr id="3" name="Content Placeholder 2"/>
          <p:cNvSpPr>
            <a:spLocks noGrp="1"/>
          </p:cNvSpPr>
          <p:nvPr>
            <p:ph idx="1"/>
          </p:nvPr>
        </p:nvSpPr>
        <p:spPr>
          <a:xfrm>
            <a:off x="457200" y="1447800"/>
            <a:ext cx="8507412" cy="4800600"/>
          </a:xfrm>
        </p:spPr>
        <p:txBody>
          <a:bodyPr/>
          <a:lstStyle/>
          <a:p>
            <a:pPr algn="just"/>
            <a:r>
              <a:rPr lang="vi-VN" dirty="0" smtClean="0"/>
              <a:t>AJAX </a:t>
            </a:r>
            <a:r>
              <a:rPr lang="vi-VN" dirty="0" err="1"/>
              <a:t>support</a:t>
            </a:r>
            <a:endParaRPr lang="vi-VN" dirty="0"/>
          </a:p>
          <a:p>
            <a:pPr marL="457200" lvl="1" indent="0" algn="just">
              <a:buNone/>
            </a:pPr>
            <a:r>
              <a:rPr lang="en-US" dirty="0"/>
              <a:t>Struts 2 provides support to </a:t>
            </a:r>
            <a:r>
              <a:rPr lang="en-US" dirty="0" err="1"/>
              <a:t>ajax</a:t>
            </a:r>
            <a:r>
              <a:rPr lang="en-US" dirty="0"/>
              <a:t> technology. It is used to make asynchronous request i.e</a:t>
            </a:r>
            <a:r>
              <a:rPr lang="en-US" dirty="0" smtClean="0"/>
              <a:t>.</a:t>
            </a:r>
            <a:endParaRPr lang="vi-VN" dirty="0" smtClean="0"/>
          </a:p>
          <a:p>
            <a:pPr algn="just"/>
            <a:r>
              <a:rPr lang="vi-VN" dirty="0" err="1" smtClean="0"/>
              <a:t>Integration</a:t>
            </a:r>
            <a:r>
              <a:rPr lang="vi-VN" dirty="0" smtClean="0"/>
              <a:t> </a:t>
            </a:r>
            <a:r>
              <a:rPr lang="vi-VN" dirty="0" err="1" smtClean="0"/>
              <a:t>Support</a:t>
            </a:r>
            <a:endParaRPr lang="vi-VN" dirty="0" smtClean="0"/>
          </a:p>
          <a:p>
            <a:pPr marL="457200" lvl="1" indent="0" algn="just">
              <a:buNone/>
            </a:pPr>
            <a:r>
              <a:rPr lang="en-US" dirty="0" smtClean="0"/>
              <a:t>We </a:t>
            </a:r>
            <a:r>
              <a:rPr lang="en-US" dirty="0"/>
              <a:t>can simply integrate the struts 2 application with hibernate, spring, tiles etc. frameworks</a:t>
            </a:r>
            <a:r>
              <a:rPr lang="en-US" dirty="0" smtClean="0"/>
              <a:t>.</a:t>
            </a:r>
          </a:p>
          <a:p>
            <a:pPr algn="just"/>
            <a:r>
              <a:rPr lang="vi-VN" dirty="0" err="1"/>
              <a:t>Various</a:t>
            </a:r>
            <a:r>
              <a:rPr lang="vi-VN" dirty="0"/>
              <a:t> </a:t>
            </a:r>
            <a:r>
              <a:rPr lang="vi-VN" dirty="0" err="1"/>
              <a:t>Result</a:t>
            </a:r>
            <a:r>
              <a:rPr lang="vi-VN" dirty="0"/>
              <a:t> </a:t>
            </a:r>
            <a:r>
              <a:rPr lang="vi-VN" dirty="0" err="1"/>
              <a:t>Types</a:t>
            </a:r>
            <a:endParaRPr lang="vi-VN" dirty="0"/>
          </a:p>
          <a:p>
            <a:pPr marL="457200" lvl="1" indent="0" algn="just">
              <a:buNone/>
            </a:pPr>
            <a:r>
              <a:rPr lang="en-US" dirty="0"/>
              <a:t>We can use JSP, </a:t>
            </a:r>
            <a:r>
              <a:rPr lang="en-US" dirty="0" err="1"/>
              <a:t>freemarker</a:t>
            </a:r>
            <a:r>
              <a:rPr lang="en-US" dirty="0"/>
              <a:t>, velocity etc. technologies as the result in struts 2.</a:t>
            </a:r>
            <a:endParaRPr lang="vi-VN" dirty="0"/>
          </a:p>
          <a:p>
            <a:pPr marL="457200" lvl="1" indent="0" algn="just">
              <a:buNone/>
            </a:pPr>
            <a:endParaRPr lang="en-US"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4</a:t>
            </a:fld>
            <a:endParaRPr lang="en-US" dirty="0"/>
          </a:p>
        </p:txBody>
      </p:sp>
    </p:spTree>
    <p:extLst>
      <p:ext uri="{BB962C8B-B14F-4D97-AF65-F5344CB8AC3E}">
        <p14:creationId xmlns:p14="http://schemas.microsoft.com/office/powerpoint/2010/main" val="465566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t>Struts</a:t>
            </a:r>
            <a:r>
              <a:rPr lang="vi-VN" dirty="0"/>
              <a:t> 2 </a:t>
            </a:r>
            <a:r>
              <a:rPr lang="vi-VN" dirty="0" err="1"/>
              <a:t>Features</a:t>
            </a:r>
            <a:endParaRPr lang="vi-VN" dirty="0"/>
          </a:p>
        </p:txBody>
      </p:sp>
      <p:sp>
        <p:nvSpPr>
          <p:cNvPr id="3" name="Content Placeholder 2"/>
          <p:cNvSpPr>
            <a:spLocks noGrp="1"/>
          </p:cNvSpPr>
          <p:nvPr>
            <p:ph idx="1"/>
          </p:nvPr>
        </p:nvSpPr>
        <p:spPr>
          <a:xfrm>
            <a:off x="457200" y="1447800"/>
            <a:ext cx="8507412" cy="4800600"/>
          </a:xfrm>
        </p:spPr>
        <p:txBody>
          <a:bodyPr/>
          <a:lstStyle/>
          <a:p>
            <a:pPr algn="just"/>
            <a:r>
              <a:rPr lang="vi-VN" dirty="0" err="1" smtClean="0"/>
              <a:t>Various</a:t>
            </a:r>
            <a:r>
              <a:rPr lang="vi-VN" dirty="0" smtClean="0"/>
              <a:t> </a:t>
            </a:r>
            <a:r>
              <a:rPr lang="vi-VN" dirty="0" err="1"/>
              <a:t>Tag</a:t>
            </a:r>
            <a:r>
              <a:rPr lang="vi-VN" dirty="0"/>
              <a:t> </a:t>
            </a:r>
            <a:r>
              <a:rPr lang="vi-VN" dirty="0" err="1"/>
              <a:t>support</a:t>
            </a:r>
            <a:endParaRPr lang="vi-VN" dirty="0"/>
          </a:p>
          <a:p>
            <a:pPr marL="457200" lvl="1" indent="0" algn="just">
              <a:buNone/>
            </a:pPr>
            <a:r>
              <a:rPr lang="en-US" dirty="0"/>
              <a:t>Struts 2 provides various types of tags such as UI tags, Data tags, control tags </a:t>
            </a:r>
            <a:r>
              <a:rPr lang="en-US" dirty="0" err="1"/>
              <a:t>etc</a:t>
            </a:r>
            <a:r>
              <a:rPr lang="en-US" dirty="0"/>
              <a:t> to ease the development of struts 2 application.</a:t>
            </a:r>
            <a:endParaRPr lang="vi-VN" dirty="0"/>
          </a:p>
          <a:p>
            <a:pPr algn="just"/>
            <a:r>
              <a:rPr lang="vi-VN" dirty="0" err="1"/>
              <a:t>Theme</a:t>
            </a:r>
            <a:r>
              <a:rPr lang="vi-VN" dirty="0"/>
              <a:t> </a:t>
            </a:r>
            <a:r>
              <a:rPr lang="vi-VN" dirty="0" err="1"/>
              <a:t>and</a:t>
            </a:r>
            <a:r>
              <a:rPr lang="vi-VN" dirty="0"/>
              <a:t> </a:t>
            </a:r>
            <a:r>
              <a:rPr lang="vi-VN" dirty="0" err="1"/>
              <a:t>Template</a:t>
            </a:r>
            <a:r>
              <a:rPr lang="vi-VN" dirty="0"/>
              <a:t> </a:t>
            </a:r>
            <a:r>
              <a:rPr lang="vi-VN" dirty="0" err="1"/>
              <a:t>support</a:t>
            </a:r>
            <a:endParaRPr lang="vi-VN" dirty="0"/>
          </a:p>
          <a:p>
            <a:pPr marL="457200" lvl="1" indent="0" algn="just">
              <a:buNone/>
            </a:pPr>
            <a:r>
              <a:rPr lang="en-US" dirty="0"/>
              <a:t>Struts 2 provides three types of theme support: </a:t>
            </a:r>
            <a:r>
              <a:rPr lang="en-US" dirty="0" err="1"/>
              <a:t>xhtml</a:t>
            </a:r>
            <a:r>
              <a:rPr lang="en-US" dirty="0"/>
              <a:t>, simple and </a:t>
            </a:r>
            <a:r>
              <a:rPr lang="en-US" dirty="0" err="1"/>
              <a:t>css_xhtml</a:t>
            </a:r>
            <a:r>
              <a:rPr lang="en-US" dirty="0"/>
              <a:t>. The </a:t>
            </a:r>
            <a:r>
              <a:rPr lang="en-US" dirty="0" err="1"/>
              <a:t>xhtml</a:t>
            </a:r>
            <a:r>
              <a:rPr lang="en-US" dirty="0"/>
              <a:t> is default theme of struts 2. Themes and templates can be used for common look and feel</a:t>
            </a:r>
            <a:r>
              <a:rPr lang="en-US" dirty="0" smtClean="0"/>
              <a:t>.</a:t>
            </a:r>
            <a:endParaRPr lang="vi-VN"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5</a:t>
            </a:fld>
            <a:endParaRPr lang="en-US" dirty="0"/>
          </a:p>
        </p:txBody>
      </p:sp>
    </p:spTree>
    <p:extLst>
      <p:ext uri="{BB962C8B-B14F-4D97-AF65-F5344CB8AC3E}">
        <p14:creationId xmlns:p14="http://schemas.microsoft.com/office/powerpoint/2010/main" val="189753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t>How</a:t>
            </a:r>
            <a:r>
              <a:rPr lang="vi-VN" dirty="0"/>
              <a:t> </a:t>
            </a:r>
            <a:r>
              <a:rPr lang="vi-VN" dirty="0" err="1"/>
              <a:t>does</a:t>
            </a:r>
            <a:r>
              <a:rPr lang="vi-VN" dirty="0"/>
              <a:t> </a:t>
            </a:r>
            <a:r>
              <a:rPr lang="vi-VN" dirty="0" err="1"/>
              <a:t>it</a:t>
            </a:r>
            <a:r>
              <a:rPr lang="vi-VN" dirty="0"/>
              <a:t> </a:t>
            </a:r>
            <a:r>
              <a:rPr lang="vi-VN" dirty="0" err="1"/>
              <a:t>work</a:t>
            </a:r>
            <a:r>
              <a:rPr lang="vi-VN" dirty="0"/>
              <a: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32856"/>
            <a:ext cx="8166248" cy="2899800"/>
          </a:xfrm>
        </p:spPr>
      </p:pic>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6</a:t>
            </a:fld>
            <a:endParaRPr lang="en-US" dirty="0"/>
          </a:p>
        </p:txBody>
      </p:sp>
    </p:spTree>
    <p:extLst>
      <p:ext uri="{BB962C8B-B14F-4D97-AF65-F5344CB8AC3E}">
        <p14:creationId xmlns:p14="http://schemas.microsoft.com/office/powerpoint/2010/main" val="2430128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smtClean="0"/>
              <a:t>How</a:t>
            </a:r>
            <a:r>
              <a:rPr lang="vi-VN" dirty="0" smtClean="0"/>
              <a:t> </a:t>
            </a:r>
            <a:r>
              <a:rPr lang="vi-VN" dirty="0" err="1" smtClean="0"/>
              <a:t>does</a:t>
            </a:r>
            <a:r>
              <a:rPr lang="vi-VN" dirty="0" smtClean="0"/>
              <a:t> </a:t>
            </a:r>
            <a:r>
              <a:rPr lang="vi-VN" dirty="0" err="1"/>
              <a:t>it</a:t>
            </a:r>
            <a:r>
              <a:rPr lang="vi-VN" dirty="0"/>
              <a:t> </a:t>
            </a:r>
            <a:r>
              <a:rPr lang="vi-VN" dirty="0" err="1" smtClean="0"/>
              <a:t>work</a:t>
            </a:r>
            <a:r>
              <a:rPr lang="vi-VN" dirty="0" smtClean="0"/>
              <a:t>?</a:t>
            </a:r>
            <a:endParaRPr lang="vi-VN" dirty="0"/>
          </a:p>
        </p:txBody>
      </p:sp>
      <p:sp>
        <p:nvSpPr>
          <p:cNvPr id="3" name="Content Placeholder 2"/>
          <p:cNvSpPr>
            <a:spLocks noGrp="1"/>
          </p:cNvSpPr>
          <p:nvPr>
            <p:ph idx="1"/>
          </p:nvPr>
        </p:nvSpPr>
        <p:spPr/>
        <p:txBody>
          <a:bodyPr/>
          <a:lstStyle/>
          <a:p>
            <a:pPr marL="0" indent="0" algn="just">
              <a:buNone/>
            </a:pPr>
            <a:r>
              <a:rPr lang="en-US" sz="2400" dirty="0" smtClean="0"/>
              <a:t>1. Request: </a:t>
            </a:r>
            <a:r>
              <a:rPr lang="en-US" sz="2400" b="0" dirty="0"/>
              <a:t>Client makes the request.</a:t>
            </a:r>
          </a:p>
          <a:p>
            <a:pPr marL="0" indent="0" algn="just">
              <a:buNone/>
            </a:pPr>
            <a:r>
              <a:rPr lang="en-US" sz="2400" dirty="0" smtClean="0"/>
              <a:t>2. Filter Dispatcher: </a:t>
            </a:r>
            <a:r>
              <a:rPr lang="en-US" sz="2400" b="0" dirty="0"/>
              <a:t>As Boot Strap component is specified in Deployment Descriptor file. In Case of Struts 2, it is Servlet Filter (Filter Dispatcher). Filter Dispatcher looks the request and then as per the mapping of URL, request is forwarded to appropriate Action Class.</a:t>
            </a:r>
          </a:p>
          <a:p>
            <a:pPr marL="0" indent="0" algn="just">
              <a:buNone/>
            </a:pPr>
            <a:r>
              <a:rPr lang="en-US" sz="2400" dirty="0" smtClean="0"/>
              <a:t>3. Interceptor Stacks: </a:t>
            </a:r>
            <a:r>
              <a:rPr lang="en-US" sz="2400" b="0" dirty="0"/>
              <a:t>Before going to Action Class, request goes to Interceptor Stacks (Action class mapping found in configuration file, and from there, list of interceptors identified which must be processed before Action class) </a:t>
            </a:r>
            <a:r>
              <a:rPr lang="en-US" sz="2400" b="0" dirty="0" smtClean="0"/>
              <a:t>.</a:t>
            </a:r>
            <a:endParaRPr lang="vi-VN" sz="2400" b="0"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7</a:t>
            </a:fld>
            <a:endParaRPr lang="en-US" dirty="0"/>
          </a:p>
        </p:txBody>
      </p:sp>
    </p:spTree>
    <p:extLst>
      <p:ext uri="{BB962C8B-B14F-4D97-AF65-F5344CB8AC3E}">
        <p14:creationId xmlns:p14="http://schemas.microsoft.com/office/powerpoint/2010/main" val="1999828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t>How</a:t>
            </a:r>
            <a:r>
              <a:rPr lang="vi-VN" dirty="0"/>
              <a:t> </a:t>
            </a:r>
            <a:r>
              <a:rPr lang="vi-VN" dirty="0" err="1"/>
              <a:t>does</a:t>
            </a:r>
            <a:r>
              <a:rPr lang="vi-VN" dirty="0"/>
              <a:t> </a:t>
            </a:r>
            <a:r>
              <a:rPr lang="vi-VN" dirty="0" err="1"/>
              <a:t>it</a:t>
            </a:r>
            <a:r>
              <a:rPr lang="vi-VN" dirty="0"/>
              <a:t> </a:t>
            </a:r>
            <a:r>
              <a:rPr lang="vi-VN" dirty="0" err="1"/>
              <a:t>work</a:t>
            </a:r>
            <a:r>
              <a:rPr lang="vi-VN" dirty="0"/>
              <a:t>?</a:t>
            </a:r>
          </a:p>
        </p:txBody>
      </p:sp>
      <p:sp>
        <p:nvSpPr>
          <p:cNvPr id="3" name="Content Placeholder 2"/>
          <p:cNvSpPr>
            <a:spLocks noGrp="1"/>
          </p:cNvSpPr>
          <p:nvPr>
            <p:ph idx="1"/>
          </p:nvPr>
        </p:nvSpPr>
        <p:spPr/>
        <p:txBody>
          <a:bodyPr/>
          <a:lstStyle/>
          <a:p>
            <a:pPr marL="0" indent="0" algn="just">
              <a:buNone/>
            </a:pPr>
            <a:r>
              <a:rPr lang="en-US" sz="2400" dirty="0" smtClean="0"/>
              <a:t>4</a:t>
            </a:r>
            <a:r>
              <a:rPr lang="en-US" sz="2400" dirty="0"/>
              <a:t>. Action Class : </a:t>
            </a:r>
            <a:r>
              <a:rPr lang="en-US" sz="2400" b="0" dirty="0"/>
              <a:t>Then the request object is passed to Action Class. Action Class then executes the code and after execution it returns the result code to the Controller. (either SUCCESS or INPUT or ERROR)</a:t>
            </a:r>
          </a:p>
          <a:p>
            <a:pPr marL="0" indent="0" algn="just">
              <a:buNone/>
            </a:pPr>
            <a:r>
              <a:rPr lang="en-US" sz="2400" dirty="0"/>
              <a:t>5. </a:t>
            </a:r>
            <a:r>
              <a:rPr lang="en-US" sz="2400" dirty="0" smtClean="0"/>
              <a:t>Result: </a:t>
            </a:r>
            <a:r>
              <a:rPr lang="en-US" sz="2400" b="0" dirty="0"/>
              <a:t>On the basis of result code, Controller then selects View to be rendered as a result of Action.</a:t>
            </a:r>
          </a:p>
          <a:p>
            <a:pPr marL="0" indent="0" algn="just">
              <a:buNone/>
            </a:pPr>
            <a:r>
              <a:rPr lang="en-US" sz="2400" dirty="0"/>
              <a:t>6. Interceptors </a:t>
            </a:r>
            <a:r>
              <a:rPr lang="en-US" sz="2400" dirty="0" smtClean="0"/>
              <a:t>Stack: </a:t>
            </a:r>
            <a:r>
              <a:rPr lang="en-US" sz="2400" b="0" dirty="0"/>
              <a:t>Before sending response back to client, again interceptors run.</a:t>
            </a:r>
          </a:p>
          <a:p>
            <a:pPr marL="0" indent="0" algn="just">
              <a:buNone/>
            </a:pPr>
            <a:r>
              <a:rPr lang="en-US" sz="2400" dirty="0"/>
              <a:t>7. Response returned to User.</a:t>
            </a:r>
          </a:p>
          <a:p>
            <a:pPr marL="0" indent="0" algn="just">
              <a:buNone/>
            </a:pPr>
            <a:endParaRPr lang="vi-VN" sz="2400" b="0" dirty="0"/>
          </a:p>
          <a:p>
            <a:endParaRPr lang="vi-VN" sz="2400"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8</a:t>
            </a:fld>
            <a:endParaRPr lang="en-US" dirty="0"/>
          </a:p>
        </p:txBody>
      </p:sp>
    </p:spTree>
    <p:extLst>
      <p:ext uri="{BB962C8B-B14F-4D97-AF65-F5344CB8AC3E}">
        <p14:creationId xmlns:p14="http://schemas.microsoft.com/office/powerpoint/2010/main" val="2453531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smtClean="0"/>
              <a:t>Get</a:t>
            </a:r>
            <a:r>
              <a:rPr lang="vi-VN" dirty="0" smtClean="0"/>
              <a:t> </a:t>
            </a:r>
            <a:r>
              <a:rPr lang="vi-VN" dirty="0" err="1" smtClean="0"/>
              <a:t>started</a:t>
            </a:r>
            <a:r>
              <a:rPr lang="vi-VN" dirty="0" smtClean="0"/>
              <a:t> – </a:t>
            </a:r>
            <a:r>
              <a:rPr lang="vi-VN" dirty="0" err="1" smtClean="0"/>
              <a:t>Simple</a:t>
            </a:r>
            <a:r>
              <a:rPr lang="vi-VN" dirty="0" smtClean="0"/>
              <a:t> </a:t>
            </a:r>
            <a:r>
              <a:rPr lang="vi-VN" dirty="0" err="1" smtClean="0"/>
              <a:t>website</a:t>
            </a:r>
            <a:endParaRPr lang="vi-VN" dirty="0"/>
          </a:p>
        </p:txBody>
      </p:sp>
      <p:sp>
        <p:nvSpPr>
          <p:cNvPr id="3" name="Content Placeholder 2"/>
          <p:cNvSpPr>
            <a:spLocks noGrp="1"/>
          </p:cNvSpPr>
          <p:nvPr>
            <p:ph idx="1"/>
          </p:nvPr>
        </p:nvSpPr>
        <p:spPr/>
        <p:txBody>
          <a:bodyPr/>
          <a:lstStyle/>
          <a:p>
            <a:pPr marL="0" indent="0">
              <a:buNone/>
            </a:pPr>
            <a:r>
              <a:rPr lang="en-US" sz="2400" b="0" dirty="0"/>
              <a:t>In struts 2, </a:t>
            </a:r>
            <a:r>
              <a:rPr lang="en-US" sz="2400" b="0" dirty="0" err="1"/>
              <a:t>StrutsPrepareAndExecuteFilter</a:t>
            </a:r>
            <a:r>
              <a:rPr lang="en-US" sz="2400" b="0" dirty="0"/>
              <a:t> class works as the controller. As we know well, struts 2 uses filter for the controller. It is implicitly provided by the struts </a:t>
            </a:r>
            <a:r>
              <a:rPr lang="en-US" sz="2400" b="0" dirty="0" smtClean="0"/>
              <a:t>framework</a:t>
            </a:r>
            <a:r>
              <a:rPr lang="en-US" sz="2400" b="0" dirty="0"/>
              <a:t>. </a:t>
            </a:r>
            <a:endParaRPr lang="vi-VN" sz="2400" b="0" dirty="0"/>
          </a:p>
        </p:txBody>
      </p:sp>
      <p:sp>
        <p:nvSpPr>
          <p:cNvPr id="4" name="Footer Placeholder 3"/>
          <p:cNvSpPr>
            <a:spLocks noGrp="1"/>
          </p:cNvSpPr>
          <p:nvPr>
            <p:ph type="ftr" sz="quarter" idx="11"/>
          </p:nvPr>
        </p:nvSpPr>
        <p:spPr/>
        <p:txBody>
          <a:bodyPr/>
          <a:lstStyle/>
          <a:p>
            <a:pPr>
              <a:defRPr/>
            </a:pPr>
            <a:r>
              <a:rPr lang="en-US" smtClean="0"/>
              <a:t>STYL.COM.SG</a:t>
            </a:r>
            <a:endParaRPr lang="en-US" dirty="0"/>
          </a:p>
        </p:txBody>
      </p:sp>
      <p:sp>
        <p:nvSpPr>
          <p:cNvPr id="5" name="Slide Number Placeholder 4"/>
          <p:cNvSpPr>
            <a:spLocks noGrp="1"/>
          </p:cNvSpPr>
          <p:nvPr>
            <p:ph type="sldNum" sz="quarter" idx="12"/>
          </p:nvPr>
        </p:nvSpPr>
        <p:spPr/>
        <p:txBody>
          <a:bodyPr/>
          <a:lstStyle/>
          <a:p>
            <a:pPr>
              <a:defRPr/>
            </a:pPr>
            <a:fld id="{FF5F84C7-D00B-43F7-94F8-E1EA81D0D50C}" type="slidenum">
              <a:rPr lang="en-US" smtClean="0"/>
              <a:pPr>
                <a:defRPr/>
              </a:pPr>
              <a:t>9</a:t>
            </a:fld>
            <a:endParaRPr lang="en-US" dirty="0"/>
          </a:p>
        </p:txBody>
      </p:sp>
      <p:pic>
        <p:nvPicPr>
          <p:cNvPr id="6" name="Picture 5"/>
          <p:cNvPicPr>
            <a:picLocks noChangeAspect="1"/>
          </p:cNvPicPr>
          <p:nvPr/>
        </p:nvPicPr>
        <p:blipFill>
          <a:blip r:embed="rId2"/>
          <a:stretch>
            <a:fillRect/>
          </a:stretch>
        </p:blipFill>
        <p:spPr>
          <a:xfrm>
            <a:off x="728662" y="3270295"/>
            <a:ext cx="7686675" cy="2952750"/>
          </a:xfrm>
          <a:prstGeom prst="rect">
            <a:avLst/>
          </a:prstGeom>
        </p:spPr>
      </p:pic>
    </p:spTree>
    <p:extLst>
      <p:ext uri="{BB962C8B-B14F-4D97-AF65-F5344CB8AC3E}">
        <p14:creationId xmlns:p14="http://schemas.microsoft.com/office/powerpoint/2010/main" val="2346869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cdb2004222l</Template>
  <TotalTime>11341</TotalTime>
  <Words>837</Words>
  <Application>Microsoft Office PowerPoint</Application>
  <PresentationFormat>On-screen Show (4:3)</PresentationFormat>
  <Paragraphs>129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Verdana</vt:lpstr>
      <vt:lpstr>Wingdings</vt:lpstr>
      <vt:lpstr>01</vt:lpstr>
      <vt:lpstr>Struts 2   Introduction </vt:lpstr>
      <vt:lpstr>What is Struts 2?</vt:lpstr>
      <vt:lpstr>Struts 2 Features</vt:lpstr>
      <vt:lpstr>Struts 2 Features</vt:lpstr>
      <vt:lpstr>Struts 2 Features</vt:lpstr>
      <vt:lpstr>How does it work?</vt:lpstr>
      <vt:lpstr>How does it work?</vt:lpstr>
      <vt:lpstr>How does it work?</vt:lpstr>
      <vt:lpstr>Get started – Simple website</vt:lpstr>
      <vt:lpstr>Get started – Simple website</vt:lpstr>
      <vt:lpstr>Get started – Simple website</vt:lpstr>
      <vt:lpstr>Get started – Simple website</vt:lpstr>
      <vt:lpstr>PowerPoint Presentation</vt:lpstr>
      <vt:lpstr>Sample Project</vt:lpstr>
      <vt:lpstr>Sample Project</vt:lpstr>
      <vt:lpstr>Sample Project</vt:lpstr>
      <vt:lpstr>Sample Project</vt:lpstr>
      <vt:lpstr>Sample Project</vt:lpstr>
      <vt:lpstr>Sample Project</vt:lpstr>
      <vt:lpstr>Sample Project</vt:lpstr>
      <vt:lpstr>Sample Project</vt:lpstr>
      <vt:lpstr>Sample Project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dc:creator>
  <cp:lastModifiedBy>Nguyen Tuan Dat</cp:lastModifiedBy>
  <cp:revision>103</cp:revision>
  <dcterms:created xsi:type="dcterms:W3CDTF">2015-11-29T04:14:51Z</dcterms:created>
  <dcterms:modified xsi:type="dcterms:W3CDTF">2018-07-06T07:42:57Z</dcterms:modified>
</cp:coreProperties>
</file>