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5" roundtripDataSignature="AMtx7mhiYZ8teqPUaw8DxQlTO2JGeiEd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415CAA-8E35-4F10-A4C9-6922AA4591BE}">
  <a:tblStyle styleId="{0D415CAA-8E35-4F10-A4C9-6922AA4591B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9.png"/><Relationship Id="rId10" Type="http://schemas.openxmlformats.org/officeDocument/2006/relationships/image" Target="../media/image27.png"/><Relationship Id="rId9"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21.png"/><Relationship Id="rId7" Type="http://schemas.openxmlformats.org/officeDocument/2006/relationships/image" Target="../media/image15.png"/><Relationship Id="rId8"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37.png"/><Relationship Id="rId7" Type="http://schemas.openxmlformats.org/officeDocument/2006/relationships/image" Target="../media/image35.png"/><Relationship Id="rId8"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39.png"/><Relationship Id="rId9"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11.png"/><Relationship Id="rId7" Type="http://schemas.openxmlformats.org/officeDocument/2006/relationships/image" Target="../media/image23.png"/><Relationship Id="rId8"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1.png"/><Relationship Id="rId4" Type="http://schemas.openxmlformats.org/officeDocument/2006/relationships/image" Target="../media/image45.png"/><Relationship Id="rId5" Type="http://schemas.openxmlformats.org/officeDocument/2006/relationships/image" Target="../media/image30.png"/><Relationship Id="rId6" Type="http://schemas.openxmlformats.org/officeDocument/2006/relationships/image" Target="../media/image33.png"/><Relationship Id="rId7"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44.png"/><Relationship Id="rId5" Type="http://schemas.openxmlformats.org/officeDocument/2006/relationships/image" Target="../media/image3.png"/><Relationship Id="rId6" Type="http://schemas.openxmlformats.org/officeDocument/2006/relationships/image" Target="../media/image43.png"/><Relationship Id="rId7" Type="http://schemas.openxmlformats.org/officeDocument/2006/relationships/image" Target="../media/image41.png"/><Relationship Id="rId8"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1.png"/><Relationship Id="rId4" Type="http://schemas.openxmlformats.org/officeDocument/2006/relationships/image" Target="../media/image54.png"/><Relationship Id="rId5" Type="http://schemas.openxmlformats.org/officeDocument/2006/relationships/image" Target="../media/image46.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0.png"/><Relationship Id="rId4" Type="http://schemas.openxmlformats.org/officeDocument/2006/relationships/image" Target="../media/image52.png"/><Relationship Id="rId5" Type="http://schemas.openxmlformats.org/officeDocument/2006/relationships/image" Target="../media/image51.png"/><Relationship Id="rId6" Type="http://schemas.openxmlformats.org/officeDocument/2006/relationships/image" Target="../media/image49.png"/><Relationship Id="rId7" Type="http://schemas.openxmlformats.org/officeDocument/2006/relationships/image" Target="../media/image55.png"/><Relationship Id="rId8"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9.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8.png"/><Relationship Id="rId4" Type="http://schemas.openxmlformats.org/officeDocument/2006/relationships/image" Target="../media/image60.png"/><Relationship Id="rId5" Type="http://schemas.openxmlformats.org/officeDocument/2006/relationships/image" Target="../media/image3.png"/><Relationship Id="rId6" Type="http://schemas.openxmlformats.org/officeDocument/2006/relationships/image" Target="../media/image62.png"/><Relationship Id="rId7" Type="http://schemas.openxmlformats.org/officeDocument/2006/relationships/image" Target="../media/image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4.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76.png"/><Relationship Id="rId11" Type="http://schemas.openxmlformats.org/officeDocument/2006/relationships/image" Target="../media/image73.png"/><Relationship Id="rId10" Type="http://schemas.openxmlformats.org/officeDocument/2006/relationships/image" Target="../media/image72.png"/><Relationship Id="rId9"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69.png"/><Relationship Id="rId7" Type="http://schemas.openxmlformats.org/officeDocument/2006/relationships/image" Target="../media/image65.png"/><Relationship Id="rId8"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5.png"/><Relationship Id="rId4" Type="http://schemas.openxmlformats.org/officeDocument/2006/relationships/image" Target="../media/image7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7.png"/><Relationship Id="rId4" Type="http://schemas.openxmlformats.org/officeDocument/2006/relationships/image" Target="../media/image74.png"/><Relationship Id="rId5" Type="http://schemas.openxmlformats.org/officeDocument/2006/relationships/image" Target="../media/image7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1.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27600" y="0"/>
            <a:ext cx="9116400" cy="507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Thuyết trình giải tích số</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r>
              <a:rPr b="0" i="0" lang="vi" sz="1500" u="none" cap="none" strike="noStrike">
                <a:solidFill>
                  <a:srgbClr val="000000"/>
                </a:solidFill>
                <a:latin typeface="Arial"/>
                <a:ea typeface="Arial"/>
                <a:cs typeface="Arial"/>
                <a:sym typeface="Arial"/>
              </a:rPr>
              <a:t>Chủ đề: </a:t>
            </a:r>
            <a:r>
              <a:rPr b="0" i="0" lang="vi" sz="2400" u="none" cap="none" strike="noStrike">
                <a:solidFill>
                  <a:srgbClr val="000000"/>
                </a:solidFill>
                <a:latin typeface="Arial"/>
                <a:ea typeface="Arial"/>
                <a:cs typeface="Arial"/>
                <a:sym typeface="Arial"/>
              </a:rPr>
              <a:t> Tìm giá trị riêng trội và giá trị riêng trội tiếp theo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vi"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vi" sz="2000" u="none" cap="none" strike="noStrike">
                <a:solidFill>
                  <a:srgbClr val="000000"/>
                </a:solidFill>
                <a:latin typeface="Arial"/>
                <a:ea typeface="Arial"/>
                <a:cs typeface="Arial"/>
                <a:sym typeface="Arial"/>
              </a:rPr>
              <a:t>                                                           Nhóm 24: </a:t>
            </a:r>
            <a:r>
              <a:rPr b="0" i="0" lang="vi" sz="2000" u="none" cap="none" strike="noStrike">
                <a:solidFill>
                  <a:schemeClr val="dk1"/>
                </a:solidFill>
                <a:latin typeface="Arial"/>
                <a:ea typeface="Arial"/>
                <a:cs typeface="Arial"/>
                <a:sym typeface="Arial"/>
              </a:rPr>
              <a:t>Vũ Thị Kim Dung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vi" sz="2000" u="none" cap="none" strike="noStrike">
                <a:solidFill>
                  <a:srgbClr val="000000"/>
                </a:solidFill>
                <a:latin typeface="Arial"/>
                <a:ea typeface="Arial"/>
                <a:cs typeface="Arial"/>
                <a:sym typeface="Arial"/>
              </a:rPr>
              <a:t>                                                                            </a:t>
            </a:r>
            <a:r>
              <a:rPr b="0" i="0" lang="vi" sz="2000" u="none" cap="none" strike="noStrike">
                <a:solidFill>
                  <a:schemeClr val="dk1"/>
                </a:solidFill>
                <a:latin typeface="Arial"/>
                <a:ea typeface="Arial"/>
                <a:cs typeface="Arial"/>
                <a:sym typeface="Arial"/>
              </a:rPr>
              <a:t> Lê Đức Tài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nvSpPr>
        <p:spPr>
          <a:xfrm>
            <a:off x="21425" y="-53575"/>
            <a:ext cx="9122700" cy="519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Suy ra: </a:t>
            </a:r>
            <a:r>
              <a:rPr b="0" i="0" lang="vi"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Vậy                            (*)   j = 1, n và           là vector riêng ứng với giá trị riêng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pic>
        <p:nvPicPr>
          <p:cNvPr descr="&lt;math xmlns=&quot;http://www.w3.org/1998/Math/MathML&quot;&gt;&lt;msup&gt;&lt;mi&gt;A&lt;/mi&gt;&lt;mi&gt;m&lt;/mi&gt;&lt;/msup&gt;&lt;mi&gt;Y&lt;/mi&gt;&lt;mo&gt;&amp;#xA0;&lt;/mo&gt;&lt;mo&gt;&amp;#x2248;&lt;/mo&gt;&lt;mo&gt;&amp;#xA0;&lt;/mo&gt;&lt;msub&gt;&lt;mi&gt;&amp;#x3BB;&lt;/mi&gt;&lt;mn&gt;1&lt;/mn&gt;&lt;/msub&gt;&lt;msup&gt;&lt;mi&gt;A&lt;/mi&gt;&lt;mi&gt;m&lt;/mi&gt;&lt;/msup&gt;&lt;msub&gt;&lt;mi&gt;X&lt;/mi&gt;&lt;mn&gt;1&lt;/mn&gt;&lt;/msub&gt;&lt;mo&gt;&amp;#xA0;&lt;/mo&gt;&lt;mo&gt;&amp;#xA0;&lt;/mo&gt;&lt;mo&gt;&amp;#xA0;&lt;/mo&gt;&lt;mi&gt;h&lt;/mi&gt;&lt;mi&gt;a&lt;/mi&gt;&lt;mi&gt;y&lt;/mi&gt;&lt;mo&gt;&amp;#xA0;&lt;/mo&gt;&lt;mi&gt;A&lt;/mi&gt;&lt;mfenced&gt;&lt;mrow&gt;&lt;msup&gt;&lt;mi&gt;A&lt;/mi&gt;&lt;mi&gt;m&lt;/mi&gt;&lt;/msup&gt;&lt;mi&gt;Y&lt;/mi&gt;&lt;/mrow&gt;&lt;/mfenced&gt;&lt;mo&gt;&amp;#xA0;&lt;/mo&gt;&lt;mo&gt;&amp;#x2248;&lt;/mo&gt;&lt;mo&gt;&amp;#xA0;&lt;/mo&gt;&lt;msub&gt;&lt;mi&gt;&amp;#x3BB;&lt;/mi&gt;&lt;mn&gt;1&lt;/mn&gt;&lt;/msub&gt;&lt;mfenced&gt;&lt;mrow&gt;&lt;msup&gt;&lt;mi&gt;A&lt;/mi&gt;&lt;mi&gt;m&lt;/mi&gt;&lt;/msup&gt;&lt;mi&gt;Y&lt;/mi&gt;&lt;/mrow&gt;&lt;/mfenced&gt;&lt;/math&gt;" id="124" name="Google Shape;124;p10" title="A to the power of m Y space almost equal to space lambda subscript 1 A to the power of m X subscript 1 space space space h a y space A open parentheses A to the power of m Y close parentheses space almost equal to space lambda subscript 1 open parentheses A to the power of m Y close parentheses"/>
          <p:cNvPicPr preferRelativeResize="0"/>
          <p:nvPr/>
        </p:nvPicPr>
        <p:blipFill rotWithShape="1">
          <a:blip r:embed="rId3">
            <a:alphaModFix/>
          </a:blip>
          <a:srcRect b="0" l="0" r="0" t="0"/>
          <a:stretch/>
        </p:blipFill>
        <p:spPr>
          <a:xfrm>
            <a:off x="1800224" y="378708"/>
            <a:ext cx="4343401" cy="251030"/>
          </a:xfrm>
          <a:prstGeom prst="rect">
            <a:avLst/>
          </a:prstGeom>
          <a:noFill/>
          <a:ln>
            <a:noFill/>
          </a:ln>
        </p:spPr>
      </p:pic>
      <p:pic>
        <p:nvPicPr>
          <p:cNvPr descr="&lt;math xmlns=&quot;http://www.w3.org/1998/Math/MathML&quot;&gt;&lt;msub&gt;&lt;mi&gt;&amp;#x3BB;&lt;/mi&gt;&lt;mn&gt;1&lt;/mn&gt;&lt;/msub&gt;&lt;mo&gt;&amp;#xA0;&lt;/mo&gt;&lt;mo&gt;&amp;#x2248;&lt;/mo&gt;&lt;mo&gt;&amp;#xA0;&lt;/mo&gt;&lt;mfrac&gt;&lt;msub&gt;&lt;mfenced&gt;&lt;mrow&gt;&lt;msup&gt;&lt;mi&gt;A&lt;/mi&gt;&lt;mrow&gt;&lt;mi&gt;m&lt;/mi&gt;&lt;mo&gt;+&lt;/mo&gt;&lt;mn&gt;1&lt;/mn&gt;&lt;/mrow&gt;&lt;/msup&gt;&lt;mi&gt;Y&lt;/mi&gt;&lt;/mrow&gt;&lt;/mfenced&gt;&lt;mi&gt;j&lt;/mi&gt;&lt;/msub&gt;&lt;msub&gt;&lt;mfenced&gt;&lt;mrow&gt;&lt;msup&gt;&lt;mi&gt;A&lt;/mi&gt;&lt;mi&gt;m&lt;/mi&gt;&lt;/msup&gt;&lt;mi&gt;Y&lt;/mi&gt;&lt;/mrow&gt;&lt;/mfenced&gt;&lt;mi&gt;j&lt;/mi&gt;&lt;/msub&gt;&lt;/mfrac&gt;&lt;mo&gt;&amp;#xA0;&lt;/mo&gt;&lt;mo&gt;&amp;#xA0;&lt;/mo&gt;&lt;mo&gt;&amp;#xA0;&lt;/mo&gt;&lt;mo&gt;&amp;#xA0;&lt;/mo&gt;&lt;mo&gt;&amp;#xA0;&lt;/mo&gt;&lt;/math&gt;" id="125" name="Google Shape;125;p10" title="lambda subscript 1 space almost equal to space open parentheses A to the power of m plus 1 end exponent Y close parentheses subscript j over open parentheses A to the power of m Y close parentheses subscript j space space space space space"/>
          <p:cNvPicPr preferRelativeResize="0"/>
          <p:nvPr/>
        </p:nvPicPr>
        <p:blipFill rotWithShape="1">
          <a:blip r:embed="rId4">
            <a:alphaModFix/>
          </a:blip>
          <a:srcRect b="0" l="0" r="0" t="0"/>
          <a:stretch/>
        </p:blipFill>
        <p:spPr>
          <a:xfrm>
            <a:off x="603650" y="778788"/>
            <a:ext cx="1584251" cy="609600"/>
          </a:xfrm>
          <a:prstGeom prst="rect">
            <a:avLst/>
          </a:prstGeom>
          <a:noFill/>
          <a:ln>
            <a:noFill/>
          </a:ln>
        </p:spPr>
      </p:pic>
      <p:pic>
        <p:nvPicPr>
          <p:cNvPr descr="&lt;math style=&quot;font-family:Arial&quot; xmlns=&quot;http://www.w3.org/1998/Math/MathML&quot;&gt;&lt;msup&gt;&lt;mi&gt;A&lt;/mi&gt;&lt;mi&gt;m&lt;/mi&gt;&lt;/msup&gt;&lt;mi&gt;Y&lt;/mi&gt;&lt;/math&gt;" id="126" name="Google Shape;126;p10" title="A to the power of m Y"/>
          <p:cNvPicPr preferRelativeResize="0"/>
          <p:nvPr/>
        </p:nvPicPr>
        <p:blipFill rotWithShape="1">
          <a:blip r:embed="rId5">
            <a:alphaModFix/>
          </a:blip>
          <a:srcRect b="0" l="0" r="0" t="0"/>
          <a:stretch/>
        </p:blipFill>
        <p:spPr>
          <a:xfrm>
            <a:off x="3381400" y="1009698"/>
            <a:ext cx="411925" cy="147775"/>
          </a:xfrm>
          <a:prstGeom prst="rect">
            <a:avLst/>
          </a:prstGeom>
          <a:noFill/>
          <a:ln>
            <a:noFill/>
          </a:ln>
        </p:spPr>
      </p:pic>
      <p:pic>
        <p:nvPicPr>
          <p:cNvPr descr="&lt;math style=&quot;font-family:Arial&quot; xmlns=&quot;http://www.w3.org/1998/Math/MathML&quot;&gt;&lt;msub&gt;&lt;mi&gt;&amp;#x3BB;&lt;/mi&gt;&lt;mn&gt;1&lt;/mn&gt;&lt;/msub&gt;&lt;/math&gt;" id="127" name="Google Shape;127;p10" title="lambda subscript 1"/>
          <p:cNvPicPr preferRelativeResize="0"/>
          <p:nvPr/>
        </p:nvPicPr>
        <p:blipFill rotWithShape="1">
          <a:blip r:embed="rId6">
            <a:alphaModFix/>
          </a:blip>
          <a:srcRect b="0" l="0" r="0" t="0"/>
          <a:stretch/>
        </p:blipFill>
        <p:spPr>
          <a:xfrm>
            <a:off x="7147326" y="973438"/>
            <a:ext cx="182150" cy="25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nvSpPr>
        <p:spPr>
          <a:xfrm>
            <a:off x="289325" y="332175"/>
            <a:ext cx="8347500" cy="332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vi" sz="1400" u="none" cap="none" strike="noStrike">
                <a:solidFill>
                  <a:schemeClr val="dk1"/>
                </a:solidFill>
                <a:latin typeface="Arial"/>
                <a:ea typeface="Arial"/>
                <a:cs typeface="Arial"/>
                <a:sym typeface="Arial"/>
              </a:rPr>
              <a:t>VD1: Tìm vector trội của ma trận A:</a:t>
            </a:r>
            <a:endParaRPr b="0" i="0" sz="1400" u="none" cap="none" strike="noStrike">
              <a:solidFill>
                <a:schemeClr val="dk1"/>
              </a:solidFill>
              <a:latin typeface="Arial"/>
              <a:ea typeface="Arial"/>
              <a:cs typeface="Arial"/>
              <a:sym typeface="Arial"/>
            </a:endParaRPr>
          </a:p>
        </p:txBody>
      </p:sp>
      <p:pic>
        <p:nvPicPr>
          <p:cNvPr descr="&lt;math xmlns=&quot;http://www.w3.org/1998/Math/MathML&quot;&gt;&lt;mi&gt;A&lt;/mi&gt;&lt;mo&gt;&amp;#xA0;&lt;/mo&gt;&lt;mo&gt;=&lt;/mo&gt;&lt;mo&gt;&amp;#xA0;&lt;/mo&gt;&lt;mfenced open=&quot;[&quot; close=&quot;]&quot;&gt;&lt;mtable&gt;&lt;mtr&gt;&lt;mtd&gt;&lt;mn&gt;2&lt;/mn&gt;&lt;/mtd&gt;&lt;mtd&gt;&lt;mn&gt;3&lt;/mn&gt;&lt;/mtd&gt;&lt;mtd&gt;&lt;mn&gt;2&lt;/mn&gt;&lt;/mtd&gt;&lt;/mtr&gt;&lt;mtr&gt;&lt;mtd&gt;&lt;mn&gt;4&lt;/mn&gt;&lt;/mtd&gt;&lt;mtd&gt;&lt;mn&gt;3&lt;/mn&gt;&lt;/mtd&gt;&lt;mtd&gt;&lt;mn&gt;5&lt;/mn&gt;&lt;/mtd&gt;&lt;/mtr&gt;&lt;mtr&gt;&lt;mtd&gt;&lt;mn&gt;3&lt;/mn&gt;&lt;/mtd&gt;&lt;mtd&gt;&lt;mn&gt;2&lt;/mn&gt;&lt;/mtd&gt;&lt;mtd&gt;&lt;mn&gt;9&lt;/mn&gt;&lt;/mtd&gt;&lt;/mtr&gt;&lt;/mtable&gt;&lt;/mfenced&gt;&lt;/math&gt;" id="133" name="Google Shape;133;p11" title="A space equals space open square brackets table row 2 3 2 row 4 3 5 row 3 2 9 end table close square brackets"/>
          <p:cNvPicPr preferRelativeResize="0"/>
          <p:nvPr/>
        </p:nvPicPr>
        <p:blipFill rotWithShape="1">
          <a:blip r:embed="rId3">
            <a:alphaModFix/>
          </a:blip>
          <a:srcRect b="0" l="0" r="0" t="0"/>
          <a:stretch/>
        </p:blipFill>
        <p:spPr>
          <a:xfrm>
            <a:off x="2376500" y="872775"/>
            <a:ext cx="1107275" cy="796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12"/>
          <p:cNvGraphicFramePr/>
          <p:nvPr/>
        </p:nvGraphicFramePr>
        <p:xfrm>
          <a:off x="577450" y="885988"/>
          <a:ext cx="3000000" cy="3000000"/>
        </p:xfrm>
        <a:graphic>
          <a:graphicData uri="http://schemas.openxmlformats.org/drawingml/2006/table">
            <a:tbl>
              <a:tblPr>
                <a:noFill/>
                <a:tableStyleId>{0D415CAA-8E35-4F10-A4C9-6922AA4591BE}</a:tableStyleId>
              </a:tblPr>
              <a:tblGrid>
                <a:gridCol w="904875"/>
                <a:gridCol w="915575"/>
                <a:gridCol w="894175"/>
                <a:gridCol w="904875"/>
                <a:gridCol w="904875"/>
                <a:gridCol w="904875"/>
                <a:gridCol w="904875"/>
                <a:gridCol w="904875"/>
              </a:tblGrid>
              <a:tr h="365175">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AY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61675">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2   3   2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78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900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10589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125128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1480345</a:t>
                      </a:r>
                      <a:endParaRPr sz="1400" u="none" cap="none" strike="noStrike"/>
                    </a:p>
                  </a:txBody>
                  <a:tcPr marT="91425" marB="91425" marR="91425" marL="91425"/>
                </a:tc>
              </a:tr>
              <a:tr h="361675">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4   3   5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134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1569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18512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218927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2590563</a:t>
                      </a:r>
                      <a:endParaRPr sz="1400" u="none" cap="none" strike="noStrike"/>
                    </a:p>
                  </a:txBody>
                  <a:tcPr marT="91425" marB="91425" marR="91425" marL="91425"/>
                </a:tc>
              </a:tr>
              <a:tr h="361675">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3   2    9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171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2041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24207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286654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3393124</a:t>
                      </a:r>
                      <a:endParaRPr sz="1400" u="none" cap="none" strike="noStrike"/>
                    </a:p>
                  </a:txBody>
                  <a:tcPr marT="91425" marB="91425" marR="91425" marL="91425"/>
                </a:tc>
              </a:tr>
            </a:tbl>
          </a:graphicData>
        </a:graphic>
      </p:graphicFrame>
      <p:pic>
        <p:nvPicPr>
          <p:cNvPr descr="&lt;math style=&quot;font-family:Arial&quot; xmlns=&quot;http://www.w3.org/1998/Math/MathML&quot;&gt;&lt;mstyle mathsize=&quot;8px&quot;&gt;&lt;mrow&gt;&lt;msup&gt;&lt;mi&gt;A&lt;/mi&gt;&lt;mn&gt;2&lt;/mn&gt;&lt;/msup&gt;&lt;mi&gt;Y&lt;/mi&gt;&lt;/mrow&gt;&lt;/mstyle&gt;&lt;/math&gt;" id="139" name="Google Shape;139;p12" title="begin mathsize 8px style A squared Y end style"/>
          <p:cNvPicPr preferRelativeResize="0"/>
          <p:nvPr/>
        </p:nvPicPr>
        <p:blipFill rotWithShape="1">
          <a:blip r:embed="rId3">
            <a:alphaModFix/>
          </a:blip>
          <a:srcRect b="0" l="0" r="0" t="0"/>
          <a:stretch/>
        </p:blipFill>
        <p:spPr>
          <a:xfrm>
            <a:off x="3505200" y="997496"/>
            <a:ext cx="443400" cy="148800"/>
          </a:xfrm>
          <a:prstGeom prst="rect">
            <a:avLst/>
          </a:prstGeom>
          <a:noFill/>
          <a:ln>
            <a:noFill/>
          </a:ln>
        </p:spPr>
      </p:pic>
      <p:pic>
        <p:nvPicPr>
          <p:cNvPr descr="&lt;math style=&quot;font-family:Arial&quot; xmlns=&quot;http://www.w3.org/1998/Math/MathML&quot;&gt;&lt;msup&gt;&lt;mi&gt;A&lt;/mi&gt;&lt;mn&gt;3&lt;/mn&gt;&lt;/msup&gt;&lt;mi&gt;Y&lt;/mi&gt;&lt;/math&gt;" id="140" name="Google Shape;140;p12" title="A cubed Y"/>
          <p:cNvPicPr preferRelativeResize="0"/>
          <p:nvPr/>
        </p:nvPicPr>
        <p:blipFill rotWithShape="1">
          <a:blip r:embed="rId4">
            <a:alphaModFix/>
          </a:blip>
          <a:srcRect b="0" l="0" r="0" t="0"/>
          <a:stretch/>
        </p:blipFill>
        <p:spPr>
          <a:xfrm>
            <a:off x="4432675" y="997500"/>
            <a:ext cx="443400" cy="148800"/>
          </a:xfrm>
          <a:prstGeom prst="rect">
            <a:avLst/>
          </a:prstGeom>
          <a:noFill/>
          <a:ln>
            <a:noFill/>
          </a:ln>
        </p:spPr>
      </p:pic>
      <p:pic>
        <p:nvPicPr>
          <p:cNvPr descr="&lt;math style=&quot;font-family:Arial&quot; xmlns=&quot;http://www.w3.org/1998/Math/MathML&quot;&gt;&lt;msup&gt;&lt;mi&gt;A&lt;/mi&gt;&lt;mn&gt;4&lt;/mn&gt;&lt;/msup&gt;&lt;mi&gt;Y&lt;/mi&gt;&lt;/math&gt;" id="141" name="Google Shape;141;p12" title="A to the power of 4 Y"/>
          <p:cNvPicPr preferRelativeResize="0"/>
          <p:nvPr/>
        </p:nvPicPr>
        <p:blipFill rotWithShape="1">
          <a:blip r:embed="rId5">
            <a:alphaModFix/>
          </a:blip>
          <a:srcRect b="0" l="0" r="0" t="0"/>
          <a:stretch/>
        </p:blipFill>
        <p:spPr>
          <a:xfrm>
            <a:off x="5360151" y="981013"/>
            <a:ext cx="383075" cy="181765"/>
          </a:xfrm>
          <a:prstGeom prst="rect">
            <a:avLst/>
          </a:prstGeom>
          <a:noFill/>
          <a:ln>
            <a:noFill/>
          </a:ln>
        </p:spPr>
      </p:pic>
      <p:pic>
        <p:nvPicPr>
          <p:cNvPr descr="&lt;math xmlns=&quot;http://www.w3.org/1998/Math/MathML&quot;&gt;&lt;msup&gt;&lt;mi&gt;A&lt;/mi&gt;&lt;mn&gt;6&lt;/mn&gt;&lt;/msup&gt;&lt;mi&gt;Y&lt;/mi&gt;&lt;/math&gt;" id="142" name="Google Shape;142;p12" title="A to the power of 6 Y"/>
          <p:cNvPicPr preferRelativeResize="0"/>
          <p:nvPr/>
        </p:nvPicPr>
        <p:blipFill rotWithShape="1">
          <a:blip r:embed="rId6">
            <a:alphaModFix/>
          </a:blip>
          <a:srcRect b="0" l="0" r="0" t="0"/>
          <a:stretch/>
        </p:blipFill>
        <p:spPr>
          <a:xfrm>
            <a:off x="7433375" y="1103300"/>
            <a:ext cx="383075" cy="178902"/>
          </a:xfrm>
          <a:prstGeom prst="rect">
            <a:avLst/>
          </a:prstGeom>
          <a:noFill/>
          <a:ln>
            <a:noFill/>
          </a:ln>
        </p:spPr>
      </p:pic>
      <p:pic>
        <p:nvPicPr>
          <p:cNvPr descr="&lt;math style=&quot;font-family:Arial&quot; xmlns=&quot;http://www.w3.org/1998/Math/MathML&quot;&gt;&lt;msup&gt;&lt;mi&gt;A&lt;/mi&gt;&lt;mn&gt;5&lt;/mn&gt;&lt;/msup&gt;&lt;mi&gt;Y&lt;/mi&gt;&lt;/math&gt;" id="143" name="Google Shape;143;p12" title="A to the power of 5 Y"/>
          <p:cNvPicPr preferRelativeResize="0"/>
          <p:nvPr/>
        </p:nvPicPr>
        <p:blipFill rotWithShape="1">
          <a:blip r:embed="rId7">
            <a:alphaModFix/>
          </a:blip>
          <a:srcRect b="0" l="0" r="0" t="0"/>
          <a:stretch/>
        </p:blipFill>
        <p:spPr>
          <a:xfrm>
            <a:off x="6227300" y="981018"/>
            <a:ext cx="383075" cy="181759"/>
          </a:xfrm>
          <a:prstGeom prst="rect">
            <a:avLst/>
          </a:prstGeom>
          <a:noFill/>
          <a:ln>
            <a:noFill/>
          </a:ln>
        </p:spPr>
      </p:pic>
      <p:sp>
        <p:nvSpPr>
          <p:cNvPr id="144" name="Google Shape;144;p12"/>
          <p:cNvSpPr txBox="1"/>
          <p:nvPr/>
        </p:nvSpPr>
        <p:spPr>
          <a:xfrm>
            <a:off x="385750" y="225025"/>
            <a:ext cx="77475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2"/>
          <p:cNvSpPr txBox="1"/>
          <p:nvPr/>
        </p:nvSpPr>
        <p:spPr>
          <a:xfrm>
            <a:off x="-53575" y="3181200"/>
            <a:ext cx="9144000" cy="189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Ta thấy                      với j = 1, 2,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Do đó có thể lấy                     </a:t>
            </a:r>
            <a:r>
              <a:rPr b="0" i="0" lang="vi" sz="1400" u="none" cap="none" strike="noStrike">
                <a:solidFill>
                  <a:schemeClr val="dk1"/>
                </a:solidFill>
                <a:latin typeface="Arial"/>
                <a:ea typeface="Arial"/>
                <a:cs typeface="Arial"/>
                <a:sym typeface="Arial"/>
              </a:rPr>
              <a:t>và vector riêng là vector            tuy nhiên các vector khác nhau hằng số nhân nên ta chọn vector riêng  </a:t>
            </a:r>
            <a:endParaRPr b="0" i="0" sz="1400" u="none" cap="none" strike="noStrike">
              <a:solidFill>
                <a:srgbClr val="000000"/>
              </a:solidFill>
              <a:latin typeface="Arial"/>
              <a:ea typeface="Arial"/>
              <a:cs typeface="Arial"/>
              <a:sym typeface="Arial"/>
            </a:endParaRPr>
          </a:p>
        </p:txBody>
      </p:sp>
      <p:pic>
        <p:nvPicPr>
          <p:cNvPr descr="&lt;math style=&quot;font-family:Arial&quot; xmlns=&quot;http://www.w3.org/1998/Math/MathML&quot;&gt;&lt;mfrac&gt;&lt;msub&gt;&lt;mfenced&gt;&lt;mrow&gt;&lt;msup&gt;&lt;mi&gt;A&lt;/mi&gt;&lt;mn&gt;6&lt;/mn&gt;&lt;/msup&gt;&lt;mi&gt;Y&lt;/mi&gt;&lt;/mrow&gt;&lt;/mfenced&gt;&lt;mi&gt;j&lt;/mi&gt;&lt;/msub&gt;&lt;msub&gt;&lt;mfenced&gt;&lt;mrow&gt;&lt;msup&gt;&lt;mi&gt;A&lt;/mi&gt;&lt;mn&gt;5&lt;/mn&gt;&lt;/msup&gt;&lt;mi&gt;Y&lt;/mi&gt;&lt;/mrow&gt;&lt;/mfenced&gt;&lt;mi&gt;j&lt;/mi&gt;&lt;/msub&gt;&lt;/mfrac&gt;&lt;mo&gt;&amp;#xA0;&lt;/mo&gt;&lt;mo&gt;&amp;#x2248;&lt;/mo&gt;&lt;mo&gt;&amp;#xA0;&lt;/mo&gt;&lt;mn&gt;11&lt;/mn&gt;&lt;mo&gt;,&lt;/mo&gt;&lt;mn&gt;83&lt;/mn&gt;&lt;mo&gt;&amp;#xA0;&lt;/mo&gt;&lt;/math&gt;" id="146" name="Google Shape;146;p12" title="open parentheses A to the power of 6 Y close parentheses subscript j over open parentheses A to the power of 5 Y close parentheses subscript j space almost equal to space 11 comma 83 space"/>
          <p:cNvPicPr preferRelativeResize="0"/>
          <p:nvPr/>
        </p:nvPicPr>
        <p:blipFill rotWithShape="1">
          <a:blip r:embed="rId8">
            <a:alphaModFix/>
          </a:blip>
          <a:srcRect b="0" l="0" r="0" t="0"/>
          <a:stretch/>
        </p:blipFill>
        <p:spPr>
          <a:xfrm>
            <a:off x="770325" y="3287875"/>
            <a:ext cx="904875" cy="347700"/>
          </a:xfrm>
          <a:prstGeom prst="rect">
            <a:avLst/>
          </a:prstGeom>
          <a:noFill/>
          <a:ln>
            <a:noFill/>
          </a:ln>
        </p:spPr>
      </p:pic>
      <p:pic>
        <p:nvPicPr>
          <p:cNvPr descr="&lt;math xmlns=&quot;http://www.w3.org/1998/Math/MathML&quot;&gt;&lt;msub&gt;&lt;mi&gt;&amp;#x3BB;&lt;/mi&gt;&lt;mn&gt;1&lt;/mn&gt;&lt;/msub&gt;&lt;mo&gt;&amp;#x2248;&lt;/mo&gt;&lt;mo&gt;&amp;#xA0;&lt;/mo&gt;&lt;mn&gt;11&lt;/mn&gt;&lt;mo&gt;.&lt;/mo&gt;&lt;mn&gt;83&lt;/mn&gt;&lt;/math&gt;" id="147" name="Google Shape;147;p12" title="lambda subscript 1 almost equal to space 11.83"/>
          <p:cNvPicPr preferRelativeResize="0"/>
          <p:nvPr/>
        </p:nvPicPr>
        <p:blipFill rotWithShape="1">
          <a:blip r:embed="rId9">
            <a:alphaModFix/>
          </a:blip>
          <a:srcRect b="0" l="0" r="0" t="0"/>
          <a:stretch/>
        </p:blipFill>
        <p:spPr>
          <a:xfrm>
            <a:off x="1413250" y="3710575"/>
            <a:ext cx="904875" cy="210880"/>
          </a:xfrm>
          <a:prstGeom prst="rect">
            <a:avLst/>
          </a:prstGeom>
          <a:noFill/>
          <a:ln>
            <a:noFill/>
          </a:ln>
        </p:spPr>
      </p:pic>
      <p:pic>
        <p:nvPicPr>
          <p:cNvPr descr="&lt;math xmlns=&quot;http://www.w3.org/1998/Math/MathML&quot;&gt;&lt;msup&gt;&lt;mi&gt;A&lt;/mi&gt;&lt;mn&gt;6&lt;/mn&gt;&lt;/msup&gt;&lt;mi&gt;Y&lt;/mi&gt;&lt;/math&gt;" id="148" name="Google Shape;148;p12" title="A to the power of 6 Y"/>
          <p:cNvPicPr preferRelativeResize="0"/>
          <p:nvPr/>
        </p:nvPicPr>
        <p:blipFill rotWithShape="1">
          <a:blip r:embed="rId6">
            <a:alphaModFix/>
          </a:blip>
          <a:srcRect b="0" l="0" r="0" t="0"/>
          <a:stretch/>
        </p:blipFill>
        <p:spPr>
          <a:xfrm>
            <a:off x="4326888" y="3710575"/>
            <a:ext cx="383075" cy="178902"/>
          </a:xfrm>
          <a:prstGeom prst="rect">
            <a:avLst/>
          </a:prstGeom>
          <a:noFill/>
          <a:ln>
            <a:noFill/>
          </a:ln>
        </p:spPr>
      </p:pic>
      <p:pic>
        <p:nvPicPr>
          <p:cNvPr descr="&lt;math style=&quot;font-family:Arial&quot; xmlns=&quot;http://www.w3.org/1998/Math/MathML&quot;&gt;&lt;msub&gt;&lt;mi&gt;X&lt;/mi&gt;&lt;mn&gt;1&lt;/mn&gt;&lt;/msub&gt;&lt;mo&gt;&amp;#xA0;&lt;/mo&gt;&lt;mo&gt;=&lt;/mo&gt;&lt;mo&gt;&amp;#xA0;&lt;/mo&gt;&lt;msup&gt;&lt;mfenced&gt;&lt;mrow&gt;&lt;mn&gt;1&lt;/mn&gt;&lt;mo&gt;;&lt;/mo&gt;&lt;mo&gt;&amp;#xA0;&lt;/mo&gt;&lt;mn&gt;1&lt;/mn&gt;&lt;mo&gt;.&lt;/mo&gt;&lt;mn&gt;750&lt;/mn&gt;&lt;mo&gt;;&lt;/mo&gt;&lt;mo&gt;&amp;#xA0;&lt;/mo&gt;&lt;mn&gt;2&lt;/mn&gt;&lt;mo&gt;.&lt;/mo&gt;&lt;mn&gt;991&lt;/mn&gt;&lt;/mrow&gt;&lt;/mfenced&gt;&lt;mi&gt;t&lt;/mi&gt;&lt;/msup&gt;&lt;/math&gt;" id="149" name="Google Shape;149;p12" title="X subscript 1 space equals space open parentheses 1 semicolon space 1.750 semicolon space 2.991 close parentheses to the power of t"/>
          <p:cNvPicPr preferRelativeResize="0"/>
          <p:nvPr/>
        </p:nvPicPr>
        <p:blipFill rotWithShape="1">
          <a:blip r:embed="rId10">
            <a:alphaModFix/>
          </a:blip>
          <a:srcRect b="0" l="0" r="0" t="0"/>
          <a:stretch/>
        </p:blipFill>
        <p:spPr>
          <a:xfrm>
            <a:off x="1675200" y="3977275"/>
            <a:ext cx="2037149" cy="1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nvSpPr>
        <p:spPr>
          <a:xfrm>
            <a:off x="300025" y="246475"/>
            <a:ext cx="8722500" cy="445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txBox="1"/>
          <p:nvPr/>
        </p:nvSpPr>
        <p:spPr>
          <a:xfrm>
            <a:off x="0" y="26850"/>
            <a:ext cx="9076200" cy="50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VD2: Tìm giá trị riêng trội của ma trận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i&gt;A&lt;/mi&gt;&lt;mo&gt;&amp;#xA0;&lt;/mo&gt;&lt;mo&gt;=&lt;/mo&gt;&lt;mo&gt;&amp;#xA0;&lt;/mo&gt;&lt;mfenced open=&quot;[&quot; close=&quot;]&quot;&gt;&lt;mtable&gt;&lt;mtr&gt;&lt;mtd&gt;&lt;mn&gt;1&lt;/mn&gt;&lt;mo&gt;&amp;#xA0;&lt;/mo&gt;&lt;/mtd&gt;&lt;mtd&gt;&lt;mn&gt;0&lt;/mn&gt;&lt;/mtd&gt;&lt;/mtr&gt;&lt;mtr&gt;&lt;mtd&gt;&lt;mn&gt;0&lt;/mn&gt;&lt;mo&gt;&amp;#xA0;&lt;/mo&gt;&lt;/mtd&gt;&lt;mtd&gt;&lt;mn&gt;2&lt;/mn&gt;&lt;/mtd&gt;&lt;/mtr&gt;&lt;/mtable&gt;&lt;/mfenced&gt;&lt;/math&gt;" id="156" name="Google Shape;156;p13" title="A space equals space open square brackets table row cell 1 space end cell 0 row cell 0 space end cell 2 end table close square brackets"/>
          <p:cNvPicPr preferRelativeResize="0"/>
          <p:nvPr/>
        </p:nvPicPr>
        <p:blipFill rotWithShape="1">
          <a:blip r:embed="rId3">
            <a:alphaModFix/>
          </a:blip>
          <a:srcRect b="0" l="0" r="0" t="0"/>
          <a:stretch/>
        </p:blipFill>
        <p:spPr>
          <a:xfrm>
            <a:off x="1347806" y="575075"/>
            <a:ext cx="1416825" cy="70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nvSpPr>
        <p:spPr>
          <a:xfrm>
            <a:off x="85700" y="16050"/>
            <a:ext cx="9144000" cy="51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Có thể thấy ở ví dụ trên, dãy           có hội tụ về họ vector (0,1) chính là vector riêng ứng với trị riêng trội =2, thế nhưng các tỉ số(*) lại không đổi trong suốt quá trình tính toán. Vậy nếu sử dụng công thức (*), quá trình lặp sẽ diễn ra mãi mãi. Thay vào đó,  nhóm mình xin đưa ra một cách làm sau:</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499" lvl="0" marL="455294" marR="0" rtl="0" algn="l">
              <a:lnSpc>
                <a:spcPct val="100000"/>
              </a:lnSpc>
              <a:spcBef>
                <a:spcPts val="0"/>
              </a:spcBef>
              <a:spcAft>
                <a:spcPts val="0"/>
              </a:spcAft>
              <a:buClr>
                <a:schemeClr val="dk1"/>
              </a:buClr>
              <a:buSzPts val="1400"/>
              <a:buFont typeface="Cambria"/>
              <a:buChar char="●"/>
            </a:pPr>
            <a:r>
              <a:rPr b="0" i="0" lang="vi" sz="1400" u="none" cap="none" strike="noStrike">
                <a:solidFill>
                  <a:schemeClr val="dk1"/>
                </a:solidFill>
                <a:latin typeface="Arial"/>
                <a:ea typeface="Arial"/>
                <a:cs typeface="Arial"/>
                <a:sym typeface="Arial"/>
              </a:rPr>
              <a:t>Sau mỗi lần tính được 1 vector AmY, ta sẽ thu nhỏ vector sao cho hệ số lớn nhất bằng 1</a:t>
            </a:r>
            <a:endParaRPr b="0" i="0" sz="1400" u="none" cap="none" strike="noStrike">
              <a:solidFill>
                <a:schemeClr val="dk1"/>
              </a:solidFill>
              <a:latin typeface="Arial"/>
              <a:ea typeface="Arial"/>
              <a:cs typeface="Arial"/>
              <a:sym typeface="Arial"/>
            </a:endParaRPr>
          </a:p>
          <a:p>
            <a:pPr indent="-317499" lvl="0" marL="455294" marR="0" rtl="0" algn="l">
              <a:lnSpc>
                <a:spcPct val="100000"/>
              </a:lnSpc>
              <a:spcBef>
                <a:spcPts val="0"/>
              </a:spcBef>
              <a:spcAft>
                <a:spcPts val="0"/>
              </a:spcAft>
              <a:buClr>
                <a:schemeClr val="dk1"/>
              </a:buClr>
              <a:buSzPts val="1400"/>
              <a:buFont typeface="Cambria"/>
              <a:buChar char="●"/>
            </a:pPr>
            <a:r>
              <a:rPr b="0" i="0" lang="vi" sz="1400" u="none" cap="none" strike="noStrike">
                <a:solidFill>
                  <a:schemeClr val="dk1"/>
                </a:solidFill>
                <a:latin typeface="Arial"/>
                <a:ea typeface="Arial"/>
                <a:cs typeface="Arial"/>
                <a:sym typeface="Arial"/>
              </a:rPr>
              <a:t>So sánh các hệ số tương ứng giữa AmY và Am+1Y, nếu chúng gần xấp xỉ nhau hoặc sai lệch không đáng kể thì có thể dừng quá trình tính toán</a:t>
            </a:r>
            <a:endParaRPr b="0" i="0" sz="1400" u="none" cap="none" strike="noStrike">
              <a:solidFill>
                <a:schemeClr val="dk1"/>
              </a:solidFill>
              <a:latin typeface="Arial"/>
              <a:ea typeface="Arial"/>
              <a:cs typeface="Arial"/>
              <a:sym typeface="Arial"/>
            </a:endParaRPr>
          </a:p>
          <a:p>
            <a:pPr indent="-317499" lvl="0" marL="455294" marR="0" rtl="0" algn="l">
              <a:lnSpc>
                <a:spcPct val="100000"/>
              </a:lnSpc>
              <a:spcBef>
                <a:spcPts val="0"/>
              </a:spcBef>
              <a:spcAft>
                <a:spcPts val="0"/>
              </a:spcAft>
              <a:buClr>
                <a:schemeClr val="dk1"/>
              </a:buClr>
              <a:buSzPts val="1400"/>
              <a:buFont typeface="Cambria"/>
              <a:buChar char="●"/>
            </a:pPr>
            <a:r>
              <a:rPr b="0" i="0" lang="vi" sz="1400" u="none" cap="none" strike="noStrike">
                <a:solidFill>
                  <a:schemeClr val="dk1"/>
                </a:solidFill>
                <a:latin typeface="Arial"/>
                <a:ea typeface="Arial"/>
                <a:cs typeface="Arial"/>
                <a:sym typeface="Arial"/>
              </a:rPr>
              <a:t>Để tính trị riêng, ta chỉ việc lấy vector AmY cuối cùng vừa tính được, tính tiếp Am+1Y mà không thu nhỏ, lấy tỷ số toạ độ lớn nhất của 2 vector Am+1Y và AmY làm trị riêng trội.</a:t>
            </a:r>
            <a:endParaRPr b="0" i="0" sz="1400" u="none" cap="none" strike="noStrike">
              <a:solidFill>
                <a:schemeClr val="dk1"/>
              </a:solidFill>
              <a:latin typeface="Arial"/>
              <a:ea typeface="Arial"/>
              <a:cs typeface="Arial"/>
              <a:sym typeface="Arial"/>
            </a:endParaRPr>
          </a:p>
        </p:txBody>
      </p:sp>
      <p:graphicFrame>
        <p:nvGraphicFramePr>
          <p:cNvPr id="162" name="Google Shape;162;p14"/>
          <p:cNvGraphicFramePr/>
          <p:nvPr/>
        </p:nvGraphicFramePr>
        <p:xfrm>
          <a:off x="1038175" y="328650"/>
          <a:ext cx="3000000" cy="3000000"/>
        </p:xfrm>
        <a:graphic>
          <a:graphicData uri="http://schemas.openxmlformats.org/drawingml/2006/table">
            <a:tbl>
              <a:tblPr>
                <a:noFill/>
                <a:tableStyleId>{0D415CAA-8E35-4F10-A4C9-6922AA4591BE}</a:tableStyleId>
              </a:tblPr>
              <a:tblGrid>
                <a:gridCol w="1034150"/>
                <a:gridCol w="1034150"/>
                <a:gridCol w="1034150"/>
                <a:gridCol w="1034150"/>
                <a:gridCol w="1034150"/>
                <a:gridCol w="1034150"/>
                <a:gridCol w="1034150"/>
              </a:tblGrid>
              <a:tr h="198825">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AY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1   0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0     2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16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vi" sz="1400" u="none" cap="none" strike="noStrike"/>
                        <a:t>32</a:t>
                      </a:r>
                      <a:endParaRPr sz="1400" u="none" cap="none" strike="noStrike"/>
                    </a:p>
                  </a:txBody>
                  <a:tcPr marT="91425" marB="91425" marR="91425" marL="91425"/>
                </a:tc>
              </a:tr>
            </a:tbl>
          </a:graphicData>
        </a:graphic>
      </p:graphicFrame>
      <p:pic>
        <p:nvPicPr>
          <p:cNvPr descr="&lt;math style=&quot;font-family:Arial&quot; xmlns=&quot;http://www.w3.org/1998/Math/MathML&quot;&gt;&lt;mstyle mathsize=&quot;8px&quot;&gt;&lt;mrow&gt;&lt;msup&gt;&lt;mi&gt;A&lt;/mi&gt;&lt;mn&gt;2&lt;/mn&gt;&lt;/msup&gt;&lt;mi&gt;Y&lt;/mi&gt;&lt;/mrow&gt;&lt;/mstyle&gt;&lt;/math&gt;" id="163" name="Google Shape;163;p14" title="begin mathsize 8px style A squared Y end style"/>
          <p:cNvPicPr preferRelativeResize="0"/>
          <p:nvPr/>
        </p:nvPicPr>
        <p:blipFill rotWithShape="1">
          <a:blip r:embed="rId3">
            <a:alphaModFix/>
          </a:blip>
          <a:srcRect b="0" l="0" r="0" t="0"/>
          <a:stretch/>
        </p:blipFill>
        <p:spPr>
          <a:xfrm>
            <a:off x="4436000" y="472446"/>
            <a:ext cx="443400" cy="148800"/>
          </a:xfrm>
          <a:prstGeom prst="rect">
            <a:avLst/>
          </a:prstGeom>
          <a:noFill/>
          <a:ln>
            <a:noFill/>
          </a:ln>
        </p:spPr>
      </p:pic>
      <p:pic>
        <p:nvPicPr>
          <p:cNvPr descr="&lt;math style=&quot;font-family:Arial&quot; xmlns=&quot;http://www.w3.org/1998/Math/MathML&quot;&gt;&lt;msup&gt;&lt;mi&gt;A&lt;/mi&gt;&lt;mn&gt;3&lt;/mn&gt;&lt;/msup&gt;&lt;mi&gt;Y&lt;/mi&gt;&lt;/math&gt;" id="164" name="Google Shape;164;p14" title="A cubed Y"/>
          <p:cNvPicPr preferRelativeResize="0"/>
          <p:nvPr/>
        </p:nvPicPr>
        <p:blipFill rotWithShape="1">
          <a:blip r:embed="rId4">
            <a:alphaModFix/>
          </a:blip>
          <a:srcRect b="0" l="0" r="0" t="0"/>
          <a:stretch/>
        </p:blipFill>
        <p:spPr>
          <a:xfrm>
            <a:off x="5493550" y="472450"/>
            <a:ext cx="443400" cy="148800"/>
          </a:xfrm>
          <a:prstGeom prst="rect">
            <a:avLst/>
          </a:prstGeom>
          <a:noFill/>
          <a:ln>
            <a:noFill/>
          </a:ln>
        </p:spPr>
      </p:pic>
      <p:pic>
        <p:nvPicPr>
          <p:cNvPr descr="&lt;math style=&quot;font-family:Arial&quot; xmlns=&quot;http://www.w3.org/1998/Math/MathML&quot;&gt;&lt;msup&gt;&lt;mi&gt;A&lt;/mi&gt;&lt;mn&gt;4&lt;/mn&gt;&lt;/msup&gt;&lt;mi&gt;Y&lt;/mi&gt;&lt;/math&gt;" id="165" name="Google Shape;165;p14" title="A to the power of 4 Y"/>
          <p:cNvPicPr preferRelativeResize="0"/>
          <p:nvPr/>
        </p:nvPicPr>
        <p:blipFill rotWithShape="1">
          <a:blip r:embed="rId5">
            <a:alphaModFix/>
          </a:blip>
          <a:srcRect b="0" l="0" r="0" t="0"/>
          <a:stretch/>
        </p:blipFill>
        <p:spPr>
          <a:xfrm>
            <a:off x="6517451" y="455963"/>
            <a:ext cx="383075" cy="181765"/>
          </a:xfrm>
          <a:prstGeom prst="rect">
            <a:avLst/>
          </a:prstGeom>
          <a:noFill/>
          <a:ln>
            <a:noFill/>
          </a:ln>
        </p:spPr>
      </p:pic>
      <p:pic>
        <p:nvPicPr>
          <p:cNvPr descr="&lt;math style=&quot;font-family:Arial&quot; xmlns=&quot;http://www.w3.org/1998/Math/MathML&quot;&gt;&lt;msup&gt;&lt;mi&gt;A&lt;/mi&gt;&lt;mn&gt;5&lt;/mn&gt;&lt;/msup&gt;&lt;mi&gt;Y&lt;/mi&gt;&lt;/math&gt;" id="166" name="Google Shape;166;p14" title="A to the power of 5 Y"/>
          <p:cNvPicPr preferRelativeResize="0"/>
          <p:nvPr/>
        </p:nvPicPr>
        <p:blipFill rotWithShape="1">
          <a:blip r:embed="rId6">
            <a:alphaModFix/>
          </a:blip>
          <a:srcRect b="0" l="0" r="0" t="0"/>
          <a:stretch/>
        </p:blipFill>
        <p:spPr>
          <a:xfrm>
            <a:off x="7481025" y="455968"/>
            <a:ext cx="383075" cy="181759"/>
          </a:xfrm>
          <a:prstGeom prst="rect">
            <a:avLst/>
          </a:prstGeom>
          <a:noFill/>
          <a:ln>
            <a:noFill/>
          </a:ln>
        </p:spPr>
      </p:pic>
      <p:pic>
        <p:nvPicPr>
          <p:cNvPr descr="&lt;math style=&quot;font-family:Arial&quot; xmlns=&quot;http://www.w3.org/1998/Math/MathML&quot;&gt;&lt;msup&gt;&lt;mi&gt;A&lt;/mi&gt;&lt;mi&gt;m&lt;/mi&gt;&lt;/msup&gt;&lt;mi&gt;Y&lt;/mi&gt;&lt;/math&gt;" id="167" name="Google Shape;167;p14" title="A to the power of m Y"/>
          <p:cNvPicPr preferRelativeResize="0"/>
          <p:nvPr/>
        </p:nvPicPr>
        <p:blipFill rotWithShape="1">
          <a:blip r:embed="rId7">
            <a:alphaModFix/>
          </a:blip>
          <a:srcRect b="0" l="0" r="0" t="0"/>
          <a:stretch/>
        </p:blipFill>
        <p:spPr>
          <a:xfrm>
            <a:off x="2492000" y="2040750"/>
            <a:ext cx="443400" cy="1590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nvSpPr>
        <p:spPr>
          <a:xfrm>
            <a:off x="21425" y="21425"/>
            <a:ext cx="9122700" cy="51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26695" lvl="0" marL="226695" marR="0" rtl="0" algn="l">
              <a:lnSpc>
                <a:spcPct val="100000"/>
              </a:lnSpc>
              <a:spcBef>
                <a:spcPts val="0"/>
              </a:spcBef>
              <a:spcAft>
                <a:spcPts val="0"/>
              </a:spcAft>
              <a:buClr>
                <a:schemeClr val="dk1"/>
              </a:buClr>
              <a:buSzPts val="1100"/>
              <a:buFont typeface="Arial"/>
              <a:buNone/>
            </a:pPr>
            <a:r>
              <a:rPr b="0" i="0" lang="vi" sz="1400" u="none" cap="none" strike="noStrike">
                <a:solidFill>
                  <a:schemeClr val="dk1"/>
                </a:solidFill>
                <a:latin typeface="Arial"/>
                <a:ea typeface="Arial"/>
                <a:cs typeface="Arial"/>
                <a:sym typeface="Arial"/>
              </a:rPr>
              <a:t>Theo bảng trên, sai lệch giữa 2 vector A7Y và  A8Y là 0.004 tương đối nhỏ và có thể chấp nhận được (nếu cần chính xác hơn có thể tiếp tục tính cho đến khi đạt được sai số mong muốn).</a:t>
            </a:r>
            <a:endParaRPr b="0" i="0" sz="1400" u="none" cap="none" strike="noStrike">
              <a:solidFill>
                <a:schemeClr val="dk1"/>
              </a:solidFill>
              <a:latin typeface="Arial"/>
              <a:ea typeface="Arial"/>
              <a:cs typeface="Arial"/>
              <a:sym typeface="Arial"/>
            </a:endParaRPr>
          </a:p>
          <a:p>
            <a:pPr indent="-226695" lvl="0" marL="226695"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226695" lvl="0" marL="226695" marR="0" rtl="0" algn="l">
              <a:lnSpc>
                <a:spcPct val="100000"/>
              </a:lnSpc>
              <a:spcBef>
                <a:spcPts val="0"/>
              </a:spcBef>
              <a:spcAft>
                <a:spcPts val="0"/>
              </a:spcAft>
              <a:buClr>
                <a:schemeClr val="dk1"/>
              </a:buClr>
              <a:buSzPts val="1100"/>
              <a:buFont typeface="Arial"/>
              <a:buNone/>
            </a:pPr>
            <a:r>
              <a:rPr b="0" i="0" lang="vi" sz="1400" u="none" cap="none" strike="noStrike">
                <a:solidFill>
                  <a:schemeClr val="dk1"/>
                </a:solidFill>
                <a:latin typeface="Arial"/>
                <a:ea typeface="Arial"/>
                <a:cs typeface="Arial"/>
                <a:sym typeface="Arial"/>
              </a:rPr>
              <a:t>Ta tìm được vector riêng tương ứng.</a:t>
            </a:r>
            <a:endParaRPr b="0" i="0" sz="1400" u="none" cap="none" strike="noStrike">
              <a:solidFill>
                <a:schemeClr val="dk1"/>
              </a:solidFill>
              <a:latin typeface="Arial"/>
              <a:ea typeface="Arial"/>
              <a:cs typeface="Arial"/>
              <a:sym typeface="Arial"/>
            </a:endParaRPr>
          </a:p>
          <a:p>
            <a:pPr indent="-226695" lvl="0" marL="226695"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226695" lvl="0" marL="226695" marR="0" rtl="0" algn="l">
              <a:lnSpc>
                <a:spcPct val="100000"/>
              </a:lnSpc>
              <a:spcBef>
                <a:spcPts val="0"/>
              </a:spcBef>
              <a:spcAft>
                <a:spcPts val="0"/>
              </a:spcAft>
              <a:buClr>
                <a:schemeClr val="dk1"/>
              </a:buClr>
              <a:buSzPts val="1100"/>
              <a:buFont typeface="Arial"/>
              <a:buNone/>
            </a:pPr>
            <a:r>
              <a:rPr b="0" i="0" lang="vi" sz="1400" u="none" cap="none" strike="noStrike">
                <a:solidFill>
                  <a:schemeClr val="dk1"/>
                </a:solidFill>
                <a:latin typeface="Arial"/>
                <a:ea typeface="Arial"/>
                <a:cs typeface="Arial"/>
                <a:sym typeface="Arial"/>
              </a:rPr>
              <a:t>Tính giá trị riêng bắng công thức:  </a:t>
            </a:r>
            <a:endParaRPr b="0" i="0" sz="1400" u="none" cap="none" strike="noStrike">
              <a:solidFill>
                <a:schemeClr val="dk1"/>
              </a:solidFill>
              <a:latin typeface="Arial"/>
              <a:ea typeface="Arial"/>
              <a:cs typeface="Arial"/>
              <a:sym typeface="Arial"/>
            </a:endParaRPr>
          </a:p>
          <a:p>
            <a:pPr indent="-226695" lvl="0" marL="226695"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00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pic>
        <p:nvPicPr>
          <p:cNvPr descr="&lt;math style=&quot;font-family:Arial&quot; xmlns=&quot;http://www.w3.org/1998/Math/MathML&quot;&gt;&lt;mstyle mathsize=&quot;8px&quot;&gt;&lt;mrow&gt;&lt;msup&gt;&lt;mi&gt;A&lt;/mi&gt;&lt;mn&gt;2&lt;/mn&gt;&lt;/msup&gt;&lt;mi&gt;Y&lt;/mi&gt;&lt;/mrow&gt;&lt;/mstyle&gt;&lt;/math&gt;" id="173" name="Google Shape;173;p15" title="begin mathsize 8px style A squared Y end style"/>
          <p:cNvPicPr preferRelativeResize="0"/>
          <p:nvPr/>
        </p:nvPicPr>
        <p:blipFill rotWithShape="1">
          <a:blip r:embed="rId3">
            <a:alphaModFix/>
          </a:blip>
          <a:srcRect b="0" l="0" r="0" t="0"/>
          <a:stretch/>
        </p:blipFill>
        <p:spPr>
          <a:xfrm>
            <a:off x="2788200" y="378421"/>
            <a:ext cx="443400" cy="148800"/>
          </a:xfrm>
          <a:prstGeom prst="rect">
            <a:avLst/>
          </a:prstGeom>
          <a:noFill/>
          <a:ln>
            <a:noFill/>
          </a:ln>
        </p:spPr>
      </p:pic>
      <p:pic>
        <p:nvPicPr>
          <p:cNvPr descr="&lt;math style=&quot;font-family:Arial&quot; xmlns=&quot;http://www.w3.org/1998/Math/MathML&quot;&gt;&lt;msup&gt;&lt;mi&gt;A&lt;/mi&gt;&lt;mn&gt;3&lt;/mn&gt;&lt;/msup&gt;&lt;mi&gt;Y&lt;/mi&gt;&lt;/math&gt;" id="174" name="Google Shape;174;p15" title="A cubed Y"/>
          <p:cNvPicPr preferRelativeResize="0"/>
          <p:nvPr/>
        </p:nvPicPr>
        <p:blipFill rotWithShape="1">
          <a:blip r:embed="rId4">
            <a:alphaModFix/>
          </a:blip>
          <a:srcRect b="0" l="0" r="0" t="0"/>
          <a:stretch/>
        </p:blipFill>
        <p:spPr>
          <a:xfrm>
            <a:off x="3460675" y="378425"/>
            <a:ext cx="443400" cy="148800"/>
          </a:xfrm>
          <a:prstGeom prst="rect">
            <a:avLst/>
          </a:prstGeom>
          <a:noFill/>
          <a:ln>
            <a:noFill/>
          </a:ln>
        </p:spPr>
      </p:pic>
      <p:graphicFrame>
        <p:nvGraphicFramePr>
          <p:cNvPr id="175" name="Google Shape;175;p15"/>
          <p:cNvGraphicFramePr/>
          <p:nvPr/>
        </p:nvGraphicFramePr>
        <p:xfrm>
          <a:off x="513175" y="264325"/>
          <a:ext cx="3000000" cy="3000000"/>
        </p:xfrm>
        <a:graphic>
          <a:graphicData uri="http://schemas.openxmlformats.org/drawingml/2006/table">
            <a:tbl>
              <a:tblPr>
                <a:noFill/>
                <a:tableStyleId>{0D415CAA-8E35-4F10-A4C9-6922AA4591BE}</a:tableStyleId>
              </a:tblPr>
              <a:tblGrid>
                <a:gridCol w="723900"/>
                <a:gridCol w="723900"/>
                <a:gridCol w="723900"/>
                <a:gridCol w="723900"/>
                <a:gridCol w="723900"/>
                <a:gridCol w="884600"/>
                <a:gridCol w="863225"/>
                <a:gridCol w="423875"/>
                <a:gridCol w="723900"/>
                <a:gridCol w="723900"/>
              </a:tblGrid>
              <a:tr h="305975">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AY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1  0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0.5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0.25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0.125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0.0625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0.03125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00</a:t>
                      </a:r>
                      <a:r>
                        <a:rPr lang="vi"/>
                        <a:t>0.</a:t>
                      </a:r>
                      <a:r>
                        <a:rPr lang="vi" sz="1400" u="none" cap="none" strike="noStrike"/>
                        <a:t>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vi" sz="1400" u="none" cap="none" strike="noStrike">
                          <a:solidFill>
                            <a:schemeClr val="dk1"/>
                          </a:solidFill>
                        </a:rPr>
                        <a:t>0.004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0  2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vi" sz="1400" u="none" cap="none" strike="noStrike">
                          <a:solidFill>
                            <a:schemeClr val="dk1"/>
                          </a:solidFill>
                        </a:rPr>
                        <a:t>1</a:t>
                      </a:r>
                      <a:endParaRPr sz="1400" u="none" cap="none" strike="noStrike"/>
                    </a:p>
                  </a:txBody>
                  <a:tcPr marT="91425" marB="91425" marR="91425" marL="91425"/>
                </a:tc>
              </a:tr>
            </a:tbl>
          </a:graphicData>
        </a:graphic>
      </p:graphicFrame>
      <p:pic>
        <p:nvPicPr>
          <p:cNvPr descr="&lt;math style=&quot;font-family:Arial&quot; xmlns=&quot;http://www.w3.org/1998/Math/MathML&quot;&gt;&lt;msup&gt;&lt;mi&gt;A&lt;/mi&gt;&lt;mn&gt;3&lt;/mn&gt;&lt;/msup&gt;&lt;mi&gt;Y&lt;/mi&gt;&lt;/math&gt;" id="176" name="Google Shape;176;p15" title="A cubed Y"/>
          <p:cNvPicPr preferRelativeResize="0"/>
          <p:nvPr/>
        </p:nvPicPr>
        <p:blipFill rotWithShape="1">
          <a:blip r:embed="rId4">
            <a:alphaModFix/>
          </a:blip>
          <a:srcRect b="0" l="0" r="0" t="0"/>
          <a:stretch/>
        </p:blipFill>
        <p:spPr>
          <a:xfrm>
            <a:off x="4326238" y="461075"/>
            <a:ext cx="443400" cy="148800"/>
          </a:xfrm>
          <a:prstGeom prst="rect">
            <a:avLst/>
          </a:prstGeom>
          <a:noFill/>
          <a:ln>
            <a:noFill/>
          </a:ln>
        </p:spPr>
      </p:pic>
      <p:pic>
        <p:nvPicPr>
          <p:cNvPr descr="&lt;math style=&quot;font-family:Arial&quot; xmlns=&quot;http://www.w3.org/1998/Math/MathML&quot;&gt;&lt;msup&gt;&lt;mi&gt;A&lt;/mi&gt;&lt;mn&gt;4&lt;/mn&gt;&lt;/msup&gt;&lt;mi&gt;Y&lt;/mi&gt;&lt;/math&gt;" id="177" name="Google Shape;177;p15" title="A to the power of 4 Y"/>
          <p:cNvPicPr preferRelativeResize="0"/>
          <p:nvPr/>
        </p:nvPicPr>
        <p:blipFill rotWithShape="1">
          <a:blip r:embed="rId5">
            <a:alphaModFix/>
          </a:blip>
          <a:srcRect b="0" l="0" r="0" t="0"/>
          <a:stretch/>
        </p:blipFill>
        <p:spPr>
          <a:xfrm>
            <a:off x="5191801" y="444588"/>
            <a:ext cx="383075" cy="181765"/>
          </a:xfrm>
          <a:prstGeom prst="rect">
            <a:avLst/>
          </a:prstGeom>
          <a:noFill/>
          <a:ln>
            <a:noFill/>
          </a:ln>
        </p:spPr>
      </p:pic>
      <p:pic>
        <p:nvPicPr>
          <p:cNvPr descr="&lt;math xmlns=&quot;http://www.w3.org/1998/Math/MathML&quot;&gt;&lt;msup&gt;&lt;mi&gt;A&lt;/mi&gt;&lt;mn&gt;8&lt;/mn&gt;&lt;/msup&gt;&lt;mi&gt;Y&lt;/mi&gt;&lt;/math&gt;" id="178" name="Google Shape;178;p15" title="A to the power of 8 Y"/>
          <p:cNvPicPr preferRelativeResize="0"/>
          <p:nvPr/>
        </p:nvPicPr>
        <p:blipFill rotWithShape="1">
          <a:blip r:embed="rId6">
            <a:alphaModFix/>
          </a:blip>
          <a:srcRect b="0" l="0" r="0" t="0"/>
          <a:stretch/>
        </p:blipFill>
        <p:spPr>
          <a:xfrm>
            <a:off x="7073826" y="447075"/>
            <a:ext cx="383075" cy="176807"/>
          </a:xfrm>
          <a:prstGeom prst="rect">
            <a:avLst/>
          </a:prstGeom>
          <a:noFill/>
          <a:ln>
            <a:noFill/>
          </a:ln>
        </p:spPr>
      </p:pic>
      <p:pic>
        <p:nvPicPr>
          <p:cNvPr descr="&lt;math xmlns=&quot;http://www.w3.org/1998/Math/MathML&quot;&gt;&lt;msup&gt;&lt;mi&gt;A&lt;/mi&gt;&lt;mn&gt;7&lt;/mn&gt;&lt;/msup&gt;&lt;mi&gt;Y&lt;/mi&gt;&lt;/math&gt;" id="179" name="Google Shape;179;p15" title="A to the power of 7 Y"/>
          <p:cNvPicPr preferRelativeResize="0"/>
          <p:nvPr/>
        </p:nvPicPr>
        <p:blipFill rotWithShape="1">
          <a:blip r:embed="rId7">
            <a:alphaModFix/>
          </a:blip>
          <a:srcRect b="0" l="0" r="0" t="0"/>
          <a:stretch/>
        </p:blipFill>
        <p:spPr>
          <a:xfrm>
            <a:off x="6412500" y="434375"/>
            <a:ext cx="383075" cy="174691"/>
          </a:xfrm>
          <a:prstGeom prst="rect">
            <a:avLst/>
          </a:prstGeom>
          <a:noFill/>
          <a:ln>
            <a:noFill/>
          </a:ln>
        </p:spPr>
      </p:pic>
      <p:pic>
        <p:nvPicPr>
          <p:cNvPr descr="&lt;math xmlns=&quot;http://www.w3.org/1998/Math/MathML&quot;&gt;&lt;mi&gt;&amp;#x3BB;&lt;/mi&gt;&lt;mo&gt;&amp;#xA0;&lt;/mo&gt;&lt;mo&gt;=&lt;/mo&gt;&lt;mo&gt;&amp;#xA0;&lt;/mo&gt;&lt;mfrac&gt;&lt;mrow&gt;&lt;msup&gt;&lt;mi&gt;X&lt;/mi&gt;&lt;mi&gt;t&lt;/mi&gt;&lt;/msup&gt;&lt;mi&gt;A&lt;/mi&gt;&lt;mi&gt;X&lt;/mi&gt;&lt;/mrow&gt;&lt;mrow&gt;&lt;msup&gt;&lt;mi&gt;X&lt;/mi&gt;&lt;mi&gt;t&lt;/mi&gt;&lt;/msup&gt;&lt;mi&gt;X&lt;/mi&gt;&lt;/mrow&gt;&lt;/mfrac&gt;&lt;/math&gt;" id="180" name="Google Shape;180;p15" title="lambda space equals space fraction numerator X to the power of t A X over denominator X to the power of t X end fraction"/>
          <p:cNvPicPr preferRelativeResize="0"/>
          <p:nvPr/>
        </p:nvPicPr>
        <p:blipFill rotWithShape="1">
          <a:blip r:embed="rId8">
            <a:alphaModFix/>
          </a:blip>
          <a:srcRect b="0" l="0" r="0" t="0"/>
          <a:stretch/>
        </p:blipFill>
        <p:spPr>
          <a:xfrm>
            <a:off x="2997025" y="3131250"/>
            <a:ext cx="834324" cy="38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nvSpPr>
        <p:spPr>
          <a:xfrm>
            <a:off x="0" y="16050"/>
            <a:ext cx="9144000" cy="51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Giá trị riêng     trội thực, bội</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Giả sử       thực và bội r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Theo hệ (1) ta có:</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Khi m đủ lớn thì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Suy 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r>
              <a:rPr b="0" i="0" lang="vi" sz="1600" u="none" cap="none" strike="noStrike">
                <a:solidFill>
                  <a:schemeClr val="dk1"/>
                </a:solidFill>
                <a:latin typeface="Arial"/>
                <a:ea typeface="Arial"/>
                <a:cs typeface="Arial"/>
                <a:sym typeface="Arial"/>
              </a:rPr>
              <a:t>Vậy                               j = 1, n và            là vector riêng ứng với giá trị riêng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sub&gt;&lt;mi&gt;&amp;#x3BB;&lt;/mi&gt;&lt;mn&gt;1&lt;/mn&gt;&lt;/msub&gt;&lt;/math&gt;" id="186" name="Google Shape;186;p16" title="lambda subscript 1"/>
          <p:cNvPicPr preferRelativeResize="0"/>
          <p:nvPr/>
        </p:nvPicPr>
        <p:blipFill rotWithShape="1">
          <a:blip r:embed="rId3">
            <a:alphaModFix/>
          </a:blip>
          <a:srcRect b="0" l="0" r="0" t="0"/>
          <a:stretch/>
        </p:blipFill>
        <p:spPr>
          <a:xfrm>
            <a:off x="697700" y="890550"/>
            <a:ext cx="266248" cy="298850"/>
          </a:xfrm>
          <a:prstGeom prst="rect">
            <a:avLst/>
          </a:prstGeom>
          <a:noFill/>
          <a:ln>
            <a:noFill/>
          </a:ln>
        </p:spPr>
      </p:pic>
      <p:pic>
        <p:nvPicPr>
          <p:cNvPr descr="&lt;math style=&quot;font-family:Arial&quot; xmlns=&quot;http://www.w3.org/1998/Math/MathML&quot;&gt;&lt;mspace linebreak=&quot;newline&quot;/&gt;&lt;mfenced open=&quot;{&quot; close=&quot;&quot;&gt;&lt;mtable columnalign=&quot;left&quot;&gt;&lt;mtr&gt;&lt;mtd&gt;&lt;msub&gt;&lt;mi&gt;&amp;#x3BB;&lt;/mi&gt;&lt;mn&gt;1&lt;/mn&gt;&lt;/msub&gt;&lt;mo&gt;=&lt;/mo&gt;&lt;msub&gt;&lt;mi&gt;&amp;#x3BB;&lt;/mi&gt;&lt;mn&gt;2&lt;/mn&gt;&lt;/msub&gt;&lt;mo&gt;=&lt;/mo&gt;&lt;mo&gt;.&lt;/mo&gt;&lt;mo&gt;.&lt;/mo&gt;&lt;mo&gt;.&lt;/mo&gt;&lt;mo&gt;.&lt;/mo&gt;&lt;mo&gt;.&lt;/mo&gt;&lt;mo&gt;.&lt;/mo&gt;&lt;mo&gt;=&lt;/mo&gt;&lt;msub&gt;&lt;mi&gt;&amp;#x3BB;&lt;/mi&gt;&lt;mi&gt;r&lt;/mi&gt;&lt;/msub&gt;&lt;/mtd&gt;&lt;/mtr&gt;&lt;mtr&gt;&lt;mtd&gt;&lt;mfenced open=&quot;|&quot; close=&quot;|&quot;&gt;&lt;msub&gt;&lt;mi&gt;&amp;#x3BB;&lt;/mi&gt;&lt;mi&gt;r&lt;/mi&gt;&lt;/msub&gt;&lt;/mfenced&gt;&lt;mo&gt;&amp;gt;&lt;/mo&gt;&lt;mfenced open=&quot;|&quot; close=&quot;|&quot;&gt;&lt;msub&gt;&lt;mi&gt;&amp;#x3BB;&lt;/mi&gt;&lt;mrow&gt;&lt;mi&gt;r&lt;/mi&gt;&lt;mo&gt;+&lt;/mo&gt;&lt;mn&gt;1&lt;/mn&gt;&lt;/mrow&gt;&lt;/msub&gt;&lt;/mfenced&gt;&lt;mo&gt;&amp;#x2265;&lt;/mo&gt;&lt;mfenced open=&quot;|&quot; close=&quot;|&quot;&gt;&lt;msub&gt;&lt;mi&gt;&amp;#x3BB;&lt;/mi&gt;&lt;mrow&gt;&lt;mi&gt;r&lt;/mi&gt;&lt;mo&gt;+&lt;/mo&gt;&lt;mn&gt;2&lt;/mn&gt;&lt;/mrow&gt;&lt;/msub&gt;&lt;/mfenced&gt;&lt;mo&gt;&amp;#x2265;&lt;/mo&gt;&lt;mo&gt;.&lt;/mo&gt;&lt;mo&gt;.&lt;/mo&gt;&lt;mo&gt;.&lt;/mo&gt;&lt;mo&gt;.&lt;/mo&gt;&lt;mo&gt;.&lt;/mo&gt;&lt;mo&gt;.&lt;/mo&gt;&lt;mo&gt;&amp;#x2265;&lt;/mo&gt;&lt;mfenced open=&quot;|&quot; close=&quot;|&quot;&gt;&lt;msub&gt;&lt;mi&gt;&amp;#x3BB;&lt;/mi&gt;&lt;mi&gt;n&lt;/mi&gt;&lt;/msub&gt;&lt;/mfenced&gt;&lt;/mtd&gt;&lt;/mtr&gt;&lt;/mtable&gt;&lt;/mfenced&gt;&lt;/math&gt;" id="187" name="Google Shape;187;p16" title="&#10;open curly brackets table attributes columnalign left end attributes row cell lambda subscript 1 equals lambda subscript 2 equals...... equals lambda subscript r end cell row cell open vertical bar lambda subscript r close vertical bar greater than open vertical bar lambda subscript r plus 1 end subscript close vertical bar greater or equal than open vertical bar lambda subscript r plus 2 end subscript close vertical bar greater or equal than...... greater or equal than open vertical bar lambda subscript n close vertical bar end cell end table close"/>
          <p:cNvPicPr preferRelativeResize="0"/>
          <p:nvPr/>
        </p:nvPicPr>
        <p:blipFill rotWithShape="1">
          <a:blip r:embed="rId4">
            <a:alphaModFix/>
          </a:blip>
          <a:srcRect b="0" l="0" r="0" t="0"/>
          <a:stretch/>
        </p:blipFill>
        <p:spPr>
          <a:xfrm>
            <a:off x="2218150" y="658475"/>
            <a:ext cx="3240585" cy="573800"/>
          </a:xfrm>
          <a:prstGeom prst="rect">
            <a:avLst/>
          </a:prstGeom>
          <a:noFill/>
          <a:ln>
            <a:noFill/>
          </a:ln>
        </p:spPr>
      </p:pic>
      <p:pic>
        <p:nvPicPr>
          <p:cNvPr descr="&lt;math xmlns=&quot;http://www.w3.org/1998/Math/MathML&quot;&gt;&lt;msup&gt;&lt;mi&gt;A&lt;/mi&gt;&lt;mi&gt;m&lt;/mi&gt;&lt;/msup&gt;&lt;mi&gt;Y&lt;/mi&gt;&lt;mo&gt;&amp;#xA0;&lt;/mo&gt;&lt;mo&gt;=&lt;/mo&gt;&lt;mo&gt;&amp;#xA0;&lt;/mo&gt;&lt;msup&gt;&lt;msub&gt;&lt;mi&gt;&amp;#x3BB;&lt;/mi&gt;&lt;mn&gt;1&lt;/mn&gt;&lt;/msub&gt;&lt;mi&gt;m&lt;/mi&gt;&lt;/msup&gt;&lt;mfenced&gt;&lt;mrow&gt;&lt;msub&gt;&lt;mi&gt;C&lt;/mi&gt;&lt;mn&gt;1&lt;/mn&gt;&lt;/msub&gt;&lt;msub&gt;&lt;mi&gt;X&lt;/mi&gt;&lt;mn&gt;1&lt;/mn&gt;&lt;/msub&gt;&lt;mo&gt;+&lt;/mo&gt;&lt;msub&gt;&lt;mi&gt;C&lt;/mi&gt;&lt;mn&gt;2&lt;/mn&gt;&lt;/msub&gt;&lt;msub&gt;&lt;mi&gt;X&lt;/mi&gt;&lt;mn&gt;2&lt;/mn&gt;&lt;/msub&gt;&lt;mo&gt;+&lt;/mo&gt;&lt;mo&gt;.&lt;/mo&gt;&lt;mo&gt;.&lt;/mo&gt;&lt;mo&gt;.&lt;/mo&gt;&lt;mo&gt;.&lt;/mo&gt;&lt;mo&gt;+&lt;/mo&gt;&lt;msub&gt;&lt;mi&gt;C&lt;/mi&gt;&lt;mi&gt;r&lt;/mi&gt;&lt;/msub&gt;&lt;msub&gt;&lt;mi&gt;X&lt;/mi&gt;&lt;mi&gt;r&lt;/mi&gt;&lt;/msub&gt;&lt;/mrow&gt;&lt;/mfenced&gt;&lt;mo&gt;&amp;#xA0;&lt;/mo&gt;&lt;mo&gt;+&lt;/mo&gt;&lt;mo&gt;&amp;#xA0;&lt;/mo&gt;&lt;munderover&gt;&lt;mo&gt;&amp;#x2211;&lt;/mo&gt;&lt;mrow&gt;&lt;mi&gt;i&lt;/mi&gt;&lt;mo&gt;=&lt;/mo&gt;&lt;mi&gt;r&lt;/mi&gt;&lt;mo&gt;+&lt;/mo&gt;&lt;mn&gt;1&lt;/mn&gt;&lt;/mrow&gt;&lt;mi&gt;n&lt;/mi&gt;&lt;/munderover&gt;&lt;msub&gt;&lt;mi&gt;C&lt;/mi&gt;&lt;mi&gt;i&lt;/mi&gt;&lt;/msub&gt;&lt;msup&gt;&lt;msub&gt;&lt;mi&gt;&amp;#x3BB;&lt;/mi&gt;&lt;mi&gt;i&lt;/mi&gt;&lt;/msub&gt;&lt;mi&gt;m&lt;/mi&gt;&lt;/msup&gt;&lt;msub&gt;&lt;mi&gt;X&lt;/mi&gt;&lt;mi&gt;i&lt;/mi&gt;&lt;/msub&gt;&lt;mspace linebreak=&quot;newline&quot;/&gt;&lt;msup&gt;&lt;mi&gt;A&lt;/mi&gt;&lt;mi&gt;m&lt;/mi&gt;&lt;/msup&gt;&lt;mi&gt;Y&lt;/mi&gt;&lt;mo&gt;&amp;#xA0;&lt;/mo&gt;&lt;mo&gt;=&lt;/mo&gt;&lt;mo&gt;&amp;#xA0;&lt;/mo&gt;&lt;msup&gt;&lt;msub&gt;&lt;mi&gt;&amp;#x3BB;&lt;/mi&gt;&lt;mn&gt;1&lt;/mn&gt;&lt;/msub&gt;&lt;mi&gt;m&lt;/mi&gt;&lt;/msup&gt;&lt;mfenced&gt;&lt;mrow&gt;&lt;mfenced&gt;&lt;mrow&gt;&lt;msub&gt;&lt;mi&gt;C&lt;/mi&gt;&lt;mn&gt;1&lt;/mn&gt;&lt;/msub&gt;&lt;msub&gt;&lt;mi&gt;X&lt;/mi&gt;&lt;mn&gt;1&lt;/mn&gt;&lt;/msub&gt;&lt;mo&gt;+&lt;/mo&gt;&lt;msub&gt;&lt;mi&gt;C&lt;/mi&gt;&lt;mn&gt;2&lt;/mn&gt;&lt;/msub&gt;&lt;msub&gt;&lt;mi&gt;X&lt;/mi&gt;&lt;mn&gt;2&lt;/mn&gt;&lt;/msub&gt;&lt;mo&gt;+&lt;/mo&gt;&lt;mo&gt;.&lt;/mo&gt;&lt;mo&gt;.&lt;/mo&gt;&lt;mo&gt;.&lt;/mo&gt;&lt;mo&gt;.&lt;/mo&gt;&lt;mo&gt;+&lt;/mo&gt;&lt;msub&gt;&lt;mi&gt;C&lt;/mi&gt;&lt;mi&gt;r&lt;/mi&gt;&lt;/msub&gt;&lt;msub&gt;&lt;mi&gt;X&lt;/mi&gt;&lt;mi&gt;r&lt;/mi&gt;&lt;/msub&gt;&lt;/mrow&gt;&lt;/mfenced&gt;&lt;mo&gt;&amp;#xA0;&lt;/mo&gt;&lt;mo&gt;+&lt;/mo&gt;&lt;mo&gt;&amp;#xA0;&lt;/mo&gt;&lt;munderover&gt;&lt;mo&gt;&amp;#x2211;&lt;/mo&gt;&lt;mrow&gt;&lt;mi&gt;i&lt;/mi&gt;&lt;mo&gt;=&lt;/mo&gt;&lt;mi&gt;r&lt;/mi&gt;&lt;mo&gt;+&lt;/mo&gt;&lt;mn&gt;1&lt;/mn&gt;&lt;/mrow&gt;&lt;mi&gt;n&lt;/mi&gt;&lt;/munderover&gt;&lt;msub&gt;&lt;mi&gt;C&lt;/mi&gt;&lt;mi&gt;i&lt;/mi&gt;&lt;/msub&gt;&lt;msup&gt;&lt;mfenced&gt;&lt;mfrac&gt;&lt;msub&gt;&lt;mi&gt;&amp;#x3BB;&lt;/mi&gt;&lt;mi&gt;i&lt;/mi&gt;&lt;/msub&gt;&lt;msub&gt;&lt;mi&gt;&amp;#x3BB;&lt;/mi&gt;&lt;mn&gt;1&lt;/mn&gt;&lt;/msub&gt;&lt;/mfrac&gt;&lt;/mfenced&gt;&lt;mi&gt;m&lt;/mi&gt;&lt;/msup&gt;&lt;msub&gt;&lt;mi&gt;X&lt;/mi&gt;&lt;mi&gt;i&lt;/mi&gt;&lt;/msub&gt;&lt;/mrow&gt;&lt;/mfenced&gt;&lt;mspace linebreak=&quot;newline&quot;/&gt;&lt;mspace linebreak=&quot;newline&quot;/&gt;&lt;/math&gt;" id="188" name="Google Shape;188;p16" title="A to the power of m Y space equals space lambda subscript 1 to the power of m open parentheses C subscript 1 X subscript 1 plus C subscript 2 X subscript 2 plus.... plus C subscript r X subscript r close parentheses space plus space sum from i equals r plus 1 to n of C subscript i lambda subscript i to the power of m X subscript i&#10;A to the power of m Y space equals space lambda subscript 1 to the power of m open parentheses open parentheses C subscript 1 X subscript 1 plus C subscript 2 X subscript 2 plus.... plus C subscript r X subscript r close parentheses space plus space sum from i equals r plus 1 to n of C subscript i open parentheses lambda subscript i over lambda subscript 1 close parentheses to the power of m X subscript i close parentheses&#10;&#10;"/>
          <p:cNvPicPr preferRelativeResize="0"/>
          <p:nvPr/>
        </p:nvPicPr>
        <p:blipFill rotWithShape="1">
          <a:blip r:embed="rId5">
            <a:alphaModFix/>
          </a:blip>
          <a:srcRect b="0" l="0" r="0" t="0"/>
          <a:stretch/>
        </p:blipFill>
        <p:spPr>
          <a:xfrm>
            <a:off x="1843075" y="1678392"/>
            <a:ext cx="4343398" cy="1031922"/>
          </a:xfrm>
          <a:prstGeom prst="rect">
            <a:avLst/>
          </a:prstGeom>
          <a:noFill/>
          <a:ln>
            <a:noFill/>
          </a:ln>
        </p:spPr>
      </p:pic>
      <p:pic>
        <p:nvPicPr>
          <p:cNvPr descr="&lt;math xmlns=&quot;http://www.w3.org/1998/Math/MathML&quot;&gt;&lt;mstyle mathsize=&quot;18px&quot;&gt;&lt;mrow&gt;&lt;msup&gt;&lt;mi&gt;A&lt;/mi&gt;&lt;mi&gt;m&lt;/mi&gt;&lt;/msup&gt;&lt;mi&gt;Y&lt;/mi&gt;&lt;mo&gt;&amp;#xA0;&lt;/mo&gt;&lt;mo&gt;&amp;#x2248;&lt;/mo&gt;&lt;mo&gt;&amp;#xA0;&lt;/mo&gt;&lt;msup&gt;&lt;msub&gt;&lt;mi&gt;&amp;#x3BB;&lt;/mi&gt;&lt;mn&gt;1&lt;/mn&gt;&lt;/msub&gt;&lt;mi&gt;m&lt;/mi&gt;&lt;/msup&gt;&lt;msub&gt;&lt;mi&gt;C&lt;/mi&gt;&lt;mn&gt;1&lt;/mn&gt;&lt;/msub&gt;&lt;msub&gt;&lt;mi&gt;X&lt;/mi&gt;&lt;mn&gt;1&lt;/mn&gt;&lt;/msub&gt;&lt;mo&gt;&amp;#xA0;&lt;/mo&gt;&lt;mo&gt;&amp;#xA0;&lt;/mo&gt;&lt;mo&gt;&amp;#xA0;&lt;/mo&gt;&lt;mo&gt;&amp;#xA0;&lt;/mo&gt;&lt;mo&gt;&amp;#xA0;&lt;/mo&gt;&lt;mo&gt;&amp;#xA0;&lt;/mo&gt;&lt;mo&gt;&amp;#xA0;&lt;/mo&gt;&lt;mo&gt;;&lt;/mo&gt;&lt;mo&gt;&amp;#xA0;&lt;/mo&gt;&lt;mo&gt;&amp;#xA0;&lt;/mo&gt;&lt;mo&gt;&amp;#xA0;&lt;/mo&gt;&lt;mo&gt;&amp;#xA0;&lt;/mo&gt;&lt;mo&gt;&amp;#xA0;&lt;/mo&gt;&lt;mo&gt;&amp;#xA0;&lt;/mo&gt;&lt;mo&gt;&amp;#xA0;&lt;/mo&gt;&lt;mo&gt;&amp;#xA0;&lt;/mo&gt;&lt;mo&gt;&amp;#xA0;&lt;/mo&gt;&lt;mo&gt;&amp;#xA0;&lt;/mo&gt;&lt;mo&gt;&amp;#xA0;&lt;/mo&gt;&lt;mo&gt;&amp;#xA0;&lt;/mo&gt;&lt;mo&gt;&amp;#xA0;&lt;/mo&gt;&lt;mo&gt;&amp;#xA0;&lt;/mo&gt;&lt;msup&gt;&lt;mi&gt;A&lt;/mi&gt;&lt;mrow&gt;&lt;mi&gt;m&lt;/mi&gt;&lt;mo&gt;&amp;#xA0;&lt;/mo&gt;&lt;mo&gt;+&lt;/mo&gt;&lt;mo&gt;&amp;#xA0;&lt;/mo&gt;&lt;mn&gt;1&lt;/mn&gt;&lt;/mrow&gt;&lt;/msup&gt;&lt;mi&gt;Y&lt;/mi&gt;&lt;mo&gt;&amp;#xA0;&lt;/mo&gt;&lt;mo&gt;&amp;#x2248;&lt;/mo&gt;&lt;msup&gt;&lt;msub&gt;&lt;mi&gt;&amp;#x3BB;&lt;/mi&gt;&lt;mn&gt;1&lt;/mn&gt;&lt;/msub&gt;&lt;mrow&gt;&lt;mi&gt;m&lt;/mi&gt;&lt;mo&gt;&amp;#xA0;&lt;/mo&gt;&lt;mo&gt;+&lt;/mo&gt;&lt;mo&gt;&amp;#xA0;&lt;/mo&gt;&lt;mn&gt;1&lt;/mn&gt;&lt;/mrow&gt;&lt;/msup&gt;&lt;msub&gt;&lt;mi&gt;C&lt;/mi&gt;&lt;mn&gt;1&lt;/mn&gt;&lt;/msub&gt;&lt;msub&gt;&lt;mi&gt;X&lt;/mi&gt;&lt;mn&gt;1&lt;/mn&gt;&lt;/msub&gt;&lt;mspace linebreak=&quot;newline&quot;/&gt;&lt;/mrow&gt;&lt;/mstyle&gt;&lt;/math&gt;" id="189" name="Google Shape;189;p16" title="begin mathsize 18px style A to the power of m Y space almost equal to space lambda subscript 1 to the power of m C subscript 1 X subscript 1 space space space space space space space semicolon space space space space space space space space space space space space space space A to the power of m space plus space 1 end exponent Y space almost equal to lambda subscript 1 to the power of m space plus space 1 end exponent C subscript 1 X subscript 1&#10;end style"/>
          <p:cNvPicPr preferRelativeResize="0"/>
          <p:nvPr/>
        </p:nvPicPr>
        <p:blipFill rotWithShape="1">
          <a:blip r:embed="rId6">
            <a:alphaModFix/>
          </a:blip>
          <a:srcRect b="0" l="0" r="0" t="0"/>
          <a:stretch/>
        </p:blipFill>
        <p:spPr>
          <a:xfrm>
            <a:off x="1689475" y="3370725"/>
            <a:ext cx="4650601" cy="286336"/>
          </a:xfrm>
          <a:prstGeom prst="rect">
            <a:avLst/>
          </a:prstGeom>
          <a:noFill/>
          <a:ln>
            <a:noFill/>
          </a:ln>
        </p:spPr>
      </p:pic>
      <p:pic>
        <p:nvPicPr>
          <p:cNvPr descr="&lt;math xmlns=&quot;http://www.w3.org/1998/Math/MathML&quot;&gt;&lt;msup&gt;&lt;mi&gt;A&lt;/mi&gt;&lt;mi&gt;m&lt;/mi&gt;&lt;/msup&gt;&lt;mi&gt;Y&lt;/mi&gt;&lt;mo&gt;&amp;#xA0;&lt;/mo&gt;&lt;mo&gt;&amp;#x2248;&lt;/mo&gt;&lt;mo&gt;&amp;#xA0;&lt;/mo&gt;&lt;msub&gt;&lt;mi&gt;&amp;#x3BB;&lt;/mi&gt;&lt;mn&gt;1&lt;/mn&gt;&lt;/msub&gt;&lt;msup&gt;&lt;mi&gt;A&lt;/mi&gt;&lt;mi&gt;m&lt;/mi&gt;&lt;/msup&gt;&lt;msub&gt;&lt;mi&gt;X&lt;/mi&gt;&lt;mn&gt;1&lt;/mn&gt;&lt;/msub&gt;&lt;mo&gt;&amp;#xA0;&lt;/mo&gt;&lt;mo&gt;&amp;#xA0;&lt;/mo&gt;&lt;mo&gt;&amp;#xA0;&lt;/mo&gt;&lt;mi&gt;h&lt;/mi&gt;&lt;mi&gt;a&lt;/mi&gt;&lt;mi&gt;y&lt;/mi&gt;&lt;mo&gt;&amp;#xA0;&lt;/mo&gt;&lt;mi&gt;A&lt;/mi&gt;&lt;mfenced&gt;&lt;mrow&gt;&lt;msup&gt;&lt;mi&gt;A&lt;/mi&gt;&lt;mi&gt;m&lt;/mi&gt;&lt;/msup&gt;&lt;mi&gt;Y&lt;/mi&gt;&lt;/mrow&gt;&lt;/mfenced&gt;&lt;mo&gt;&amp;#xA0;&lt;/mo&gt;&lt;mo&gt;&amp;#x2248;&lt;/mo&gt;&lt;mo&gt;&amp;#xA0;&lt;/mo&gt;&lt;msub&gt;&lt;mi&gt;&amp;#x3BB;&lt;/mi&gt;&lt;mn&gt;1&lt;/mn&gt;&lt;/msub&gt;&lt;mfenced&gt;&lt;mrow&gt;&lt;msup&gt;&lt;mi&gt;A&lt;/mi&gt;&lt;mi&gt;m&lt;/mi&gt;&lt;/msup&gt;&lt;mi&gt;Y&lt;/mi&gt;&lt;/mrow&gt;&lt;/mfenced&gt;&lt;/math&gt;" id="190" name="Google Shape;190;p16" title="A to the power of m Y space almost equal to space lambda subscript 1 A to the power of m X subscript 1 space space space h a y space A open parentheses A to the power of m Y close parentheses space almost equal to space lambda subscript 1 open parentheses A to the power of m Y close parentheses"/>
          <p:cNvPicPr preferRelativeResize="0"/>
          <p:nvPr/>
        </p:nvPicPr>
        <p:blipFill rotWithShape="1">
          <a:blip r:embed="rId7">
            <a:alphaModFix/>
          </a:blip>
          <a:srcRect b="0" l="0" r="0" t="0"/>
          <a:stretch/>
        </p:blipFill>
        <p:spPr>
          <a:xfrm>
            <a:off x="963949" y="3775558"/>
            <a:ext cx="4343401" cy="251030"/>
          </a:xfrm>
          <a:prstGeom prst="rect">
            <a:avLst/>
          </a:prstGeom>
          <a:noFill/>
          <a:ln>
            <a:noFill/>
          </a:ln>
        </p:spPr>
      </p:pic>
      <p:pic>
        <p:nvPicPr>
          <p:cNvPr descr="&lt;math xmlns=&quot;http://www.w3.org/1998/Math/MathML&quot;&gt;&lt;msub&gt;&lt;mi&gt;&amp;#x3BB;&lt;/mi&gt;&lt;mn&gt;1&lt;/mn&gt;&lt;/msub&gt;&lt;mo&gt;&amp;#xA0;&lt;/mo&gt;&lt;mo&gt;&amp;#x2248;&lt;/mo&gt;&lt;mo&gt;&amp;#xA0;&lt;/mo&gt;&lt;mfrac&gt;&lt;msub&gt;&lt;mfenced&gt;&lt;mrow&gt;&lt;msup&gt;&lt;mi&gt;A&lt;/mi&gt;&lt;mrow&gt;&lt;mi&gt;m&lt;/mi&gt;&lt;mo&gt;+&lt;/mo&gt;&lt;mn&gt;1&lt;/mn&gt;&lt;/mrow&gt;&lt;/msup&gt;&lt;mi&gt;Y&lt;/mi&gt;&lt;/mrow&gt;&lt;/mfenced&gt;&lt;mi&gt;j&lt;/mi&gt;&lt;/msub&gt;&lt;msub&gt;&lt;mfenced&gt;&lt;mrow&gt;&lt;msup&gt;&lt;mi&gt;A&lt;/mi&gt;&lt;mi&gt;m&lt;/mi&gt;&lt;/msup&gt;&lt;mi&gt;Y&lt;/mi&gt;&lt;/mrow&gt;&lt;/mfenced&gt;&lt;mi&gt;j&lt;/mi&gt;&lt;/msub&gt;&lt;/mfrac&gt;&lt;mo&gt;&amp;#xA0;&lt;/mo&gt;&lt;mo&gt;&amp;#xA0;&lt;/mo&gt;&lt;mo&gt;&amp;#xA0;&lt;/mo&gt;&lt;mo&gt;&amp;#xA0;&lt;/mo&gt;&lt;mo&gt;&amp;#xA0;&lt;/mo&gt;&lt;/math&gt;" id="191" name="Google Shape;191;p16" title="lambda subscript 1 space almost equal to space open parentheses A to the power of m plus 1 end exponent Y close parentheses subscript j over open parentheses A to the power of m Y close parentheses subscript j space space space space space"/>
          <p:cNvPicPr preferRelativeResize="0"/>
          <p:nvPr/>
        </p:nvPicPr>
        <p:blipFill rotWithShape="1">
          <a:blip r:embed="rId8">
            <a:alphaModFix/>
          </a:blip>
          <a:srcRect b="0" l="0" r="0" t="0"/>
          <a:stretch/>
        </p:blipFill>
        <p:spPr>
          <a:xfrm>
            <a:off x="633900" y="4026600"/>
            <a:ext cx="1584251" cy="609600"/>
          </a:xfrm>
          <a:prstGeom prst="rect">
            <a:avLst/>
          </a:prstGeom>
          <a:noFill/>
          <a:ln>
            <a:noFill/>
          </a:ln>
        </p:spPr>
      </p:pic>
      <p:pic>
        <p:nvPicPr>
          <p:cNvPr descr="&lt;math style=&quot;font-family:Arial&quot; xmlns=&quot;http://www.w3.org/1998/Math/MathML&quot;&gt;&lt;msup&gt;&lt;mi&gt;A&lt;/mi&gt;&lt;mi&gt;m&lt;/mi&gt;&lt;/msup&gt;&lt;mi&gt;Y&lt;/mi&gt;&lt;/math&gt;" id="192" name="Google Shape;192;p16" title="A to the power of m Y"/>
          <p:cNvPicPr preferRelativeResize="0"/>
          <p:nvPr/>
        </p:nvPicPr>
        <p:blipFill rotWithShape="1">
          <a:blip r:embed="rId9">
            <a:alphaModFix/>
          </a:blip>
          <a:srcRect b="0" l="0" r="0" t="0"/>
          <a:stretch/>
        </p:blipFill>
        <p:spPr>
          <a:xfrm>
            <a:off x="3284950" y="4257510"/>
            <a:ext cx="411925" cy="147775"/>
          </a:xfrm>
          <a:prstGeom prst="rect">
            <a:avLst/>
          </a:prstGeom>
          <a:noFill/>
          <a:ln>
            <a:noFill/>
          </a:ln>
        </p:spPr>
      </p:pic>
      <p:pic>
        <p:nvPicPr>
          <p:cNvPr descr="&lt;math xmlns=&quot;http://www.w3.org/1998/Math/MathML&quot;&gt;&lt;msub&gt;&lt;mi&gt;&amp;#x3BB;&lt;/mi&gt;&lt;mn&gt;1&lt;/mn&gt;&lt;/msub&gt;&lt;/math&gt;" id="193" name="Google Shape;193;p16" title="lambda subscript 1"/>
          <p:cNvPicPr preferRelativeResize="0"/>
          <p:nvPr/>
        </p:nvPicPr>
        <p:blipFill rotWithShape="1">
          <a:blip r:embed="rId3">
            <a:alphaModFix/>
          </a:blip>
          <a:srcRect b="0" l="0" r="0" t="0"/>
          <a:stretch/>
        </p:blipFill>
        <p:spPr>
          <a:xfrm>
            <a:off x="1843075" y="161225"/>
            <a:ext cx="402649" cy="45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nvSpPr>
        <p:spPr>
          <a:xfrm>
            <a:off x="0" y="10650"/>
            <a:ext cx="9144000" cy="51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7"/>
          <p:cNvSpPr txBox="1"/>
          <p:nvPr/>
        </p:nvSpPr>
        <p:spPr>
          <a:xfrm>
            <a:off x="-25050" y="0"/>
            <a:ext cx="91941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Trường hợp            thực đối nhau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vi" sz="1600" u="none" cap="none" strike="noStrike">
                <a:solidFill>
                  <a:srgbClr val="000000"/>
                </a:solidFill>
                <a:latin typeface="Arial"/>
                <a:ea typeface="Arial"/>
                <a:cs typeface="Arial"/>
                <a:sym typeface="Arial"/>
              </a:rPr>
              <a:t>Giả sử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vi" sz="1600" u="none" cap="none" strike="noStrike">
                <a:solidFill>
                  <a:srgbClr val="000000"/>
                </a:solidFill>
                <a:latin typeface="Arial"/>
                <a:ea typeface="Arial"/>
                <a:cs typeface="Arial"/>
                <a:sym typeface="Arial"/>
              </a:rPr>
              <a:t>và                                                       (5)</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vi" sz="1600" u="none" cap="none" strike="noStrike">
                <a:solidFill>
                  <a:srgbClr val="000000"/>
                </a:solidFill>
                <a:latin typeface="Arial"/>
                <a:ea typeface="Arial"/>
                <a:cs typeface="Arial"/>
                <a:sym typeface="Arial"/>
              </a:rPr>
              <a:t>Ta có:</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vi" sz="1600" u="none" cap="none" strike="noStrike">
                <a:solidFill>
                  <a:srgbClr val="000000"/>
                </a:solidFill>
                <a:latin typeface="Arial"/>
                <a:ea typeface="Arial"/>
                <a:cs typeface="Arial"/>
                <a:sym typeface="Arial"/>
              </a:rPr>
              <a:t>Khi k đủ lớn: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descr="&lt;math xmlns=&quot;http://www.w3.org/1998/Math/MathML&quot;&gt;&lt;msub&gt;&lt;mi&gt;&amp;#x3BB;&lt;/mi&gt;&lt;mn&gt;1&lt;/mn&gt;&lt;/msub&gt;&lt;mo&gt;,&lt;/mo&gt;&lt;mo&gt;&amp;#xA0;&lt;/mo&gt;&lt;msub&gt;&lt;mi&gt;&amp;#x3BB;&lt;/mi&gt;&lt;mn&gt;2&lt;/mn&gt;&lt;/msub&gt;&lt;/math&gt;" id="200" name="Google Shape;200;p17" title="lambda subscript 1 comma space lambda subscript 2"/>
          <p:cNvPicPr preferRelativeResize="0"/>
          <p:nvPr/>
        </p:nvPicPr>
        <p:blipFill rotWithShape="1">
          <a:blip r:embed="rId3">
            <a:alphaModFix/>
          </a:blip>
          <a:srcRect b="0" l="0" r="0" t="0"/>
          <a:stretch/>
        </p:blipFill>
        <p:spPr>
          <a:xfrm>
            <a:off x="1909450" y="102250"/>
            <a:ext cx="918775" cy="382839"/>
          </a:xfrm>
          <a:prstGeom prst="rect">
            <a:avLst/>
          </a:prstGeom>
          <a:noFill/>
          <a:ln>
            <a:noFill/>
          </a:ln>
        </p:spPr>
      </p:pic>
      <p:pic>
        <p:nvPicPr>
          <p:cNvPr descr="&lt;math xmlns=&quot;http://www.w3.org/1998/Math/MathML&quot;&gt;&lt;msub&gt;&lt;mi&gt;&amp;#x3BB;&lt;/mi&gt;&lt;mn&gt;1&lt;/mn&gt;&lt;/msub&gt;&lt;mo&gt;&amp;#xA0;&lt;/mo&gt;&lt;mo&gt;=&lt;/mo&gt;&lt;mo&gt;&amp;#xA0;&lt;/mo&gt;&lt;mo&gt;-&lt;/mo&gt;&lt;msub&gt;&lt;mi&gt;&amp;#x3BB;&lt;/mi&gt;&lt;mn&gt;2&lt;/mn&gt;&lt;/msub&gt;&lt;/math&gt;" id="201" name="Google Shape;201;p17" title="lambda subscript 1 space equals space minus lambda subscript 2"/>
          <p:cNvPicPr preferRelativeResize="0"/>
          <p:nvPr/>
        </p:nvPicPr>
        <p:blipFill rotWithShape="1">
          <a:blip r:embed="rId4">
            <a:alphaModFix/>
          </a:blip>
          <a:srcRect b="0" l="0" r="0" t="0"/>
          <a:stretch/>
        </p:blipFill>
        <p:spPr>
          <a:xfrm>
            <a:off x="810050" y="746050"/>
            <a:ext cx="918772" cy="228650"/>
          </a:xfrm>
          <a:prstGeom prst="rect">
            <a:avLst/>
          </a:prstGeom>
          <a:noFill/>
          <a:ln>
            <a:noFill/>
          </a:ln>
        </p:spPr>
      </p:pic>
      <p:pic>
        <p:nvPicPr>
          <p:cNvPr descr="&lt;math style=&quot;font-family:Arial&quot; xmlns=&quot;http://www.w3.org/1998/Math/MathML&quot;&gt;&lt;mfenced open=&quot;|&quot; close=&quot;|&quot;&gt;&lt;msub&gt;&lt;mi&gt;&amp;#x3BB;&lt;/mi&gt;&lt;mn&gt;1&lt;/mn&gt;&lt;/msub&gt;&lt;/mfenced&gt;&lt;mo&gt;=&lt;/mo&gt;&lt;mfenced open=&quot;|&quot; close=&quot;|&quot;&gt;&lt;msub&gt;&lt;mi&gt;&amp;#x3BB;&lt;/mi&gt;&lt;mn&gt;2&lt;/mn&gt;&lt;/msub&gt;&lt;/mfenced&gt;&lt;mo&gt;&amp;gt;&lt;/mo&gt;&lt;mfenced open=&quot;|&quot; close=&quot;|&quot;&gt;&lt;msub&gt;&lt;mi&gt;&amp;#x3BB;&lt;/mi&gt;&lt;mn&gt;3&lt;/mn&gt;&lt;/msub&gt;&lt;/mfenced&gt;&lt;mo&gt;&amp;#x2265;&lt;/mo&gt;&lt;mfenced open=&quot;|&quot; close=&quot;|&quot;&gt;&lt;msub&gt;&lt;mi&gt;&amp;#x3BB;&lt;/mi&gt;&lt;mn&gt;4&lt;/mn&gt;&lt;/msub&gt;&lt;/mfenced&gt;&lt;mo&gt;&amp;#x2265;&lt;/mo&gt;&lt;mo&gt;.&lt;/mo&gt;&lt;mo&gt;.&lt;/mo&gt;&lt;mo&gt;.&lt;/mo&gt;&lt;mo&gt;.&lt;/mo&gt;&lt;mo&gt;.&lt;/mo&gt;&lt;mo&gt;&amp;#x2265;&lt;/mo&gt;&lt;mfenced open=&quot;|&quot; close=&quot;|&quot;&gt;&lt;msub&gt;&lt;mi&gt;&amp;#x3BB;&lt;/mi&gt;&lt;mi&gt;n&lt;/mi&gt;&lt;/msub&gt;&lt;/mfenced&gt;&lt;/math&gt;" id="202" name="Google Shape;202;p17" title="open vertical bar lambda subscript 1 close vertical bar equals open vertical bar lambda subscript 2 close vertical bar greater than open vertical bar lambda subscript 3 close vertical bar greater or equal than open vertical bar lambda subscript 4 close vertical bar greater or equal than..... greater or equal than open vertical bar lambda subscript n close vertical bar"/>
          <p:cNvPicPr preferRelativeResize="0"/>
          <p:nvPr/>
        </p:nvPicPr>
        <p:blipFill rotWithShape="1">
          <a:blip r:embed="rId5">
            <a:alphaModFix/>
          </a:blip>
          <a:srcRect b="0" l="0" r="0" t="0"/>
          <a:stretch/>
        </p:blipFill>
        <p:spPr>
          <a:xfrm>
            <a:off x="471500" y="1179876"/>
            <a:ext cx="2721774" cy="228650"/>
          </a:xfrm>
          <a:prstGeom prst="rect">
            <a:avLst/>
          </a:prstGeom>
          <a:noFill/>
          <a:ln>
            <a:noFill/>
          </a:ln>
        </p:spPr>
      </p:pic>
      <p:pic>
        <p:nvPicPr>
          <p:cNvPr descr="&lt;math xmlns=&quot;http://www.w3.org/1998/Math/MathML&quot;&gt;&lt;mfenced open=&quot;{&quot; close=&quot;&quot;&gt;&lt;mtable columnspacing=&quot;1.4ex&quot; columnalign=&quot;left&quot;&gt;&lt;mtr&gt;&lt;mtd&gt;&lt;msup&gt;&lt;mi&gt;A&lt;/mi&gt;&lt;mrow&gt;&lt;mn&gt;2&lt;/mn&gt;&lt;mi&gt;k&lt;/mi&gt;&lt;mo&gt;-&lt;/mo&gt;&lt;mn&gt;1&lt;/mn&gt;&lt;/mrow&gt;&lt;/msup&gt;&lt;mi&gt;Y&lt;/mi&gt;&lt;mo&gt;&amp;#xA0;&lt;/mo&gt;&lt;mo&gt;&amp;#x2248;&lt;/mo&gt;&lt;mo&gt;&amp;#xA0;&lt;/mo&gt;&lt;msup&gt;&lt;msub&gt;&lt;mi&gt;&amp;#x3BB;&lt;/mi&gt;&lt;mi&gt;m&lt;/mi&gt;&lt;/msub&gt;&lt;mrow&gt;&lt;mn&gt;2&lt;/mn&gt;&lt;mi&gt;k&lt;/mi&gt;&lt;mo&gt;-&lt;/mo&gt;&lt;mn&gt;1&lt;/mn&gt;&lt;/mrow&gt;&lt;/msup&gt;&lt;mfenced&gt;&lt;mrow&gt;&lt;msub&gt;&lt;mi&gt;C&lt;/mi&gt;&lt;mn&gt;1&lt;/mn&gt;&lt;/msub&gt;&lt;msub&gt;&lt;mi&gt;X&lt;/mi&gt;&lt;mn&gt;1&lt;/mn&gt;&lt;/msub&gt;&lt;mo&gt;-&lt;/mo&gt;&lt;msub&gt;&lt;mi&gt;C&lt;/mi&gt;&lt;mn&gt;2&lt;/mn&gt;&lt;/msub&gt;&lt;msub&gt;&lt;mi&gt;X&lt;/mi&gt;&lt;mn&gt;2&lt;/mn&gt;&lt;/msub&gt;&lt;/mrow&gt;&lt;/mfenced&gt;&lt;mo&gt;+&lt;/mo&gt;&lt;munderover&gt;&lt;mo&gt;&amp;#x2211;&lt;/mo&gt;&lt;mrow&gt;&lt;mi&gt;i&lt;/mi&gt;&lt;mo&gt;=&lt;/mo&gt;&lt;mn&gt;3&lt;/mn&gt;&lt;/mrow&gt;&lt;mi&gt;n&lt;/mi&gt;&lt;/munderover&gt;&lt;msup&gt;&lt;msub&gt;&lt;mi&gt;&amp;#x3BB;&lt;/mi&gt;&lt;mi&gt;i&lt;/mi&gt;&lt;/msub&gt;&lt;mrow&gt;&lt;mn&gt;2&lt;/mn&gt;&lt;mi&gt;k&lt;/mi&gt;&lt;mo&gt;-&lt;/mo&gt;&lt;mn&gt;1&lt;/mn&gt;&lt;/mrow&gt;&lt;/msup&gt;&lt;msub&gt;&lt;mi&gt;C&lt;/mi&gt;&lt;mi&gt;i&lt;/mi&gt;&lt;/msub&gt;&lt;msub&gt;&lt;mi&gt;X&lt;/mi&gt;&lt;mi&gt;i&lt;/mi&gt;&lt;/msub&gt;&lt;/mtd&gt;&lt;mtd/&gt;&lt;/mtr&gt;&lt;mtr&gt;&lt;mtd&gt;&lt;msup&gt;&lt;mi&gt;A&lt;/mi&gt;&lt;mrow&gt;&lt;mn&gt;2&lt;/mn&gt;&lt;mi&gt;k&lt;/mi&gt;&lt;/mrow&gt;&lt;/msup&gt;&lt;mi&gt;Y&lt;/mi&gt;&lt;mo&gt;&amp;#xA0;&lt;/mo&gt;&lt;mo&gt;&amp;#x2248;&lt;/mo&gt;&lt;mo&gt;&amp;#xA0;&lt;/mo&gt;&lt;msup&gt;&lt;msub&gt;&lt;mi&gt;&amp;#x3BB;&lt;/mi&gt;&lt;mi&gt;m&lt;/mi&gt;&lt;/msub&gt;&lt;mrow&gt;&lt;mn&gt;2&lt;/mn&gt;&lt;mi&gt;k&lt;/mi&gt;&lt;/mrow&gt;&lt;/msup&gt;&lt;mfenced&gt;&lt;mrow&gt;&lt;msub&gt;&lt;mi&gt;C&lt;/mi&gt;&lt;mn&gt;1&lt;/mn&gt;&lt;/msub&gt;&lt;msub&gt;&lt;mi&gt;X&lt;/mi&gt;&lt;mn&gt;1&lt;/mn&gt;&lt;/msub&gt;&lt;mo&gt;-&lt;/mo&gt;&lt;msub&gt;&lt;mi&gt;C&lt;/mi&gt;&lt;mn&gt;2&lt;/mn&gt;&lt;/msub&gt;&lt;msub&gt;&lt;mi&gt;X&lt;/mi&gt;&lt;mn&gt;2&lt;/mn&gt;&lt;/msub&gt;&lt;/mrow&gt;&lt;/mfenced&gt;&lt;mo&gt;+&lt;/mo&gt;&lt;munderover&gt;&lt;mo&gt;&amp;#x2211;&lt;/mo&gt;&lt;mrow&gt;&lt;mi&gt;i&lt;/mi&gt;&lt;mo&gt;=&lt;/mo&gt;&lt;mn&gt;3&lt;/mn&gt;&lt;/mrow&gt;&lt;mi&gt;n&lt;/mi&gt;&lt;/munderover&gt;&lt;msup&gt;&lt;msub&gt;&lt;mi&gt;&amp;#x3BB;&lt;/mi&gt;&lt;mi&gt;i&lt;/mi&gt;&lt;/msub&gt;&lt;mrow&gt;&lt;mn&gt;2&lt;/mn&gt;&lt;mi&gt;k&lt;/mi&gt;&lt;/mrow&gt;&lt;/msup&gt;&lt;msub&gt;&lt;mi&gt;C&lt;/mi&gt;&lt;mi&gt;i&lt;/mi&gt;&lt;/msub&gt;&lt;msub&gt;&lt;mi&gt;X&lt;/mi&gt;&lt;mi&gt;i&lt;/mi&gt;&lt;/msub&gt;&lt;/mtd&gt;&lt;mtd/&gt;&lt;/mtr&gt;&lt;/mtable&gt;&lt;/mfenced&gt;&lt;/math&gt;" id="203" name="Google Shape;203;p17" title="open curly brackets table attributes columnalign left columnspacing 1.4ex end attributes row cell A to the power of 2 k minus 1 end exponent Y space almost equal to space lambda subscript m to the power of 2 k minus 1 end exponent open parentheses C subscript 1 X subscript 1 minus C subscript 2 X subscript 2 close parentheses plus sum from i equals 3 to n of lambda subscript i to the power of 2 k minus 1 end exponent C subscript i X subscript i end cell blank row cell A to the power of 2 k end exponent Y space almost equal to space lambda subscript m to the power of 2 k end exponent open parentheses C subscript 1 X subscript 1 minus C subscript 2 X subscript 2 close parentheses plus sum from i equals 3 to n of lambda subscript i to the power of 2 k end exponent C subscript i X subscript i end cell blank end table close"/>
          <p:cNvPicPr preferRelativeResize="0"/>
          <p:nvPr/>
        </p:nvPicPr>
        <p:blipFill rotWithShape="1">
          <a:blip r:embed="rId6">
            <a:alphaModFix/>
          </a:blip>
          <a:srcRect b="0" l="0" r="0" t="0"/>
          <a:stretch/>
        </p:blipFill>
        <p:spPr>
          <a:xfrm>
            <a:off x="810050" y="1816392"/>
            <a:ext cx="4343399" cy="1236765"/>
          </a:xfrm>
          <a:prstGeom prst="rect">
            <a:avLst/>
          </a:prstGeom>
          <a:noFill/>
          <a:ln>
            <a:noFill/>
          </a:ln>
        </p:spPr>
      </p:pic>
      <p:pic>
        <p:nvPicPr>
          <p:cNvPr descr="&lt;math xmlns=&quot;http://www.w3.org/1998/Math/MathML&quot;&gt;&lt;mfenced open=&quot;{&quot; close=&quot;&quot;&gt;&lt;mtable columnalign=&quot;left&quot;&gt;&lt;mtr&gt;&lt;mtd&gt;&lt;msup&gt;&lt;mi&gt;A&lt;/mi&gt;&lt;mrow&gt;&lt;mn&gt;2&lt;/mn&gt;&lt;mi&gt;k&lt;/mi&gt;&lt;mo&gt;-&lt;/mo&gt;&lt;mn&gt;1&lt;/mn&gt;&lt;/mrow&gt;&lt;/msup&gt;&lt;mi&gt;Y&lt;/mi&gt;&lt;mo&gt;&amp;#xA0;&lt;/mo&gt;&lt;mo&gt;=&lt;/mo&gt;&lt;mo&gt;&amp;#xA0;&lt;/mo&gt;&lt;msup&gt;&lt;msub&gt;&lt;mi&gt;&amp;#x3BB;&lt;/mi&gt;&lt;mn&gt;1&lt;/mn&gt;&lt;/msub&gt;&lt;mrow&gt;&lt;mn&gt;2&lt;/mn&gt;&lt;mi&gt;k&lt;/mi&gt;&lt;mo&gt;-&lt;/mo&gt;&lt;mn&gt;1&lt;/mn&gt;&lt;/mrow&gt;&lt;/msup&gt;&lt;mfenced&gt;&lt;mrow&gt;&lt;msub&gt;&lt;mi&gt;C&lt;/mi&gt;&lt;mn&gt;1&lt;/mn&gt;&lt;/msub&gt;&lt;msub&gt;&lt;mi&gt;X&lt;/mi&gt;&lt;mn&gt;1&lt;/mn&gt;&lt;/msub&gt;&lt;mo&gt;-&lt;/mo&gt;&lt;msub&gt;&lt;mi&gt;C&lt;/mi&gt;&lt;mn&gt;2&lt;/mn&gt;&lt;/msub&gt;&lt;msub&gt;&lt;mi&gt;X&lt;/mi&gt;&lt;mn&gt;2&lt;/mn&gt;&lt;/msub&gt;&lt;/mrow&gt;&lt;/mfenced&gt;&lt;/mtd&gt;&lt;/mtr&gt;&lt;mtr&gt;&lt;mtd&gt;&lt;msup&gt;&lt;mi&gt;A&lt;/mi&gt;&lt;mrow&gt;&lt;mn&gt;2&lt;/mn&gt;&lt;mi&gt;k&lt;/mi&gt;&lt;/mrow&gt;&lt;/msup&gt;&lt;mo&gt;=&lt;/mo&gt;&lt;msup&gt;&lt;msub&gt;&lt;mi&gt;&amp;#x3BB;&lt;/mi&gt;&lt;mn&gt;1&lt;/mn&gt;&lt;/msub&gt;&lt;mrow&gt;&lt;mn&gt;2&lt;/mn&gt;&lt;mi&gt;k&lt;/mi&gt;&lt;/mrow&gt;&lt;/msup&gt;&lt;mfenced&gt;&lt;mrow&gt;&lt;msub&gt;&lt;mi&gt;C&lt;/mi&gt;&lt;mn&gt;1&lt;/mn&gt;&lt;/msub&gt;&lt;msub&gt;&lt;mi&gt;X&lt;/mi&gt;&lt;mn&gt;1&lt;/mn&gt;&lt;/msub&gt;&lt;mo&gt;+&lt;/mo&gt;&lt;msub&gt;&lt;mi&gt;C&lt;/mi&gt;&lt;mn&gt;2&lt;/mn&gt;&lt;/msub&gt;&lt;msub&gt;&lt;mi&gt;X&lt;/mi&gt;&lt;mn&gt;2&lt;/mn&gt;&lt;/msub&gt;&lt;/mrow&gt;&lt;/mfenced&gt;&lt;/mtd&gt;&lt;/mtr&gt;&lt;/mtable&gt;&lt;/mfenced&gt;&lt;/math&gt;" id="204" name="Google Shape;204;p17" title="open curly brackets table attributes columnalign left end attributes row cell A to the power of 2 k minus 1 end exponent Y space equals space lambda subscript 1 to the power of 2 k minus 1 end exponent open parentheses C subscript 1 X subscript 1 minus C subscript 2 X subscript 2 close parentheses end cell row cell A to the power of 2 k end exponent equals lambda subscript 1 to the power of 2 k end exponent open parentheses C subscript 1 X subscript 1 plus C subscript 2 X subscript 2 close parentheses end cell end table close"/>
          <p:cNvPicPr preferRelativeResize="0"/>
          <p:nvPr/>
        </p:nvPicPr>
        <p:blipFill rotWithShape="1">
          <a:blip r:embed="rId7">
            <a:alphaModFix/>
          </a:blip>
          <a:srcRect b="0" l="0" r="0" t="0"/>
          <a:stretch/>
        </p:blipFill>
        <p:spPr>
          <a:xfrm>
            <a:off x="1633900" y="3370648"/>
            <a:ext cx="3671852" cy="85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nvSpPr>
        <p:spPr>
          <a:xfrm>
            <a:off x="0" y="0"/>
            <a:ext cx="9069000" cy="50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và: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Hay: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Suy ra: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(Chú ý: Các biểu thức cũng có thể rút ra với mũ lẻ)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sup&gt;&lt;mi&gt;A&lt;/mi&gt;&lt;mrow&gt;&lt;mn&gt;2&lt;/mn&gt;&lt;mi&gt;k&lt;/mi&gt;&lt;/mrow&gt;&lt;/msup&gt;&lt;mi&gt;Y&lt;/mi&gt;&lt;mo&gt;&amp;#xA0;&lt;/mo&gt;&lt;mo&gt;=&lt;/mo&gt;&lt;mo&gt;&amp;#xA0;&lt;/mo&gt;&lt;msup&gt;&lt;msub&gt;&lt;mi&gt;&amp;#x3BB;&lt;/mi&gt;&lt;mn&gt;1&lt;/mn&gt;&lt;/msub&gt;&lt;mrow&gt;&lt;mn&gt;2&lt;/mn&gt;&lt;mi&gt;k&lt;/mi&gt;&lt;mo&gt;+&lt;/mo&gt;&lt;mn&gt;1&lt;/mn&gt;&lt;/mrow&gt;&lt;/msup&gt;&lt;mfenced&gt;&lt;mrow&gt;&lt;msub&gt;&lt;mi&gt;C&lt;/mi&gt;&lt;mn&gt;1&lt;/mn&gt;&lt;/msub&gt;&lt;msub&gt;&lt;mi&gt;X&lt;/mi&gt;&lt;mn&gt;1&lt;/mn&gt;&lt;/msub&gt;&lt;mo&gt;+&lt;/mo&gt;&lt;msub&gt;&lt;mi&gt;C&lt;/mi&gt;&lt;mn&gt;2&lt;/mn&gt;&lt;/msub&gt;&lt;msub&gt;&lt;mi&gt;X&lt;/mi&gt;&lt;mn&gt;2&lt;/mn&gt;&lt;/msub&gt;&lt;/mrow&gt;&lt;/mfenced&gt;&lt;mo&gt;=&lt;/mo&gt;&lt;msup&gt;&lt;msub&gt;&lt;mi&gt;&amp;#x3BB;&lt;/mi&gt;&lt;mn&gt;1&lt;/mn&gt;&lt;/msub&gt;&lt;mn&gt;2&lt;/mn&gt;&lt;/msup&gt;&lt;msup&gt;&lt;msub&gt;&lt;mi&gt;&amp;#x3BB;&lt;/mi&gt;&lt;mn&gt;1&lt;/mn&gt;&lt;/msub&gt;&lt;mrow&gt;&lt;mn&gt;2&lt;/mn&gt;&lt;mi&gt;k&lt;/mi&gt;&lt;/mrow&gt;&lt;/msup&gt;&lt;mfenced&gt;&lt;mrow&gt;&lt;msub&gt;&lt;mi&gt;C&lt;/mi&gt;&lt;mn&gt;1&lt;/mn&gt;&lt;/msub&gt;&lt;msub&gt;&lt;mi&gt;X&lt;/mi&gt;&lt;mn&gt;1&lt;/mn&gt;&lt;/msub&gt;&lt;mo&gt;+&lt;/mo&gt;&lt;msub&gt;&lt;mi&gt;C&lt;/mi&gt;&lt;mn&gt;2&lt;/mn&gt;&lt;/msub&gt;&lt;msub&gt;&lt;mi&gt;X&lt;/mi&gt;&lt;mn&gt;2&lt;/mn&gt;&lt;/msub&gt;&lt;/mrow&gt;&lt;/mfenced&gt;&lt;/math&gt;" id="210" name="Google Shape;210;p18" title="A to the power of 2 k end exponent Y space equals space lambda subscript 1 to the power of 2 k plus 1 end exponent open parentheses C subscript 1 X subscript 1 plus C subscript 2 X subscript 2 close parentheses equals lambda subscript 1 squared lambda subscript 1 to the power of 2 k end exponent open parentheses C subscript 1 X subscript 1 plus C subscript 2 X subscript 2 close parentheses"/>
          <p:cNvPicPr preferRelativeResize="0"/>
          <p:nvPr/>
        </p:nvPicPr>
        <p:blipFill rotWithShape="1">
          <a:blip r:embed="rId3">
            <a:alphaModFix/>
          </a:blip>
          <a:srcRect b="0" l="0" r="0" t="0"/>
          <a:stretch/>
        </p:blipFill>
        <p:spPr>
          <a:xfrm>
            <a:off x="675075" y="422623"/>
            <a:ext cx="4343402" cy="270372"/>
          </a:xfrm>
          <a:prstGeom prst="rect">
            <a:avLst/>
          </a:prstGeom>
          <a:noFill/>
          <a:ln>
            <a:noFill/>
          </a:ln>
        </p:spPr>
      </p:pic>
      <p:pic>
        <p:nvPicPr>
          <p:cNvPr descr="&lt;math xmlns=&quot;http://www.w3.org/1998/Math/MathML&quot;&gt;&lt;msup&gt;&lt;mi&gt;A&lt;/mi&gt;&lt;mrow&gt;&lt;mn&gt;2&lt;/mn&gt;&lt;mi&gt;k&lt;/mi&gt;&lt;mo&gt;+&lt;/mo&gt;&lt;mn&gt;2&lt;/mn&gt;&lt;/mrow&gt;&lt;/msup&gt;&lt;mi&gt;Y&lt;/mi&gt;&lt;mo&gt;&amp;#xA0;&lt;/mo&gt;&lt;mo&gt;=&lt;/mo&gt;&lt;mo&gt;&amp;#xA0;&lt;/mo&gt;&lt;msup&gt;&lt;msub&gt;&lt;mi&gt;&amp;#x3BB;&lt;/mi&gt;&lt;mn&gt;1&lt;/mn&gt;&lt;/msub&gt;&lt;mn&gt;2&lt;/mn&gt;&lt;/msup&gt;&lt;msup&gt;&lt;mi&gt;A&lt;/mi&gt;&lt;mrow&gt;&lt;mn&gt;2&lt;/mn&gt;&lt;mi&gt;k&lt;/mi&gt;&lt;/mrow&gt;&lt;/msup&gt;&lt;mi&gt;Y&lt;/mi&gt;&lt;/math&gt;" id="211" name="Google Shape;211;p18" title="A to the power of 2 k plus 2 end exponent Y space equals space lambda subscript 1 squared A to the power of 2 k end exponent Y"/>
          <p:cNvPicPr preferRelativeResize="0"/>
          <p:nvPr/>
        </p:nvPicPr>
        <p:blipFill rotWithShape="1">
          <a:blip r:embed="rId4">
            <a:alphaModFix/>
          </a:blip>
          <a:srcRect b="0" l="0" r="0" t="0"/>
          <a:stretch/>
        </p:blipFill>
        <p:spPr>
          <a:xfrm>
            <a:off x="814401" y="1146550"/>
            <a:ext cx="1776739" cy="270375"/>
          </a:xfrm>
          <a:prstGeom prst="rect">
            <a:avLst/>
          </a:prstGeom>
          <a:noFill/>
          <a:ln>
            <a:noFill/>
          </a:ln>
        </p:spPr>
      </p:pic>
      <p:pic>
        <p:nvPicPr>
          <p:cNvPr descr="&lt;math xmlns=&quot;http://www.w3.org/1998/Math/MathML&quot;&gt;&lt;msup&gt;&lt;msub&gt;&lt;mi&gt;&amp;#x3BB;&lt;/mi&gt;&lt;mn&gt;1&lt;/mn&gt;&lt;/msub&gt;&lt;mn&gt;2&lt;/mn&gt;&lt;/msup&gt;&lt;mo&gt;&amp;#x2248;&lt;/mo&gt;&lt;mfrac&gt;&lt;msub&gt;&lt;mfenced&gt;&lt;mrow&gt;&lt;msup&gt;&lt;mi&gt;A&lt;/mi&gt;&lt;mrow&gt;&lt;mn&gt;2&lt;/mn&gt;&lt;mi&gt;k&lt;/mi&gt;&lt;mo&gt;+&lt;/mo&gt;&lt;mn&gt;2&lt;/mn&gt;&lt;/mrow&gt;&lt;/msup&gt;&lt;mi&gt;Y&lt;/mi&gt;&lt;/mrow&gt;&lt;/mfenced&gt;&lt;mi&gt;j&lt;/mi&gt;&lt;/msub&gt;&lt;msub&gt;&lt;mfenced&gt;&lt;mrow&gt;&lt;msup&gt;&lt;mi&gt;A&lt;/mi&gt;&lt;mrow&gt;&lt;mn&gt;2&lt;/mn&gt;&lt;mi&gt;k&lt;/mi&gt;&lt;/mrow&gt;&lt;/msup&gt;&lt;mi&gt;Y&lt;/mi&gt;&lt;/mrow&gt;&lt;/mfenced&gt;&lt;mi&gt;j&lt;/mi&gt;&lt;/msub&gt;&lt;/mfrac&gt;&lt;mo&gt;&amp;#xA0;&lt;/mo&gt;&lt;mo&gt;,&lt;/mo&gt;&lt;mo&gt;&amp;#xA0;&lt;/mo&gt;&lt;mi&gt;j&lt;/mi&gt;&lt;mo&gt;&amp;#xA0;&lt;/mo&gt;&lt;mo&gt;=&lt;/mo&gt;&lt;mo&gt;&amp;#xA0;&lt;/mo&gt;&lt;menclose notation=&quot;top&quot;&gt;&lt;mn&gt;1&lt;/mn&gt;&lt;mo&gt;,&lt;/mo&gt;&lt;mo&gt;&amp;#xA0;&lt;/mo&gt;&lt;mi&gt;n&lt;/mi&gt;&lt;/menclose&gt;&lt;/math&gt;" id="212" name="Google Shape;212;p18" title="lambda subscript 1 squared almost equal to open parentheses A to the power of 2 k plus 2 end exponent Y close parentheses subscript j over open parentheses A to the power of 2 k end exponent Y close parentheses subscript j space comma space j space equals space top enclose 1 comma space n end enclose"/>
          <p:cNvPicPr preferRelativeResize="0"/>
          <p:nvPr/>
        </p:nvPicPr>
        <p:blipFill rotWithShape="1">
          <a:blip r:embed="rId5">
            <a:alphaModFix/>
          </a:blip>
          <a:srcRect b="0" l="0" r="0" t="0"/>
          <a:stretch/>
        </p:blipFill>
        <p:spPr>
          <a:xfrm>
            <a:off x="1168000" y="1622475"/>
            <a:ext cx="2186651" cy="63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nvSpPr>
        <p:spPr>
          <a:xfrm>
            <a:off x="55100" y="-64300"/>
            <a:ext cx="9144000" cy="50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Tìm vector riêng: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Ta có:</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suy 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Do đó vector riêng ứng với       là:</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vector riêng ứng với                  là: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fenced open=&quot;{&quot; close=&quot;&quot;&gt;&lt;mtable columnalign=&quot;left&quot;&gt;&lt;mtr&gt;&lt;mtd&gt;&lt;msup&gt;&lt;mi&gt;A&lt;/mi&gt;&lt;mrow&gt;&lt;mn&gt;2&lt;/mn&gt;&lt;mi&gt;k&lt;/mi&gt;&lt;mo&gt;-&lt;/mo&gt;&lt;mn&gt;1&lt;/mn&gt;&lt;/mrow&gt;&lt;/msup&gt;&lt;mi&gt;Y&lt;/mi&gt;&lt;mo&gt;&amp;#xA0;&lt;/mo&gt;&lt;mo&gt;&amp;#x2248;&lt;/mo&gt;&lt;msup&gt;&lt;msub&gt;&lt;mi&gt;&amp;#x3BB;&lt;/mi&gt;&lt;mn&gt;1&lt;/mn&gt;&lt;/msub&gt;&lt;mrow&gt;&lt;mn&gt;2&lt;/mn&gt;&lt;mi&gt;k&lt;/mi&gt;&lt;mo&gt;-&lt;/mo&gt;&lt;mn&gt;1&lt;/mn&gt;&lt;/mrow&gt;&lt;/msup&gt;&lt;mfenced&gt;&lt;mrow&gt;&lt;msub&gt;&lt;mi&gt;C&lt;/mi&gt;&lt;mn&gt;1&lt;/mn&gt;&lt;/msub&gt;&lt;msub&gt;&lt;mi&gt;X&lt;/mi&gt;&lt;mn&gt;1&lt;/mn&gt;&lt;/msub&gt;&lt;mo&gt;-&lt;/mo&gt;&lt;msub&gt;&lt;mi&gt;C&lt;/mi&gt;&lt;mn&gt;2&lt;/mn&gt;&lt;/msub&gt;&lt;msub&gt;&lt;mi&gt;X&lt;/mi&gt;&lt;mn&gt;2&lt;/mn&gt;&lt;/msub&gt;&lt;/mrow&gt;&lt;/mfenced&gt;&lt;/mtd&gt;&lt;/mtr&gt;&lt;mtr&gt;&lt;mtd&gt;&lt;msup&gt;&lt;mi&gt;A&lt;/mi&gt;&lt;mrow&gt;&lt;mn&gt;2&lt;/mn&gt;&lt;mi&gt;k&lt;/mi&gt;&lt;/mrow&gt;&lt;/msup&gt;&lt;mi&gt;Y&lt;/mi&gt;&lt;mo&gt;&amp;#x2248;&lt;/mo&gt;&lt;msup&gt;&lt;msub&gt;&lt;mi&gt;&amp;#x3BB;&lt;/mi&gt;&lt;mn&gt;1&lt;/mn&gt;&lt;/msub&gt;&lt;mrow&gt;&lt;mn&gt;2&lt;/mn&gt;&lt;mi&gt;k&lt;/mi&gt;&lt;/mrow&gt;&lt;/msup&gt;&lt;mfenced&gt;&lt;mrow&gt;&lt;msub&gt;&lt;mi&gt;C&lt;/mi&gt;&lt;mn&gt;1&lt;/mn&gt;&lt;/msub&gt;&lt;msub&gt;&lt;mi&gt;X&lt;/mi&gt;&lt;mn&gt;1&lt;/mn&gt;&lt;/msub&gt;&lt;mo&gt;+&lt;/mo&gt;&lt;msub&gt;&lt;mi&gt;C&lt;/mi&gt;&lt;mn&gt;2&lt;/mn&gt;&lt;/msub&gt;&lt;msub&gt;&lt;mi&gt;X&lt;/mi&gt;&lt;mn&gt;2&lt;/mn&gt;&lt;/msub&gt;&lt;/mrow&gt;&lt;/mfenced&gt;&lt;/mtd&gt;&lt;/mtr&gt;&lt;/mtable&gt;&lt;/mfenced&gt;&lt;mspace linebreak=&quot;newline&quot;/&gt;&lt;mo&gt;&amp;#x21D2;&lt;/mo&gt;&lt;mfenced open=&quot;{&quot; close=&quot;&quot;&gt;&lt;mtable columnalign=&quot;left&quot;&gt;&lt;mtr&gt;&lt;mtd&gt;&lt;msup&gt;&lt;mi&gt;A&lt;/mi&gt;&lt;mrow&gt;&lt;mn&gt;2&lt;/mn&gt;&lt;mi&gt;k&lt;/mi&gt;&lt;/mrow&gt;&lt;/msup&gt;&lt;mi&gt;Y&lt;/mi&gt;&lt;mo&gt;&amp;#xA0;&lt;/mo&gt;&lt;mo&gt;+&lt;/mo&gt;&lt;mo&gt;&amp;#xA0;&lt;/mo&gt;&lt;msub&gt;&lt;mi&gt;&amp;#x3BB;&lt;/mi&gt;&lt;mn&gt;1&lt;/mn&gt;&lt;/msub&gt;&lt;msup&gt;&lt;mi&gt;A&lt;/mi&gt;&lt;mrow&gt;&lt;mn&gt;2&lt;/mn&gt;&lt;mi&gt;k&lt;/mi&gt;&lt;mo&gt;-&lt;/mo&gt;&lt;mn&gt;1&lt;/mn&gt;&lt;/mrow&gt;&lt;/msup&gt;&lt;mi&gt;Y&lt;/mi&gt;&lt;mo&gt;&amp;#x2248;&lt;/mo&gt;&lt;msup&gt;&lt;msub&gt;&lt;mi&gt;&amp;#x3BB;&lt;/mi&gt;&lt;mn&gt;1&lt;/mn&gt;&lt;/msub&gt;&lt;mrow&gt;&lt;mn&gt;2&lt;/mn&gt;&lt;mi&gt;k&lt;/mi&gt;&lt;/mrow&gt;&lt;/msup&gt;&lt;mn&gt;2&lt;/mn&gt;&lt;msub&gt;&lt;mi&gt;C&lt;/mi&gt;&lt;mn&gt;1&lt;/mn&gt;&lt;/msub&gt;&lt;msub&gt;&lt;mi&gt;X&lt;/mi&gt;&lt;mn&gt;1&lt;/mn&gt;&lt;/msub&gt;&lt;/mtd&gt;&lt;/mtr&gt;&lt;mtr&gt;&lt;mtd&gt;&lt;msup&gt;&lt;mi&gt;A&lt;/mi&gt;&lt;mrow&gt;&lt;mn&gt;2&lt;/mn&gt;&lt;mi&gt;k&lt;/mi&gt;&lt;/mrow&gt;&lt;/msup&gt;&lt;mi&gt;Y&lt;/mi&gt;&lt;mo&gt;-&lt;/mo&gt;&lt;msub&gt;&lt;mi&gt;&amp;#x3BB;&lt;/mi&gt;&lt;mn&gt;1&lt;/mn&gt;&lt;/msub&gt;&lt;msup&gt;&lt;mi&gt;A&lt;/mi&gt;&lt;mrow&gt;&lt;mn&gt;2&lt;/mn&gt;&lt;mi&gt;k&lt;/mi&gt;&lt;mo&gt;-&lt;/mo&gt;&lt;mn&gt;1&lt;/mn&gt;&lt;/mrow&gt;&lt;/msup&gt;&lt;mi&gt;Y&lt;/mi&gt;&lt;mo&gt;&amp;#x2248;&lt;/mo&gt;&lt;msup&gt;&lt;msub&gt;&lt;mi&gt;&amp;#x3BB;&lt;/mi&gt;&lt;mn&gt;1&lt;/mn&gt;&lt;/msub&gt;&lt;mrow&gt;&lt;mn&gt;2&lt;/mn&gt;&lt;mi&gt;k&lt;/mi&gt;&lt;/mrow&gt;&lt;/msup&gt;&lt;mn&gt;2&lt;/mn&gt;&lt;msub&gt;&lt;mi&gt;C&lt;/mi&gt;&lt;mn&gt;2&lt;/mn&gt;&lt;/msub&gt;&lt;msub&gt;&lt;mi&gt;X&lt;/mi&gt;&lt;mn&gt;2&lt;/mn&gt;&lt;/msub&gt;&lt;/mtd&gt;&lt;/mtr&gt;&lt;/mtable&gt;&lt;/mfenced&gt;&lt;/math&gt;" id="218" name="Google Shape;218;p19" title="open curly brackets table attributes columnalign left end attributes row cell A to the power of 2 k minus 1 end exponent Y space almost equal to lambda subscript 1 to the power of 2 k minus 1 end exponent open parentheses C subscript 1 X subscript 1 minus C subscript 2 X subscript 2 close parentheses end cell row cell A to the power of 2 k end exponent Y almost equal to lambda subscript 1 to the power of 2 k end exponent open parentheses C subscript 1 X subscript 1 plus C subscript 2 X subscript 2 close parentheses end cell end table close&#10;rightwards double arrow open curly brackets table attributes columnalign left end attributes row cell A to the power of 2 k end exponent Y space plus space lambda subscript 1 A to the power of 2 k minus 1 end exponent Y almost equal to lambda subscript 1 to the power of 2 k end exponent 2 C subscript 1 X subscript 1 end cell row cell A to the power of 2 k end exponent Y minus lambda subscript 1 A to the power of 2 k minus 1 end exponent Y almost equal to lambda subscript 1 to the power of 2 k end exponent 2 C subscript 2 X subscript 2 end cell end table close"/>
          <p:cNvPicPr preferRelativeResize="0"/>
          <p:nvPr/>
        </p:nvPicPr>
        <p:blipFill rotWithShape="1">
          <a:blip r:embed="rId3">
            <a:alphaModFix/>
          </a:blip>
          <a:srcRect b="0" l="0" r="0" t="0"/>
          <a:stretch/>
        </p:blipFill>
        <p:spPr>
          <a:xfrm>
            <a:off x="999363" y="995075"/>
            <a:ext cx="2793275" cy="1426501"/>
          </a:xfrm>
          <a:prstGeom prst="rect">
            <a:avLst/>
          </a:prstGeom>
          <a:noFill/>
          <a:ln>
            <a:noFill/>
          </a:ln>
        </p:spPr>
      </p:pic>
      <p:pic>
        <p:nvPicPr>
          <p:cNvPr descr="&lt;math xmlns=&quot;http://www.w3.org/1998/Math/MathML&quot;&gt;&lt;mi&gt;A&lt;/mi&gt;&lt;mfenced&gt;&lt;mrow&gt;&lt;msup&gt;&lt;mi&gt;A&lt;/mi&gt;&lt;mrow&gt;&lt;mn&gt;2&lt;/mn&gt;&lt;mi&gt;k&lt;/mi&gt;&lt;/mrow&gt;&lt;/msup&gt;&lt;mi&gt;Y&lt;/mi&gt;&lt;mo&gt;&amp;#xA0;&lt;/mo&gt;&lt;mo&gt;+&lt;/mo&gt;&lt;mo&gt;&amp;#xA0;&lt;/mo&gt;&lt;msub&gt;&lt;mi&gt;&amp;#x3BB;&lt;/mi&gt;&lt;mn&gt;1&lt;/mn&gt;&lt;/msub&gt;&lt;msup&gt;&lt;mi&gt;A&lt;/mi&gt;&lt;mrow&gt;&lt;mn&gt;2&lt;/mn&gt;&lt;mi&gt;k&lt;/mi&gt;&lt;mo&gt;-&lt;/mo&gt;&lt;mn&gt;1&lt;/mn&gt;&lt;/mrow&gt;&lt;/msup&gt;&lt;mi&gt;Y&lt;/mi&gt;&lt;/mrow&gt;&lt;/mfenced&gt;&lt;mo&gt;&amp;#x2248;&lt;/mo&gt;&lt;msup&gt;&lt;msub&gt;&lt;mi&gt;&amp;#x3BB;&lt;/mi&gt;&lt;mn&gt;1&lt;/mn&gt;&lt;/msub&gt;&lt;mrow&gt;&lt;mn&gt;2&lt;/mn&gt;&lt;mi&gt;k&lt;/mi&gt;&lt;/mrow&gt;&lt;/msup&gt;&lt;mn&gt;2&lt;/mn&gt;&lt;msub&gt;&lt;mi&gt;C&lt;/mi&gt;&lt;mn&gt;1&lt;/mn&gt;&lt;/msub&gt;&lt;msub&gt;&lt;mi&gt;&amp;#xC3;&lt;/mi&gt;&lt;mn&gt;1&lt;/mn&gt;&lt;/msub&gt;&lt;mo&gt;=&lt;/mo&gt;&lt;msup&gt;&lt;msub&gt;&lt;mi&gt;&amp;#x3BB;&lt;/mi&gt;&lt;mn&gt;1&lt;/mn&gt;&lt;/msub&gt;&lt;mrow&gt;&lt;mn&gt;2&lt;/mn&gt;&lt;mi&gt;k&lt;/mi&gt;&lt;/mrow&gt;&lt;/msup&gt;&lt;mn&gt;2&lt;/mn&gt;&lt;msub&gt;&lt;mi&gt;C&lt;/mi&gt;&lt;mn&gt;1&lt;/mn&gt;&lt;/msub&gt;&lt;msub&gt;&lt;mi&gt;&amp;#x3BB;&lt;/mi&gt;&lt;mn&gt;1&lt;/mn&gt;&lt;/msub&gt;&lt;msub&gt;&lt;mi&gt;X&lt;/mi&gt;&lt;mn&gt;1&lt;/mn&gt;&lt;/msub&gt;&lt;mo&gt;=&lt;/mo&gt;&lt;msub&gt;&lt;mi&gt;&amp;#x3BB;&lt;/mi&gt;&lt;mn&gt;1&lt;/mn&gt;&lt;/msub&gt;&lt;mfenced&gt;&lt;mrow&gt;&lt;msup&gt;&lt;msub&gt;&lt;mi&gt;&amp;#x3BB;&lt;/mi&gt;&lt;mn&gt;1&lt;/mn&gt;&lt;/msub&gt;&lt;mrow&gt;&lt;mn&gt;2&lt;/mn&gt;&lt;mi&gt;k&lt;/mi&gt;&lt;/mrow&gt;&lt;/msup&gt;&lt;mn&gt;2&lt;/mn&gt;&lt;msub&gt;&lt;mi&gt;C&lt;/mi&gt;&lt;mn&gt;1&lt;/mn&gt;&lt;/msub&gt;&lt;msub&gt;&lt;mi&gt;X&lt;/mi&gt;&lt;mn&gt;1&lt;/mn&gt;&lt;/msub&gt;&lt;/mrow&gt;&lt;/mfenced&gt;&lt;mo&gt;&amp;#x2248;&lt;/mo&gt;&lt;msub&gt;&lt;mi&gt;&amp;#x3BB;&lt;/mi&gt;&lt;mn&gt;1&lt;/mn&gt;&lt;/msub&gt;&lt;mfenced&gt;&lt;mrow&gt;&lt;msup&gt;&lt;mi&gt;A&lt;/mi&gt;&lt;mrow&gt;&lt;mn&gt;2&lt;/mn&gt;&lt;mi&gt;k&lt;/mi&gt;&lt;/mrow&gt;&lt;/msup&gt;&lt;mi&gt;Y&lt;/mi&gt;&lt;mo&gt;+&lt;/mo&gt;&lt;msub&gt;&lt;mi&gt;&amp;#x3BB;&lt;/mi&gt;&lt;mn&gt;1&lt;/mn&gt;&lt;/msub&gt;&lt;msup&gt;&lt;mi&gt;A&lt;/mi&gt;&lt;mrow&gt;&lt;mn&gt;2&lt;/mn&gt;&lt;mi&gt;k&lt;/mi&gt;&lt;mo&gt;-&lt;/mo&gt;&lt;mn&gt;1&lt;/mn&gt;&lt;/mrow&gt;&lt;/msup&gt;&lt;mi&gt;Y&lt;/mi&gt;&lt;/mrow&gt;&lt;/mfenced&gt;&lt;/math&gt;" id="219" name="Google Shape;219;p19" title="A open parentheses A to the power of 2 k end exponent Y space plus space lambda subscript 1 A to the power of 2 k minus 1 end exponent Y close parentheses almost equal to lambda subscript 1 to the power of 2 k end exponent 2 C subscript 1 Ã subscript 1 equals lambda subscript 1 to the power of 2 k end exponent 2 C subscript 1 lambda subscript 1 X subscript 1 equals lambda subscript 1 open parentheses lambda subscript 1 to the power of 2 k end exponent 2 C subscript 1 X subscript 1 close parentheses almost equal to lambda subscript 1 open parentheses A to the power of 2 k end exponent Y plus lambda subscript 1 A to the power of 2 k minus 1 end exponent Y close parentheses"/>
          <p:cNvPicPr preferRelativeResize="0"/>
          <p:nvPr/>
        </p:nvPicPr>
        <p:blipFill rotWithShape="1">
          <a:blip r:embed="rId4">
            <a:alphaModFix/>
          </a:blip>
          <a:srcRect b="0" l="0" r="0" t="0"/>
          <a:stretch/>
        </p:blipFill>
        <p:spPr>
          <a:xfrm>
            <a:off x="850025" y="2566762"/>
            <a:ext cx="8054899" cy="300325"/>
          </a:xfrm>
          <a:prstGeom prst="rect">
            <a:avLst/>
          </a:prstGeom>
          <a:noFill/>
          <a:ln>
            <a:noFill/>
          </a:ln>
        </p:spPr>
      </p:pic>
      <p:pic>
        <p:nvPicPr>
          <p:cNvPr descr="&lt;math xmlns=&quot;http://www.w3.org/1998/Math/MathML&quot;&gt;&lt;msub&gt;&lt;mi&gt;&amp;#x3BB;&lt;/mi&gt;&lt;mn&gt;1&lt;/mn&gt;&lt;/msub&gt;&lt;/math&gt;" id="220" name="Google Shape;220;p19" title="lambda subscript 1"/>
          <p:cNvPicPr preferRelativeResize="0"/>
          <p:nvPr/>
        </p:nvPicPr>
        <p:blipFill rotWithShape="1">
          <a:blip r:embed="rId5">
            <a:alphaModFix/>
          </a:blip>
          <a:srcRect b="0" l="0" r="0" t="0"/>
          <a:stretch/>
        </p:blipFill>
        <p:spPr>
          <a:xfrm>
            <a:off x="2262213" y="3386850"/>
            <a:ext cx="267595" cy="300350"/>
          </a:xfrm>
          <a:prstGeom prst="rect">
            <a:avLst/>
          </a:prstGeom>
          <a:noFill/>
          <a:ln>
            <a:noFill/>
          </a:ln>
        </p:spPr>
      </p:pic>
      <p:pic>
        <p:nvPicPr>
          <p:cNvPr descr="&lt;math xmlns=&quot;http://www.w3.org/1998/Math/MathML&quot;&gt;&lt;msub&gt;&lt;mi&gt;X&lt;/mi&gt;&lt;mn&gt;1&lt;/mn&gt;&lt;/msub&gt;&lt;mo&gt;&amp;#x2248;&lt;/mo&gt;&lt;msup&gt;&lt;mi&gt;A&lt;/mi&gt;&lt;mrow&gt;&lt;mn&gt;2&lt;/mn&gt;&lt;mi&gt;k&lt;/mi&gt;&lt;/mrow&gt;&lt;/msup&gt;&lt;mi&gt;Y&lt;/mi&gt;&lt;mo&gt;&amp;#xA0;&lt;/mo&gt;&lt;mo&gt;+&lt;/mo&gt;&lt;mo&gt;&amp;#xA0;&lt;/mo&gt;&lt;msub&gt;&lt;mi&gt;&amp;#x3BB;&lt;/mi&gt;&lt;mn&gt;1&lt;/mn&gt;&lt;/msub&gt;&lt;msup&gt;&lt;mi&gt;A&lt;/mi&gt;&lt;mrow&gt;&lt;mn&gt;2&lt;/mn&gt;&lt;mi&gt;k&lt;/mi&gt;&lt;mo&gt;-&lt;/mo&gt;&lt;mn&gt;1&lt;/mn&gt;&lt;/mrow&gt;&lt;/msup&gt;&lt;mi&gt;Y&lt;/mi&gt;&lt;/math&gt;" id="221" name="Google Shape;221;p19" title="X subscript 1 almost equal to A to the power of 2 k end exponent Y space plus space lambda subscript 1 A to the power of 2 k minus 1 end exponent Y"/>
          <p:cNvPicPr preferRelativeResize="0"/>
          <p:nvPr/>
        </p:nvPicPr>
        <p:blipFill rotWithShape="1">
          <a:blip r:embed="rId6">
            <a:alphaModFix/>
          </a:blip>
          <a:srcRect b="0" l="0" r="0" t="0"/>
          <a:stretch/>
        </p:blipFill>
        <p:spPr>
          <a:xfrm>
            <a:off x="3514725" y="3451637"/>
            <a:ext cx="1901424" cy="235575"/>
          </a:xfrm>
          <a:prstGeom prst="rect">
            <a:avLst/>
          </a:prstGeom>
          <a:noFill/>
          <a:ln>
            <a:noFill/>
          </a:ln>
        </p:spPr>
      </p:pic>
      <p:pic>
        <p:nvPicPr>
          <p:cNvPr descr="&lt;math xmlns=&quot;http://www.w3.org/1998/Math/MathML&quot;&gt;&lt;msub&gt;&lt;mi&gt;&amp;#x3BB;&lt;/mi&gt;&lt;mn&gt;2&lt;/mn&gt;&lt;/msub&gt;&lt;mo&gt;=&lt;/mo&gt;&lt;mo&gt;-&lt;/mo&gt;&lt;msub&gt;&lt;mi&gt;&amp;#x3BB;&lt;/mi&gt;&lt;mn&gt;1&lt;/mn&gt;&lt;/msub&gt;&lt;/math&gt;" id="222" name="Google Shape;222;p19" title="lambda subscript 2 equals negative lambda subscript 1"/>
          <p:cNvPicPr preferRelativeResize="0"/>
          <p:nvPr/>
        </p:nvPicPr>
        <p:blipFill rotWithShape="1">
          <a:blip r:embed="rId7">
            <a:alphaModFix/>
          </a:blip>
          <a:srcRect b="0" l="0" r="0" t="0"/>
          <a:stretch/>
        </p:blipFill>
        <p:spPr>
          <a:xfrm>
            <a:off x="2180000" y="3773100"/>
            <a:ext cx="839483" cy="235575"/>
          </a:xfrm>
          <a:prstGeom prst="rect">
            <a:avLst/>
          </a:prstGeom>
          <a:noFill/>
          <a:ln>
            <a:noFill/>
          </a:ln>
        </p:spPr>
      </p:pic>
      <p:pic>
        <p:nvPicPr>
          <p:cNvPr descr="&lt;math xmlns=&quot;http://www.w3.org/1998/Math/MathML&quot;&gt;&lt;msub&gt;&lt;mi&gt;X&lt;/mi&gt;&lt;mn&gt;2&lt;/mn&gt;&lt;/msub&gt;&lt;mo&gt;&amp;#x2248;&lt;/mo&gt;&lt;msup&gt;&lt;mi&gt;A&lt;/mi&gt;&lt;mrow&gt;&lt;mn&gt;2&lt;/mn&gt;&lt;mi&gt;k&lt;/mi&gt;&lt;/mrow&gt;&lt;/msup&gt;&lt;mi&gt;Y&lt;/mi&gt;&lt;mo&gt;&amp;#xA0;&lt;/mo&gt;&lt;mo&gt;-&lt;/mo&gt;&lt;mo&gt;&amp;#xA0;&lt;/mo&gt;&lt;msub&gt;&lt;mi&gt;&amp;#x3BB;&lt;/mi&gt;&lt;mn&gt;1&lt;/mn&gt;&lt;/msub&gt;&lt;msup&gt;&lt;mi&gt;A&lt;/mi&gt;&lt;mrow&gt;&lt;mn&gt;2&lt;/mn&gt;&lt;mi&gt;k&lt;/mi&gt;&lt;mo&gt;-&lt;/mo&gt;&lt;mn&gt;1&lt;/mn&gt;&lt;/mrow&gt;&lt;/msup&gt;&lt;mi&gt;Y&lt;/mi&gt;&lt;/math&gt;" id="223" name="Google Shape;223;p19" title="X subscript 2 almost equal to A to the power of 2 k end exponent Y space minus space lambda subscript 1 A to the power of 2 k minus 1 end exponent Y"/>
          <p:cNvPicPr preferRelativeResize="0"/>
          <p:nvPr/>
        </p:nvPicPr>
        <p:blipFill rotWithShape="1">
          <a:blip r:embed="rId8">
            <a:alphaModFix/>
          </a:blip>
          <a:srcRect b="0" l="0" r="0" t="0"/>
          <a:stretch/>
        </p:blipFill>
        <p:spPr>
          <a:xfrm>
            <a:off x="3926775" y="3773105"/>
            <a:ext cx="1901411" cy="23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ctrTitle"/>
          </p:nvPr>
        </p:nvSpPr>
        <p:spPr>
          <a:xfrm>
            <a:off x="311700" y="503625"/>
            <a:ext cx="8520600" cy="62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vi" sz="3200"/>
              <a:t>Nội dung bài toán và giới thiệu phương pháp</a:t>
            </a:r>
            <a:endParaRPr/>
          </a:p>
        </p:txBody>
      </p:sp>
      <p:sp>
        <p:nvSpPr>
          <p:cNvPr id="60" name="Google Shape;60;p2"/>
          <p:cNvSpPr txBox="1"/>
          <p:nvPr>
            <p:ph idx="1" type="subTitle"/>
          </p:nvPr>
        </p:nvSpPr>
        <p:spPr>
          <a:xfrm>
            <a:off x="311700" y="1489475"/>
            <a:ext cx="8520600" cy="213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vi" sz="1400">
                <a:solidFill>
                  <a:schemeClr val="dk1"/>
                </a:solidFill>
              </a:rPr>
              <a:t> Phương pháp Danilepski là phương pháp tìm trị riêng đúng (nếu nghiệm của phương trình đặc trưng giải đúng). Với những phương trình đặc trưng giải nghiêm gần đúng thì ta chỉ được giá trị riêng gần đúng. Do đó ta cần đến phương pháp tìm các giá trị riêng và vector riêng gần đúng. Tuy nhiên việc giải đúng đôi khi rất phức tạp và hơn nữa nhu cầu của chúng ta có thể chỉ cần các giá trị gần đúng để tính toán, do đó vấn đề đặt ra là chúng ta có thể tìm gần đúng giá trị riêng và vector riêng gần đúng bằng cách đơn giản và hiệu quả</a:t>
            </a:r>
            <a:endParaRPr b="1" sz="1400">
              <a:solidFill>
                <a:schemeClr val="dk1"/>
              </a:solidFill>
            </a:endParaRPr>
          </a:p>
          <a:p>
            <a:pPr indent="0" lvl="0" marL="0" rtl="0" algn="l">
              <a:lnSpc>
                <a:spcPct val="100000"/>
              </a:lnSpc>
              <a:spcBef>
                <a:spcPts val="800"/>
              </a:spcBef>
              <a:spcAft>
                <a:spcPts val="0"/>
              </a:spcAft>
              <a:buSzPts val="2800"/>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nvSpPr>
        <p:spPr>
          <a:xfrm>
            <a:off x="0" y="26850"/>
            <a:ext cx="9144000" cy="50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Trường hợp               là phức liên hợp:</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Giả sử: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Từ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Tương tự phần trên ta có: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(7)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Từ (7) =&gt;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sub&gt;&lt;mi&gt;&amp;#x3BB;&lt;/mi&gt;&lt;mn&gt;1&lt;/mn&gt;&lt;/msub&gt;&lt;mo&gt;,&lt;/mo&gt;&lt;mo&gt;&amp;#xA0;&lt;/mo&gt;&lt;msub&gt;&lt;mi&gt;&amp;#x3BB;&lt;/mi&gt;&lt;mn&gt;2&lt;/mn&gt;&lt;/msub&gt;&lt;/math&gt;" id="229" name="Google Shape;229;p20" title="lambda subscript 1 comma space lambda subscript 2"/>
          <p:cNvPicPr preferRelativeResize="0"/>
          <p:nvPr/>
        </p:nvPicPr>
        <p:blipFill rotWithShape="1">
          <a:blip r:embed="rId3">
            <a:alphaModFix/>
          </a:blip>
          <a:srcRect b="0" l="0" r="0" t="0"/>
          <a:stretch/>
        </p:blipFill>
        <p:spPr>
          <a:xfrm>
            <a:off x="1944025" y="480375"/>
            <a:ext cx="997575" cy="415675"/>
          </a:xfrm>
          <a:prstGeom prst="rect">
            <a:avLst/>
          </a:prstGeom>
          <a:noFill/>
          <a:ln>
            <a:noFill/>
          </a:ln>
        </p:spPr>
      </p:pic>
      <p:pic>
        <p:nvPicPr>
          <p:cNvPr descr="&lt;math xmlns=&quot;http://www.w3.org/1998/Math/MathML&quot;&gt;&lt;msub&gt;&lt;mi&gt;&amp;#x3BB;&lt;/mi&gt;&lt;mn&gt;1&lt;/mn&gt;&lt;/msub&gt;&lt;mo&gt;=&lt;/mo&gt;&lt;menclose notation=&quot;top&quot;&gt;&lt;msub&gt;&lt;mi&gt;&amp;#x3BB;&lt;/mi&gt;&lt;mn&gt;2&lt;/mn&gt;&lt;/msub&gt;&lt;/menclose&gt;&lt;/math&gt;" id="230" name="Google Shape;230;p20" title="lambda subscript 1 equals top enclose lambda subscript 2 end enclose"/>
          <p:cNvPicPr preferRelativeResize="0"/>
          <p:nvPr/>
        </p:nvPicPr>
        <p:blipFill rotWithShape="1">
          <a:blip r:embed="rId4">
            <a:alphaModFix/>
          </a:blip>
          <a:srcRect b="0" l="0" r="0" t="0"/>
          <a:stretch/>
        </p:blipFill>
        <p:spPr>
          <a:xfrm>
            <a:off x="864275" y="1075500"/>
            <a:ext cx="508400" cy="241750"/>
          </a:xfrm>
          <a:prstGeom prst="rect">
            <a:avLst/>
          </a:prstGeom>
          <a:noFill/>
          <a:ln>
            <a:noFill/>
          </a:ln>
        </p:spPr>
      </p:pic>
      <p:pic>
        <p:nvPicPr>
          <p:cNvPr descr="&lt;math xmlns=&quot;http://www.w3.org/1998/Math/MathML&quot;&gt;&lt;mfenced open=&quot;|&quot; close=&quot;|&quot;&gt;&lt;msub&gt;&lt;mi&gt;&amp;#x3BB;&lt;/mi&gt;&lt;mn&gt;1&lt;/mn&gt;&lt;/msub&gt;&lt;/mfenced&gt;&lt;mo&gt;=&lt;/mo&gt;&lt;mfenced open=&quot;|&quot; close=&quot;|&quot;&gt;&lt;msub&gt;&lt;mi&gt;&amp;#x3BB;&lt;/mi&gt;&lt;mn&gt;2&lt;/mn&gt;&lt;/msub&gt;&lt;/mfenced&gt;&lt;mo&gt;&amp;gt;&lt;/mo&gt;&lt;mfenced open=&quot;|&quot; close=&quot;|&quot;&gt;&lt;msub&gt;&lt;mi&gt;&amp;#x3BB;&lt;/mi&gt;&lt;mn&gt;3&lt;/mn&gt;&lt;/msub&gt;&lt;/mfenced&gt;&lt;mo&gt;&amp;#x2265;&lt;/mo&gt;&lt;mfenced open=&quot;|&quot; close=&quot;|&quot;&gt;&lt;msub&gt;&lt;mi&gt;&amp;#x3BB;&lt;/mi&gt;&lt;mn&gt;4&lt;/mn&gt;&lt;/msub&gt;&lt;/mfenced&gt;&lt;mo&gt;&amp;#x2265;&lt;/mo&gt;&lt;mo&gt;.&lt;/mo&gt;&lt;mo&gt;.&lt;/mo&gt;&lt;mo&gt;.&lt;/mo&gt;&lt;mo&gt;&amp;#x2265;&lt;/mo&gt;&lt;mfenced open=&quot;|&quot; close=&quot;|&quot;&gt;&lt;msub&gt;&lt;mi&gt;&amp;#x3BB;&lt;/mi&gt;&lt;mi&gt;n&lt;/mi&gt;&lt;/msub&gt;&lt;/mfenced&gt;&lt;/math&gt;" id="231" name="Google Shape;231;p20" title="open vertical bar lambda subscript 1 close vertical bar equals open vertical bar lambda subscript 2 close vertical bar greater than open vertical bar lambda subscript 3 close vertical bar greater or equal than open vertical bar lambda subscript 4 close vertical bar greater or equal than... greater or equal than open vertical bar lambda subscript n close vertical bar"/>
          <p:cNvPicPr preferRelativeResize="0"/>
          <p:nvPr/>
        </p:nvPicPr>
        <p:blipFill rotWithShape="1">
          <a:blip r:embed="rId5">
            <a:alphaModFix/>
          </a:blip>
          <a:srcRect b="0" l="0" r="0" t="0"/>
          <a:stretch/>
        </p:blipFill>
        <p:spPr>
          <a:xfrm>
            <a:off x="546350" y="1480349"/>
            <a:ext cx="2662823" cy="241750"/>
          </a:xfrm>
          <a:prstGeom prst="rect">
            <a:avLst/>
          </a:prstGeom>
          <a:noFill/>
          <a:ln>
            <a:noFill/>
          </a:ln>
        </p:spPr>
      </p:pic>
      <p:pic>
        <p:nvPicPr>
          <p:cNvPr descr="&lt;math xmlns=&quot;http://www.w3.org/1998/Math/MathML&quot;&gt;&lt;msup&gt;&lt;mi&gt;A&lt;/mi&gt;&lt;mi&gt;m&lt;/mi&gt;&lt;/msup&gt;&lt;mi&gt;Y&lt;/mi&gt;&lt;mo&gt;&amp;#xA0;&lt;/mo&gt;&lt;mo&gt;=&lt;/mo&gt;&lt;mo&gt;&amp;#xA0;&lt;/mo&gt;&lt;msub&gt;&lt;mi&gt;C&lt;/mi&gt;&lt;mn&gt;1&lt;/mn&gt;&lt;/msub&gt;&lt;msup&gt;&lt;msub&gt;&lt;mi&gt;&amp;#x3BB;&lt;/mi&gt;&lt;mn&gt;1&lt;/mn&gt;&lt;/msub&gt;&lt;mi&gt;m&lt;/mi&gt;&lt;/msup&gt;&lt;msub&gt;&lt;mi&gt;X&lt;/mi&gt;&lt;mn&gt;1&lt;/mn&gt;&lt;/msub&gt;&lt;mo&gt;+&lt;/mo&gt;&lt;msub&gt;&lt;mi&gt;C&lt;/mi&gt;&lt;mn&gt;2&lt;/mn&gt;&lt;/msub&gt;&lt;msup&gt;&lt;msub&gt;&lt;mi&gt;&amp;#x3BB;&lt;/mi&gt;&lt;mn&gt;2&lt;/mn&gt;&lt;/msub&gt;&lt;mi&gt;m&lt;/mi&gt;&lt;/msup&gt;&lt;msub&gt;&lt;mi&gt;X&lt;/mi&gt;&lt;mn&gt;2&lt;/mn&gt;&lt;/msub&gt;&lt;mo&gt;+&lt;/mo&gt;&lt;munderover&gt;&lt;mo&gt;&amp;#x2211;&lt;/mo&gt;&lt;mrow&gt;&lt;mi&gt;i&lt;/mi&gt;&lt;mo&gt;=&lt;/mo&gt;&lt;mn&gt;3&lt;/mn&gt;&lt;/mrow&gt;&lt;mi&gt;m&lt;/mi&gt;&lt;/munderover&gt;&lt;msub&gt;&lt;mi&gt;C&lt;/mi&gt;&lt;mi&gt;i&lt;/mi&gt;&lt;/msub&gt;&lt;msup&gt;&lt;msub&gt;&lt;mi&gt;&amp;#x3BB;&lt;/mi&gt;&lt;mi&gt;i&lt;/mi&gt;&lt;/msub&gt;&lt;mi&gt;m&lt;/mi&gt;&lt;/msup&gt;&lt;msub&gt;&lt;mi&gt;X&lt;/mi&gt;&lt;mi&gt;i&lt;/mi&gt;&lt;/msub&gt;&lt;/math&gt;" id="232" name="Google Shape;232;p20" title="A to the power of m Y space equals space C subscript 1 lambda subscript 1 to the power of m X subscript 1 plus C subscript 2 lambda subscript 2 to the power of m X subscript 2 plus sum from i equals 3 to m of C subscript i lambda subscript i to the power of m X subscript i"/>
          <p:cNvPicPr preferRelativeResize="0"/>
          <p:nvPr/>
        </p:nvPicPr>
        <p:blipFill rotWithShape="1">
          <a:blip r:embed="rId6">
            <a:alphaModFix/>
          </a:blip>
          <a:srcRect b="0" l="0" r="0" t="0"/>
          <a:stretch/>
        </p:blipFill>
        <p:spPr>
          <a:xfrm>
            <a:off x="482225" y="1885200"/>
            <a:ext cx="3379601" cy="496884"/>
          </a:xfrm>
          <a:prstGeom prst="rect">
            <a:avLst/>
          </a:prstGeom>
          <a:noFill/>
          <a:ln>
            <a:noFill/>
          </a:ln>
        </p:spPr>
      </p:pic>
      <p:pic>
        <p:nvPicPr>
          <p:cNvPr descr="&lt;math xmlns=&quot;http://www.w3.org/1998/Math/MathML&quot;&gt;&lt;mfenced open=&quot;{&quot; close=&quot;&quot;&gt;&lt;mtable columnalign=&quot;left&quot;&gt;&lt;mtr&gt;&lt;mtd&gt;&lt;msup&gt;&lt;mi&gt;A&lt;/mi&gt;&lt;mi&gt;m&lt;/mi&gt;&lt;/msup&gt;&lt;mi&gt;Y&lt;/mi&gt;&lt;mo&gt;&amp;#x2248;&lt;/mo&gt;&lt;msub&gt;&lt;mi&gt;C&lt;/mi&gt;&lt;mn&gt;1&lt;/mn&gt;&lt;/msub&gt;&lt;msup&gt;&lt;msub&gt;&lt;mi&gt;&amp;#x3BB;&lt;/mi&gt;&lt;mn&gt;1&lt;/mn&gt;&lt;/msub&gt;&lt;mi&gt;m&lt;/mi&gt;&lt;/msup&gt;&lt;msub&gt;&lt;mi&gt;X&lt;/mi&gt;&lt;mn&gt;1&lt;/mn&gt;&lt;/msub&gt;&lt;mo&gt;+&lt;/mo&gt;&lt;msub&gt;&lt;mi&gt;C&lt;/mi&gt;&lt;mn&gt;2&lt;/mn&gt;&lt;/msub&gt;&lt;msup&gt;&lt;msub&gt;&lt;mi&gt;&amp;#x3BB;&lt;/mi&gt;&lt;mn&gt;2&lt;/mn&gt;&lt;/msub&gt;&lt;mi&gt;m&lt;/mi&gt;&lt;/msup&gt;&lt;msub&gt;&lt;mi&gt;X&lt;/mi&gt;&lt;mn&gt;2&lt;/mn&gt;&lt;/msub&gt;&lt;/mtd&gt;&lt;/mtr&gt;&lt;mtr&gt;&lt;mtd&gt;&lt;msup&gt;&lt;mi&gt;A&lt;/mi&gt;&lt;mrow&gt;&lt;mi&gt;m&lt;/mi&gt;&lt;mo&gt;+&lt;/mo&gt;&lt;mn&gt;1&lt;/mn&gt;&lt;/mrow&gt;&lt;/msup&gt;&lt;mi&gt;Y&lt;/mi&gt;&lt;mo&gt;&amp;#x2248;&lt;/mo&gt;&lt;msub&gt;&lt;mi&gt;C&lt;/mi&gt;&lt;mn&gt;1&lt;/mn&gt;&lt;/msub&gt;&lt;msup&gt;&lt;msub&gt;&lt;mi&gt;&amp;#x3BB;&lt;/mi&gt;&lt;mn&gt;1&lt;/mn&gt;&lt;/msub&gt;&lt;mrow&gt;&lt;mi&gt;m&lt;/mi&gt;&lt;mo&gt;+&lt;/mo&gt;&lt;mn&gt;1&lt;/mn&gt;&lt;/mrow&gt;&lt;/msup&gt;&lt;msub&gt;&lt;mi&gt;X&lt;/mi&gt;&lt;mn&gt;1&lt;/mn&gt;&lt;/msub&gt;&lt;mo&gt;+&lt;/mo&gt;&lt;msub&gt;&lt;mi&gt;C&lt;/mi&gt;&lt;mn&gt;2&lt;/mn&gt;&lt;/msub&gt;&lt;msup&gt;&lt;msub&gt;&lt;mi&gt;&amp;#x3BB;&lt;/mi&gt;&lt;mn&gt;2&lt;/mn&gt;&lt;/msub&gt;&lt;mrow&gt;&lt;mi&gt;m&lt;/mi&gt;&lt;mo&gt;+&lt;/mo&gt;&lt;mn&gt;1&lt;/mn&gt;&lt;/mrow&gt;&lt;/msup&gt;&lt;msub&gt;&lt;mi&gt;X&lt;/mi&gt;&lt;mn&gt;2&lt;/mn&gt;&lt;/msub&gt;&lt;/mtd&gt;&lt;/mtr&gt;&lt;mtr&gt;&lt;mtd&gt;&lt;msup&gt;&lt;mi&gt;A&lt;/mi&gt;&lt;mrow&gt;&lt;mi&gt;m&lt;/mi&gt;&lt;mo&gt;+&lt;/mo&gt;&lt;mn&gt;2&lt;/mn&gt;&lt;/mrow&gt;&lt;/msup&gt;&lt;mi&gt;Y&lt;/mi&gt;&lt;mo&gt;&amp;#x2248;&lt;/mo&gt;&lt;msub&gt;&lt;mi&gt;C&lt;/mi&gt;&lt;mn&gt;1&lt;/mn&gt;&lt;/msub&gt;&lt;msup&gt;&lt;msub&gt;&lt;mi&gt;&amp;#x3BB;&lt;/mi&gt;&lt;mn&gt;1&lt;/mn&gt;&lt;/msub&gt;&lt;mrow&gt;&lt;mi&gt;m&lt;/mi&gt;&lt;mo&gt;+&lt;/mo&gt;&lt;mn&gt;2&lt;/mn&gt;&lt;/mrow&gt;&lt;/msup&gt;&lt;msub&gt;&lt;mi&gt;X&lt;/mi&gt;&lt;mn&gt;1&lt;/mn&gt;&lt;/msub&gt;&lt;mo&gt;+&lt;/mo&gt;&lt;msub&gt;&lt;mi&gt;C&lt;/mi&gt;&lt;mn&gt;2&lt;/mn&gt;&lt;/msub&gt;&lt;msup&gt;&lt;msub&gt;&lt;mi&gt;&amp;#x3BB;&lt;/mi&gt;&lt;mn&gt;2&lt;/mn&gt;&lt;/msub&gt;&lt;mrow&gt;&lt;mi&gt;m&lt;/mi&gt;&lt;mo&gt;+&lt;/mo&gt;&lt;mn&gt;2&lt;/mn&gt;&lt;/mrow&gt;&lt;/msup&gt;&lt;msub&gt;&lt;mi&gt;X&lt;/mi&gt;&lt;mn&gt;2&lt;/mn&gt;&lt;/msub&gt;&lt;/mtd&gt;&lt;/mtr&gt;&lt;/mtable&gt;&lt;/mfenced&gt;&lt;/math&gt;" id="233" name="Google Shape;233;p20" title="open curly brackets table attributes columnalign left end attributes row cell A to the power of m Y almost equal to C subscript 1 lambda subscript 1 to the power of m X subscript 1 plus C subscript 2 lambda subscript 2 to the power of m X subscript 2 end cell row cell A to the power of m plus 1 end exponent Y almost equal to C subscript 1 lambda subscript 1 to the power of m plus 1 end exponent X subscript 1 plus C subscript 2 lambda subscript 2 to the power of m plus 1 end exponent X subscript 2 end cell row cell A to the power of m plus 2 end exponent Y almost equal to C subscript 1 lambda subscript 1 to the power of m plus 2 end exponent X subscript 1 plus C subscript 2 lambda subscript 2 to the power of m plus 2 end exponent X subscript 2 end cell end table close"/>
          <p:cNvPicPr preferRelativeResize="0"/>
          <p:nvPr/>
        </p:nvPicPr>
        <p:blipFill rotWithShape="1">
          <a:blip r:embed="rId7">
            <a:alphaModFix/>
          </a:blip>
          <a:srcRect b="0" l="0" r="0" t="0"/>
          <a:stretch/>
        </p:blipFill>
        <p:spPr>
          <a:xfrm>
            <a:off x="2336325" y="2490823"/>
            <a:ext cx="2955850" cy="1006326"/>
          </a:xfrm>
          <a:prstGeom prst="rect">
            <a:avLst/>
          </a:prstGeom>
          <a:noFill/>
          <a:ln>
            <a:noFill/>
          </a:ln>
        </p:spPr>
      </p:pic>
      <p:pic>
        <p:nvPicPr>
          <p:cNvPr descr="&lt;math xmlns=&quot;http://www.w3.org/1998/Math/MathML&quot;&gt;&lt;msup&gt;&lt;mi&gt;A&lt;/mi&gt;&lt;mrow&gt;&lt;mn&gt;2&lt;/mn&gt;&lt;mi&gt;m&lt;/mi&gt;&lt;/mrow&gt;&lt;/msup&gt;&lt;mi&gt;Y&lt;/mi&gt;&lt;mo&gt;&amp;#xA0;&lt;/mo&gt;&lt;mo&gt;-&lt;/mo&gt;&lt;mo&gt;&amp;#xA0;&lt;/mo&gt;&lt;mfenced&gt;&lt;mrow&gt;&lt;msub&gt;&lt;mi&gt;&amp;#x3BB;&lt;/mi&gt;&lt;mn&gt;1&lt;/mn&gt;&lt;/msub&gt;&lt;mo&gt;+&lt;/mo&gt;&lt;msub&gt;&lt;mi&gt;&amp;#x3BB;&lt;/mi&gt;&lt;mn&gt;2&lt;/mn&gt;&lt;/msub&gt;&lt;/mrow&gt;&lt;/mfenced&gt;&lt;msup&gt;&lt;mi&gt;A&lt;/mi&gt;&lt;mrow&gt;&lt;mi&gt;m&lt;/mi&gt;&lt;mo&gt;+&lt;/mo&gt;&lt;mn&gt;1&lt;/mn&gt;&lt;/mrow&gt;&lt;/msup&gt;&lt;mi&gt;Y&lt;/mi&gt;&lt;mo&gt;+&lt;/mo&gt;&lt;msub&gt;&lt;mi&gt;&amp;#x3BB;&lt;/mi&gt;&lt;mn&gt;1&lt;/mn&gt;&lt;/msub&gt;&lt;msub&gt;&lt;mi&gt;&amp;#x3BB;&lt;/mi&gt;&lt;mn&gt;2&lt;/mn&gt;&lt;/msub&gt;&lt;msup&gt;&lt;mi&gt;A&lt;/mi&gt;&lt;mi&gt;m&lt;/mi&gt;&lt;/msup&gt;&lt;mi&gt;Y&lt;/mi&gt;&lt;mo&gt;&amp;#xA0;&lt;/mo&gt;&lt;mo&gt;=&lt;/mo&gt;&lt;mo&gt;&amp;#xA0;&lt;/mo&gt;&lt;mn&gt;0&lt;/mn&gt;&lt;/math&gt;" id="234" name="Google Shape;234;p20" title="A to the power of 2 m end exponent Y space minus space open parentheses lambda subscript 1 plus lambda subscript 2 close parentheses A to the power of m plus 1 end exponent Y plus lambda subscript 1 lambda subscript 2 A to the power of m Y space equals space 0"/>
          <p:cNvPicPr preferRelativeResize="0"/>
          <p:nvPr/>
        </p:nvPicPr>
        <p:blipFill rotWithShape="1">
          <a:blip r:embed="rId8">
            <a:alphaModFix/>
          </a:blip>
          <a:srcRect b="0" l="0" r="0" t="0"/>
          <a:stretch/>
        </p:blipFill>
        <p:spPr>
          <a:xfrm>
            <a:off x="864275" y="4358974"/>
            <a:ext cx="3534360" cy="29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nvSpPr>
        <p:spPr>
          <a:xfrm>
            <a:off x="0" y="-53600"/>
            <a:ext cx="91440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Quá trình tính thấy tỉ số như các trường hợp trước không xảy ra, nhưng với m đủ lớn thì với 3 phép tính liên tiếp có xu hướng là tổ hợp tuyến tính với nhau:</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                                                                                    (8)</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Đặt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Hay            là nghiệm của phương trình:</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                                                                   (9)</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Trong thực tế cần tìm phương trình (9) ta viết phương trình (8) trong dạng toạ độ:</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Lấy hai toạ độ bất kỳ; chẳng hạn j = r, j = s (r ≠ s); ta được hai phương trình và ghép</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với phương trình (9)  được hệ 3 phương trình: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                                                                                                           (10)</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và 3 ẫn là 1, p, q</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sup&gt;&lt;mi&gt;A&lt;/mi&gt;&lt;mrow&gt;&lt;mn&gt;2&lt;/mn&gt;&lt;mi&gt;m&lt;/mi&gt;&lt;/mrow&gt;&lt;/msup&gt;&lt;mi&gt;Y&lt;/mi&gt;&lt;mo&gt;&amp;#xA0;&lt;/mo&gt;&lt;mo&gt;-&lt;/mo&gt;&lt;mo&gt;&amp;#xA0;&lt;/mo&gt;&lt;mfenced&gt;&lt;mrow&gt;&lt;msub&gt;&lt;mi&gt;&amp;#x3BB;&lt;/mi&gt;&lt;mn&gt;1&lt;/mn&gt;&lt;/msub&gt;&lt;mo&gt;+&lt;/mo&gt;&lt;msub&gt;&lt;mi&gt;&amp;#x3BB;&lt;/mi&gt;&lt;mn&gt;2&lt;/mn&gt;&lt;/msub&gt;&lt;/mrow&gt;&lt;/mfenced&gt;&lt;msup&gt;&lt;mi&gt;A&lt;/mi&gt;&lt;mrow&gt;&lt;mi&gt;m&lt;/mi&gt;&lt;mo&gt;+&lt;/mo&gt;&lt;mn&gt;1&lt;/mn&gt;&lt;/mrow&gt;&lt;/msup&gt;&lt;mi&gt;Y&lt;/mi&gt;&lt;mo&gt;+&lt;/mo&gt;&lt;msub&gt;&lt;mi&gt;&amp;#x3BB;&lt;/mi&gt;&lt;mn&gt;1&lt;/mn&gt;&lt;/msub&gt;&lt;msub&gt;&lt;mi&gt;&amp;#x3BB;&lt;/mi&gt;&lt;mn&gt;2&lt;/mn&gt;&lt;/msub&gt;&lt;msup&gt;&lt;mi&gt;A&lt;/mi&gt;&lt;mi&gt;m&lt;/mi&gt;&lt;/msup&gt;&lt;mi&gt;Y&lt;/mi&gt;&lt;mo&gt;&amp;#xA0;&lt;/mo&gt;&lt;mo&gt;=&lt;/mo&gt;&lt;mo&gt;&amp;#xA0;&lt;/mo&gt;&lt;mn&gt;0&lt;/mn&gt;&lt;/math&gt;" id="240" name="Google Shape;240;p21" title="A to the power of 2 m end exponent Y space minus space open parentheses lambda subscript 1 plus lambda subscript 2 close parentheses A to the power of m plus 1 end exponent Y plus lambda subscript 1 lambda subscript 2 A to the power of m Y space equals space 0"/>
          <p:cNvPicPr preferRelativeResize="0"/>
          <p:nvPr/>
        </p:nvPicPr>
        <p:blipFill rotWithShape="1">
          <a:blip r:embed="rId3">
            <a:alphaModFix/>
          </a:blip>
          <a:srcRect b="0" l="0" r="0" t="0"/>
          <a:stretch/>
        </p:blipFill>
        <p:spPr>
          <a:xfrm>
            <a:off x="1182325" y="840599"/>
            <a:ext cx="3534360" cy="293200"/>
          </a:xfrm>
          <a:prstGeom prst="rect">
            <a:avLst/>
          </a:prstGeom>
          <a:noFill/>
          <a:ln>
            <a:noFill/>
          </a:ln>
        </p:spPr>
      </p:pic>
      <p:pic>
        <p:nvPicPr>
          <p:cNvPr descr="&lt;math xmlns=&quot;http://www.w3.org/1998/Math/MathML&quot;&gt;&lt;mi&gt;p&lt;/mi&gt;&lt;mo&gt;=&lt;/mo&gt;&lt;msub&gt;&lt;mi&gt;&amp;#x3BB;&lt;/mi&gt;&lt;mn&gt;1&lt;/mn&gt;&lt;/msub&gt;&lt;mo&gt;+&lt;/mo&gt;&lt;msub&gt;&lt;mi&gt;&amp;#x3BB;&lt;/mi&gt;&lt;mn&gt;2&lt;/mn&gt;&lt;/msub&gt;&lt;mo&gt;,&lt;/mo&gt;&lt;mo&gt;&amp;#xA0;&lt;/mo&gt;&lt;mi&gt;q&lt;/mi&gt;&lt;mo&gt;&amp;#xA0;&lt;/mo&gt;&lt;mo&gt;=&lt;/mo&gt;&lt;mo&gt;&amp;#xA0;&lt;/mo&gt;&lt;msub&gt;&lt;mi&gt;&amp;#x3BB;&lt;/mi&gt;&lt;mn&gt;1&lt;/mn&gt;&lt;/msub&gt;&lt;msub&gt;&lt;mi&gt;&amp;#x3BB;&lt;/mi&gt;&lt;mn&gt;2&lt;/mn&gt;&lt;/msub&gt;&lt;/math&gt;" id="241" name="Google Shape;241;p21" title="p equals lambda subscript 1 plus lambda subscript 2 comma space q space equals space lambda subscript 1 lambda subscript 2"/>
          <p:cNvPicPr preferRelativeResize="0"/>
          <p:nvPr/>
        </p:nvPicPr>
        <p:blipFill rotWithShape="1">
          <a:blip r:embed="rId4">
            <a:alphaModFix/>
          </a:blip>
          <a:srcRect b="0" l="0" r="0" t="0"/>
          <a:stretch/>
        </p:blipFill>
        <p:spPr>
          <a:xfrm>
            <a:off x="985850" y="1133800"/>
            <a:ext cx="1988876" cy="239100"/>
          </a:xfrm>
          <a:prstGeom prst="rect">
            <a:avLst/>
          </a:prstGeom>
          <a:noFill/>
          <a:ln>
            <a:noFill/>
          </a:ln>
        </p:spPr>
      </p:pic>
      <p:pic>
        <p:nvPicPr>
          <p:cNvPr descr="&lt;math xmlns=&quot;http://www.w3.org/1998/Math/MathML&quot;&gt;&lt;msub&gt;&lt;mi&gt;&amp;#x3BB;&lt;/mi&gt;&lt;mn&gt;1&lt;/mn&gt;&lt;/msub&gt;&lt;mo&gt;,&lt;/mo&gt;&lt;mo&gt;&amp;#xA0;&lt;/mo&gt;&lt;msub&gt;&lt;mi&gt;&amp;#x3BB;&lt;/mi&gt;&lt;mn&gt;2&lt;/mn&gt;&lt;/msub&gt;&lt;/math&gt;" id="242" name="Google Shape;242;p21" title="lambda subscript 1 comma space lambda subscript 2"/>
          <p:cNvPicPr preferRelativeResize="0"/>
          <p:nvPr/>
        </p:nvPicPr>
        <p:blipFill rotWithShape="1">
          <a:blip r:embed="rId5">
            <a:alphaModFix/>
          </a:blip>
          <a:srcRect b="0" l="0" r="0" t="0"/>
          <a:stretch/>
        </p:blipFill>
        <p:spPr>
          <a:xfrm>
            <a:off x="478675" y="1587725"/>
            <a:ext cx="573815" cy="239100"/>
          </a:xfrm>
          <a:prstGeom prst="rect">
            <a:avLst/>
          </a:prstGeom>
          <a:noFill/>
          <a:ln>
            <a:noFill/>
          </a:ln>
        </p:spPr>
      </p:pic>
      <p:pic>
        <p:nvPicPr>
          <p:cNvPr descr="&lt;math xmlns=&quot;http://www.w3.org/1998/Math/MathML&quot;&gt;&lt;msup&gt;&lt;mi&gt;Z&lt;/mi&gt;&lt;mn&gt;2&lt;/mn&gt;&lt;/msup&gt;&lt;mo&gt;+&lt;/mo&gt;&lt;mi&gt;p&lt;/mi&gt;&lt;mi&gt;Z&lt;/mi&gt;&lt;mo&gt;+&lt;/mo&gt;&lt;mi&gt;q&lt;/mi&gt;&lt;mi&gt;Z&lt;/mi&gt;&lt;mo&gt;&amp;#xA0;&lt;/mo&gt;&lt;mo&gt;=&lt;/mo&gt;&lt;mo&gt;&amp;#xA0;&lt;/mo&gt;&lt;mn&gt;0&lt;/mn&gt;&lt;/math&gt;" id="243" name="Google Shape;243;p21" title="Z squared plus p Z plus q Z space equals space 0"/>
          <p:cNvPicPr preferRelativeResize="0"/>
          <p:nvPr/>
        </p:nvPicPr>
        <p:blipFill rotWithShape="1">
          <a:blip r:embed="rId6">
            <a:alphaModFix/>
          </a:blip>
          <a:srcRect b="0" l="0" r="0" t="0"/>
          <a:stretch/>
        </p:blipFill>
        <p:spPr>
          <a:xfrm>
            <a:off x="2104595" y="1826825"/>
            <a:ext cx="1689822" cy="239100"/>
          </a:xfrm>
          <a:prstGeom prst="rect">
            <a:avLst/>
          </a:prstGeom>
          <a:noFill/>
          <a:ln>
            <a:noFill/>
          </a:ln>
        </p:spPr>
      </p:pic>
      <p:pic>
        <p:nvPicPr>
          <p:cNvPr descr="&lt;math xmlns=&quot;http://www.w3.org/1998/Math/MathML&quot;&gt;&lt;msub&gt;&lt;mfenced&gt;&lt;mrow&gt;&lt;msup&gt;&lt;mi&gt;A&lt;/mi&gt;&lt;mrow&gt;&lt;mi&gt;m&lt;/mi&gt;&lt;mo&gt;+&lt;/mo&gt;&lt;mn&gt;2&lt;/mn&gt;&lt;/mrow&gt;&lt;/msup&gt;&lt;mi&gt;Y&lt;/mi&gt;&lt;/mrow&gt;&lt;/mfenced&gt;&lt;mi&gt;j&lt;/mi&gt;&lt;/msub&gt;&lt;mo&gt;+&lt;/mo&gt;&lt;mi&gt;p&lt;/mi&gt;&lt;msub&gt;&lt;mfenced&gt;&lt;mrow&gt;&lt;msup&gt;&lt;mi&gt;A&lt;/mi&gt;&lt;mrow&gt;&lt;mi&gt;m&lt;/mi&gt;&lt;mo&gt;+&lt;/mo&gt;&lt;mn&gt;1&lt;/mn&gt;&lt;/mrow&gt;&lt;/msup&gt;&lt;mi&gt;Y&lt;/mi&gt;&lt;/mrow&gt;&lt;/mfenced&gt;&lt;mi&gt;j&lt;/mi&gt;&lt;/msub&gt;&lt;mo&gt;+&lt;/mo&gt;&lt;mi&gt;q&lt;/mi&gt;&lt;msub&gt;&lt;mfenced&gt;&lt;mrow&gt;&lt;msup&gt;&lt;mi&gt;A&lt;/mi&gt;&lt;mi&gt;m&lt;/mi&gt;&lt;/msup&gt;&lt;mi&gt;Y&lt;/mi&gt;&lt;/mrow&gt;&lt;/mfenced&gt;&lt;mi&gt;j&lt;/mi&gt;&lt;/msub&gt;&lt;mo&gt;&amp;#xA0;&lt;/mo&gt;&lt;mo&gt;=&lt;/mo&gt;&lt;mo&gt;&amp;#xA0;&lt;/mo&gt;&lt;mn&gt;0&lt;/mn&gt;&lt;mo&gt;,&lt;/mo&gt;&lt;mo&gt;&amp;#xA0;&lt;/mo&gt;&lt;mo&gt;&amp;#xA0;&lt;/mo&gt;&lt;mo&gt;&amp;#xA0;&lt;/mo&gt;&lt;mo&gt;&amp;#xA0;&lt;/mo&gt;&lt;mi&gt;j&lt;/mi&gt;&lt;mo&gt;=&lt;/mo&gt;&lt;mo&gt;&amp;#xA0;&lt;/mo&gt;&lt;menclose notation=&quot;top&quot;&gt;&lt;mn&gt;1&lt;/mn&gt;&lt;mo&gt;,&lt;/mo&gt;&lt;mi&gt;n&lt;/mi&gt;&lt;/menclose&gt;&lt;/math&gt;" id="244" name="Google Shape;244;p21" title="open parentheses A to the power of m plus 2 end exponent Y close parentheses subscript j plus p open parentheses A to the power of m plus 1 end exponent Y close parentheses subscript j plus q open parentheses A to the power of m Y close parentheses subscript j space equals space 0 comma space space space space j equals space top enclose 1 comma n end enclose"/>
          <p:cNvPicPr preferRelativeResize="0"/>
          <p:nvPr/>
        </p:nvPicPr>
        <p:blipFill rotWithShape="1">
          <a:blip r:embed="rId7">
            <a:alphaModFix/>
          </a:blip>
          <a:srcRect b="0" l="0" r="0" t="0"/>
          <a:stretch/>
        </p:blipFill>
        <p:spPr>
          <a:xfrm>
            <a:off x="1843100" y="2632848"/>
            <a:ext cx="4343399" cy="329580"/>
          </a:xfrm>
          <a:prstGeom prst="rect">
            <a:avLst/>
          </a:prstGeom>
          <a:noFill/>
          <a:ln>
            <a:noFill/>
          </a:ln>
        </p:spPr>
      </p:pic>
      <p:pic>
        <p:nvPicPr>
          <p:cNvPr descr="&lt;math xmlns=&quot;http://www.w3.org/1998/Math/MathML&quot;&gt;&lt;mfenced open=&quot;{&quot; close=&quot;&quot;&gt;&lt;mtable columnalign=&quot;left&quot;&gt;&lt;mtr&gt;&lt;mtd&gt;&lt;msup&gt;&lt;mi&gt;Z&lt;/mi&gt;&lt;mn&gt;2&lt;/mn&gt;&lt;/msup&gt;&lt;mo&gt;+&lt;/mo&gt;&lt;mi&gt;p&lt;/mi&gt;&lt;mi&gt;Z&lt;/mi&gt;&lt;mo&gt;+&lt;/mo&gt;&lt;mi&gt;q&lt;/mi&gt;&lt;mo&gt;=&lt;/mo&gt;&lt;mn&gt;0&lt;/mn&gt;&lt;/mtd&gt;&lt;/mtr&gt;&lt;mtr&gt;&lt;mtd&gt;&lt;msub&gt;&lt;mfenced&gt;&lt;mrow&gt;&lt;msup&gt;&lt;mi&gt;A&lt;/mi&gt;&lt;mrow&gt;&lt;mi&gt;m&lt;/mi&gt;&lt;mo&gt;+&lt;/mo&gt;&lt;mn&gt;2&lt;/mn&gt;&lt;/mrow&gt;&lt;/msup&gt;&lt;mi&gt;Y&lt;/mi&gt;&lt;/mrow&gt;&lt;/mfenced&gt;&lt;mi&gt;r&lt;/mi&gt;&lt;/msub&gt;&lt;mo&gt;+&lt;/mo&gt;&lt;mi&gt;p&lt;/mi&gt;&lt;msub&gt;&lt;mfenced&gt;&lt;mrow&gt;&lt;msup&gt;&lt;mi&gt;A&lt;/mi&gt;&lt;mrow&gt;&lt;mi&gt;m&lt;/mi&gt;&lt;mo&gt;+&lt;/mo&gt;&lt;mn&gt;1&lt;/mn&gt;&lt;/mrow&gt;&lt;/msup&gt;&lt;mi&gt;Y&lt;/mi&gt;&lt;/mrow&gt;&lt;/mfenced&gt;&lt;mi&gt;r&lt;/mi&gt;&lt;/msub&gt;&lt;mo&gt;+&lt;/mo&gt;&lt;mi&gt;q&lt;/mi&gt;&lt;msub&gt;&lt;mfenced&gt;&lt;mrow&gt;&lt;msup&gt;&lt;mi&gt;A&lt;/mi&gt;&lt;mi&gt;m&lt;/mi&gt;&lt;/msup&gt;&lt;mi&gt;Y&lt;/mi&gt;&lt;/mrow&gt;&lt;/mfenced&gt;&lt;mi&gt;r&lt;/mi&gt;&lt;/msub&gt;&lt;mo&gt;=&lt;/mo&gt;&lt;mn&gt;0&lt;/mn&gt;&lt;/mtd&gt;&lt;/mtr&gt;&lt;mtr&gt;&lt;mtd&gt;&lt;msub&gt;&lt;mfenced&gt;&lt;mrow&gt;&lt;msup&gt;&lt;mi&gt;A&lt;/mi&gt;&lt;mrow&gt;&lt;mi&gt;m&lt;/mi&gt;&lt;mo&gt;+&lt;/mo&gt;&lt;mn&gt;2&lt;/mn&gt;&lt;/mrow&gt;&lt;/msup&gt;&lt;mi&gt;Y&lt;/mi&gt;&lt;/mrow&gt;&lt;/mfenced&gt;&lt;mi&gt;s&lt;/mi&gt;&lt;/msub&gt;&lt;mo&gt;+&lt;/mo&gt;&lt;mi&gt;p&lt;/mi&gt;&lt;mfenced&gt;&lt;mrow&gt;&lt;msup&gt;&lt;mi&gt;A&lt;/mi&gt;&lt;mrow&gt;&lt;mi&gt;m&lt;/mi&gt;&lt;mo&gt;+&lt;/mo&gt;&lt;mn&gt;1&lt;/mn&gt;&lt;/mrow&gt;&lt;/msup&gt;&lt;mi&gt;Y&lt;/mi&gt;&lt;/mrow&gt;&lt;/mfenced&gt;&lt;mi&gt;s&lt;/mi&gt;&lt;mo&gt;+&lt;/mo&gt;&lt;mi&gt;q&lt;/mi&gt;&lt;msub&gt;&lt;mfenced&gt;&lt;mrow&gt;&lt;msup&gt;&lt;mi&gt;A&lt;/mi&gt;&lt;mi&gt;m&lt;/mi&gt;&lt;/msup&gt;&lt;mi&gt;Y&lt;/mi&gt;&lt;/mrow&gt;&lt;/mfenced&gt;&lt;mi&gt;s&lt;/mi&gt;&lt;/msub&gt;&lt;mo&gt;=&lt;/mo&gt;&lt;mn&gt;0&lt;/mn&gt;&lt;/mtd&gt;&lt;/mtr&gt;&lt;/mtable&gt;&lt;/mfenced&gt;&lt;/math&gt;" id="245" name="Google Shape;245;p21" title="open curly brackets table attributes columnalign left end attributes row cell Z squared plus p Z plus q equals 0 end cell row cell open parentheses A to the power of m plus 2 end exponent Y close parentheses subscript r plus p open parentheses A to the power of m plus 1 end exponent Y close parentheses subscript r plus q open parentheses A to the power of m Y close parentheses subscript r equals 0 end cell row cell open parentheses A to the power of m plus 2 end exponent Y close parentheses subscript s plus p open parentheses A to the power of m plus 1 end exponent Y close parentheses s plus q open parentheses A to the power of m Y close parentheses subscript s equals 0 end cell end table close"/>
          <p:cNvPicPr preferRelativeResize="0"/>
          <p:nvPr/>
        </p:nvPicPr>
        <p:blipFill rotWithShape="1">
          <a:blip r:embed="rId8">
            <a:alphaModFix/>
          </a:blip>
          <a:srcRect b="0" l="0" r="0" t="0"/>
          <a:stretch/>
        </p:blipFill>
        <p:spPr>
          <a:xfrm>
            <a:off x="2325300" y="3716050"/>
            <a:ext cx="3659149" cy="111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nvSpPr>
        <p:spPr>
          <a:xfrm>
            <a:off x="-10725" y="0"/>
            <a:ext cx="9144000" cy="50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Để hệ phương trình (10) là hệ phương trình thuần nhất nên để có nghiệm khác 0 thì định thức phải bằng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fenced open=&quot;|&quot; close=&quot;|&quot;&gt;&lt;mtable&gt;&lt;mtr&gt;&lt;mtd&gt;&lt;msup&gt;&lt;mi&gt;Z&lt;/mi&gt;&lt;mn&gt;2&lt;/mn&gt;&lt;/msup&gt;&lt;/mtd&gt;&lt;mtd&gt;&lt;mi&gt;Z&lt;/mi&gt;&lt;/mtd&gt;&lt;mtd&gt;&lt;mn&gt;1&lt;/mn&gt;&lt;/mtd&gt;&lt;/mtr&gt;&lt;mtr&gt;&lt;mtd&gt;&lt;msub&gt;&lt;mfenced&gt;&lt;mrow&gt;&lt;msup&gt;&lt;mi&gt;A&lt;/mi&gt;&lt;mrow&gt;&lt;mn&gt;2&lt;/mn&gt;&lt;mi&gt;m&lt;/mi&gt;&lt;mo&gt;+&lt;/mo&gt;&lt;mn&gt;2&lt;/mn&gt;&lt;/mrow&gt;&lt;/msup&gt;&lt;mi&gt;Y&lt;/mi&gt;&lt;/mrow&gt;&lt;/mfenced&gt;&lt;mi&gt;r&lt;/mi&gt;&lt;/msub&gt;&lt;/mtd&gt;&lt;mtd&gt;&lt;msub&gt;&lt;mfenced&gt;&lt;mrow&gt;&lt;msup&gt;&lt;mi&gt;A&lt;/mi&gt;&lt;mrow&gt;&lt;mi&gt;m&lt;/mi&gt;&lt;mo&gt;+&lt;/mo&gt;&lt;mn&gt;1&lt;/mn&gt;&lt;/mrow&gt;&lt;/msup&gt;&lt;mi&gt;Y&lt;/mi&gt;&lt;/mrow&gt;&lt;/mfenced&gt;&lt;mi&gt;r&lt;/mi&gt;&lt;/msub&gt;&lt;/mtd&gt;&lt;mtd&gt;&lt;msub&gt;&lt;mfenced&gt;&lt;mrow&gt;&lt;msup&gt;&lt;mi&gt;A&lt;/mi&gt;&lt;mi&gt;m&lt;/mi&gt;&lt;/msup&gt;&lt;mi&gt;Y&lt;/mi&gt;&lt;/mrow&gt;&lt;/mfenced&gt;&lt;mi&gt;r&lt;/mi&gt;&lt;/msub&gt;&lt;/mtd&gt;&lt;/mtr&gt;&lt;mtr&gt;&lt;mtd&gt;&lt;msub&gt;&lt;mfenced&gt;&lt;mrow&gt;&lt;msup&gt;&lt;mi&gt;A&lt;/mi&gt;&lt;mrow&gt;&lt;mn&gt;2&lt;/mn&gt;&lt;mi&gt;m&lt;/mi&gt;&lt;mo&gt;+&lt;/mo&gt;&lt;mn&gt;2&lt;/mn&gt;&lt;/mrow&gt;&lt;/msup&gt;&lt;mi&gt;Y&lt;/mi&gt;&lt;/mrow&gt;&lt;/mfenced&gt;&lt;mi&gt;s&lt;/mi&gt;&lt;/msub&gt;&lt;/mtd&gt;&lt;mtd&gt;&lt;msub&gt;&lt;mfenced&gt;&lt;mrow&gt;&lt;msup&gt;&lt;mi&gt;A&lt;/mi&gt;&lt;mrow&gt;&lt;mi&gt;m&lt;/mi&gt;&lt;mo&gt;+&lt;/mo&gt;&lt;mn&gt;1&lt;/mn&gt;&lt;/mrow&gt;&lt;/msup&gt;&lt;mi&gt;Y&lt;/mi&gt;&lt;/mrow&gt;&lt;/mfenced&gt;&lt;mi&gt;s&lt;/mi&gt;&lt;/msub&gt;&lt;/mtd&gt;&lt;mtd&gt;&lt;msub&gt;&lt;mfenced&gt;&lt;mrow&gt;&lt;msup&gt;&lt;mi&gt;A&lt;/mi&gt;&lt;mi&gt;m&lt;/mi&gt;&lt;/msup&gt;&lt;mi&gt;Y&lt;/mi&gt;&lt;/mrow&gt;&lt;/mfenced&gt;&lt;mi&gt;s&lt;/mi&gt;&lt;/msub&gt;&lt;/mtd&gt;&lt;/mtr&gt;&lt;/mtable&gt;&lt;/mfenced&gt;&lt;mo&gt;=&lt;/mo&gt;&lt;mn&gt;0&lt;/mn&gt;&lt;/math&gt;" id="251" name="Google Shape;251;p22" title="open vertical bar table row cell Z squared end cell Z 1 row cell open parentheses A to the power of 2 m plus 2 end exponent Y close parentheses subscript r end cell cell open parentheses A to the power of m plus 1 end exponent Y close parentheses subscript r end cell cell open parentheses A to the power of m Y close parentheses subscript r end cell row cell open parentheses A to the power of 2 m plus 2 end exponent Y close parentheses subscript s end cell cell open parentheses A to the power of m plus 1 end exponent Y close parentheses subscript s end cell cell open parentheses A to the power of m Y close parentheses subscript s end cell end table close vertical bar equals 0"/>
          <p:cNvPicPr preferRelativeResize="0"/>
          <p:nvPr/>
        </p:nvPicPr>
        <p:blipFill rotWithShape="1">
          <a:blip r:embed="rId3">
            <a:alphaModFix/>
          </a:blip>
          <a:srcRect b="0" l="0" r="0" t="0"/>
          <a:stretch/>
        </p:blipFill>
        <p:spPr>
          <a:xfrm>
            <a:off x="2121700" y="487951"/>
            <a:ext cx="3364698" cy="1060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nvSpPr>
        <p:spPr>
          <a:xfrm>
            <a:off x="-21425" y="-21425"/>
            <a:ext cx="91440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Viết lại: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Tìm được p và q:</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fenced open=&quot;|&quot; close=&quot;|&quot;&gt;&lt;mtable&gt;&lt;mtr&gt;&lt;mtd&gt;&lt;msup&gt;&lt;mi&gt;Z&lt;/mi&gt;&lt;mn&gt;2&lt;/mn&gt;&lt;/msup&gt;&lt;/mtd&gt;&lt;mtd&gt;&lt;mi&gt;Z&lt;/mi&gt;&lt;/mtd&gt;&lt;mtd&gt;&lt;mn&gt;1&lt;/mn&gt;&lt;/mtd&gt;&lt;/mtr&gt;&lt;mtr&gt;&lt;mtd&gt;&lt;msub&gt;&lt;mi&gt;a&lt;/mi&gt;&lt;mn&gt;1&lt;/mn&gt;&lt;/msub&gt;&lt;/mtd&gt;&lt;mtd&gt;&lt;msub&gt;&lt;mi&gt;b&lt;/mi&gt;&lt;mn&gt;1&lt;/mn&gt;&lt;/msub&gt;&lt;/mtd&gt;&lt;mtd&gt;&lt;msub&gt;&lt;mi&gt;c&lt;/mi&gt;&lt;mn&gt;1&lt;/mn&gt;&lt;/msub&gt;&lt;/mtd&gt;&lt;/mtr&gt;&lt;mtr&gt;&lt;mtd&gt;&lt;msub&gt;&lt;mi&gt;a&lt;/mi&gt;&lt;mn&gt;2&lt;/mn&gt;&lt;/msub&gt;&lt;/mtd&gt;&lt;mtd&gt;&lt;msub&gt;&lt;mi&gt;b&lt;/mi&gt;&lt;mn&gt;2&lt;/mn&gt;&lt;/msub&gt;&lt;/mtd&gt;&lt;mtd&gt;&lt;msub&gt;&lt;mi&gt;c&lt;/mi&gt;&lt;mn&gt;2&lt;/mn&gt;&lt;/msub&gt;&lt;/mtd&gt;&lt;/mtr&gt;&lt;/mtable&gt;&lt;/mfenced&gt;&lt;mo&gt;=&lt;/mo&gt;&lt;mn&gt;0&lt;/mn&gt;&lt;/math&gt;" id="257" name="Google Shape;257;p23" title="open vertical bar table row cell Z squared end cell Z 1 row cell a subscript 1 end cell cell b subscript 1 end cell cell c subscript 1 end cell row cell a subscript 2 end cell cell b subscript 2 end cell cell c subscript 2 end cell end table close vertical bar equals 0"/>
          <p:cNvPicPr preferRelativeResize="0"/>
          <p:nvPr/>
        </p:nvPicPr>
        <p:blipFill rotWithShape="1">
          <a:blip r:embed="rId3">
            <a:alphaModFix/>
          </a:blip>
          <a:srcRect b="0" l="0" r="0" t="0"/>
          <a:stretch/>
        </p:blipFill>
        <p:spPr>
          <a:xfrm>
            <a:off x="1921674" y="239300"/>
            <a:ext cx="1686700" cy="1368026"/>
          </a:xfrm>
          <a:prstGeom prst="rect">
            <a:avLst/>
          </a:prstGeom>
          <a:noFill/>
          <a:ln>
            <a:noFill/>
          </a:ln>
        </p:spPr>
      </p:pic>
      <p:pic>
        <p:nvPicPr>
          <p:cNvPr descr="&lt;math xmlns=&quot;http://www.w3.org/1998/Math/MathML&quot;&gt;&lt;mi&gt;p&lt;/mi&gt;&lt;mo&gt;=&lt;/mo&gt;&lt;mfrac&gt;&lt;mrow&gt;&lt;msub&gt;&lt;mi&gt;a&lt;/mi&gt;&lt;mn&gt;1&lt;/mn&gt;&lt;/msub&gt;&lt;msub&gt;&lt;mi&gt;c&lt;/mi&gt;&lt;mn&gt;2&lt;/mn&gt;&lt;/msub&gt;&lt;mo&gt;-&lt;/mo&gt;&lt;msub&gt;&lt;mi&gt;c&lt;/mi&gt;&lt;mn&gt;1&lt;/mn&gt;&lt;/msub&gt;&lt;msub&gt;&lt;mi&gt;a&lt;/mi&gt;&lt;mn&gt;2&lt;/mn&gt;&lt;/msub&gt;&lt;/mrow&gt;&lt;mrow&gt;&lt;msub&gt;&lt;mi&gt;c&lt;/mi&gt;&lt;mn&gt;1&lt;/mn&gt;&lt;/msub&gt;&lt;msub&gt;&lt;mi&gt;b&lt;/mi&gt;&lt;mn&gt;2&lt;/mn&gt;&lt;/msub&gt;&lt;mo&gt;-&lt;/mo&gt;&lt;msub&gt;&lt;mi&gt;b&lt;/mi&gt;&lt;mn&gt;1&lt;/mn&gt;&lt;/msub&gt;&lt;msub&gt;&lt;mi&gt;c&lt;/mi&gt;&lt;mn&gt;2&lt;/mn&gt;&lt;/msub&gt;&lt;/mrow&gt;&lt;/mfrac&gt;&lt;mspace linebreak=&quot;newline&quot;/&gt;&lt;mi&gt;q&lt;/mi&gt;&lt;mo&gt;&amp;#xA0;&lt;/mo&gt;&lt;mo&gt;=&lt;/mo&gt;&lt;mo&gt;&amp;#xA0;&lt;/mo&gt;&lt;mfrac&gt;&lt;mrow&gt;&lt;msub&gt;&lt;mi&gt;b&lt;/mi&gt;&lt;mn&gt;1&lt;/mn&gt;&lt;/msub&gt;&lt;msub&gt;&lt;mi&gt;a&lt;/mi&gt;&lt;mn&gt;2&lt;/mn&gt;&lt;/msub&gt;&lt;mo&gt;-&lt;/mo&gt;&lt;msub&gt;&lt;mi&gt;a&lt;/mi&gt;&lt;mn&gt;1&lt;/mn&gt;&lt;/msub&gt;&lt;msub&gt;&lt;mi&gt;b&lt;/mi&gt;&lt;mn&gt;2&lt;/mn&gt;&lt;/msub&gt;&lt;/mrow&gt;&lt;mrow&gt;&lt;msub&gt;&lt;mi&gt;c&lt;/mi&gt;&lt;mn&gt;1&lt;/mn&gt;&lt;/msub&gt;&lt;msub&gt;&lt;mi&gt;b&lt;/mi&gt;&lt;mn&gt;2&lt;/mn&gt;&lt;/msub&gt;&lt;mo&gt;-&lt;/mo&gt;&lt;msub&gt;&lt;mi&gt;b&lt;/mi&gt;&lt;mn&gt;1&lt;/mn&gt;&lt;/msub&gt;&lt;msub&gt;&lt;mi&gt;c&lt;/mi&gt;&lt;mn&gt;2&lt;/mn&gt;&lt;/msub&gt;&lt;/mrow&gt;&lt;/mfrac&gt;&lt;/math&gt;" id="258" name="Google Shape;258;p23" title="p equals fraction numerator a subscript 1 c subscript 2 minus c subscript 1 a subscript 2 over denominator c subscript 1 b subscript 2 minus b subscript 1 c subscript 2 end fraction&#10;q space equals space fraction numerator b subscript 1 a subscript 2 minus a subscript 1 b subscript 2 over denominator c subscript 1 b subscript 2 minus b subscript 1 c subscript 2 end fraction"/>
          <p:cNvPicPr preferRelativeResize="0"/>
          <p:nvPr/>
        </p:nvPicPr>
        <p:blipFill rotWithShape="1">
          <a:blip r:embed="rId4">
            <a:alphaModFix/>
          </a:blip>
          <a:srcRect b="0" l="0" r="0" t="0"/>
          <a:stretch/>
        </p:blipFill>
        <p:spPr>
          <a:xfrm>
            <a:off x="2273348" y="1907396"/>
            <a:ext cx="1812976" cy="1596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nvSpPr>
        <p:spPr>
          <a:xfrm>
            <a:off x="0" y="10725"/>
            <a:ext cx="90798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60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Để tìm vector riêng, từ  (7) ta có:</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Do đó:</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Vậy ứng với      thì vector riêng là:</a:t>
            </a:r>
            <a:endParaRPr b="0" i="0" sz="1400" u="none" cap="none" strike="noStrike">
              <a:solidFill>
                <a:schemeClr val="dk1"/>
              </a:solidFill>
              <a:latin typeface="Arial"/>
              <a:ea typeface="Arial"/>
              <a:cs typeface="Arial"/>
              <a:sym typeface="Arial"/>
            </a:endParaRPr>
          </a:p>
          <a:p>
            <a:pPr indent="457200" lvl="0" marL="0" marR="0" rtl="0" algn="l">
              <a:lnSpc>
                <a:spcPct val="90000"/>
              </a:lnSpc>
              <a:spcBef>
                <a:spcPts val="60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ứng với      thì vector riêng là:</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sup&gt;&lt;mi&gt;A&lt;/mi&gt;&lt;mrow&gt;&lt;mi&gt;m&lt;/mi&gt;&lt;mo&gt;+&lt;/mo&gt;&lt;mn&gt;1&lt;/mn&gt;&lt;/mrow&gt;&lt;/msup&gt;&lt;mi&gt;Y&lt;/mi&gt;&lt;mo&gt;-&lt;/mo&gt;&lt;msub&gt;&lt;mi&gt;&amp;#x3BB;&lt;/mi&gt;&lt;mn&gt;1&lt;/mn&gt;&lt;/msub&gt;&lt;msup&gt;&lt;mi&gt;A&lt;/mi&gt;&lt;mi&gt;m&lt;/mi&gt;&lt;/msup&gt;&lt;mi&gt;Y&lt;/mi&gt;&lt;mo&gt;&amp;#xA0;&lt;/mo&gt;&lt;mo&gt;&amp;#x2248;&lt;/mo&gt;&lt;mo&gt;&amp;#xA0;&lt;/mo&gt;&lt;msub&gt;&lt;mi&gt;C&lt;/mi&gt;&lt;mn&gt;2&lt;/mn&gt;&lt;/msub&gt;&lt;msup&gt;&lt;msub&gt;&lt;mi&gt;&amp;#x3BB;&lt;/mi&gt;&lt;mn&gt;2&lt;/mn&gt;&lt;/msub&gt;&lt;mi&gt;m&lt;/mi&gt;&lt;/msup&gt;&lt;mfenced&gt;&lt;mrow&gt;&lt;msub&gt;&lt;mi&gt;&amp;#x3BB;&lt;/mi&gt;&lt;mn&gt;2&lt;/mn&gt;&lt;/msub&gt;&lt;mo&gt;-&lt;/mo&gt;&lt;msub&gt;&lt;mi&gt;&amp;#x3BB;&lt;/mi&gt;&lt;mn&gt;1&lt;/mn&gt;&lt;/msub&gt;&lt;/mrow&gt;&lt;/mfenced&gt;&lt;msub&gt;&lt;mi&gt;X&lt;/mi&gt;&lt;mn&gt;2&lt;/mn&gt;&lt;/msub&gt;&lt;mspace linebreak=&quot;newline&quot;/&gt;&lt;msup&gt;&lt;mi&gt;A&lt;/mi&gt;&lt;mrow&gt;&lt;mi&gt;m&lt;/mi&gt;&lt;mo&gt;+&lt;/mo&gt;&lt;mn&gt;1&lt;/mn&gt;&lt;/mrow&gt;&lt;/msup&gt;&lt;mi&gt;Y&lt;/mi&gt;&lt;mo&gt;-&lt;/mo&gt;&lt;msub&gt;&lt;mi&gt;&amp;#x3BB;&lt;/mi&gt;&lt;mn&gt;2&lt;/mn&gt;&lt;/msub&gt;&lt;msup&gt;&lt;mi&gt;A&lt;/mi&gt;&lt;mi&gt;m&lt;/mi&gt;&lt;/msup&gt;&lt;mi&gt;Y&lt;/mi&gt;&lt;mo&gt;&amp;#x2248;&lt;/mo&gt;&lt;msub&gt;&lt;mi&gt;C&lt;/mi&gt;&lt;mn&gt;1&lt;/mn&gt;&lt;/msub&gt;&lt;msup&gt;&lt;msub&gt;&lt;mi&gt;&amp;#x3BB;&lt;/mi&gt;&lt;mn&gt;1&lt;/mn&gt;&lt;/msub&gt;&lt;mi&gt;m&lt;/mi&gt;&lt;/msup&gt;&lt;mfenced&gt;&lt;mrow&gt;&lt;msub&gt;&lt;mi&gt;&amp;#x3BB;&lt;/mi&gt;&lt;mn&gt;1&lt;/mn&gt;&lt;/msub&gt;&lt;mo&gt;-&lt;/mo&gt;&lt;msub&gt;&lt;mi&gt;&amp;#x3BB;&lt;/mi&gt;&lt;mn&gt;2&lt;/mn&gt;&lt;/msub&gt;&lt;/mrow&gt;&lt;/mfenced&gt;&lt;msub&gt;&lt;mi&gt;X&lt;/mi&gt;&lt;mn&gt;1&lt;/mn&gt;&lt;/msub&gt;&lt;/math&gt;" id="264" name="Google Shape;264;p24" title="A to the power of m plus 1 end exponent Y minus lambda subscript 1 A to the power of m Y space almost equal to space C subscript 2 lambda subscript 2 to the power of m open parentheses lambda subscript 2 minus lambda subscript 1 close parentheses X subscript 2&#10;A to the power of m plus 1 end exponent Y minus lambda subscript 2 A to the power of m Y almost equal to C subscript 1 lambda subscript 1 to the power of m open parentheses lambda subscript 1 minus lambda subscript 2 close parentheses X subscript 1"/>
          <p:cNvPicPr preferRelativeResize="0"/>
          <p:nvPr/>
        </p:nvPicPr>
        <p:blipFill rotWithShape="1">
          <a:blip r:embed="rId3">
            <a:alphaModFix/>
          </a:blip>
          <a:srcRect b="0" l="0" r="0" t="0"/>
          <a:stretch/>
        </p:blipFill>
        <p:spPr>
          <a:xfrm>
            <a:off x="910725" y="521200"/>
            <a:ext cx="3407675" cy="721675"/>
          </a:xfrm>
          <a:prstGeom prst="rect">
            <a:avLst/>
          </a:prstGeom>
          <a:noFill/>
          <a:ln>
            <a:noFill/>
          </a:ln>
        </p:spPr>
      </p:pic>
      <p:pic>
        <p:nvPicPr>
          <p:cNvPr descr="&lt;math xmlns=&quot;http://www.w3.org/1998/Math/MathML&quot;&gt;&lt;mi&gt;A&lt;/mi&gt;&lt;mfenced&gt;&lt;mrow&gt;&lt;msup&gt;&lt;mi&gt;A&lt;/mi&gt;&lt;mrow&gt;&lt;mi&gt;m&lt;/mi&gt;&lt;mo&gt;+&lt;/mo&gt;&lt;mn&gt;1&lt;/mn&gt;&lt;/mrow&gt;&lt;/msup&gt;&lt;mi&gt;Y&lt;/mi&gt;&lt;mo&gt;-&lt;/mo&gt;&lt;msub&gt;&lt;mi&gt;&amp;#x3BB;&lt;/mi&gt;&lt;mn&gt;1&lt;/mn&gt;&lt;/msub&gt;&lt;msup&gt;&lt;mi&gt;A&lt;/mi&gt;&lt;mi&gt;m&lt;/mi&gt;&lt;/msup&gt;&lt;mi&gt;Y&lt;/mi&gt;&lt;/mrow&gt;&lt;/mfenced&gt;&lt;mo&gt;&amp;#x2248;&lt;/mo&gt;&lt;msub&gt;&lt;mi&gt;&amp;#x3BB;&lt;/mi&gt;&lt;mn&gt;2&lt;/mn&gt;&lt;/msub&gt;&lt;mfenced&gt;&lt;mrow&gt;&lt;msup&gt;&lt;mi&gt;A&lt;/mi&gt;&lt;mrow&gt;&lt;mi&gt;m&lt;/mi&gt;&lt;mo&gt;+&lt;/mo&gt;&lt;mn&gt;1&lt;/mn&gt;&lt;/mrow&gt;&lt;/msup&gt;&lt;mi&gt;Y&lt;/mi&gt;&lt;mo&gt;&amp;#xA0;&lt;/mo&gt;&lt;mo&gt;-&lt;/mo&gt;&lt;msub&gt;&lt;mi&gt;&amp;#x3BB;&lt;/mi&gt;&lt;mn&gt;1&lt;/mn&gt;&lt;/msub&gt;&lt;msup&gt;&lt;mi&gt;A&lt;/mi&gt;&lt;mi&gt;m&lt;/mi&gt;&lt;/msup&gt;&lt;mi&gt;Y&lt;/mi&gt;&lt;/mrow&gt;&lt;/mfenced&gt;&lt;mspace linebreak=&quot;newline&quot;/&gt;&lt;mi&gt;A&lt;/mi&gt;&lt;mfenced&gt;&lt;mrow&gt;&lt;msup&gt;&lt;mi&gt;A&lt;/mi&gt;&lt;mrow&gt;&lt;mi&gt;m&lt;/mi&gt;&lt;mo&gt;+&lt;/mo&gt;&lt;mn&gt;1&lt;/mn&gt;&lt;/mrow&gt;&lt;/msup&gt;&lt;mi&gt;Y&lt;/mi&gt;&lt;mo&gt;-&lt;/mo&gt;&lt;msub&gt;&lt;mi&gt;&amp;#x3BB;&lt;/mi&gt;&lt;mn&gt;2&lt;/mn&gt;&lt;/msub&gt;&lt;msup&gt;&lt;mi&gt;A&lt;/mi&gt;&lt;mi&gt;m&lt;/mi&gt;&lt;/msup&gt;&lt;mi&gt;Y&lt;/mi&gt;&lt;/mrow&gt;&lt;/mfenced&gt;&lt;mo&gt;&amp;#x2248;&lt;/mo&gt;&lt;msub&gt;&lt;mi&gt;&amp;#x3BB;&lt;/mi&gt;&lt;mn&gt;1&lt;/mn&gt;&lt;/msub&gt;&lt;mfenced&gt;&lt;mrow&gt;&lt;msup&gt;&lt;mi&gt;A&lt;/mi&gt;&lt;mrow&gt;&lt;mi&gt;m&lt;/mi&gt;&lt;mo&gt;+&lt;/mo&gt;&lt;mn&gt;1&lt;/mn&gt;&lt;/mrow&gt;&lt;/msup&gt;&lt;mi&gt;Y&lt;/mi&gt;&lt;mo&gt;-&lt;/mo&gt;&lt;msub&gt;&lt;mi&gt;&amp;#x3BB;&lt;/mi&gt;&lt;mn&gt;2&lt;/mn&gt;&lt;/msub&gt;&lt;msup&gt;&lt;mi&gt;A&lt;/mi&gt;&lt;mi&gt;m&lt;/mi&gt;&lt;/msup&gt;&lt;mi&gt;Y&lt;/mi&gt;&lt;/mrow&gt;&lt;/mfenced&gt;&lt;/math&gt;" id="265" name="Google Shape;265;p24" title="A open parentheses A to the power of m plus 1 end exponent Y minus lambda subscript 1 A to the power of m Y close parentheses almost equal to lambda subscript 2 open parentheses A to the power of m plus 1 end exponent Y space minus lambda subscript 1 A to the power of m Y close parentheses&#10;A open parentheses A to the power of m plus 1 end exponent Y minus lambda subscript 2 A to the power of m Y close parentheses almost equal to lambda subscript 1 open parentheses A to the power of m plus 1 end exponent Y minus lambda subscript 2 A to the power of m Y close parentheses"/>
          <p:cNvPicPr preferRelativeResize="0"/>
          <p:nvPr/>
        </p:nvPicPr>
        <p:blipFill rotWithShape="1">
          <a:blip r:embed="rId4">
            <a:alphaModFix/>
          </a:blip>
          <a:srcRect b="0" l="0" r="0" t="0"/>
          <a:stretch/>
        </p:blipFill>
        <p:spPr>
          <a:xfrm>
            <a:off x="1060850" y="1467574"/>
            <a:ext cx="3568301" cy="661050"/>
          </a:xfrm>
          <a:prstGeom prst="rect">
            <a:avLst/>
          </a:prstGeom>
          <a:noFill/>
          <a:ln>
            <a:noFill/>
          </a:ln>
        </p:spPr>
      </p:pic>
      <p:pic>
        <p:nvPicPr>
          <p:cNvPr descr="&lt;math xmlns=&quot;http://www.w3.org/1998/Math/MathML&quot;&gt;&lt;msub&gt;&lt;mi&gt;&amp;#x3BB;&lt;/mi&gt;&lt;mn&gt;1&lt;/mn&gt;&lt;/msub&gt;&lt;/math&gt;" id="266" name="Google Shape;266;p24" title="lambda subscript 1"/>
          <p:cNvPicPr preferRelativeResize="0"/>
          <p:nvPr/>
        </p:nvPicPr>
        <p:blipFill rotWithShape="1">
          <a:blip r:embed="rId5">
            <a:alphaModFix/>
          </a:blip>
          <a:srcRect b="0" l="0" r="0" t="0"/>
          <a:stretch/>
        </p:blipFill>
        <p:spPr>
          <a:xfrm>
            <a:off x="1135849" y="2344849"/>
            <a:ext cx="187400" cy="210350"/>
          </a:xfrm>
          <a:prstGeom prst="rect">
            <a:avLst/>
          </a:prstGeom>
          <a:noFill/>
          <a:ln>
            <a:noFill/>
          </a:ln>
        </p:spPr>
      </p:pic>
      <p:pic>
        <p:nvPicPr>
          <p:cNvPr descr="&lt;math xmlns=&quot;http://www.w3.org/1998/Math/MathML&quot;&gt;&lt;msup&gt;&lt;mi&gt;A&lt;/mi&gt;&lt;mrow&gt;&lt;mi&gt;m&lt;/mi&gt;&lt;mo&gt;+&lt;/mo&gt;&lt;mn&gt;1&lt;/mn&gt;&lt;/mrow&gt;&lt;/msup&gt;&lt;mi&gt;Y&lt;/mi&gt;&lt;mo&gt;-&lt;/mo&gt;&lt;msub&gt;&lt;mi&gt;&amp;#x3BB;&lt;/mi&gt;&lt;mn&gt;2&lt;/mn&gt;&lt;/msub&gt;&lt;msup&gt;&lt;mi&gt;A&lt;/mi&gt;&lt;mi&gt;m&lt;/mi&gt;&lt;/msup&gt;&lt;mi&gt;Y&lt;/mi&gt;&lt;/math&gt;" id="267" name="Google Shape;267;p24" title="A to the power of m plus 1 end exponent Y minus lambda subscript 2 A to the power of m Y"/>
          <p:cNvPicPr preferRelativeResize="0"/>
          <p:nvPr/>
        </p:nvPicPr>
        <p:blipFill rotWithShape="1">
          <a:blip r:embed="rId6">
            <a:alphaModFix/>
          </a:blip>
          <a:srcRect b="0" l="0" r="0" t="0"/>
          <a:stretch/>
        </p:blipFill>
        <p:spPr>
          <a:xfrm>
            <a:off x="2827918" y="2331537"/>
            <a:ext cx="1342907" cy="236975"/>
          </a:xfrm>
          <a:prstGeom prst="rect">
            <a:avLst/>
          </a:prstGeom>
          <a:noFill/>
          <a:ln>
            <a:noFill/>
          </a:ln>
        </p:spPr>
      </p:pic>
      <p:pic>
        <p:nvPicPr>
          <p:cNvPr descr="&lt;math xmlns=&quot;http://www.w3.org/1998/Math/MathML&quot;&gt;&lt;msub&gt;&lt;mi&gt;&amp;#x3BB;&lt;/mi&gt;&lt;mn&gt;2&lt;/mn&gt;&lt;/msub&gt;&lt;/math&gt;" id="268" name="Google Shape;268;p24" title="lambda subscript 2"/>
          <p:cNvPicPr preferRelativeResize="0"/>
          <p:nvPr/>
        </p:nvPicPr>
        <p:blipFill rotWithShape="1">
          <a:blip r:embed="rId7">
            <a:alphaModFix/>
          </a:blip>
          <a:srcRect b="0" l="0" r="0" t="0"/>
          <a:stretch/>
        </p:blipFill>
        <p:spPr>
          <a:xfrm>
            <a:off x="1184869" y="2624439"/>
            <a:ext cx="187400" cy="210339"/>
          </a:xfrm>
          <a:prstGeom prst="rect">
            <a:avLst/>
          </a:prstGeom>
          <a:noFill/>
          <a:ln>
            <a:noFill/>
          </a:ln>
        </p:spPr>
      </p:pic>
      <p:pic>
        <p:nvPicPr>
          <p:cNvPr descr="&lt;math xmlns=&quot;http://www.w3.org/1998/Math/MathML&quot;&gt;&lt;msup&gt;&lt;mi&gt;A&lt;/mi&gt;&lt;mrow&gt;&lt;mi&gt;m&lt;/mi&gt;&lt;mo&gt;+&lt;/mo&gt;&lt;mn&gt;1&lt;/mn&gt;&lt;/mrow&gt;&lt;/msup&gt;&lt;mi&gt;Y&lt;/mi&gt;&lt;mo&gt;-&lt;/mo&gt;&lt;msub&gt;&lt;mi&gt;&amp;#x3BB;&lt;/mi&gt;&lt;mn&gt;2&lt;/mn&gt;&lt;/msub&gt;&lt;msup&gt;&lt;mi&gt;A&lt;/mi&gt;&lt;mi&gt;m&lt;/mi&gt;&lt;/msup&gt;&lt;mi&gt;Y&lt;/mi&gt;&lt;/math&gt;" id="269" name="Google Shape;269;p24" title="A to the power of m plus 1 end exponent Y minus lambda subscript 2 A to the power of m Y"/>
          <p:cNvPicPr preferRelativeResize="0"/>
          <p:nvPr/>
        </p:nvPicPr>
        <p:blipFill rotWithShape="1">
          <a:blip r:embed="rId6">
            <a:alphaModFix/>
          </a:blip>
          <a:srcRect b="0" l="0" r="0" t="0"/>
          <a:stretch/>
        </p:blipFill>
        <p:spPr>
          <a:xfrm>
            <a:off x="2903384" y="2624449"/>
            <a:ext cx="1191989" cy="21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nvSpPr>
        <p:spPr>
          <a:xfrm>
            <a:off x="-53575" y="26700"/>
            <a:ext cx="9144000" cy="509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Đánh giá phương pháp:</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Phương pháp giúp tìm giá trị riêng trội của ma trận vuông</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Tuy nhiên, vấn đề của phương pháp này là </a:t>
            </a:r>
            <a:r>
              <a:rPr b="1" i="0" lang="vi" sz="1600" u="none" cap="none" strike="noStrike">
                <a:solidFill>
                  <a:schemeClr val="dk1"/>
                </a:solidFill>
                <a:latin typeface="Arial"/>
                <a:ea typeface="Arial"/>
                <a:cs typeface="Arial"/>
                <a:sym typeface="Arial"/>
              </a:rPr>
              <a:t>không ổn định</a:t>
            </a:r>
            <a:r>
              <a:rPr b="0" i="0" lang="vi" sz="1600" u="none" cap="none" strike="noStrike">
                <a:solidFill>
                  <a:schemeClr val="dk1"/>
                </a:solidFill>
                <a:latin typeface="Arial"/>
                <a:ea typeface="Arial"/>
                <a:cs typeface="Arial"/>
                <a:sym typeface="Arial"/>
              </a:rPr>
              <a:t>. Nếu giá trị riêng trội lớn hơn nhiều so với các giá trị riêng khác thì tốc độ hội tụ nhanh, ngược lại, nếu các giá trị riêng gần nhau thì tốc độ hội tụ chậm.</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Ví dụ:</a:t>
            </a:r>
            <a:r>
              <a:rPr b="0" i="0" lang="vi" sz="2800" u="none" cap="none" strike="noStrike">
                <a:solidFill>
                  <a:schemeClr val="dk1"/>
                </a:solidFill>
                <a:latin typeface="Arial"/>
                <a:ea typeface="Arial"/>
                <a:cs typeface="Arial"/>
                <a:sym typeface="Arial"/>
              </a:rPr>
              <a:t> </a:t>
            </a:r>
            <a:endParaRPr b="0" i="0" sz="28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2800"/>
              <a:buFont typeface="Arial"/>
              <a:buNone/>
            </a:pPr>
            <a:r>
              <a:rPr b="0" i="0" lang="vi" sz="2800" u="none" cap="none" strike="noStrike">
                <a:solidFill>
                  <a:schemeClr val="dk1"/>
                </a:solidFill>
                <a:latin typeface="Arial"/>
                <a:ea typeface="Arial"/>
                <a:cs typeface="Arial"/>
                <a:sym typeface="Arial"/>
              </a:rPr>
              <a:t>               </a:t>
            </a:r>
            <a:r>
              <a:rPr b="0" i="0" lang="vi" sz="1600" u="none" cap="none" strike="noStrike">
                <a:solidFill>
                  <a:schemeClr val="dk1"/>
                </a:solidFill>
                <a:latin typeface="Arial"/>
                <a:ea typeface="Arial"/>
                <a:cs typeface="Arial"/>
                <a:sym typeface="Arial"/>
              </a:rPr>
              <a:t>có giá trị riêng là 7 và 8 .   Số lần lặp là: 73 lần</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                           có giá trị riêng là 0,5 và 10.      Số lần lặp là: 6 lần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descr="&lt;math xmlns=&quot;http://www.w3.org/1998/Math/MathML&quot;&gt;&lt;mfenced open=&quot;[&quot; close=&quot;]&quot;&gt;&lt;mtable&gt;&lt;mtr&gt;&lt;mtd&gt;&lt;mn&gt;7&lt;/mn&gt;&lt;/mtd&gt;&lt;mtd&gt;&lt;mo&gt;&amp;#xA0;&lt;/mo&gt;&lt;mn&gt;0&lt;/mn&gt;&lt;/mtd&gt;&lt;/mtr&gt;&lt;mtr&gt;&lt;mtd&gt;&lt;mn&gt;0&lt;/mn&gt;&lt;/mtd&gt;&lt;mtd&gt;&lt;mn&gt;8&lt;/mn&gt;&lt;/mtd&gt;&lt;/mtr&gt;&lt;/mtable&gt;&lt;/mfenced&gt;&lt;/math&gt;" id="275" name="Google Shape;275;p25" title="open square brackets table row 7 cell space 0 end cell row 0 8 end table close square brackets"/>
          <p:cNvPicPr preferRelativeResize="0"/>
          <p:nvPr/>
        </p:nvPicPr>
        <p:blipFill rotWithShape="1">
          <a:blip r:embed="rId3">
            <a:alphaModFix/>
          </a:blip>
          <a:srcRect b="0" l="0" r="0" t="0"/>
          <a:stretch/>
        </p:blipFill>
        <p:spPr>
          <a:xfrm>
            <a:off x="716774" y="2750350"/>
            <a:ext cx="716425" cy="592925"/>
          </a:xfrm>
          <a:prstGeom prst="rect">
            <a:avLst/>
          </a:prstGeom>
          <a:noFill/>
          <a:ln>
            <a:noFill/>
          </a:ln>
        </p:spPr>
      </p:pic>
      <p:pic>
        <p:nvPicPr>
          <p:cNvPr descr="&lt;math xmlns=&quot;http://www.w3.org/1998/Math/MathML&quot;&gt;&lt;mfenced open=&quot;[&quot; close=&quot;]&quot;&gt;&lt;mtable&gt;&lt;mtr&gt;&lt;mtd&gt;&lt;mn&gt;0&lt;/mn&gt;&lt;mo&gt;.&lt;/mo&gt;&lt;mn&gt;5&lt;/mn&gt;&lt;/mtd&gt;&lt;mtd&gt;&lt;mn&gt;0&lt;/mn&gt;&lt;/mtd&gt;&lt;/mtr&gt;&lt;mtr&gt;&lt;mtd&gt;&lt;mn&gt;0&lt;/mn&gt;&lt;/mtd&gt;&lt;mtd&gt;&lt;mn&gt;10&lt;/mn&gt;&lt;/mtd&gt;&lt;/mtr&gt;&lt;/mtable&gt;&lt;/mfenced&gt;&lt;/math&gt;" id="276" name="Google Shape;276;p25" title="open square brackets table row cell 0.5 end cell 0 row 0 10 end table close square brackets"/>
          <p:cNvPicPr preferRelativeResize="0"/>
          <p:nvPr/>
        </p:nvPicPr>
        <p:blipFill rotWithShape="1">
          <a:blip r:embed="rId4">
            <a:alphaModFix/>
          </a:blip>
          <a:srcRect b="0" l="0" r="0" t="0"/>
          <a:stretch/>
        </p:blipFill>
        <p:spPr>
          <a:xfrm>
            <a:off x="641450" y="3954075"/>
            <a:ext cx="867075" cy="528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vi" sz="2200" u="none" cap="none" strike="noStrike">
                <a:solidFill>
                  <a:schemeClr val="dk1"/>
                </a:solidFill>
                <a:latin typeface="Arial"/>
                <a:ea typeface="Arial"/>
                <a:cs typeface="Arial"/>
                <a:sym typeface="Arial"/>
              </a:rPr>
              <a:t>Phương pháp xuống thang để tìm giá trị riêng trội tiếp theo</a:t>
            </a:r>
            <a:endParaRPr b="1" i="0" sz="2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nvSpPr>
        <p:spPr>
          <a:xfrm>
            <a:off x="32150" y="0"/>
            <a:ext cx="9144000" cy="509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chemeClr val="dk1"/>
                </a:solidFill>
                <a:latin typeface="Arial"/>
                <a:ea typeface="Arial"/>
                <a:cs typeface="Arial"/>
                <a:sym typeface="Arial"/>
              </a:rPr>
              <a:t>Ý tưởng phương pháp:</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•Xét bài toán tìm nghiệm của đa thức:</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    Ta loại bỏ mỗi nghiệm tìm được bằng cách chia đa thức ban đầu cho đơn thức tương ứng.</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•Đối với bài toán tìm trị riêng của ma trận:</a:t>
            </a:r>
            <a:endParaRPr b="0" i="0" sz="1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100"/>
              <a:buFont typeface="Arial"/>
              <a:buNone/>
            </a:pPr>
            <a:r>
              <a:rPr b="0" i="0" lang="vi" sz="1600" u="none" cap="none" strike="noStrike">
                <a:solidFill>
                  <a:schemeClr val="dk1"/>
                </a:solidFill>
                <a:latin typeface="Arial"/>
                <a:ea typeface="Arial"/>
                <a:cs typeface="Arial"/>
                <a:sym typeface="Arial"/>
              </a:rPr>
              <a:t>   Đưa trị riêng vừa tìm được về 0, trong khi giữ nguyên các trị riêng còn lại</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nvSpPr>
        <p:spPr>
          <a:xfrm>
            <a:off x="0" y="48300"/>
            <a:ext cx="9144000" cy="50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 sz="1600" u="none" cap="none" strike="noStrike">
                <a:solidFill>
                  <a:schemeClr val="dk1"/>
                </a:solidFill>
                <a:latin typeface="Arial"/>
                <a:ea typeface="Arial"/>
                <a:cs typeface="Arial"/>
                <a:sym typeface="Arial"/>
              </a:rPr>
              <a:t>Bằng phương pháp lũy thừa, ta đã tìm được giá trị riêng trội là      </a:t>
            </a:r>
            <a:r>
              <a:rPr b="0" i="0" lang="vi" sz="1400" u="none" cap="none" strike="noStrike">
                <a:solidFill>
                  <a:schemeClr val="dk1"/>
                </a:solidFill>
                <a:latin typeface="Arial"/>
                <a:ea typeface="Arial"/>
                <a:cs typeface="Arial"/>
                <a:sym typeface="Arial"/>
              </a:rPr>
              <a:t> và vector riêng tương ứng là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Giả xử                                                         có thành phần thứ i bằng 1 (tức là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Đặt:                                                              (i)</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                                        (i)</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Xét ma trận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Khi đó ma trận       có các giá trị riêng lần lượt là                                     và các vector riêng tương ứng là:</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Áp dụng phương pháp lũy thừa với      , cứ thế sau n-1 lần thì ta tìm n giá trị riêng của ma trận A         </a:t>
            </a:r>
            <a:endParaRPr b="0" i="0" sz="1400" u="none" cap="none" strike="noStrike">
              <a:solidFill>
                <a:schemeClr val="dk1"/>
              </a:solidFill>
              <a:latin typeface="Arial"/>
              <a:ea typeface="Arial"/>
              <a:cs typeface="Arial"/>
              <a:sym typeface="Arial"/>
            </a:endParaRPr>
          </a:p>
        </p:txBody>
      </p:sp>
      <p:pic>
        <p:nvPicPr>
          <p:cNvPr descr="&lt;math xmlns=&quot;http://www.w3.org/1998/Math/MathML&quot;&gt;&lt;msub&gt;&lt;mi&gt;&amp;#x3BB;&lt;/mi&gt;&lt;mn&gt;1&lt;/mn&gt;&lt;/msub&gt;&lt;/math&gt;" id="292" name="Google Shape;292;p28" title="lambda subscript 1"/>
          <p:cNvPicPr preferRelativeResize="0"/>
          <p:nvPr/>
        </p:nvPicPr>
        <p:blipFill rotWithShape="1">
          <a:blip r:embed="rId3">
            <a:alphaModFix/>
          </a:blip>
          <a:srcRect b="0" l="0" r="0" t="0"/>
          <a:stretch/>
        </p:blipFill>
        <p:spPr>
          <a:xfrm>
            <a:off x="5776925" y="183375"/>
            <a:ext cx="237600" cy="266700"/>
          </a:xfrm>
          <a:prstGeom prst="rect">
            <a:avLst/>
          </a:prstGeom>
          <a:noFill/>
          <a:ln>
            <a:noFill/>
          </a:ln>
        </p:spPr>
      </p:pic>
      <p:pic>
        <p:nvPicPr>
          <p:cNvPr descr="&lt;math xmlns=&quot;http://www.w3.org/1998/Math/MathML&quot;&gt;&lt;msub&gt;&lt;mi&gt;X&lt;/mi&gt;&lt;mn&gt;1&lt;/mn&gt;&lt;/msub&gt;&lt;/math&gt;" id="293" name="Google Shape;293;p28" title="X subscript 1"/>
          <p:cNvPicPr preferRelativeResize="0"/>
          <p:nvPr/>
        </p:nvPicPr>
        <p:blipFill rotWithShape="1">
          <a:blip r:embed="rId4">
            <a:alphaModFix/>
          </a:blip>
          <a:srcRect b="0" l="0" r="0" t="0"/>
          <a:stretch/>
        </p:blipFill>
        <p:spPr>
          <a:xfrm>
            <a:off x="8417725" y="226938"/>
            <a:ext cx="193025" cy="179575"/>
          </a:xfrm>
          <a:prstGeom prst="rect">
            <a:avLst/>
          </a:prstGeom>
          <a:noFill/>
          <a:ln>
            <a:noFill/>
          </a:ln>
        </p:spPr>
      </p:pic>
      <p:pic>
        <p:nvPicPr>
          <p:cNvPr descr="&lt;math xmlns=&quot;http://www.w3.org/1998/Math/MathML&quot;&gt;&lt;msup&gt;&lt;mi&gt;X&lt;/mi&gt;&lt;mfenced&gt;&lt;mn&gt;1&lt;/mn&gt;&lt;/mfenced&gt;&lt;/msup&gt;&lt;mo&gt;=&lt;/mo&gt;&lt;msup&gt;&lt;mfenced&gt;&lt;mrow&gt;&lt;msub&gt;&lt;mi&gt;x&lt;/mi&gt;&lt;mn&gt;1&lt;/mn&gt;&lt;/msub&gt;&lt;mo&gt;,&lt;/mo&gt;&lt;mo&gt;&amp;#xA0;&lt;/mo&gt;&lt;msub&gt;&lt;mi&gt;x&lt;/mi&gt;&lt;mn&gt;2&lt;/mn&gt;&lt;/msub&gt;&lt;mo&gt;,&lt;/mo&gt;&lt;mo&gt;&amp;#xA0;&lt;/mo&gt;&lt;mo&gt;.&lt;/mo&gt;&lt;mo&gt;.&lt;/mo&gt;&lt;mo&gt;.&lt;/mo&gt;&lt;mo&gt;.&lt;/mo&gt;&lt;mo&gt;,&lt;/mo&gt;&lt;msub&gt;&lt;mi&gt;x&lt;/mi&gt;&lt;mi&gt;n&lt;/mi&gt;&lt;/msub&gt;&lt;/mrow&gt;&lt;/mfenced&gt;&lt;mi&gt;t&lt;/mi&gt;&lt;/msup&gt;&lt;/math&gt;" id="294" name="Google Shape;294;p28" title="X to the power of open parentheses 1 close parentheses end exponent equals open parentheses x subscript 1 comma space x subscript 2 comma space.... comma x subscript n close parentheses to the power of t"/>
          <p:cNvPicPr preferRelativeResize="0"/>
          <p:nvPr/>
        </p:nvPicPr>
        <p:blipFill rotWithShape="1">
          <a:blip r:embed="rId5">
            <a:alphaModFix/>
          </a:blip>
          <a:srcRect b="0" l="0" r="0" t="0"/>
          <a:stretch/>
        </p:blipFill>
        <p:spPr>
          <a:xfrm>
            <a:off x="760800" y="610825"/>
            <a:ext cx="2528899" cy="266700"/>
          </a:xfrm>
          <a:prstGeom prst="rect">
            <a:avLst/>
          </a:prstGeom>
          <a:noFill/>
          <a:ln>
            <a:noFill/>
          </a:ln>
        </p:spPr>
      </p:pic>
      <p:pic>
        <p:nvPicPr>
          <p:cNvPr descr="&lt;math xmlns=&quot;http://www.w3.org/1998/Math/MathML&quot;&gt;&lt;msup&gt;&lt;mi&gt;X&lt;/mi&gt;&lt;mfenced&gt;&lt;mn&gt;1&lt;/mn&gt;&lt;/mfenced&gt;&lt;/msup&gt;&lt;mo&gt;=&lt;/mo&gt;&lt;msup&gt;&lt;mfenced&gt;&lt;mrow&gt;&lt;msub&gt;&lt;mi&gt;x&lt;/mi&gt;&lt;mn&gt;1&lt;/mn&gt;&lt;/msub&gt;&lt;mo&gt;,&lt;/mo&gt;&lt;msub&gt;&lt;mi&gt;x&lt;/mi&gt;&lt;mn&gt;2&lt;/mn&gt;&lt;/msub&gt;&lt;mo&gt;,&lt;/mo&gt;&lt;mo&gt;.&lt;/mo&gt;&lt;mo&gt;.&lt;/mo&gt;&lt;mo&gt;.&lt;/mo&gt;&lt;mo&gt;.&lt;/mo&gt;&lt;mo&gt;,&lt;/mo&gt;&lt;mn&gt;1&lt;/mn&gt;&lt;mo&gt;,&lt;/mo&gt;&lt;msub&gt;&lt;mi&gt;x&lt;/mi&gt;&lt;mrow&gt;&lt;mi&gt;i&lt;/mi&gt;&lt;mo&gt;+&lt;/mo&gt;&lt;mn&gt;1&lt;/mn&gt;&lt;/mrow&gt;&lt;/msub&gt;&lt;mo&gt;,&lt;/mo&gt;&lt;mo&gt;.&lt;/mo&gt;&lt;mo&gt;.&lt;/mo&gt;&lt;mo&gt;.&lt;/mo&gt;&lt;mo&gt;,&lt;/mo&gt;&lt;msub&gt;&lt;mi&gt;x&lt;/mi&gt;&lt;mi&gt;n&lt;/mi&gt;&lt;/msub&gt;&lt;/mrow&gt;&lt;/mfenced&gt;&lt;mi&gt;t&lt;/mi&gt;&lt;/msup&gt;&lt;/math&gt;" id="295" name="Google Shape;295;p28" title="X to the power of open parentheses 1 close parentheses end exponent equals open parentheses x subscript 1 comma x subscript 2 comma.... comma 1 comma x subscript i plus 1 end subscript comma... comma x subscript n close parentheses to the power of t"/>
          <p:cNvPicPr preferRelativeResize="0"/>
          <p:nvPr/>
        </p:nvPicPr>
        <p:blipFill rotWithShape="1">
          <a:blip r:embed="rId6">
            <a:alphaModFix/>
          </a:blip>
          <a:srcRect b="0" l="0" r="0" t="0"/>
          <a:stretch/>
        </p:blipFill>
        <p:spPr>
          <a:xfrm>
            <a:off x="6182900" y="610823"/>
            <a:ext cx="2711416" cy="266700"/>
          </a:xfrm>
          <a:prstGeom prst="rect">
            <a:avLst/>
          </a:prstGeom>
          <a:noFill/>
          <a:ln>
            <a:noFill/>
          </a:ln>
        </p:spPr>
      </p:pic>
      <p:pic>
        <p:nvPicPr>
          <p:cNvPr descr="&lt;math xmlns=&quot;http://www.w3.org/1998/Math/MathML&quot;&gt;&lt;mi&gt;&amp;#x3B8;&lt;/mi&gt;&lt;mfenced&gt;&lt;mrow&gt;&lt;msup&gt;&lt;mi&gt;X&lt;/mi&gt;&lt;mfenced&gt;&lt;mn&gt;1&lt;/mn&gt;&lt;/mfenced&gt;&lt;/msup&gt;&lt;mo&gt;,&lt;/mo&gt;&lt;mi&gt;i&lt;/mi&gt;&lt;/mrow&gt;&lt;/mfenced&gt;&lt;mo&gt;=&lt;/mo&gt;&lt;mfenced open=&quot;[&quot; close=&quot;]&quot;&gt;&lt;mtable&gt;&lt;mtr&gt;&lt;mtd&gt;&lt;mn&gt;1&lt;/mn&gt;&lt;/mtd&gt;&lt;mtd&gt;&lt;mn&gt;0&lt;/mn&gt;&lt;/mtd&gt;&lt;mtd&gt;&lt;mo&gt;.&lt;/mo&gt;&lt;mo&gt;.&lt;/mo&gt;&lt;mo&gt;.&lt;/mo&gt;&lt;/mtd&gt;&lt;mtd&gt;&lt;mn&gt;0&lt;/mn&gt;&lt;/mtd&gt;&lt;mtd&gt;&lt;mo&gt;-&lt;/mo&gt;&lt;msub&gt;&lt;mi&gt;x&lt;/mi&gt;&lt;mn&gt;1&lt;/mn&gt;&lt;/msub&gt;&lt;/mtd&gt;&lt;mtd&gt;&lt;mn&gt;0&lt;/mn&gt;&lt;/mtd&gt;&lt;mtd&gt;&lt;mo&gt;.&lt;/mo&gt;&lt;mo&gt;.&lt;/mo&gt;&lt;mo&gt;.&lt;/mo&gt;&lt;/mtd&gt;&lt;mtd&gt;&lt;mn&gt;0&lt;/mn&gt;&lt;/mtd&gt;&lt;/mtr&gt;&lt;mtr&gt;&lt;mtd&gt;&lt;mn&gt;0&lt;/mn&gt;&lt;/mtd&gt;&lt;mtd&gt;&lt;mn&gt;1&lt;/mn&gt;&lt;/mtd&gt;&lt;mtd&gt;&lt;mo&gt;.&lt;/mo&gt;&lt;mo&gt;.&lt;/mo&gt;&lt;mo&gt;.&lt;/mo&gt;&lt;/mtd&gt;&lt;mtd&gt;&lt;mn&gt;0&lt;/mn&gt;&lt;/mtd&gt;&lt;mtd&gt;&lt;mo&gt;-&lt;/mo&gt;&lt;msub&gt;&lt;mi&gt;x&lt;/mi&gt;&lt;mn&gt;2&lt;/mn&gt;&lt;/msub&gt;&lt;/mtd&gt;&lt;mtd&gt;&lt;mn&gt;0&lt;/mn&gt;&lt;/mtd&gt;&lt;mtd&gt;&lt;mo&gt;.&lt;/mo&gt;&lt;mo&gt;.&lt;/mo&gt;&lt;mo&gt;.&lt;/mo&gt;&lt;/mtd&gt;&lt;mtd&gt;&lt;mn&gt;0&lt;/mn&gt;&lt;/mtd&gt;&lt;/mtr&gt;&lt;mtr&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r&gt;&lt;mtr&gt;&lt;mtd&gt;&lt;mo&gt;&amp;#x200A;&lt;/mo&gt;&lt;mn&gt;0&lt;/mn&gt;&lt;/mtd&gt;&lt;mtd&gt;&lt;mn&gt;0&lt;/mn&gt;&lt;/mtd&gt;&lt;mtd&gt;&lt;mo&gt;.&lt;/mo&gt;&lt;mo&gt;.&lt;/mo&gt;&lt;mo&gt;.&lt;/mo&gt;&lt;/mtd&gt;&lt;mtd&gt;&lt;mn&gt;0&lt;/mn&gt;&lt;/mtd&gt;&lt;mtd&gt;&lt;mn&gt;0&lt;/mn&gt;&lt;/mtd&gt;&lt;mtd&gt;&lt;mn&gt;0&lt;/mn&gt;&lt;/mtd&gt;&lt;mtd&gt;&lt;mn&gt;0&lt;/mn&gt;&lt;/mtd&gt;&lt;mtd&gt;&lt;mn&gt;0&lt;/mn&gt;&lt;/mtd&gt;&lt;/mtr&gt;&lt;mtr&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r&gt;&lt;mtr&gt;&lt;mtd&gt;&lt;mn&gt;0&lt;/mn&gt;&lt;/mtd&gt;&lt;mtd&gt;&lt;mn&gt;0&lt;/mn&gt;&lt;/mtd&gt;&lt;mtd&gt;&lt;mo&gt;.&lt;/mo&gt;&lt;mo&gt;.&lt;/mo&gt;&lt;mo&gt;.&lt;/mo&gt;&lt;/mtd&gt;&lt;mtd&gt;&lt;mn&gt;0&lt;/mn&gt;&lt;/mtd&gt;&lt;mtd&gt;&lt;mo&gt;-&lt;/mo&gt;&lt;msub&gt;&lt;mi&gt;x&lt;/mi&gt;&lt;mi&gt;n&lt;/mi&gt;&lt;/msub&gt;&lt;/mtd&gt;&lt;mtd&gt;&lt;mn&gt;0&lt;/mn&gt;&lt;/mtd&gt;&lt;mtd&gt;&lt;mo&gt;.&lt;/mo&gt;&lt;mo&gt;.&lt;/mo&gt;&lt;mo&gt;.&lt;/mo&gt;&lt;/mtd&gt;&lt;mtd&gt;&lt;mn&gt;1&lt;/mn&gt;&lt;/mtd&gt;&lt;/mtr&gt;&lt;/mtable&gt;&lt;/mfenced&gt;&lt;mspace linebreak=&quot;newline&quot;/&gt;&lt;/math&gt;" id="296" name="Google Shape;296;p28" title="theta open parentheses X to the power of open parentheses 1 close parentheses end exponent comma i close parentheses equals open square brackets table row 1 0 cell... end cell 0 cell negative x subscript 1 end cell 0 cell... end cell 0 row 0 1 cell... end cell 0 cell negative x subscript 2 end cell 0 cell... end cell 0 row cell... end cell cell... end cell cell... end cell cell... end cell cell... end cell cell... end cell cell... end cell cell... end cell row cell   0 end cell 0 cell... end cell 0 0 0 0 0 row cell... end cell cell... end cell cell... end cell cell... end cell cell... end cell cell... end cell cell... end cell cell... end cell row 0 0 cell... end cell 0 cell negative x subscript n end cell 0 cell... end cell 1 end table close square brackets&#10;"/>
          <p:cNvPicPr preferRelativeResize="0"/>
          <p:nvPr/>
        </p:nvPicPr>
        <p:blipFill rotWithShape="1">
          <a:blip r:embed="rId7">
            <a:alphaModFix/>
          </a:blip>
          <a:srcRect b="0" l="0" r="0" t="0"/>
          <a:stretch/>
        </p:blipFill>
        <p:spPr>
          <a:xfrm>
            <a:off x="1350200" y="1300350"/>
            <a:ext cx="3360624" cy="1732174"/>
          </a:xfrm>
          <a:prstGeom prst="rect">
            <a:avLst/>
          </a:prstGeom>
          <a:noFill/>
          <a:ln>
            <a:noFill/>
          </a:ln>
        </p:spPr>
      </p:pic>
      <p:pic>
        <p:nvPicPr>
          <p:cNvPr descr="&lt;math xmlns=&quot;http://www.w3.org/1998/Math/MathML&quot;&gt;&lt;msub&gt;&lt;mi&gt;A&lt;/mi&gt;&lt;mn&gt;1&lt;/mn&gt;&lt;/msub&gt;&lt;mo&gt;=&lt;/mo&gt;&lt;mi&gt;&amp;#x3B8;&lt;/mi&gt;&lt;mfenced&gt;&lt;mrow&gt;&lt;msup&gt;&lt;mi&gt;X&lt;/mi&gt;&lt;mfenced&gt;&lt;mn&gt;1&lt;/mn&gt;&lt;/mfenced&gt;&lt;/msup&gt;&lt;mo&gt;,&lt;/mo&gt;&lt;mi&gt;i&lt;/mi&gt;&lt;/mrow&gt;&lt;/mfenced&gt;&lt;mi&gt;A&lt;/mi&gt;&lt;/math&gt;" id="297" name="Google Shape;297;p28" title="A subscript 1 equals theta open parentheses X to the power of open parentheses 1 close parentheses end exponent comma i close parentheses A"/>
          <p:cNvPicPr preferRelativeResize="0"/>
          <p:nvPr/>
        </p:nvPicPr>
        <p:blipFill rotWithShape="1">
          <a:blip r:embed="rId8">
            <a:alphaModFix/>
          </a:blip>
          <a:srcRect b="0" l="0" r="0" t="0"/>
          <a:stretch/>
        </p:blipFill>
        <p:spPr>
          <a:xfrm>
            <a:off x="1083475" y="3240875"/>
            <a:ext cx="1584699" cy="311275"/>
          </a:xfrm>
          <a:prstGeom prst="rect">
            <a:avLst/>
          </a:prstGeom>
          <a:noFill/>
          <a:ln>
            <a:noFill/>
          </a:ln>
        </p:spPr>
      </p:pic>
      <p:pic>
        <p:nvPicPr>
          <p:cNvPr descr="&lt;math xmlns=&quot;http://www.w3.org/1998/Math/MathML&quot;&gt;&lt;msub&gt;&lt;mi&gt;A&lt;/mi&gt;&lt;mn&gt;1&lt;/mn&gt;&lt;/msub&gt;&lt;/math&gt;" id="298" name="Google Shape;298;p28" title="A subscript 1"/>
          <p:cNvPicPr preferRelativeResize="0"/>
          <p:nvPr/>
        </p:nvPicPr>
        <p:blipFill rotWithShape="1">
          <a:blip r:embed="rId9">
            <a:alphaModFix/>
          </a:blip>
          <a:srcRect b="0" l="0" r="0" t="0"/>
          <a:stretch/>
        </p:blipFill>
        <p:spPr>
          <a:xfrm>
            <a:off x="1307325" y="3760493"/>
            <a:ext cx="237600" cy="215448"/>
          </a:xfrm>
          <a:prstGeom prst="rect">
            <a:avLst/>
          </a:prstGeom>
          <a:noFill/>
          <a:ln>
            <a:noFill/>
          </a:ln>
        </p:spPr>
      </p:pic>
      <p:pic>
        <p:nvPicPr>
          <p:cNvPr descr="&lt;math xmlns=&quot;http://www.w3.org/1998/Math/MathML&quot;&gt;&lt;msub&gt;&lt;mi&gt;&amp;#x3BB;&lt;/mi&gt;&lt;mn&gt;2&lt;/mn&gt;&lt;/msub&gt;&lt;mo&gt;,&lt;/mo&gt;&lt;mo&gt;&amp;#xA0;&lt;/mo&gt;&lt;msub&gt;&lt;mi&gt;&amp;#x3BB;&lt;/mi&gt;&lt;mn&gt;3&lt;/mn&gt;&lt;/msub&gt;&lt;mo&gt;,&lt;/mo&gt;&lt;mo&gt;.&lt;/mo&gt;&lt;mo&gt;.&lt;/mo&gt;&lt;mo&gt;.&lt;/mo&gt;&lt;mo&gt;.&lt;/mo&gt;&lt;mo&gt;.&lt;/mo&gt;&lt;msub&gt;&lt;mi&gt;&amp;#x3BB;&lt;/mi&gt;&lt;mi&gt;n&lt;/mi&gt;&lt;/msub&gt;&lt;mo&gt;,&lt;/mo&gt;&lt;mn&gt;0&lt;/mn&gt;&lt;/math&gt;" id="299" name="Google Shape;299;p28" title="lambda subscript 2 comma space lambda subscript 3 comma..... lambda subscript n comma 0"/>
          <p:cNvPicPr preferRelativeResize="0"/>
          <p:nvPr/>
        </p:nvPicPr>
        <p:blipFill rotWithShape="1">
          <a:blip r:embed="rId10">
            <a:alphaModFix/>
          </a:blip>
          <a:srcRect b="0" l="0" r="0" t="0"/>
          <a:stretch/>
        </p:blipFill>
        <p:spPr>
          <a:xfrm>
            <a:off x="3931474" y="3734874"/>
            <a:ext cx="1674699" cy="266700"/>
          </a:xfrm>
          <a:prstGeom prst="rect">
            <a:avLst/>
          </a:prstGeom>
          <a:noFill/>
          <a:ln>
            <a:noFill/>
          </a:ln>
        </p:spPr>
      </p:pic>
      <p:pic>
        <p:nvPicPr>
          <p:cNvPr descr="&lt;math xmlns=&quot;http://www.w3.org/1998/Math/MathML&quot;&gt;&lt;mi&gt;&amp;#x3B8;&lt;/mi&gt;&lt;msup&gt;&lt;mi&gt;X&lt;/mi&gt;&lt;mfenced&gt;&lt;mn&gt;2&lt;/mn&gt;&lt;/mfenced&gt;&lt;/msup&gt;&lt;mo&gt;,&lt;/mo&gt;&lt;mi&gt;&amp;#x3B8;&lt;/mi&gt;&lt;msup&gt;&lt;mi&gt;X&lt;/mi&gt;&lt;mfenced&gt;&lt;mn&gt;3&lt;/mn&gt;&lt;/mfenced&gt;&lt;/msup&gt;&lt;mo&gt;,&lt;/mo&gt;&lt;mo&gt;.&lt;/mo&gt;&lt;mo&gt;.&lt;/mo&gt;&lt;mo&gt;.&lt;/mo&gt;&lt;mo&gt;,&lt;/mo&gt;&lt;mi&gt;&amp;#x3B8;&lt;/mi&gt;&lt;msup&gt;&lt;mi&gt;X&lt;/mi&gt;&lt;mfenced&gt;&lt;mi&gt;n&lt;/mi&gt;&lt;/mfenced&gt;&lt;/msup&gt;&lt;mo&gt;&amp;#xA0;&lt;/mo&gt;&lt;mi&gt;v&lt;/mi&gt;&lt;mi&gt;&amp;#xE0;&lt;/mi&gt;&lt;mo&gt;&amp;#xA0;&lt;/mo&gt;&lt;msup&gt;&lt;mi&gt;X&lt;/mi&gt;&lt;mfenced&gt;&lt;mn&gt;1&lt;/mn&gt;&lt;/mfenced&gt;&lt;/msup&gt;&lt;/math&gt;" id="300" name="Google Shape;300;p28" title="theta X to the power of open parentheses 2 close parentheses end exponent comma theta X to the power of open parentheses 3 close parentheses end exponent comma... comma theta X to the power of open parentheses n close parentheses end exponent space v à space X to the power of open parentheses 1 close parentheses end exponent"/>
          <p:cNvPicPr preferRelativeResize="0"/>
          <p:nvPr/>
        </p:nvPicPr>
        <p:blipFill rotWithShape="1">
          <a:blip r:embed="rId11">
            <a:alphaModFix/>
          </a:blip>
          <a:srcRect b="0" l="0" r="0" t="0"/>
          <a:stretch/>
        </p:blipFill>
        <p:spPr>
          <a:xfrm>
            <a:off x="117850" y="4047775"/>
            <a:ext cx="2532014" cy="179550"/>
          </a:xfrm>
          <a:prstGeom prst="rect">
            <a:avLst/>
          </a:prstGeom>
          <a:noFill/>
          <a:ln>
            <a:noFill/>
          </a:ln>
        </p:spPr>
      </p:pic>
      <p:pic>
        <p:nvPicPr>
          <p:cNvPr descr="&lt;math xmlns=&quot;http://www.w3.org/1998/Math/MathML&quot;&gt;&lt;msub&gt;&lt;mi&gt;A&lt;/mi&gt;&lt;mn&gt;1&lt;/mn&gt;&lt;/msub&gt;&lt;/math&gt;" id="301" name="Google Shape;301;p28" title="A subscript 1"/>
          <p:cNvPicPr preferRelativeResize="0"/>
          <p:nvPr/>
        </p:nvPicPr>
        <p:blipFill rotWithShape="1">
          <a:blip r:embed="rId9">
            <a:alphaModFix/>
          </a:blip>
          <a:srcRect b="0" l="0" r="0" t="0"/>
          <a:stretch/>
        </p:blipFill>
        <p:spPr>
          <a:xfrm>
            <a:off x="2911713" y="4409650"/>
            <a:ext cx="237600" cy="2154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nvSpPr>
        <p:spPr>
          <a:xfrm>
            <a:off x="21425" y="21425"/>
            <a:ext cx="91440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Arial"/>
                <a:ea typeface="Arial"/>
                <a:cs typeface="Arial"/>
                <a:sym typeface="Arial"/>
              </a:rPr>
              <a:t>Thuật toán, chương trình và ví dụ:</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sz="2400"/>
              <a:t>Bài toán</a:t>
            </a:r>
            <a:endParaRPr b="1" sz="2400"/>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vi" sz="2800">
                <a:solidFill>
                  <a:schemeClr val="dk1"/>
                </a:solidFill>
              </a:rPr>
              <a:t>•Tìm giá trị riêng trội và giá trị riêng trội tiếp theo của ma trân vuông cấp n </a:t>
            </a:r>
            <a:endParaRPr sz="2800">
              <a:solidFill>
                <a:schemeClr val="dk1"/>
              </a:solidFill>
            </a:endParaRPr>
          </a:p>
          <a:p>
            <a:pPr indent="0" lvl="0" marL="0" rtl="0" algn="l">
              <a:lnSpc>
                <a:spcPct val="115000"/>
              </a:lnSpc>
              <a:spcBef>
                <a:spcPts val="0"/>
              </a:spcBef>
              <a:spcAft>
                <a:spcPts val="1600"/>
              </a:spcAft>
              <a:buSzPts val="1800"/>
              <a:buNone/>
            </a:pPr>
            <a:r>
              <a:t/>
            </a:r>
            <a:endParaRPr sz="4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nvSpPr>
        <p:spPr>
          <a:xfrm>
            <a:off x="71375" y="36750"/>
            <a:ext cx="9144000" cy="507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Tổng quan:</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120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a:t>
            </a:r>
            <a:r>
              <a:rPr b="0" i="0" lang="vi" sz="700" u="none" cap="none" strike="noStrike">
                <a:solidFill>
                  <a:srgbClr val="000000"/>
                </a:solidFill>
                <a:latin typeface="Arial"/>
                <a:ea typeface="Arial"/>
                <a:cs typeface="Arial"/>
                <a:sym typeface="Arial"/>
              </a:rPr>
              <a:t>        </a:t>
            </a:r>
            <a:r>
              <a:rPr b="0" i="0" lang="vi" sz="1400" u="none" cap="none" strike="noStrike">
                <a:solidFill>
                  <a:srgbClr val="000000"/>
                </a:solidFill>
                <a:latin typeface="Arial"/>
                <a:ea typeface="Arial"/>
                <a:cs typeface="Arial"/>
                <a:sym typeface="Arial"/>
              </a:rPr>
              <a:t>B1: Nhập ma trận vuông cấp n và vector Y</a:t>
            </a:r>
            <a:endParaRPr b="0" i="0" sz="1400" u="none" cap="none" strike="noStrike">
              <a:solidFill>
                <a:srgbClr val="000000"/>
              </a:solidFill>
              <a:latin typeface="Arial"/>
              <a:ea typeface="Arial"/>
              <a:cs typeface="Arial"/>
              <a:sym typeface="Arial"/>
            </a:endParaRPr>
          </a:p>
          <a:p>
            <a:pPr indent="457200" lvl="0" marL="0" marR="0" rtl="0" algn="just">
              <a:lnSpc>
                <a:spcPct val="115000"/>
              </a:lnSpc>
              <a:spcBef>
                <a:spcPts val="120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a:t>
            </a:r>
            <a:r>
              <a:rPr b="0" i="0" lang="vi" sz="700" u="none" cap="none" strike="noStrike">
                <a:solidFill>
                  <a:srgbClr val="000000"/>
                </a:solidFill>
                <a:latin typeface="Arial"/>
                <a:ea typeface="Arial"/>
                <a:cs typeface="Arial"/>
                <a:sym typeface="Arial"/>
              </a:rPr>
              <a:t>        </a:t>
            </a:r>
            <a:r>
              <a:rPr b="0" i="0" lang="vi" sz="1400" u="none" cap="none" strike="noStrike">
                <a:solidFill>
                  <a:srgbClr val="000000"/>
                </a:solidFill>
                <a:latin typeface="Arial"/>
                <a:ea typeface="Arial"/>
                <a:cs typeface="Arial"/>
                <a:sym typeface="Arial"/>
              </a:rPr>
              <a:t>B2:</a:t>
            </a:r>
            <a:r>
              <a:rPr b="0" i="0" lang="vi" sz="700" u="none" cap="none" strike="noStrike">
                <a:solidFill>
                  <a:srgbClr val="000000"/>
                </a:solidFill>
                <a:latin typeface="Times New Roman"/>
                <a:ea typeface="Times New Roman"/>
                <a:cs typeface="Times New Roman"/>
                <a:sym typeface="Times New Roman"/>
              </a:rPr>
              <a:t>  </a:t>
            </a:r>
            <a:r>
              <a:rPr b="0" i="0" lang="vi" sz="1400" u="none" cap="none" strike="noStrike">
                <a:solidFill>
                  <a:srgbClr val="000000"/>
                </a:solidFill>
                <a:latin typeface="Arial"/>
                <a:ea typeface="Arial"/>
                <a:cs typeface="Arial"/>
                <a:sym typeface="Arial"/>
              </a:rPr>
              <a:t>Tính các vector  và kiểm tra:</a:t>
            </a:r>
            <a:endParaRPr b="0" i="0" sz="1400" u="none" cap="none" strike="noStrike">
              <a:solidFill>
                <a:srgbClr val="000000"/>
              </a:solidFill>
              <a:latin typeface="Arial"/>
              <a:ea typeface="Arial"/>
              <a:cs typeface="Arial"/>
              <a:sym typeface="Arial"/>
            </a:endParaRPr>
          </a:p>
          <a:p>
            <a:pPr indent="457200" lvl="0" marL="457200" marR="0" rtl="0" algn="just">
              <a:lnSpc>
                <a:spcPct val="115000"/>
              </a:lnSpc>
              <a:spcBef>
                <a:spcPts val="1200"/>
              </a:spcBef>
              <a:spcAft>
                <a:spcPts val="0"/>
              </a:spcAft>
              <a:buClr>
                <a:srgbClr val="000000"/>
              </a:buClr>
              <a:buSzPts val="1400"/>
              <a:buFont typeface="Arial"/>
              <a:buNone/>
            </a:pPr>
            <a:r>
              <a:rPr b="0" i="0" lang="vi" sz="1400" u="none" cap="none" strike="noStrike">
                <a:solidFill>
                  <a:srgbClr val="000000"/>
                </a:solidFill>
                <a:latin typeface="Noto Sans Symbols"/>
                <a:ea typeface="Noto Sans Symbols"/>
                <a:cs typeface="Noto Sans Symbols"/>
                <a:sym typeface="Noto Sans Symbols"/>
              </a:rPr>
              <a:t>▪</a:t>
            </a:r>
            <a:r>
              <a:rPr b="0" i="0" lang="vi" sz="700" u="none" cap="none" strike="noStrike">
                <a:solidFill>
                  <a:srgbClr val="000000"/>
                </a:solidFill>
                <a:latin typeface="Times New Roman"/>
                <a:ea typeface="Times New Roman"/>
                <a:cs typeface="Times New Roman"/>
                <a:sym typeface="Times New Roman"/>
              </a:rPr>
              <a:t>        </a:t>
            </a:r>
            <a:r>
              <a:rPr b="0" i="0" lang="vi" sz="1400" u="none" cap="none" strike="noStrike">
                <a:solidFill>
                  <a:srgbClr val="000000"/>
                </a:solidFill>
                <a:latin typeface="Arial"/>
                <a:ea typeface="Arial"/>
                <a:cs typeface="Arial"/>
                <a:sym typeface="Arial"/>
              </a:rPr>
              <a:t>Nếu các vector kề nhau hội tụ, đánh dấu là trường hợp 1.</a:t>
            </a:r>
            <a:endParaRPr b="0" i="0" sz="1400" u="none" cap="none" strike="noStrike">
              <a:solidFill>
                <a:srgbClr val="000000"/>
              </a:solidFill>
              <a:latin typeface="Arial"/>
              <a:ea typeface="Arial"/>
              <a:cs typeface="Arial"/>
              <a:sym typeface="Arial"/>
            </a:endParaRPr>
          </a:p>
          <a:p>
            <a:pPr indent="457200" lvl="0" marL="457200" marR="0" rtl="0" algn="just">
              <a:lnSpc>
                <a:spcPct val="115000"/>
              </a:lnSpc>
              <a:spcBef>
                <a:spcPts val="0"/>
              </a:spcBef>
              <a:spcAft>
                <a:spcPts val="0"/>
              </a:spcAft>
              <a:buClr>
                <a:srgbClr val="000000"/>
              </a:buClr>
              <a:buSzPts val="1400"/>
              <a:buFont typeface="Arial"/>
              <a:buNone/>
            </a:pPr>
            <a:r>
              <a:rPr b="0" i="0" lang="vi" sz="1400" u="none" cap="none" strike="noStrike">
                <a:solidFill>
                  <a:srgbClr val="000000"/>
                </a:solidFill>
                <a:latin typeface="Noto Sans Symbols"/>
                <a:ea typeface="Noto Sans Symbols"/>
                <a:cs typeface="Noto Sans Symbols"/>
                <a:sym typeface="Noto Sans Symbols"/>
              </a:rPr>
              <a:t>▪</a:t>
            </a:r>
            <a:r>
              <a:rPr b="0" i="0" lang="vi" sz="700" u="none" cap="none" strike="noStrike">
                <a:solidFill>
                  <a:srgbClr val="000000"/>
                </a:solidFill>
                <a:latin typeface="Times New Roman"/>
                <a:ea typeface="Times New Roman"/>
                <a:cs typeface="Times New Roman"/>
                <a:sym typeface="Times New Roman"/>
              </a:rPr>
              <a:t>        </a:t>
            </a:r>
            <a:r>
              <a:rPr b="0" i="0" lang="vi" sz="1400" u="none" cap="none" strike="noStrike">
                <a:solidFill>
                  <a:srgbClr val="000000"/>
                </a:solidFill>
                <a:latin typeface="Arial"/>
                <a:ea typeface="Arial"/>
                <a:cs typeface="Arial"/>
                <a:sym typeface="Arial"/>
              </a:rPr>
              <a:t>Nếu các vector có bậc luỹ thừa cùng chẵn hoặc lẻ hội tụ, đánh dấu là trường hợp 3.</a:t>
            </a:r>
            <a:endParaRPr b="0" i="0" sz="1400" u="none" cap="none" strike="noStrike">
              <a:solidFill>
                <a:srgbClr val="000000"/>
              </a:solidFill>
              <a:latin typeface="Arial"/>
              <a:ea typeface="Arial"/>
              <a:cs typeface="Arial"/>
              <a:sym typeface="Arial"/>
            </a:endParaRPr>
          </a:p>
          <a:p>
            <a:pPr indent="457200" lvl="0" marL="457200" marR="0" rtl="0" algn="just">
              <a:lnSpc>
                <a:spcPct val="115000"/>
              </a:lnSpc>
              <a:spcBef>
                <a:spcPts val="0"/>
              </a:spcBef>
              <a:spcAft>
                <a:spcPts val="0"/>
              </a:spcAft>
              <a:buClr>
                <a:srgbClr val="000000"/>
              </a:buClr>
              <a:buSzPts val="1400"/>
              <a:buFont typeface="Arial"/>
              <a:buNone/>
            </a:pPr>
            <a:r>
              <a:rPr b="0" i="0" lang="vi" sz="1400" u="none" cap="none" strike="noStrike">
                <a:solidFill>
                  <a:srgbClr val="000000"/>
                </a:solidFill>
                <a:latin typeface="Noto Sans Symbols"/>
                <a:ea typeface="Noto Sans Symbols"/>
                <a:cs typeface="Noto Sans Symbols"/>
                <a:sym typeface="Noto Sans Symbols"/>
              </a:rPr>
              <a:t>▪</a:t>
            </a:r>
            <a:r>
              <a:rPr b="0" i="0" lang="vi" sz="700" u="none" cap="none" strike="noStrike">
                <a:solidFill>
                  <a:srgbClr val="000000"/>
                </a:solidFill>
                <a:latin typeface="Times New Roman"/>
                <a:ea typeface="Times New Roman"/>
                <a:cs typeface="Times New Roman"/>
                <a:sym typeface="Times New Roman"/>
              </a:rPr>
              <a:t>        </a:t>
            </a:r>
            <a:r>
              <a:rPr b="0" i="0" lang="vi" sz="1400" u="none" cap="none" strike="noStrike">
                <a:solidFill>
                  <a:srgbClr val="000000"/>
                </a:solidFill>
                <a:latin typeface="Arial"/>
                <a:ea typeface="Arial"/>
                <a:cs typeface="Arial"/>
                <a:sym typeface="Arial"/>
              </a:rPr>
              <a:t>Nếu tính đến 200 lần mà ko có dấu hiệu thõa mãn hai trường hợp trên thì là trường hợp 4</a:t>
            </a:r>
            <a:endParaRPr b="0" i="0" sz="1400" u="none" cap="none" strike="noStrike">
              <a:solidFill>
                <a:srgbClr val="000000"/>
              </a:solidFill>
              <a:latin typeface="Arial"/>
              <a:ea typeface="Arial"/>
              <a:cs typeface="Arial"/>
              <a:sym typeface="Arial"/>
            </a:endParaRPr>
          </a:p>
          <a:p>
            <a:pPr indent="457200" lvl="0" marL="0" marR="0" rtl="0" algn="just">
              <a:lnSpc>
                <a:spcPct val="115000"/>
              </a:lnSpc>
              <a:spcBef>
                <a:spcPts val="120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a:t>
            </a:r>
            <a:r>
              <a:rPr b="0" i="0" lang="vi" sz="700" u="none" cap="none" strike="noStrike">
                <a:solidFill>
                  <a:srgbClr val="000000"/>
                </a:solidFill>
                <a:latin typeface="Arial"/>
                <a:ea typeface="Arial"/>
                <a:cs typeface="Arial"/>
                <a:sym typeface="Arial"/>
              </a:rPr>
              <a:t>        </a:t>
            </a:r>
            <a:r>
              <a:rPr b="0" i="0" lang="vi" sz="1400" u="none" cap="none" strike="noStrike">
                <a:solidFill>
                  <a:srgbClr val="000000"/>
                </a:solidFill>
                <a:latin typeface="Arial"/>
                <a:ea typeface="Arial"/>
                <a:cs typeface="Arial"/>
                <a:sym typeface="Arial"/>
              </a:rPr>
              <a:t>B3: Xử lý các trường hợp:</a:t>
            </a:r>
            <a:endParaRPr b="0" i="0" sz="1400" u="none" cap="none" strike="noStrike">
              <a:solidFill>
                <a:srgbClr val="000000"/>
              </a:solidFill>
              <a:latin typeface="Arial"/>
              <a:ea typeface="Arial"/>
              <a:cs typeface="Arial"/>
              <a:sym typeface="Arial"/>
            </a:endParaRPr>
          </a:p>
          <a:p>
            <a:pPr indent="0" lvl="0" marL="914400" marR="0" rtl="0" algn="just">
              <a:lnSpc>
                <a:spcPct val="115000"/>
              </a:lnSpc>
              <a:spcBef>
                <a:spcPts val="1200"/>
              </a:spcBef>
              <a:spcAft>
                <a:spcPts val="0"/>
              </a:spcAft>
              <a:buClr>
                <a:srgbClr val="000000"/>
              </a:buClr>
              <a:buSzPts val="1400"/>
              <a:buFont typeface="Arial"/>
              <a:buNone/>
            </a:pPr>
            <a:r>
              <a:rPr b="0" i="0" lang="vi" sz="1400" u="none" cap="none" strike="noStrike">
                <a:solidFill>
                  <a:srgbClr val="000000"/>
                </a:solidFill>
                <a:latin typeface="Noto Sans Symbols"/>
                <a:ea typeface="Noto Sans Symbols"/>
                <a:cs typeface="Noto Sans Symbols"/>
                <a:sym typeface="Noto Sans Symbols"/>
              </a:rPr>
              <a:t>●</a:t>
            </a:r>
            <a:r>
              <a:rPr b="0" i="0" lang="vi" sz="700" u="none" cap="none" strike="noStrike">
                <a:solidFill>
                  <a:srgbClr val="000000"/>
                </a:solidFill>
                <a:latin typeface="Times New Roman"/>
                <a:ea typeface="Times New Roman"/>
                <a:cs typeface="Times New Roman"/>
                <a:sym typeface="Times New Roman"/>
              </a:rPr>
              <a:t>      </a:t>
            </a:r>
            <a:r>
              <a:rPr b="0" i="0" lang="vi" sz="1400" u="none" cap="none" strike="noStrike">
                <a:solidFill>
                  <a:srgbClr val="000000"/>
                </a:solidFill>
                <a:latin typeface="Arial"/>
                <a:ea typeface="Arial"/>
                <a:cs typeface="Arial"/>
                <a:sym typeface="Arial"/>
              </a:rPr>
              <a:t>TH1&amp;2: Đưa ra trị riêng trội và vector tương ứng. Lặp/Xuống thang n lần để tính ma trận mới và tìm trị riêng tiếp theo.</a:t>
            </a:r>
            <a:endParaRPr b="0" i="0" sz="1400" u="none" cap="none" strike="noStrike">
              <a:solidFill>
                <a:srgbClr val="000000"/>
              </a:solidFill>
              <a:latin typeface="Arial"/>
              <a:ea typeface="Arial"/>
              <a:cs typeface="Arial"/>
              <a:sym typeface="Arial"/>
            </a:endParaRPr>
          </a:p>
          <a:p>
            <a:pPr indent="0" lvl="0" marL="914400" marR="0" rtl="0" algn="just">
              <a:lnSpc>
                <a:spcPct val="115000"/>
              </a:lnSpc>
              <a:spcBef>
                <a:spcPts val="1200"/>
              </a:spcBef>
              <a:spcAft>
                <a:spcPts val="0"/>
              </a:spcAft>
              <a:buClr>
                <a:srgbClr val="000000"/>
              </a:buClr>
              <a:buSzPts val="1400"/>
              <a:buFont typeface="Arial"/>
              <a:buNone/>
            </a:pPr>
            <a:r>
              <a:rPr b="0" i="0" lang="vi" sz="1400" u="none" cap="none" strike="noStrike">
                <a:solidFill>
                  <a:srgbClr val="000000"/>
                </a:solidFill>
                <a:latin typeface="Noto Sans Symbols"/>
                <a:ea typeface="Noto Sans Symbols"/>
                <a:cs typeface="Noto Sans Symbols"/>
                <a:sym typeface="Noto Sans Symbols"/>
              </a:rPr>
              <a:t>●</a:t>
            </a:r>
            <a:r>
              <a:rPr b="0" i="0" lang="vi" sz="700" u="none" cap="none" strike="noStrike">
                <a:solidFill>
                  <a:srgbClr val="000000"/>
                </a:solidFill>
                <a:latin typeface="Times New Roman"/>
                <a:ea typeface="Times New Roman"/>
                <a:cs typeface="Times New Roman"/>
                <a:sym typeface="Times New Roman"/>
              </a:rPr>
              <a:t>      </a:t>
            </a:r>
            <a:r>
              <a:rPr b="0" i="0" lang="vi" sz="1400" u="none" cap="none" strike="noStrike">
                <a:solidFill>
                  <a:srgbClr val="000000"/>
                </a:solidFill>
                <a:latin typeface="Arial"/>
                <a:ea typeface="Arial"/>
                <a:cs typeface="Arial"/>
                <a:sym typeface="Arial"/>
              </a:rPr>
              <a:t>TH3&amp;4: Đưa ra các trị riêng trội và vector riêng tương ứng. Kết thúc chương trình.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nvSpPr>
        <p:spPr>
          <a:xfrm>
            <a:off x="21425" y="21425"/>
            <a:ext cx="9122700" cy="51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GÓI XỬ LÍ DỮ LIỆU:</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nvSpPr>
        <p:spPr>
          <a:xfrm>
            <a:off x="9175" y="27550"/>
            <a:ext cx="9144000" cy="504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Arial"/>
                <a:ea typeface="Arial"/>
                <a:cs typeface="Arial"/>
                <a:sym typeface="Arial"/>
              </a:rPr>
              <a:t>Gói Tính</a:t>
            </a:r>
            <a:r>
              <a:rPr b="1" i="0" lang="vi"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Lưu các cột           liên tiếp thành một mảng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Ngay từ đầu, véc-tơ Y được lưu tại vị trí B[0]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Đầu vào của gói này là ma trận A, mảng B đã có m cột : 0,1,2,…,m-1.</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Gói này thực hiện việc tính và lưu cột thứ m ứng với các giá trị cột A^(m-1) Y dựa vào cột thứ m-1 và ma     trận A.</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Arial"/>
                <a:ea typeface="Arial"/>
                <a:cs typeface="Arial"/>
                <a:sym typeface="Arial"/>
              </a:rPr>
              <a:t>Gói Chuẩn Hóa Vector:</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Đầu vào là một vector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Tìm số có giá trị tuyết đối lớn nhất trong vector M là maxi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Vector chuẩn hóa là M’ = M/maxi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Arial"/>
                <a:ea typeface="Arial"/>
                <a:cs typeface="Arial"/>
                <a:sym typeface="Arial"/>
              </a:rPr>
              <a:t>Gói Kiểm Tra:</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Arial"/>
                <a:ea typeface="Arial"/>
                <a:cs typeface="Arial"/>
                <a:sym typeface="Arial"/>
              </a:rPr>
              <a:t>	</a:t>
            </a:r>
            <a:r>
              <a:rPr b="0" i="0" lang="vi" sz="1400" u="none" cap="none" strike="noStrike">
                <a:solidFill>
                  <a:srgbClr val="000000"/>
                </a:solidFill>
                <a:latin typeface="Arial"/>
                <a:ea typeface="Arial"/>
                <a:cs typeface="Arial"/>
                <a:sym typeface="Arial"/>
              </a:rPr>
              <a:t>Đầu vào là mảng B và số m,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Tính F = B[m] - B[n]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Tìm số có trị tuyệt đối lớn nhất trong 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Trả về trị tuyết đối của số đó</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sup&gt;&lt;mi&gt;A&lt;/mi&gt;&lt;mi&gt;m&lt;/mi&gt;&lt;/msup&gt;&lt;mi&gt;Y&lt;/mi&gt;&lt;/math&gt;" id="322" name="Google Shape;322;p32" title="A to the power of m Y"/>
          <p:cNvPicPr preferRelativeResize="0"/>
          <p:nvPr/>
        </p:nvPicPr>
        <p:blipFill rotWithShape="1">
          <a:blip r:embed="rId3">
            <a:alphaModFix/>
          </a:blip>
          <a:srcRect b="0" l="0" r="0" t="0"/>
          <a:stretch/>
        </p:blipFill>
        <p:spPr>
          <a:xfrm>
            <a:off x="1153825" y="165325"/>
            <a:ext cx="637400" cy="208275"/>
          </a:xfrm>
          <a:prstGeom prst="rect">
            <a:avLst/>
          </a:prstGeom>
          <a:noFill/>
          <a:ln>
            <a:noFill/>
          </a:ln>
        </p:spPr>
      </p:pic>
      <p:pic>
        <p:nvPicPr>
          <p:cNvPr descr="&lt;math xmlns=&quot;http://www.w3.org/1998/Math/MathML&quot;&gt;&lt;msup&gt;&lt;mi&gt;A&lt;/mi&gt;&lt;mi&gt;m&lt;/mi&gt;&lt;/msup&gt;&lt;mi&gt;Y&lt;/mi&gt;&lt;/math&gt;" id="323" name="Google Shape;323;p32" title="A to the power of m Y"/>
          <p:cNvPicPr preferRelativeResize="0"/>
          <p:nvPr/>
        </p:nvPicPr>
        <p:blipFill rotWithShape="1">
          <a:blip r:embed="rId3">
            <a:alphaModFix/>
          </a:blip>
          <a:srcRect b="0" l="0" r="0" t="0"/>
          <a:stretch/>
        </p:blipFill>
        <p:spPr>
          <a:xfrm>
            <a:off x="1554090" y="649150"/>
            <a:ext cx="458910" cy="149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nvSpPr>
        <p:spPr>
          <a:xfrm>
            <a:off x="25500" y="0"/>
            <a:ext cx="90930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Đầu vào là ma trận A và vector 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Tạo một mảng B, lưu ví trí B[0] bằng vector 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Tính 3 vector đầu tiên là                                , lưu 3 vector này vào các vị trí tiếp theo của mảng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Dùng vòng lặp While: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Nếu vector = 0 thì dừng chương trình</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Nếu </a:t>
            </a:r>
            <a:r>
              <a:rPr b="0" i="0" lang="vi" sz="1400" u="none" cap="none" strike="noStrike">
                <a:solidFill>
                  <a:srgbClr val="080808"/>
                </a:solidFill>
                <a:highlight>
                  <a:srgbClr val="FFFFFF"/>
                </a:highlight>
                <a:latin typeface="Arial"/>
                <a:ea typeface="Arial"/>
                <a:cs typeface="Arial"/>
                <a:sym typeface="Arial"/>
              </a:rPr>
              <a:t>Kiem_tra(B, m - </a:t>
            </a:r>
            <a:r>
              <a:rPr b="0" i="0" lang="vi" sz="1400" u="none" cap="none" strike="noStrike">
                <a:solidFill>
                  <a:srgbClr val="1750EB"/>
                </a:solidFill>
                <a:highlight>
                  <a:srgbClr val="FFFFFF"/>
                </a:highlight>
                <a:latin typeface="Arial"/>
                <a:ea typeface="Arial"/>
                <a:cs typeface="Arial"/>
                <a:sym typeface="Arial"/>
              </a:rPr>
              <a:t>1</a:t>
            </a:r>
            <a:r>
              <a:rPr b="0" i="0" lang="vi" sz="1400" u="none" cap="none" strike="noStrike">
                <a:solidFill>
                  <a:srgbClr val="080808"/>
                </a:solidFill>
                <a:highlight>
                  <a:srgbClr val="FFFFFF"/>
                </a:highlight>
                <a:latin typeface="Arial"/>
                <a:ea typeface="Arial"/>
                <a:cs typeface="Arial"/>
                <a:sym typeface="Arial"/>
              </a:rPr>
              <a:t>, m - </a:t>
            </a:r>
            <a:r>
              <a:rPr b="0" i="0" lang="vi" sz="1400" u="none" cap="none" strike="noStrike">
                <a:solidFill>
                  <a:srgbClr val="1750EB"/>
                </a:solidFill>
                <a:highlight>
                  <a:srgbClr val="FFFFFF"/>
                </a:highlight>
                <a:latin typeface="Arial"/>
                <a:ea typeface="Arial"/>
                <a:cs typeface="Arial"/>
                <a:sym typeface="Arial"/>
              </a:rPr>
              <a:t>2</a:t>
            </a:r>
            <a:r>
              <a:rPr b="0" i="0" lang="vi" sz="1400" u="none" cap="none" strike="noStrike">
                <a:solidFill>
                  <a:srgbClr val="080808"/>
                </a:solidFill>
                <a:highlight>
                  <a:srgbClr val="FFFFFF"/>
                </a:highlight>
                <a:latin typeface="Arial"/>
                <a:ea typeface="Arial"/>
                <a:cs typeface="Arial"/>
                <a:sym typeface="Arial"/>
              </a:rPr>
              <a:t>) &lt;= E: là TH1, kết thúc vòng lặp</a:t>
            </a:r>
            <a:endParaRPr b="0" i="0" sz="1400" u="none" cap="none" strike="noStrike">
              <a:solidFill>
                <a:srgbClr val="08080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8080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vi" sz="1400" u="none" cap="none" strike="noStrike">
                <a:solidFill>
                  <a:srgbClr val="080808"/>
                </a:solidFill>
                <a:highlight>
                  <a:srgbClr val="FFFFFF"/>
                </a:highlight>
                <a:latin typeface="Arial"/>
                <a:ea typeface="Arial"/>
                <a:cs typeface="Arial"/>
                <a:sym typeface="Arial"/>
              </a:rPr>
              <a:t>Nếu Kiem_tra(B, m  - </a:t>
            </a:r>
            <a:r>
              <a:rPr b="0" i="0" lang="vi" sz="1400" u="none" cap="none" strike="noStrike">
                <a:solidFill>
                  <a:srgbClr val="1750EB"/>
                </a:solidFill>
                <a:highlight>
                  <a:srgbClr val="FFFFFF"/>
                </a:highlight>
                <a:latin typeface="Arial"/>
                <a:ea typeface="Arial"/>
                <a:cs typeface="Arial"/>
                <a:sym typeface="Arial"/>
              </a:rPr>
              <a:t>1</a:t>
            </a:r>
            <a:r>
              <a:rPr b="0" i="0" lang="vi" sz="1400" u="none" cap="none" strike="noStrike">
                <a:solidFill>
                  <a:srgbClr val="080808"/>
                </a:solidFill>
                <a:highlight>
                  <a:srgbClr val="FFFFFF"/>
                </a:highlight>
                <a:latin typeface="Arial"/>
                <a:ea typeface="Arial"/>
                <a:cs typeface="Arial"/>
                <a:sym typeface="Arial"/>
              </a:rPr>
              <a:t>, m - </a:t>
            </a:r>
            <a:r>
              <a:rPr b="0" i="0" lang="vi" sz="1400" u="none" cap="none" strike="noStrike">
                <a:solidFill>
                  <a:srgbClr val="1750EB"/>
                </a:solidFill>
                <a:highlight>
                  <a:srgbClr val="FFFFFF"/>
                </a:highlight>
                <a:latin typeface="Arial"/>
                <a:ea typeface="Arial"/>
                <a:cs typeface="Arial"/>
                <a:sym typeface="Arial"/>
              </a:rPr>
              <a:t>3</a:t>
            </a:r>
            <a:r>
              <a:rPr b="0" i="0" lang="vi" sz="1400" u="none" cap="none" strike="noStrike">
                <a:solidFill>
                  <a:srgbClr val="080808"/>
                </a:solidFill>
                <a:highlight>
                  <a:srgbClr val="FFFFFF"/>
                </a:highlight>
                <a:latin typeface="Arial"/>
                <a:ea typeface="Arial"/>
                <a:cs typeface="Arial"/>
                <a:sym typeface="Arial"/>
              </a:rPr>
              <a:t>) &lt;= E: là TH3, kết thúc vòng lặp</a:t>
            </a:r>
            <a:endParaRPr b="0" i="0" sz="1400" u="none" cap="none" strike="noStrike">
              <a:solidFill>
                <a:srgbClr val="08080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8080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vi" sz="1400" u="none" cap="none" strike="noStrike">
                <a:solidFill>
                  <a:srgbClr val="080808"/>
                </a:solidFill>
                <a:highlight>
                  <a:srgbClr val="FFFFFF"/>
                </a:highlight>
                <a:latin typeface="Arial"/>
                <a:ea typeface="Arial"/>
                <a:cs typeface="Arial"/>
                <a:sym typeface="Arial"/>
              </a:rPr>
              <a:t>Nếu lặp đến 200 lần mà ko có dấu hiệu hội tụ của hai trường hợp 1 và 3 thì là TH4, kết thúc vòng lặp</a:t>
            </a:r>
            <a:endParaRPr b="0" i="0" sz="1400" u="none" cap="none" strike="noStrike">
              <a:solidFill>
                <a:srgbClr val="08080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8080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vi" sz="1400" u="none" cap="none" strike="noStrike">
                <a:solidFill>
                  <a:srgbClr val="080808"/>
                </a:solidFill>
                <a:highlight>
                  <a:srgbClr val="FFFFFF"/>
                </a:highlight>
                <a:latin typeface="Arial"/>
                <a:ea typeface="Arial"/>
                <a:cs typeface="Arial"/>
                <a:sym typeface="Arial"/>
              </a:rPr>
              <a:t>(</a:t>
            </a:r>
            <a:r>
              <a:rPr b="0" i="0" lang="vi" sz="1400" u="none" cap="none" strike="noStrike">
                <a:solidFill>
                  <a:schemeClr val="dk1"/>
                </a:solidFill>
                <a:latin typeface="Cambria"/>
                <a:ea typeface="Cambria"/>
                <a:cs typeface="Cambria"/>
                <a:sym typeface="Cambria"/>
              </a:rPr>
              <a:t> </a:t>
            </a:r>
            <a:r>
              <a:rPr b="0" i="0" lang="vi" sz="1400" u="none" cap="none" strike="noStrike">
                <a:solidFill>
                  <a:schemeClr val="dk1"/>
                </a:solidFill>
                <a:latin typeface="Arial"/>
                <a:ea typeface="Arial"/>
                <a:cs typeface="Arial"/>
                <a:sym typeface="Arial"/>
              </a:rPr>
              <a:t>E là sai số mong muốn giữa các vector)</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vi" sz="1400" u="none" cap="none" strike="noStrike">
                <a:solidFill>
                  <a:srgbClr val="080808"/>
                </a:solidFill>
                <a:highlight>
                  <a:srgbClr val="FFFFFF"/>
                </a:highlight>
                <a:latin typeface="Arial"/>
                <a:ea typeface="Arial"/>
                <a:cs typeface="Arial"/>
                <a:sym typeface="Arial"/>
              </a:rPr>
              <a:t>Sau mỗi lần kiểm tra điều kiện xong thì ta tính A^mY tiếp theo và chuẩn hóa nó.</a:t>
            </a:r>
            <a:endParaRPr b="0" i="0" sz="1400" u="none" cap="none" strike="noStrike">
              <a:solidFill>
                <a:srgbClr val="08080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vi" sz="1400" u="none" cap="none" strike="noStrike">
                <a:solidFill>
                  <a:srgbClr val="080808"/>
                </a:solidFill>
                <a:highlight>
                  <a:srgbClr val="FFFFFF"/>
                </a:highlight>
                <a:latin typeface="Arial"/>
                <a:ea typeface="Arial"/>
                <a:cs typeface="Arial"/>
                <a:sym typeface="Arial"/>
              </a:rPr>
              <a:t>Lưu vector vừa chuẩn hóa vào vào các vị trí tiếp theo của mảng B </a:t>
            </a:r>
            <a:endParaRPr b="0" i="0" sz="1400" u="none" cap="none" strike="noStrike">
              <a:solidFill>
                <a:srgbClr val="080808"/>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80808"/>
                </a:solidFill>
                <a:highlight>
                  <a:srgbClr val="FFFFFF"/>
                </a:highlight>
                <a:latin typeface="Arial"/>
                <a:ea typeface="Arial"/>
                <a:cs typeface="Arial"/>
                <a:sym typeface="Arial"/>
              </a:rPr>
              <a:t>Gói này trả về số lần tính m, TH và mảng B</a:t>
            </a:r>
            <a:endParaRPr b="0" i="0" sz="1400" u="none" cap="none" strike="noStrike">
              <a:solidFill>
                <a:srgbClr val="08080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80808"/>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vi" sz="1200" u="none" cap="none" strike="noStrike">
                <a:solidFill>
                  <a:srgbClr val="080808"/>
                </a:solidFill>
                <a:highlight>
                  <a:srgbClr val="FFFFFF"/>
                </a:highlight>
                <a:latin typeface="Arial"/>
                <a:ea typeface="Arial"/>
                <a:cs typeface="Arial"/>
                <a:sym typeface="Arial"/>
              </a:rPr>
              <a:t>	</a:t>
            </a:r>
            <a:endParaRPr b="0" i="0" sz="1200" u="none" cap="none" strike="noStrike">
              <a:solidFill>
                <a:srgbClr val="080808"/>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i&gt;A&lt;/mi&gt;&lt;mi&gt;Y&lt;/mi&gt;&lt;mo&gt;,&lt;/mo&gt;&lt;mo&gt;&amp;#xA0;&lt;/mo&gt;&lt;msup&gt;&lt;mi&gt;A&lt;/mi&gt;&lt;mn&gt;2&lt;/mn&gt;&lt;/msup&gt;&lt;mi&gt;Y&lt;/mi&gt;&lt;mo&gt;,&lt;/mo&gt;&lt;mo&gt;&amp;#xA0;&lt;/mo&gt;&lt;msup&gt;&lt;mi&gt;A&lt;/mi&gt;&lt;mn&gt;3&lt;/mn&gt;&lt;/msup&gt;&lt;mi&gt;Y&lt;/mi&gt;&lt;/math&gt;" id="329" name="Google Shape;329;p33" title="A Y comma space A squared Y comma space A cubed Y"/>
          <p:cNvPicPr preferRelativeResize="0"/>
          <p:nvPr/>
        </p:nvPicPr>
        <p:blipFill rotWithShape="1">
          <a:blip r:embed="rId3">
            <a:alphaModFix/>
          </a:blip>
          <a:srcRect b="0" l="0" r="0" t="0"/>
          <a:stretch/>
        </p:blipFill>
        <p:spPr>
          <a:xfrm>
            <a:off x="2094126" y="916976"/>
            <a:ext cx="1439999" cy="226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nvSpPr>
        <p:spPr>
          <a:xfrm>
            <a:off x="0" y="13800"/>
            <a:ext cx="9144000" cy="511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Arial"/>
                <a:ea typeface="Arial"/>
                <a:cs typeface="Arial"/>
                <a:sym typeface="Arial"/>
              </a:rPr>
              <a:t>Gói chuyển ma trận: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Đầu vào là ma trận A và vector riêng của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Tạo ma trận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Tính A’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Trả về A’</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i&gt;&amp;#x3B8;&lt;/mi&gt;&lt;mfenced&gt;&lt;mrow&gt;&lt;msup&gt;&lt;mi&gt;X&lt;/mi&gt;&lt;mfenced&gt;&lt;mn&gt;1&lt;/mn&gt;&lt;/mfenced&gt;&lt;/msup&gt;&lt;mo&gt;,&lt;/mo&gt;&lt;mi&gt;i&lt;/mi&gt;&lt;/mrow&gt;&lt;/mfenced&gt;&lt;mo&gt;=&lt;/mo&gt;&lt;mfenced open=&quot;[&quot; close=&quot;]&quot;&gt;&lt;mtable&gt;&lt;mtr&gt;&lt;mtd&gt;&lt;mn&gt;1&lt;/mn&gt;&lt;/mtd&gt;&lt;mtd&gt;&lt;mn&gt;0&lt;/mn&gt;&lt;/mtd&gt;&lt;mtd&gt;&lt;mo&gt;.&lt;/mo&gt;&lt;mo&gt;.&lt;/mo&gt;&lt;mo&gt;.&lt;/mo&gt;&lt;/mtd&gt;&lt;mtd&gt;&lt;mn&gt;0&lt;/mn&gt;&lt;/mtd&gt;&lt;mtd&gt;&lt;mo&gt;-&lt;/mo&gt;&lt;msub&gt;&lt;mi&gt;x&lt;/mi&gt;&lt;mn&gt;1&lt;/mn&gt;&lt;/msub&gt;&lt;/mtd&gt;&lt;mtd&gt;&lt;mn&gt;0&lt;/mn&gt;&lt;/mtd&gt;&lt;mtd&gt;&lt;mo&gt;.&lt;/mo&gt;&lt;mo&gt;.&lt;/mo&gt;&lt;mo&gt;.&lt;/mo&gt;&lt;/mtd&gt;&lt;mtd&gt;&lt;mn&gt;0&lt;/mn&gt;&lt;/mtd&gt;&lt;/mtr&gt;&lt;mtr&gt;&lt;mtd&gt;&lt;mn&gt;0&lt;/mn&gt;&lt;/mtd&gt;&lt;mtd&gt;&lt;mn&gt;1&lt;/mn&gt;&lt;/mtd&gt;&lt;mtd&gt;&lt;mo&gt;.&lt;/mo&gt;&lt;mo&gt;.&lt;/mo&gt;&lt;mo&gt;.&lt;/mo&gt;&lt;/mtd&gt;&lt;mtd&gt;&lt;mn&gt;0&lt;/mn&gt;&lt;/mtd&gt;&lt;mtd&gt;&lt;mo&gt;-&lt;/mo&gt;&lt;msub&gt;&lt;mi&gt;x&lt;/mi&gt;&lt;mn&gt;2&lt;/mn&gt;&lt;/msub&gt;&lt;/mtd&gt;&lt;mtd&gt;&lt;mn&gt;0&lt;/mn&gt;&lt;/mtd&gt;&lt;mtd&gt;&lt;mo&gt;.&lt;/mo&gt;&lt;mo&gt;.&lt;/mo&gt;&lt;mo&gt;.&lt;/mo&gt;&lt;/mtd&gt;&lt;mtd&gt;&lt;mn&gt;0&lt;/mn&gt;&lt;/mtd&gt;&lt;/mtr&gt;&lt;mtr&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r&gt;&lt;mtr&gt;&lt;mtd&gt;&lt;mo&gt;&amp;#x200A;&lt;/mo&gt;&lt;mn&gt;0&lt;/mn&gt;&lt;/mtd&gt;&lt;mtd&gt;&lt;mn&gt;0&lt;/mn&gt;&lt;/mtd&gt;&lt;mtd&gt;&lt;mo&gt;.&lt;/mo&gt;&lt;mo&gt;.&lt;/mo&gt;&lt;mo&gt;.&lt;/mo&gt;&lt;/mtd&gt;&lt;mtd&gt;&lt;mn&gt;0&lt;/mn&gt;&lt;/mtd&gt;&lt;mtd&gt;&lt;mn&gt;0&lt;/mn&gt;&lt;/mtd&gt;&lt;mtd&gt;&lt;mn&gt;0&lt;/mn&gt;&lt;/mtd&gt;&lt;mtd&gt;&lt;mn&gt;0&lt;/mn&gt;&lt;/mtd&gt;&lt;mtd&gt;&lt;mn&gt;0&lt;/mn&gt;&lt;/mtd&gt;&lt;/mtr&gt;&lt;mtr&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r&gt;&lt;mtr&gt;&lt;mtd&gt;&lt;mn&gt;0&lt;/mn&gt;&lt;/mtd&gt;&lt;mtd&gt;&lt;mn&gt;0&lt;/mn&gt;&lt;/mtd&gt;&lt;mtd&gt;&lt;mo&gt;.&lt;/mo&gt;&lt;mo&gt;.&lt;/mo&gt;&lt;mo&gt;.&lt;/mo&gt;&lt;/mtd&gt;&lt;mtd&gt;&lt;mn&gt;0&lt;/mn&gt;&lt;/mtd&gt;&lt;mtd&gt;&lt;mo&gt;-&lt;/mo&gt;&lt;msub&gt;&lt;mi&gt;x&lt;/mi&gt;&lt;mi&gt;n&lt;/mi&gt;&lt;/msub&gt;&lt;/mtd&gt;&lt;mtd&gt;&lt;mn&gt;0&lt;/mn&gt;&lt;/mtd&gt;&lt;mtd&gt;&lt;mo&gt;.&lt;/mo&gt;&lt;mo&gt;.&lt;/mo&gt;&lt;mo&gt;.&lt;/mo&gt;&lt;/mtd&gt;&lt;mtd&gt;&lt;mn&gt;1&lt;/mn&gt;&lt;/mtd&gt;&lt;/mtr&gt;&lt;/mtable&gt;&lt;/mfenced&gt;&lt;mspace linebreak=&quot;newline&quot;/&gt;&lt;/math&gt;" id="335" name="Google Shape;335;p34" title="theta open parentheses X to the power of open parentheses 1 close parentheses end exponent comma i close parentheses equals open square brackets table row 1 0 cell... end cell 0 cell negative x subscript 1 end cell 0 cell... end cell 0 row 0 1 cell... end cell 0 cell negative x subscript 2 end cell 0 cell... end cell 0 row cell... end cell cell... end cell cell... end cell cell... end cell cell... end cell cell... end cell cell... end cell cell... end cell row cell   0 end cell 0 cell... end cell 0 0 0 0 0 row cell... end cell cell... end cell cell... end cell cell... end cell cell... end cell cell... end cell cell... end cell cell... end cell row 0 0 cell... end cell 0 cell negative x subscript n end cell 0 cell... end cell 1 end table close square brackets&#10;"/>
          <p:cNvPicPr preferRelativeResize="0"/>
          <p:nvPr/>
        </p:nvPicPr>
        <p:blipFill rotWithShape="1">
          <a:blip r:embed="rId3">
            <a:alphaModFix/>
          </a:blip>
          <a:srcRect b="0" l="0" r="0" t="0"/>
          <a:stretch/>
        </p:blipFill>
        <p:spPr>
          <a:xfrm>
            <a:off x="1396125" y="949800"/>
            <a:ext cx="3360624" cy="1732174"/>
          </a:xfrm>
          <a:prstGeom prst="rect">
            <a:avLst/>
          </a:prstGeom>
          <a:noFill/>
          <a:ln>
            <a:noFill/>
          </a:ln>
        </p:spPr>
      </p:pic>
      <p:pic>
        <p:nvPicPr>
          <p:cNvPr descr="&lt;math xmlns=&quot;http://www.w3.org/1998/Math/MathML&quot;&gt;&lt;mi&gt;&amp;#x3B8;&lt;/mi&gt;&lt;mfenced&gt;&lt;mrow&gt;&lt;msup&gt;&lt;mi&gt;X&lt;/mi&gt;&lt;mfenced&gt;&lt;mn&gt;1&lt;/mn&gt;&lt;/mfenced&gt;&lt;/msup&gt;&lt;mo&gt;,&lt;/mo&gt;&lt;mi&gt;i&lt;/mi&gt;&lt;/mrow&gt;&lt;/mfenced&gt;&lt;/math&gt;" id="336" name="Google Shape;336;p34" title="theta open parentheses X to the power of open parentheses 1 close parentheses end exponent comma i close parentheses"/>
          <p:cNvPicPr preferRelativeResize="0"/>
          <p:nvPr/>
        </p:nvPicPr>
        <p:blipFill rotWithShape="1">
          <a:blip r:embed="rId4">
            <a:alphaModFix/>
          </a:blip>
          <a:srcRect b="0" l="0" r="0" t="0"/>
          <a:stretch/>
        </p:blipFill>
        <p:spPr>
          <a:xfrm>
            <a:off x="848750" y="2911603"/>
            <a:ext cx="863575" cy="23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nvSpPr>
        <p:spPr>
          <a:xfrm>
            <a:off x="22950" y="-98900"/>
            <a:ext cx="90981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Trường hợp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Tìm được vector riêng: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  Tìm giá trị riêng: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 Tính ma trận A mới  để tìm trị riêng tiếp theo.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Trường hợp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Tính thêm                 và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Tìm tọa lớn nhất của                 và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vi" sz="1400" u="none" cap="none" strike="noStrike">
                <a:solidFill>
                  <a:schemeClr val="dk1"/>
                </a:solidFill>
                <a:latin typeface="Arial"/>
                <a:ea typeface="Arial"/>
                <a:cs typeface="Arial"/>
                <a:sym typeface="Arial"/>
              </a:rPr>
              <a:t>Tính được 2 trị riêng trái dấu là 2 căn của tỷ số giữa 2 toạ độ trên</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Tính vector riêng theo công thức.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Kết thúc chương trình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i&gt;&amp;#x3BB;&lt;/mi&gt;&lt;mo&gt;&amp;#xA0;&lt;/mo&gt;&lt;mo&gt;=&lt;/mo&gt;&lt;mo&gt;&amp;#xA0;&lt;/mo&gt;&lt;mfrac&gt;&lt;mrow&gt;&lt;msup&gt;&lt;mi&gt;X&lt;/mi&gt;&lt;mi&gt;t&lt;/mi&gt;&lt;/msup&gt;&lt;mi&gt;A&lt;/mi&gt;&lt;mi&gt;X&lt;/mi&gt;&lt;/mrow&gt;&lt;mrow&gt;&lt;msup&gt;&lt;mi&gt;X&lt;/mi&gt;&lt;mi&gt;t&lt;/mi&gt;&lt;/msup&gt;&lt;mi&gt;X&lt;/mi&gt;&lt;/mrow&gt;&lt;/mfrac&gt;&lt;/math&gt;" id="342" name="Google Shape;342;p35" title="lambda space equals space fraction numerator X to the power of t A X over denominator X to the power of t X end fraction"/>
          <p:cNvPicPr preferRelativeResize="0"/>
          <p:nvPr/>
        </p:nvPicPr>
        <p:blipFill rotWithShape="1">
          <a:blip r:embed="rId3">
            <a:alphaModFix/>
          </a:blip>
          <a:srcRect b="0" l="0" r="0" t="0"/>
          <a:stretch/>
        </p:blipFill>
        <p:spPr>
          <a:xfrm>
            <a:off x="1968325" y="770750"/>
            <a:ext cx="834324" cy="386450"/>
          </a:xfrm>
          <a:prstGeom prst="rect">
            <a:avLst/>
          </a:prstGeom>
          <a:noFill/>
          <a:ln>
            <a:noFill/>
          </a:ln>
        </p:spPr>
      </p:pic>
      <p:pic>
        <p:nvPicPr>
          <p:cNvPr descr="&lt;math xmlns=&quot;http://www.w3.org/1998/Math/MathML&quot;&gt;&lt;msup&gt;&lt;mi&gt;A&lt;/mi&gt;&lt;mrow&gt;&lt;mi&gt;m&lt;/mi&gt;&lt;mo&gt;+&lt;/mo&gt;&lt;mn&gt;1&lt;/mn&gt;&lt;/mrow&gt;&lt;/msup&gt;&lt;mi&gt;Y&lt;/mi&gt;&lt;/math&gt;" id="343" name="Google Shape;343;p35" title="A to the power of m plus 1 end exponent Y"/>
          <p:cNvPicPr preferRelativeResize="0"/>
          <p:nvPr/>
        </p:nvPicPr>
        <p:blipFill rotWithShape="1">
          <a:blip r:embed="rId4">
            <a:alphaModFix/>
          </a:blip>
          <a:srcRect b="0" l="0" r="0" t="0"/>
          <a:stretch/>
        </p:blipFill>
        <p:spPr>
          <a:xfrm>
            <a:off x="1482500" y="2114300"/>
            <a:ext cx="687650" cy="184375"/>
          </a:xfrm>
          <a:prstGeom prst="rect">
            <a:avLst/>
          </a:prstGeom>
          <a:noFill/>
          <a:ln>
            <a:noFill/>
          </a:ln>
        </p:spPr>
      </p:pic>
      <p:pic>
        <p:nvPicPr>
          <p:cNvPr descr="&lt;math xmlns=&quot;http://www.w3.org/1998/Math/MathML&quot;&gt;&lt;msup&gt;&lt;mi&gt;A&lt;/mi&gt;&lt;mrow&gt;&lt;mi&gt;m&lt;/mi&gt;&lt;mo&gt;+&lt;/mo&gt;&lt;mn&gt;1&lt;/mn&gt;&lt;/mrow&gt;&lt;/msup&gt;&lt;mi&gt;Y&lt;/mi&gt;&lt;/math&gt;" id="344" name="Google Shape;344;p35" title="A to the power of m plus 1 end exponent Y"/>
          <p:cNvPicPr preferRelativeResize="0"/>
          <p:nvPr/>
        </p:nvPicPr>
        <p:blipFill rotWithShape="1">
          <a:blip r:embed="rId4">
            <a:alphaModFix/>
          </a:blip>
          <a:srcRect b="0" l="0" r="0" t="0"/>
          <a:stretch/>
        </p:blipFill>
        <p:spPr>
          <a:xfrm>
            <a:off x="2267824" y="2531349"/>
            <a:ext cx="687650" cy="184375"/>
          </a:xfrm>
          <a:prstGeom prst="rect">
            <a:avLst/>
          </a:prstGeom>
          <a:noFill/>
          <a:ln>
            <a:noFill/>
          </a:ln>
        </p:spPr>
      </p:pic>
      <p:pic>
        <p:nvPicPr>
          <p:cNvPr descr="&lt;math xmlns=&quot;http://www.w3.org/1998/Math/MathML&quot;&gt;&lt;msup&gt;&lt;mi&gt;A&lt;/mi&gt;&lt;mrow&gt;&lt;mi&gt;m&lt;/mi&gt;&lt;mo&gt;+&lt;/mo&gt;&lt;mn&gt;2&lt;/mn&gt;&lt;/mrow&gt;&lt;/msup&gt;&lt;mi&gt;Y&lt;/mi&gt;&lt;/math&gt;" id="345" name="Google Shape;345;p35" title="A to the power of m plus 2 end exponent Y"/>
          <p:cNvPicPr preferRelativeResize="0"/>
          <p:nvPr/>
        </p:nvPicPr>
        <p:blipFill rotWithShape="1">
          <a:blip r:embed="rId5">
            <a:alphaModFix/>
          </a:blip>
          <a:srcRect b="0" l="0" r="0" t="0"/>
          <a:stretch/>
        </p:blipFill>
        <p:spPr>
          <a:xfrm>
            <a:off x="2528720" y="2114295"/>
            <a:ext cx="695836" cy="184375"/>
          </a:xfrm>
          <a:prstGeom prst="rect">
            <a:avLst/>
          </a:prstGeom>
          <a:noFill/>
          <a:ln>
            <a:noFill/>
          </a:ln>
        </p:spPr>
      </p:pic>
      <p:pic>
        <p:nvPicPr>
          <p:cNvPr descr="&lt;math xmlns=&quot;http://www.w3.org/1998/Math/MathML&quot;&gt;&lt;msup&gt;&lt;mi&gt;A&lt;/mi&gt;&lt;mrow&gt;&lt;mi&gt;m&lt;/mi&gt;&lt;mo&gt;+&lt;/mo&gt;&lt;mn&gt;2&lt;/mn&gt;&lt;/mrow&gt;&lt;/msup&gt;&lt;mi&gt;Y&lt;/mi&gt;&lt;/math&gt;" id="346" name="Google Shape;346;p35" title="A to the power of m plus 2 end exponent Y"/>
          <p:cNvPicPr preferRelativeResize="0"/>
          <p:nvPr/>
        </p:nvPicPr>
        <p:blipFill rotWithShape="1">
          <a:blip r:embed="rId5">
            <a:alphaModFix/>
          </a:blip>
          <a:srcRect b="0" l="0" r="0" t="0"/>
          <a:stretch/>
        </p:blipFill>
        <p:spPr>
          <a:xfrm>
            <a:off x="3313170" y="2531345"/>
            <a:ext cx="695836" cy="184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nvSpPr>
        <p:spPr>
          <a:xfrm>
            <a:off x="0" y="0"/>
            <a:ext cx="9144000" cy="50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Trường hợp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Tính thêm</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Thiết lập và giải phương trình (10) để tìm 2 giá trị riêng phức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Tính vector riêng theo công thức đã tìm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vi" sz="1400" u="none" cap="none" strike="noStrike">
                <a:solidFill>
                  <a:srgbClr val="000000"/>
                </a:solidFill>
                <a:latin typeface="Arial"/>
                <a:ea typeface="Arial"/>
                <a:cs typeface="Arial"/>
                <a:sym typeface="Arial"/>
              </a:rPr>
              <a:t>Kết thúc chương trình</a:t>
            </a:r>
            <a:endParaRPr b="0" i="0" sz="1400" u="none" cap="none" strike="noStrike">
              <a:solidFill>
                <a:srgbClr val="000000"/>
              </a:solidFill>
              <a:latin typeface="Arial"/>
              <a:ea typeface="Arial"/>
              <a:cs typeface="Arial"/>
              <a:sym typeface="Arial"/>
            </a:endParaRPr>
          </a:p>
        </p:txBody>
      </p:sp>
      <p:pic>
        <p:nvPicPr>
          <p:cNvPr descr="&lt;math xmlns=&quot;http://www.w3.org/1998/Math/MathML&quot;&gt;&lt;msup&gt;&lt;mi&gt;A&lt;/mi&gt;&lt;mrow&gt;&lt;mi&gt;m&lt;/mi&gt;&lt;mo&gt;+&lt;/mo&gt;&lt;mn&gt;1&lt;/mn&gt;&lt;/mrow&gt;&lt;/msup&gt;&lt;mi&gt;Y&lt;/mi&gt;&lt;mo&gt;&amp;#xA0;&lt;/mo&gt;&lt;mi&gt;v&lt;/mi&gt;&lt;mi&gt;&amp;#xE0;&lt;/mi&gt;&lt;mo&gt;&amp;#xA0;&lt;/mo&gt;&lt;msup&gt;&lt;mi&gt;A&lt;/mi&gt;&lt;mrow&gt;&lt;mi&gt;m&lt;/mi&gt;&lt;mo&gt;+&lt;/mo&gt;&lt;mn&gt;2&lt;/mn&gt;&lt;/mrow&gt;&lt;/msup&gt;&lt;mi&gt;Y&lt;/mi&gt;&lt;/math&gt;" id="352" name="Google Shape;352;p36" title="A to the power of m plus 1 end exponent Y space v à space A to the power of m plus 2 end exponent Y"/>
          <p:cNvPicPr preferRelativeResize="0"/>
          <p:nvPr/>
        </p:nvPicPr>
        <p:blipFill rotWithShape="1">
          <a:blip r:embed="rId3">
            <a:alphaModFix/>
          </a:blip>
          <a:srcRect b="0" l="0" r="0" t="0"/>
          <a:stretch/>
        </p:blipFill>
        <p:spPr>
          <a:xfrm>
            <a:off x="1451550" y="527275"/>
            <a:ext cx="1665574" cy="179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nvSpPr>
        <p:spPr>
          <a:xfrm>
            <a:off x="0" y="-9175"/>
            <a:ext cx="91440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vi" sz="2000" u="none" cap="none" strike="noStrike">
                <a:solidFill>
                  <a:schemeClr val="dk1"/>
                </a:solidFill>
                <a:latin typeface="Arial"/>
                <a:ea typeface="Arial"/>
                <a:cs typeface="Arial"/>
                <a:sym typeface="Arial"/>
              </a:rPr>
              <a:t>                                                        </a:t>
            </a:r>
            <a:r>
              <a:rPr b="1" i="0" lang="vi" sz="2400" u="none" cap="none" strike="noStrike">
                <a:solidFill>
                  <a:schemeClr val="dk1"/>
                </a:solidFill>
                <a:latin typeface="Arial"/>
                <a:ea typeface="Arial"/>
                <a:cs typeface="Arial"/>
                <a:sym typeface="Arial"/>
              </a:rPr>
              <a:t>Kết luận</a:t>
            </a:r>
            <a:endParaRPr b="1" i="0" sz="2400" u="none" cap="none" strike="noStrike">
              <a:solidFill>
                <a:schemeClr val="dk1"/>
              </a:solidFill>
              <a:latin typeface="Arial"/>
              <a:ea typeface="Arial"/>
              <a:cs typeface="Arial"/>
              <a:sym typeface="Arial"/>
            </a:endParaRPr>
          </a:p>
          <a:p>
            <a:pPr indent="-355599" lvl="0" marL="455294" marR="0" rtl="0" algn="l">
              <a:lnSpc>
                <a:spcPct val="115000"/>
              </a:lnSpc>
              <a:spcBef>
                <a:spcPts val="0"/>
              </a:spcBef>
              <a:spcAft>
                <a:spcPts val="0"/>
              </a:spcAft>
              <a:buClr>
                <a:schemeClr val="dk1"/>
              </a:buClr>
              <a:buSzPts val="2000"/>
              <a:buFont typeface="Arial"/>
              <a:buChar char="●"/>
            </a:pPr>
            <a:r>
              <a:rPr b="0" i="0" lang="vi" sz="2000" u="none" cap="none" strike="noStrike">
                <a:solidFill>
                  <a:schemeClr val="dk1"/>
                </a:solidFill>
                <a:latin typeface="Arial"/>
                <a:ea typeface="Arial"/>
                <a:cs typeface="Arial"/>
                <a:sym typeface="Arial"/>
              </a:rPr>
              <a:t>Ưu và nhược điểm của phương pháp luỹ thừa:</a:t>
            </a:r>
            <a:endParaRPr b="0" i="0" sz="2000" u="none" cap="none" strike="noStrike">
              <a:solidFill>
                <a:schemeClr val="dk1"/>
              </a:solidFill>
              <a:latin typeface="Arial"/>
              <a:ea typeface="Arial"/>
              <a:cs typeface="Arial"/>
              <a:sym typeface="Arial"/>
            </a:endParaRPr>
          </a:p>
          <a:p>
            <a:pPr indent="-355600" lvl="1" marL="912495" marR="0" rtl="0" algn="l">
              <a:lnSpc>
                <a:spcPct val="115000"/>
              </a:lnSpc>
              <a:spcBef>
                <a:spcPts val="0"/>
              </a:spcBef>
              <a:spcAft>
                <a:spcPts val="0"/>
              </a:spcAft>
              <a:buClr>
                <a:schemeClr val="dk1"/>
              </a:buClr>
              <a:buSzPts val="2000"/>
              <a:buFont typeface="Arial"/>
              <a:buChar char="o"/>
            </a:pPr>
            <a:r>
              <a:rPr b="0" i="0" lang="vi" sz="2000" u="none" cap="none" strike="noStrike">
                <a:solidFill>
                  <a:schemeClr val="dk1"/>
                </a:solidFill>
                <a:latin typeface="Arial"/>
                <a:ea typeface="Arial"/>
                <a:cs typeface="Arial"/>
                <a:sym typeface="Arial"/>
              </a:rPr>
              <a:t>Ưu điểm:</a:t>
            </a:r>
            <a:endParaRPr b="0" i="0" sz="2000" u="none" cap="none" strike="noStrike">
              <a:solidFill>
                <a:schemeClr val="dk1"/>
              </a:solidFill>
              <a:latin typeface="Arial"/>
              <a:ea typeface="Arial"/>
              <a:cs typeface="Arial"/>
              <a:sym typeface="Arial"/>
            </a:endParaRPr>
          </a:p>
          <a:p>
            <a:pPr indent="-355600" lvl="2" marL="1369695" marR="0" rtl="0" algn="l">
              <a:lnSpc>
                <a:spcPct val="115000"/>
              </a:lnSpc>
              <a:spcBef>
                <a:spcPts val="0"/>
              </a:spcBef>
              <a:spcAft>
                <a:spcPts val="0"/>
              </a:spcAft>
              <a:buClr>
                <a:schemeClr val="dk1"/>
              </a:buClr>
              <a:buSzPts val="2000"/>
              <a:buFont typeface="Arial"/>
              <a:buChar char="▪"/>
            </a:pPr>
            <a:r>
              <a:rPr b="0" i="0" lang="vi" sz="2000" u="none" cap="none" strike="noStrike">
                <a:solidFill>
                  <a:schemeClr val="dk1"/>
                </a:solidFill>
                <a:latin typeface="Arial"/>
                <a:ea typeface="Arial"/>
                <a:cs typeface="Arial"/>
                <a:sym typeface="Arial"/>
              </a:rPr>
              <a:t>Có thể tính trị riêng của các ma trận cấp lớn</a:t>
            </a:r>
            <a:endParaRPr b="0" i="0" sz="2000" u="none" cap="none" strike="noStrike">
              <a:solidFill>
                <a:schemeClr val="dk1"/>
              </a:solidFill>
              <a:latin typeface="Arial"/>
              <a:ea typeface="Arial"/>
              <a:cs typeface="Arial"/>
              <a:sym typeface="Arial"/>
            </a:endParaRPr>
          </a:p>
          <a:p>
            <a:pPr indent="-355600" lvl="2" marL="1369695" marR="0" rtl="0" algn="l">
              <a:lnSpc>
                <a:spcPct val="115000"/>
              </a:lnSpc>
              <a:spcBef>
                <a:spcPts val="0"/>
              </a:spcBef>
              <a:spcAft>
                <a:spcPts val="0"/>
              </a:spcAft>
              <a:buClr>
                <a:schemeClr val="dk1"/>
              </a:buClr>
              <a:buSzPts val="2000"/>
              <a:buFont typeface="Arial"/>
              <a:buChar char="▪"/>
            </a:pPr>
            <a:r>
              <a:rPr b="0" i="0" lang="vi" sz="2000" u="none" cap="none" strike="noStrike">
                <a:solidFill>
                  <a:schemeClr val="dk1"/>
                </a:solidFill>
                <a:latin typeface="Arial"/>
                <a:ea typeface="Arial"/>
                <a:cs typeface="Arial"/>
                <a:sym typeface="Arial"/>
              </a:rPr>
              <a:t>Dễ hiểu, dễ nhớ</a:t>
            </a:r>
            <a:endParaRPr b="0" i="0" sz="2000" u="none" cap="none" strike="noStrike">
              <a:solidFill>
                <a:schemeClr val="dk1"/>
              </a:solidFill>
              <a:latin typeface="Arial"/>
              <a:ea typeface="Arial"/>
              <a:cs typeface="Arial"/>
              <a:sym typeface="Arial"/>
            </a:endParaRPr>
          </a:p>
          <a:p>
            <a:pPr indent="-355600" lvl="2" marL="1369695" marR="0" rtl="0" algn="l">
              <a:lnSpc>
                <a:spcPct val="115000"/>
              </a:lnSpc>
              <a:spcBef>
                <a:spcPts val="0"/>
              </a:spcBef>
              <a:spcAft>
                <a:spcPts val="0"/>
              </a:spcAft>
              <a:buClr>
                <a:schemeClr val="dk1"/>
              </a:buClr>
              <a:buSzPts val="2000"/>
              <a:buFont typeface="Arial"/>
              <a:buChar char="▪"/>
            </a:pPr>
            <a:r>
              <a:rPr b="0" i="0" lang="vi" sz="2000" u="none" cap="none" strike="noStrike">
                <a:solidFill>
                  <a:schemeClr val="dk1"/>
                </a:solidFill>
                <a:latin typeface="Arial"/>
                <a:ea typeface="Arial"/>
                <a:cs typeface="Arial"/>
                <a:sym typeface="Arial"/>
              </a:rPr>
              <a:t>Linh hoạt, có thể thay đổi để tìm trị riêng nhỏ nhất </a:t>
            </a:r>
            <a:endParaRPr b="0" i="0" sz="2000" u="none" cap="none" strike="noStrike">
              <a:solidFill>
                <a:schemeClr val="dk1"/>
              </a:solidFill>
              <a:latin typeface="Arial"/>
              <a:ea typeface="Arial"/>
              <a:cs typeface="Arial"/>
              <a:sym typeface="Arial"/>
            </a:endParaRPr>
          </a:p>
          <a:p>
            <a:pPr indent="-355600" lvl="1" marL="912495" marR="0" rtl="0" algn="l">
              <a:lnSpc>
                <a:spcPct val="115000"/>
              </a:lnSpc>
              <a:spcBef>
                <a:spcPts val="0"/>
              </a:spcBef>
              <a:spcAft>
                <a:spcPts val="0"/>
              </a:spcAft>
              <a:buClr>
                <a:schemeClr val="dk1"/>
              </a:buClr>
              <a:buSzPts val="2000"/>
              <a:buFont typeface="Arial"/>
              <a:buChar char="o"/>
            </a:pPr>
            <a:r>
              <a:rPr b="0" i="0" lang="vi" sz="2000" u="none" cap="none" strike="noStrike">
                <a:solidFill>
                  <a:schemeClr val="dk1"/>
                </a:solidFill>
                <a:latin typeface="Arial"/>
                <a:ea typeface="Arial"/>
                <a:cs typeface="Arial"/>
                <a:sym typeface="Arial"/>
              </a:rPr>
              <a:t>Nhược điểm:</a:t>
            </a:r>
            <a:endParaRPr b="0" i="0" sz="2000" u="none" cap="none" strike="noStrike">
              <a:solidFill>
                <a:schemeClr val="dk1"/>
              </a:solidFill>
              <a:latin typeface="Arial"/>
              <a:ea typeface="Arial"/>
              <a:cs typeface="Arial"/>
              <a:sym typeface="Arial"/>
            </a:endParaRPr>
          </a:p>
          <a:p>
            <a:pPr indent="-355600" lvl="2" marL="1369695" marR="0" rtl="0" algn="l">
              <a:lnSpc>
                <a:spcPct val="115000"/>
              </a:lnSpc>
              <a:spcBef>
                <a:spcPts val="0"/>
              </a:spcBef>
              <a:spcAft>
                <a:spcPts val="0"/>
              </a:spcAft>
              <a:buClr>
                <a:schemeClr val="dk1"/>
              </a:buClr>
              <a:buSzPts val="2000"/>
              <a:buFont typeface="Arial"/>
              <a:buChar char="▪"/>
            </a:pPr>
            <a:r>
              <a:rPr b="0" i="0" lang="vi" sz="2000" u="none" cap="none" strike="noStrike">
                <a:solidFill>
                  <a:schemeClr val="dk1"/>
                </a:solidFill>
                <a:latin typeface="Arial"/>
                <a:ea typeface="Arial"/>
                <a:cs typeface="Arial"/>
                <a:sym typeface="Arial"/>
              </a:rPr>
              <a:t>Tốc độ hội tụ không ổn định</a:t>
            </a:r>
            <a:endParaRPr b="0" i="0" sz="2000" u="none" cap="none" strike="noStrike">
              <a:solidFill>
                <a:schemeClr val="dk1"/>
              </a:solidFill>
              <a:latin typeface="Arial"/>
              <a:ea typeface="Arial"/>
              <a:cs typeface="Arial"/>
              <a:sym typeface="Arial"/>
            </a:endParaRPr>
          </a:p>
          <a:p>
            <a:pPr indent="-355600" lvl="2" marL="1369695" marR="0" rtl="0" algn="l">
              <a:lnSpc>
                <a:spcPct val="115000"/>
              </a:lnSpc>
              <a:spcBef>
                <a:spcPts val="0"/>
              </a:spcBef>
              <a:spcAft>
                <a:spcPts val="0"/>
              </a:spcAft>
              <a:buClr>
                <a:schemeClr val="dk1"/>
              </a:buClr>
              <a:buSzPts val="2000"/>
              <a:buFont typeface="Arial"/>
              <a:buChar char="▪"/>
            </a:pPr>
            <a:r>
              <a:rPr b="0" i="0" lang="vi" sz="2000" u="none" cap="none" strike="noStrike">
                <a:solidFill>
                  <a:schemeClr val="dk1"/>
                </a:solidFill>
                <a:latin typeface="Arial"/>
                <a:ea typeface="Arial"/>
                <a:cs typeface="Arial"/>
                <a:sym typeface="Arial"/>
              </a:rPr>
              <a:t>Dễ bị tràn số nếu không thu nhỏ vector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sz="2400"/>
              <a:t>Khái niệm giá trị riêng trội</a:t>
            </a:r>
            <a:endParaRPr b="1" sz="2400"/>
          </a:p>
        </p:txBody>
      </p:sp>
      <p:sp>
        <p:nvSpPr>
          <p:cNvPr id="72" name="Google Shape;72;p4"/>
          <p:cNvSpPr txBox="1"/>
          <p:nvPr>
            <p:ph idx="1" type="body"/>
          </p:nvPr>
        </p:nvSpPr>
        <p:spPr>
          <a:xfrm>
            <a:off x="311700" y="1109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vi">
                <a:solidFill>
                  <a:schemeClr val="dk1"/>
                </a:solidFill>
              </a:rPr>
              <a:t>•Giả sử ma trận A có cấp n đủ n trị riêng thực hoặc thức (đơn hoặc bội) và chúng thõa mãn điều kiện:</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500"/>
              </a:spcBef>
              <a:spcAft>
                <a:spcPts val="0"/>
              </a:spcAft>
              <a:buSzPts val="1800"/>
              <a:buNone/>
            </a:pPr>
            <a:r>
              <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lang="vi">
                <a:solidFill>
                  <a:schemeClr val="dk1"/>
                </a:solidFill>
              </a:rPr>
              <a:t>Khi đó       được gọi là giá trị riêng trội của ma trận A Vector ứng với     được gọi là vector riêng trội của ma trận A.</a:t>
            </a:r>
            <a:endParaRPr>
              <a:solidFill>
                <a:schemeClr val="dk1"/>
              </a:solidFill>
            </a:endParaRPr>
          </a:p>
          <a:p>
            <a:pPr indent="0" lvl="0" marL="0" rtl="0" algn="l">
              <a:lnSpc>
                <a:spcPct val="115000"/>
              </a:lnSpc>
              <a:spcBef>
                <a:spcPts val="0"/>
              </a:spcBef>
              <a:spcAft>
                <a:spcPts val="1600"/>
              </a:spcAft>
              <a:buSzPts val="1800"/>
              <a:buNone/>
            </a:pPr>
            <a:r>
              <a:t/>
            </a:r>
            <a:endParaRPr/>
          </a:p>
        </p:txBody>
      </p:sp>
      <p:pic>
        <p:nvPicPr>
          <p:cNvPr descr="&lt;math xmlns=&quot;http://www.w3.org/1998/Math/MathML&quot;&gt;&lt;mfenced open=&quot;|&quot; close=&quot;|&quot;&gt;&lt;msub&gt;&lt;mi&gt;&amp;#x3BB;&lt;/mi&gt;&lt;mn&gt;1&lt;/mn&gt;&lt;/msub&gt;&lt;/mfenced&gt;&lt;mo&gt;&amp;gt;&lt;/mo&gt;&lt;mfenced open=&quot;|&quot; close=&quot;|&quot;&gt;&lt;msub&gt;&lt;mi&gt;&amp;#x3BB;&lt;/mi&gt;&lt;mn&gt;2&lt;/mn&gt;&lt;/msub&gt;&lt;/mfenced&gt;&lt;mo&gt;&amp;#x2265;&lt;/mo&gt;&lt;mfenced open=&quot;|&quot; close=&quot;|&quot;&gt;&lt;msub&gt;&lt;mi&gt;&amp;#x3BB;&lt;/mi&gt;&lt;mn&gt;3&lt;/mn&gt;&lt;/msub&gt;&lt;/mfenced&gt;&lt;mo&gt;&amp;#x2265;&lt;/mo&gt;&lt;mo&gt;.&lt;/mo&gt;&lt;mo&gt;.&lt;/mo&gt;&lt;mo&gt;.&lt;/mo&gt;&lt;mo&gt;.&lt;/mo&gt;&lt;mo&gt;.&lt;/mo&gt;&lt;mo&gt;&amp;#x2265;&lt;/mo&gt;&lt;mfenced open=&quot;|&quot; close=&quot;|&quot;&gt;&lt;msub&gt;&lt;mi&gt;&amp;#x3BB;&lt;/mi&gt;&lt;mi&gt;n&lt;/mi&gt;&lt;/msub&gt;&lt;/mfenced&gt;&lt;/math&gt;" id="73" name="Google Shape;73;p4" title="open vertical bar lambda subscript 1 close vertical bar greater than open vertical bar lambda subscript 2 close vertical bar greater or equal than open vertical bar lambda subscript 3 close vertical bar greater or equal than..... greater or equal than open vertical bar lambda subscript n close vertical bar"/>
          <p:cNvPicPr preferRelativeResize="0"/>
          <p:nvPr/>
        </p:nvPicPr>
        <p:blipFill rotWithShape="1">
          <a:blip r:embed="rId3">
            <a:alphaModFix/>
          </a:blip>
          <a:srcRect b="0" l="0" r="0" t="0"/>
          <a:stretch/>
        </p:blipFill>
        <p:spPr>
          <a:xfrm>
            <a:off x="1050125" y="2012327"/>
            <a:ext cx="4343401" cy="334400"/>
          </a:xfrm>
          <a:prstGeom prst="rect">
            <a:avLst/>
          </a:prstGeom>
          <a:noFill/>
          <a:ln>
            <a:noFill/>
          </a:ln>
        </p:spPr>
      </p:pic>
      <p:pic>
        <p:nvPicPr>
          <p:cNvPr descr="&lt;math xmlns=&quot;http://www.w3.org/1998/Math/MathML&quot;&gt;&lt;msub&gt;&lt;mi&gt;&amp;#x3BB;&lt;/mi&gt;&lt;mn&gt;1&lt;/mn&gt;&lt;/msub&gt;&lt;/math&gt;" id="74" name="Google Shape;74;p4" title="lambda subscript 1"/>
          <p:cNvPicPr preferRelativeResize="0"/>
          <p:nvPr/>
        </p:nvPicPr>
        <p:blipFill rotWithShape="1">
          <a:blip r:embed="rId4">
            <a:alphaModFix/>
          </a:blip>
          <a:srcRect b="0" l="0" r="0" t="0"/>
          <a:stretch/>
        </p:blipFill>
        <p:spPr>
          <a:xfrm>
            <a:off x="1157300" y="2673488"/>
            <a:ext cx="257175" cy="288625"/>
          </a:xfrm>
          <a:prstGeom prst="rect">
            <a:avLst/>
          </a:prstGeom>
          <a:noFill/>
          <a:ln>
            <a:noFill/>
          </a:ln>
        </p:spPr>
      </p:pic>
      <p:pic>
        <p:nvPicPr>
          <p:cNvPr descr="&lt;math xmlns=&quot;http://www.w3.org/1998/Math/MathML&quot;&gt;&lt;msub&gt;&lt;mi&gt;&amp;#x3BB;&lt;/mi&gt;&lt;mn&gt;1&lt;/mn&gt;&lt;/msub&gt;&lt;/math&gt;" id="75" name="Google Shape;75;p4" title="lambda subscript 1"/>
          <p:cNvPicPr preferRelativeResize="0"/>
          <p:nvPr/>
        </p:nvPicPr>
        <p:blipFill rotWithShape="1">
          <a:blip r:embed="rId4">
            <a:alphaModFix/>
          </a:blip>
          <a:srcRect b="0" l="0" r="0" t="0"/>
          <a:stretch/>
        </p:blipFill>
        <p:spPr>
          <a:xfrm>
            <a:off x="7353300" y="2732500"/>
            <a:ext cx="257175" cy="28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vi" sz="2000"/>
              <a:t>Ý tưởng phương pháp</a:t>
            </a:r>
            <a:endParaRPr sz="2000"/>
          </a:p>
        </p:txBody>
      </p:sp>
      <p:sp>
        <p:nvSpPr>
          <p:cNvPr id="81" name="Google Shape;8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vi" sz="2000">
                <a:solidFill>
                  <a:schemeClr val="dk1"/>
                </a:solidFill>
              </a:rPr>
              <a:t>•Nếu như các phương pháp tính đúng dung một số hữu hạn phép biến đổi ma trận ban đầu về ma trận có cấu trúc đơn giản từ đó dễ tính đa thức đặc trưng và vector riêng thi các phương pháp tính gần đúng lại sử dụng ý tưởng khuếch đại sự khác biệt của các giá trị riêng bằng cách sử dung lũy thừa bậc cao </a:t>
            </a:r>
            <a:endParaRPr sz="2000">
              <a:solidFill>
                <a:schemeClr val="dk1"/>
              </a:solidFill>
            </a:endParaRPr>
          </a:p>
          <a:p>
            <a:pPr indent="0" lvl="0" marL="0" rtl="0" algn="l">
              <a:lnSpc>
                <a:spcPct val="115000"/>
              </a:lnSpc>
              <a:spcBef>
                <a:spcPts val="0"/>
              </a:spcBef>
              <a:spcAft>
                <a:spcPts val="1600"/>
              </a:spcAft>
              <a:buSzPts val="1800"/>
              <a:buNone/>
            </a:pPr>
            <a:r>
              <a:t/>
            </a:r>
            <a:endParaRPr sz="2000"/>
          </a:p>
        </p:txBody>
      </p:sp>
      <p:pic>
        <p:nvPicPr>
          <p:cNvPr descr="&lt;math xmlns=&quot;http://www.w3.org/1998/Math/MathML&quot;&gt;&lt;msup&gt;&lt;mi&gt;A&lt;/mi&gt;&lt;mi&gt;m&lt;/mi&gt;&lt;/msup&gt;&lt;mi&gt;Y&lt;/mi&gt;&lt;/math&gt;" id="82" name="Google Shape;82;p5" title="A to the power of m Y"/>
          <p:cNvPicPr preferRelativeResize="0"/>
          <p:nvPr/>
        </p:nvPicPr>
        <p:blipFill rotWithShape="1">
          <a:blip r:embed="rId3">
            <a:alphaModFix/>
          </a:blip>
          <a:srcRect b="0" l="0" r="0" t="0"/>
          <a:stretch/>
        </p:blipFill>
        <p:spPr>
          <a:xfrm>
            <a:off x="2999175" y="2632475"/>
            <a:ext cx="601250" cy="19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idx="1" type="body"/>
          </p:nvPr>
        </p:nvSpPr>
        <p:spPr>
          <a:xfrm>
            <a:off x="311700" y="4452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vi" sz="2400"/>
              <a:t>Xây dựng công thức</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flipH="1" rot="10800000">
            <a:off x="311700" y="-64350"/>
            <a:ext cx="8520600" cy="23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93" name="Google Shape;93;p7"/>
          <p:cNvSpPr txBox="1"/>
          <p:nvPr>
            <p:ph idx="1" type="body"/>
          </p:nvPr>
        </p:nvSpPr>
        <p:spPr>
          <a:xfrm>
            <a:off x="311700" y="332200"/>
            <a:ext cx="8520600" cy="42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vi" sz="2000">
                <a:solidFill>
                  <a:schemeClr val="dk1"/>
                </a:solidFill>
              </a:rPr>
              <a:t>Giả sử xét ma trận              là ma trận đơn giản, nó là ma trận mà các phần tử      (i,j=1,n) đều là thực và mỗi trị riêng bội k có đủ k vector riêng độc lập tuyến tính</a:t>
            </a:r>
            <a:endParaRPr sz="2000">
              <a:solidFill>
                <a:schemeClr val="dk1"/>
              </a:solidFill>
            </a:endParaRPr>
          </a:p>
          <a:p>
            <a:pPr indent="0" lvl="0" marL="0" rtl="0" algn="l">
              <a:lnSpc>
                <a:spcPct val="90000"/>
              </a:lnSpc>
              <a:spcBef>
                <a:spcPts val="1600"/>
              </a:spcBef>
              <a:spcAft>
                <a:spcPts val="0"/>
              </a:spcAft>
              <a:buSzPts val="1800"/>
              <a:buNone/>
            </a:pPr>
            <a:r>
              <a:rPr lang="vi" sz="2000">
                <a:solidFill>
                  <a:schemeClr val="dk1"/>
                </a:solidFill>
              </a:rPr>
              <a:t>Như vậy, giả sử ma trận A cấp n có đủ n trị riêng thực hoặc phức ( đơn hoặc bội ) được đánh số theo module giảm dần.</a:t>
            </a:r>
            <a:endParaRPr sz="2000">
              <a:solidFill>
                <a:schemeClr val="dk1"/>
              </a:solidFill>
            </a:endParaRPr>
          </a:p>
          <a:p>
            <a:pPr indent="0" lvl="0" marL="0" rtl="0" algn="l">
              <a:lnSpc>
                <a:spcPct val="115000"/>
              </a:lnSpc>
              <a:spcBef>
                <a:spcPts val="300"/>
              </a:spcBef>
              <a:spcAft>
                <a:spcPts val="0"/>
              </a:spcAft>
              <a:buSzPts val="1800"/>
              <a:buNone/>
            </a:pPr>
            <a:r>
              <a:rPr lang="vi" sz="2000">
                <a:solidFill>
                  <a:schemeClr val="dk1"/>
                </a:solidFill>
              </a:rPr>
              <a:t>Các vector riêng tương ứng lần lượt là</a:t>
            </a:r>
            <a:r>
              <a:rPr lang="vi" sz="2400">
                <a:solidFill>
                  <a:schemeClr val="dk1"/>
                </a:solidFill>
              </a:rPr>
              <a:t>                      </a:t>
            </a:r>
            <a:r>
              <a:rPr lang="vi" sz="2000">
                <a:solidFill>
                  <a:schemeClr val="dk1"/>
                </a:solidFill>
              </a:rPr>
              <a:t>là hệ các vector độc lập tuyến tính.</a:t>
            </a:r>
            <a:endParaRPr sz="2000">
              <a:solidFill>
                <a:schemeClr val="dk1"/>
              </a:solidFill>
            </a:endParaRPr>
          </a:p>
          <a:p>
            <a:pPr indent="0" lvl="0" marL="0" rtl="0" algn="l">
              <a:lnSpc>
                <a:spcPct val="90000"/>
              </a:lnSpc>
              <a:spcBef>
                <a:spcPts val="300"/>
              </a:spcBef>
              <a:spcAft>
                <a:spcPts val="0"/>
              </a:spcAft>
              <a:buSzPts val="1800"/>
              <a:buNone/>
            </a:pPr>
            <a:r>
              <a:rPr lang="vi" sz="2000">
                <a:solidFill>
                  <a:schemeClr val="dk1"/>
                </a:solidFill>
              </a:rPr>
              <a:t>Trong số các vector                     là hằng số      là hằng số, ta chọn vector có      ≠ 0 và tính dãy:</a:t>
            </a:r>
            <a:endParaRPr sz="2000">
              <a:solidFill>
                <a:schemeClr val="dk1"/>
              </a:solidFill>
            </a:endParaRPr>
          </a:p>
          <a:p>
            <a:pPr indent="0" lvl="0" marL="0" rtl="0" algn="l">
              <a:lnSpc>
                <a:spcPct val="90000"/>
              </a:lnSpc>
              <a:spcBef>
                <a:spcPts val="300"/>
              </a:spcBef>
              <a:spcAft>
                <a:spcPts val="0"/>
              </a:spcAft>
              <a:buSzPts val="1800"/>
              <a:buNone/>
            </a:pPr>
            <a:r>
              <a:rPr lang="vi" sz="2000">
                <a:solidFill>
                  <a:schemeClr val="dk1"/>
                </a:solidFill>
              </a:rPr>
              <a:t>                                          </a:t>
            </a:r>
            <a:endParaRPr sz="2000">
              <a:solidFill>
                <a:schemeClr val="dk1"/>
              </a:solidFill>
            </a:endParaRPr>
          </a:p>
          <a:p>
            <a:pPr indent="0" lvl="0" marL="0" rtl="0" algn="l">
              <a:lnSpc>
                <a:spcPct val="90000"/>
              </a:lnSpc>
              <a:spcBef>
                <a:spcPts val="30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300"/>
              </a:spcBef>
              <a:spcAft>
                <a:spcPts val="1600"/>
              </a:spcAft>
              <a:buSzPts val="1800"/>
              <a:buNone/>
            </a:pPr>
            <a:r>
              <a:t/>
            </a:r>
            <a:endParaRPr sz="2000">
              <a:solidFill>
                <a:schemeClr val="dk1"/>
              </a:solidFill>
            </a:endParaRPr>
          </a:p>
        </p:txBody>
      </p:sp>
      <p:pic>
        <p:nvPicPr>
          <p:cNvPr descr="&lt;math xmlns=&quot;http://www.w3.org/1998/Math/MathML&quot;&gt;&lt;mi&gt;A&lt;/mi&gt;&lt;mo&gt;=&lt;/mo&gt;&lt;mfenced open=&quot;[&quot; close=&quot;]&quot;&gt;&lt;msub&gt;&lt;mi&gt;a&lt;/mi&gt;&lt;mrow&gt;&lt;mi&gt;i&lt;/mi&gt;&lt;mi&gt;j&lt;/mi&gt;&lt;/mrow&gt;&lt;/msub&gt;&lt;/mfenced&gt;&lt;/math&gt;" id="94" name="Google Shape;94;p7" title="A equals open square brackets a subscript i j end subscript close square brackets"/>
          <p:cNvPicPr preferRelativeResize="0"/>
          <p:nvPr/>
        </p:nvPicPr>
        <p:blipFill rotWithShape="1">
          <a:blip r:embed="rId3">
            <a:alphaModFix/>
          </a:blip>
          <a:srcRect b="0" l="0" r="0" t="0"/>
          <a:stretch/>
        </p:blipFill>
        <p:spPr>
          <a:xfrm>
            <a:off x="2518650" y="459625"/>
            <a:ext cx="888900" cy="293100"/>
          </a:xfrm>
          <a:prstGeom prst="rect">
            <a:avLst/>
          </a:prstGeom>
          <a:noFill/>
          <a:ln>
            <a:noFill/>
          </a:ln>
        </p:spPr>
      </p:pic>
      <p:pic>
        <p:nvPicPr>
          <p:cNvPr descr="&lt;math xmlns=&quot;http://www.w3.org/1998/Math/MathML&quot;&gt;&lt;msub&gt;&lt;mi&gt;a&lt;/mi&gt;&lt;mrow&gt;&lt;mi&gt;i&lt;/mi&gt;&lt;mi&gt;j&lt;/mi&gt;&lt;/mrow&gt;&lt;/msub&gt;&lt;/math&gt;" id="95" name="Google Shape;95;p7" title="a subscript i j end subscript"/>
          <p:cNvPicPr preferRelativeResize="0"/>
          <p:nvPr/>
        </p:nvPicPr>
        <p:blipFill rotWithShape="1">
          <a:blip r:embed="rId4">
            <a:alphaModFix/>
          </a:blip>
          <a:srcRect b="0" l="0" r="0" t="0"/>
          <a:stretch/>
        </p:blipFill>
        <p:spPr>
          <a:xfrm>
            <a:off x="1335200" y="838450"/>
            <a:ext cx="316092" cy="293100"/>
          </a:xfrm>
          <a:prstGeom prst="rect">
            <a:avLst/>
          </a:prstGeom>
          <a:noFill/>
          <a:ln>
            <a:noFill/>
          </a:ln>
        </p:spPr>
      </p:pic>
      <p:pic>
        <p:nvPicPr>
          <p:cNvPr descr="&lt;math xmlns=&quot;http://www.w3.org/1998/Math/MathML&quot;&gt;&lt;msub&gt;&lt;mi&gt;X&lt;/mi&gt;&lt;mn&gt;1&lt;/mn&gt;&lt;/msub&gt;&lt;mo&gt;,&lt;/mo&gt;&lt;msub&gt;&lt;mi&gt;X&lt;/mi&gt;&lt;mn&gt;2&lt;/mn&gt;&lt;/msub&gt;&lt;mo&gt;,&lt;/mo&gt;&lt;mo&gt;&amp;#x2026;&lt;/mo&gt;&lt;mo&gt;,&lt;/mo&gt;&lt;msub&gt;&lt;mi&gt;X&lt;/mi&gt;&lt;mi&gt;n&lt;/mi&gt;&lt;/msub&gt;&lt;/math&gt;" id="96" name="Google Shape;96;p7" title="X subscript 1 comma X subscript 2 comma horizontal ellipsis comma X subscript n"/>
          <p:cNvPicPr preferRelativeResize="0"/>
          <p:nvPr/>
        </p:nvPicPr>
        <p:blipFill rotWithShape="1">
          <a:blip r:embed="rId5">
            <a:alphaModFix/>
          </a:blip>
          <a:srcRect b="0" l="0" r="0" t="0"/>
          <a:stretch/>
        </p:blipFill>
        <p:spPr>
          <a:xfrm>
            <a:off x="4860075" y="2453850"/>
            <a:ext cx="1557825" cy="235800"/>
          </a:xfrm>
          <a:prstGeom prst="rect">
            <a:avLst/>
          </a:prstGeom>
          <a:noFill/>
          <a:ln>
            <a:noFill/>
          </a:ln>
        </p:spPr>
      </p:pic>
      <p:pic>
        <p:nvPicPr>
          <p:cNvPr descr="&lt;math xmlns=&quot;http://www.w3.org/1998/Math/MathML&quot;&gt;&lt;mi&gt;Y&lt;/mi&gt;&lt;mo&gt;=&lt;/mo&gt;&lt;munderover&gt;&lt;mo&gt;&amp;#x2211;&lt;/mo&gt;&lt;mrow&gt;&lt;mi&gt;i&lt;/mi&gt;&lt;mo&gt;=&lt;/mo&gt;&lt;mn&gt;1&lt;/mn&gt;&lt;/mrow&gt;&lt;mi&gt;n&lt;/mi&gt;&lt;/munderover&gt;&lt;msub&gt;&lt;mi&gt;C&lt;/mi&gt;&lt;mi&gt;i&lt;/mi&gt;&lt;/msub&gt;&lt;msub&gt;&lt;mi&gt;X&lt;/mi&gt;&lt;mi&gt;i&lt;/mi&gt;&lt;/msub&gt;&lt;/math&gt;" id="97" name="Google Shape;97;p7" title="Y equals sum from i equals 1 to n of C subscript i X subscript i"/>
          <p:cNvPicPr preferRelativeResize="0"/>
          <p:nvPr/>
        </p:nvPicPr>
        <p:blipFill rotWithShape="1">
          <a:blip r:embed="rId6">
            <a:alphaModFix/>
          </a:blip>
          <a:srcRect b="0" l="0" r="0" t="0"/>
          <a:stretch/>
        </p:blipFill>
        <p:spPr>
          <a:xfrm>
            <a:off x="2665800" y="3062525"/>
            <a:ext cx="1331125" cy="484350"/>
          </a:xfrm>
          <a:prstGeom prst="rect">
            <a:avLst/>
          </a:prstGeom>
          <a:noFill/>
          <a:ln>
            <a:noFill/>
          </a:ln>
        </p:spPr>
      </p:pic>
      <p:pic>
        <p:nvPicPr>
          <p:cNvPr descr="&lt;math xmlns=&quot;http://www.w3.org/1998/Math/MathML&quot;&gt;&lt;msub&gt;&lt;mi mathvariant=&quot;normal&quot;&gt;c&lt;/mi&gt;&lt;mi mathvariant=&quot;normal&quot;&gt;i&lt;/mi&gt;&lt;/msub&gt;&lt;/math&gt;" id="98" name="Google Shape;98;p7" title="straight c subscript straight i"/>
          <p:cNvPicPr preferRelativeResize="0"/>
          <p:nvPr/>
        </p:nvPicPr>
        <p:blipFill rotWithShape="1">
          <a:blip r:embed="rId7">
            <a:alphaModFix/>
          </a:blip>
          <a:srcRect b="0" l="0" r="0" t="0"/>
          <a:stretch/>
        </p:blipFill>
        <p:spPr>
          <a:xfrm>
            <a:off x="5364975" y="3227200"/>
            <a:ext cx="255732" cy="319675"/>
          </a:xfrm>
          <a:prstGeom prst="rect">
            <a:avLst/>
          </a:prstGeom>
          <a:noFill/>
          <a:ln>
            <a:noFill/>
          </a:ln>
        </p:spPr>
      </p:pic>
      <p:pic>
        <p:nvPicPr>
          <p:cNvPr descr="&lt;math xmlns=&quot;http://www.w3.org/1998/Math/MathML&quot;&gt;&lt;msub&gt;&lt;mi mathvariant=&quot;normal&quot;&gt;c&lt;/mi&gt;&lt;mn&gt;1&lt;/mn&gt;&lt;/msub&gt;&lt;/math&gt;" id="99" name="Google Shape;99;p7" title="straight c subscript 1"/>
          <p:cNvPicPr preferRelativeResize="0"/>
          <p:nvPr/>
        </p:nvPicPr>
        <p:blipFill rotWithShape="1">
          <a:blip r:embed="rId8">
            <a:alphaModFix/>
          </a:blip>
          <a:srcRect b="0" l="0" r="0" t="0"/>
          <a:stretch/>
        </p:blipFill>
        <p:spPr>
          <a:xfrm>
            <a:off x="761299" y="3504000"/>
            <a:ext cx="255725" cy="2586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161675" y="-465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05" name="Google Shape;105;p8"/>
          <p:cNvSpPr txBox="1"/>
          <p:nvPr>
            <p:ph idx="1" type="body"/>
          </p:nvPr>
        </p:nvSpPr>
        <p:spPr>
          <a:xfrm>
            <a:off x="161675" y="1069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descr="&lt;math xmlns=&quot;http://www.w3.org/1998/Math/MathML&quot;&gt;&lt;mstyle indentalign=&quot;left&quot;&gt;&lt;mi&gt;A&lt;/mi&gt;&lt;mi&gt;Y&lt;/mi&gt;&lt;mo&gt;&amp;#xA0;&lt;/mo&gt;&lt;mo&gt;=&lt;/mo&gt;&lt;mo&gt;&amp;#xA0;&lt;/mo&gt;&lt;mi&gt;A&lt;/mi&gt;&lt;mo&gt;&amp;#xA0;&lt;/mo&gt;&lt;munderover&gt;&lt;mo&gt;&amp;#x2211;&lt;/mo&gt;&lt;mrow&gt;&lt;mi&gt;i&lt;/mi&gt;&lt;mo&gt;&amp;#xA0;&lt;/mo&gt;&lt;mo&gt;=&lt;/mo&gt;&lt;mo&gt;&amp;#xA0;&lt;/mo&gt;&lt;mn&gt;1&lt;/mn&gt;&lt;/mrow&gt;&lt;mi&gt;n&lt;/mi&gt;&lt;/munderover&gt;&lt;msub&gt;&lt;mi&gt;C&lt;/mi&gt;&lt;mi&gt;i&lt;/mi&gt;&lt;/msub&gt;&lt;msub&gt;&lt;mi&gt;X&lt;/mi&gt;&lt;mi&gt;i&lt;/mi&gt;&lt;/msub&gt;&lt;mo&gt;&amp;#xA0;&lt;/mo&gt;&lt;mo&gt;=&lt;/mo&gt;&lt;mo&gt;&amp;#xA0;&lt;/mo&gt;&lt;munderover&gt;&lt;mo&gt;&amp;#x2211;&lt;/mo&gt;&lt;mrow&gt;&lt;mi&gt;i&lt;/mi&gt;&lt;mo&gt;&amp;#xA0;&lt;/mo&gt;&lt;mo&gt;=&lt;/mo&gt;&lt;mo&gt;&amp;#xA0;&lt;/mo&gt;&lt;mn&gt;1&lt;/mn&gt;&lt;/mrow&gt;&lt;mi&gt;n&lt;/mi&gt;&lt;/munderover&gt;&lt;msub&gt;&lt;mi&gt;C&lt;/mi&gt;&lt;mi&gt;i&lt;/mi&gt;&lt;/msub&gt;&lt;msub&gt;&lt;mi&gt;A&lt;/mi&gt;&lt;mi&gt;i&lt;/mi&gt;&lt;/msub&gt;&lt;msub&gt;&lt;mi&gt;X&lt;/mi&gt;&lt;mi&gt;i&lt;/mi&gt;&lt;/msub&gt;&lt;mo&gt;&amp;#xA0;&lt;/mo&gt;&lt;mo&gt;=&lt;/mo&gt;&lt;mo&gt;&amp;#xA0;&lt;/mo&gt;&lt;munderover&gt;&lt;mo&gt;&amp;#x2211;&lt;/mo&gt;&lt;mrow&gt;&lt;mi&gt;i&lt;/mi&gt;&lt;mo&gt;&amp;#xA0;&lt;/mo&gt;&lt;mo&gt;=&lt;/mo&gt;&lt;mo&gt;&amp;#xA0;&lt;/mo&gt;&lt;mn&gt;1&lt;/mn&gt;&lt;/mrow&gt;&lt;mi&gt;n&lt;/mi&gt;&lt;/munderover&gt;&lt;msub&gt;&lt;mi&gt;C&lt;/mi&gt;&lt;mi&gt;i&lt;/mi&gt;&lt;/msub&gt;&lt;msub&gt;&lt;mi&gt;&amp;#x3BB;&lt;/mi&gt;&lt;mi&gt;i&lt;/mi&gt;&lt;/msub&gt;&lt;msub&gt;&lt;mi&gt;X&lt;/mi&gt;&lt;mi&gt;i&lt;/mi&gt;&lt;/msub&gt;&lt;mspace linebreak=&quot;newline&quot;/&gt;&lt;msup&gt;&lt;mi&gt;A&lt;/mi&gt;&lt;mn&gt;2&lt;/mn&gt;&lt;/msup&gt;&lt;mi&gt;Y&lt;/mi&gt;&lt;mo&gt;&amp;#xA0;&lt;/mo&gt;&lt;mo&gt;=&lt;/mo&gt;&lt;mo&gt;&amp;#xA0;&lt;/mo&gt;&lt;mi&gt;A&lt;/mi&gt;&lt;munderover&gt;&lt;mo&gt;&amp;#x2211;&lt;/mo&gt;&lt;mrow&gt;&lt;mi&gt;i&lt;/mi&gt;&lt;mo&gt;&amp;#xA0;&lt;/mo&gt;&lt;mo&gt;=&lt;/mo&gt;&lt;mo&gt;&amp;#xA0;&lt;/mo&gt;&lt;mn&gt;1&lt;/mn&gt;&lt;/mrow&gt;&lt;mi&gt;n&lt;/mi&gt;&lt;/munderover&gt;&lt;msub&gt;&lt;mi&gt;C&lt;/mi&gt;&lt;mi&gt;i&lt;/mi&gt;&lt;/msub&gt;&lt;msub&gt;&lt;mi&gt;&amp;#x3BB;&lt;/mi&gt;&lt;mi&gt;i&lt;/mi&gt;&lt;/msub&gt;&lt;msub&gt;&lt;mi&gt;X&lt;/mi&gt;&lt;mi&gt;i&lt;/mi&gt;&lt;/msub&gt;&lt;mo&gt;&amp;#xA0;&lt;/mo&gt;&lt;mo&gt;=&lt;/mo&gt;&lt;mo&gt;&amp;#xA0;&lt;/mo&gt;&lt;munderover&gt;&lt;mo&gt;&amp;#x2211;&lt;/mo&gt;&lt;mrow&gt;&lt;mi&gt;i&lt;/mi&gt;&lt;mo&gt;&amp;#xA0;&lt;/mo&gt;&lt;mo&gt;=&lt;/mo&gt;&lt;mo&gt;&amp;#xA0;&lt;/mo&gt;&lt;mn&gt;1&lt;/mn&gt;&lt;/mrow&gt;&lt;mi&gt;n&lt;/mi&gt;&lt;/munderover&gt;&lt;msub&gt;&lt;mi&gt;C&lt;/mi&gt;&lt;mi&gt;i&lt;/mi&gt;&lt;/msub&gt;&lt;msup&gt;&lt;msub&gt;&lt;mi&gt;&amp;#x3BB;&lt;/mi&gt;&lt;mi&gt;i&lt;/mi&gt;&lt;/msub&gt;&lt;mn&gt;2&lt;/mn&gt;&lt;/msup&gt;&lt;msub&gt;&lt;mi&gt;X&lt;/mi&gt;&lt;mi&gt;i&lt;/mi&gt;&lt;/msub&gt;&lt;mspace linebreak=&quot;newline&quot;/&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fenced&gt;&lt;mn&gt;1&lt;/mn&gt;&lt;/mfenced&gt;&lt;mo&gt;&amp;#xA0;&lt;/mo&gt;&lt;mspace linebreak=&quot;newline&quot;/&gt;&lt;msup&gt;&lt;mi&gt;A&lt;/mi&gt;&lt;mi&gt;m&lt;/mi&gt;&lt;/msup&gt;&lt;mi&gt;Y&lt;/mi&gt;&lt;mo&gt;&amp;#xA0;&lt;/mo&gt;&lt;mo&gt;=&lt;/mo&gt;&lt;mo&gt;&amp;#xA0;&lt;/mo&gt;&lt;mi&gt;A&lt;/mi&gt;&lt;mfenced&gt;&lt;mrow&gt;&lt;msup&gt;&lt;mi&gt;A&lt;/mi&gt;&lt;mrow&gt;&lt;mi&gt;m&lt;/mi&gt;&lt;mo&gt;&amp;#xA0;&lt;/mo&gt;&lt;mo&gt;-&lt;/mo&gt;&lt;mn&gt;1&lt;/mn&gt;&lt;/mrow&gt;&lt;/msup&gt;&lt;mi&gt;Y&lt;/mi&gt;&lt;/mrow&gt;&lt;/mfenced&gt;&lt;mo&gt;&amp;#xA0;&lt;/mo&gt;&lt;mo&gt;=&lt;/mo&gt;&lt;mo&gt;&amp;#xA0;&lt;/mo&gt;&lt;munderover&gt;&lt;mo&gt;&amp;#x2211;&lt;/mo&gt;&lt;mrow/&gt;&lt;mrow/&gt;&lt;/munderover&gt;&lt;msub&gt;&lt;mi&gt;C&lt;/mi&gt;&lt;mi&gt;i&lt;/mi&gt;&lt;/msub&gt;&lt;msup&gt;&lt;msub&gt;&lt;mi&gt;&amp;#x3BB;&lt;/mi&gt;&lt;mi&gt;i&lt;/mi&gt;&lt;/msub&gt;&lt;mi&gt;m&lt;/mi&gt;&lt;/msup&gt;&lt;msub&gt;&lt;mi&gt;X&lt;/mi&gt;&lt;mi&gt;i&lt;/mi&gt;&lt;/msub&gt;&lt;/mstyle&gt;&lt;/math&gt;" id="106" name="Google Shape;106;p8" title="A Y space equals space A space sum from i space equals space 1 to n of C subscript i X subscript i space equals space sum from i space equals space 1 to n of C subscript i A subscript i X subscript i space equals space sum from i space equals space 1 to n of C subscript i lambda subscript i X subscript i&#10;A squared Y space equals space A sum from i space equals space 1 to n of C subscript i lambda subscript i X subscript i space equals space sum from i space equals space 1 to n of C subscript i lambda subscript i squared X subscript i&#10;................................................... space space space space space space space space space space space space space space space space space space space space space space space space space space space space open parentheses 1 close parentheses space&#10;A to the power of m Y space equals space A open parentheses A to the power of m space minus 1 end exponent Y close parentheses space equals space sum from blank to blank of C subscript i lambda subscript i to the power of m X subscript i"/>
          <p:cNvPicPr preferRelativeResize="0"/>
          <p:nvPr/>
        </p:nvPicPr>
        <p:blipFill rotWithShape="1">
          <a:blip r:embed="rId3">
            <a:alphaModFix/>
          </a:blip>
          <a:srcRect b="0" l="0" r="0" t="0"/>
          <a:stretch/>
        </p:blipFill>
        <p:spPr>
          <a:xfrm>
            <a:off x="1822575" y="546500"/>
            <a:ext cx="4343401" cy="1795192"/>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140250" y="91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 sz="2400"/>
              <a:t>Trường hợp trị riêng      trội thực, đơn (bội một):</a:t>
            </a:r>
            <a:endParaRPr b="1" sz="2400"/>
          </a:p>
          <a:p>
            <a:pPr indent="0" lvl="0" marL="0" rtl="0" algn="l">
              <a:lnSpc>
                <a:spcPct val="100000"/>
              </a:lnSpc>
              <a:spcBef>
                <a:spcPts val="0"/>
              </a:spcBef>
              <a:spcAft>
                <a:spcPts val="0"/>
              </a:spcAft>
              <a:buSzPts val="2800"/>
              <a:buNone/>
            </a:pPr>
            <a:r>
              <a:t/>
            </a:r>
            <a:endParaRPr b="1" sz="2400"/>
          </a:p>
        </p:txBody>
      </p:sp>
      <p:sp>
        <p:nvSpPr>
          <p:cNvPr id="112" name="Google Shape;112;p9"/>
          <p:cNvSpPr txBox="1"/>
          <p:nvPr>
            <p:ph idx="1" type="body"/>
          </p:nvPr>
        </p:nvSpPr>
        <p:spPr>
          <a:xfrm>
            <a:off x="140250" y="545350"/>
            <a:ext cx="8520600" cy="4360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800"/>
              <a:buNone/>
            </a:pPr>
            <a:r>
              <a:rPr lang="vi" sz="1600">
                <a:solidFill>
                  <a:schemeClr val="dk1"/>
                </a:solidFill>
              </a:rPr>
              <a:t>Giả sử trị riêng của ma trận A thoả mãn điều kiện:</a:t>
            </a:r>
            <a:endParaRPr sz="1600">
              <a:solidFill>
                <a:schemeClr val="dk1"/>
              </a:solidFill>
            </a:endParaRPr>
          </a:p>
          <a:p>
            <a:pPr indent="0" lvl="0" marL="0" rtl="0" algn="l">
              <a:lnSpc>
                <a:spcPct val="90000"/>
              </a:lnSpc>
              <a:spcBef>
                <a:spcPts val="1000"/>
              </a:spcBef>
              <a:spcAft>
                <a:spcPts val="0"/>
              </a:spcAft>
              <a:buSzPts val="1800"/>
              <a:buNone/>
            </a:pPr>
            <a:r>
              <a:rPr lang="vi" sz="2400">
                <a:solidFill>
                  <a:schemeClr val="dk1"/>
                </a:solidFill>
              </a:rPr>
              <a:t>                                                               </a:t>
            </a:r>
            <a:r>
              <a:rPr lang="vi" sz="1600">
                <a:solidFill>
                  <a:schemeClr val="dk1"/>
                </a:solidFill>
              </a:rPr>
              <a:t>(2) </a:t>
            </a:r>
            <a:r>
              <a:rPr lang="vi" sz="2400">
                <a:solidFill>
                  <a:schemeClr val="dk1"/>
                </a:solidFill>
              </a:rPr>
              <a:t>   </a:t>
            </a:r>
            <a:endParaRPr sz="2400">
              <a:solidFill>
                <a:schemeClr val="dk1"/>
              </a:solidFill>
            </a:endParaRPr>
          </a:p>
          <a:p>
            <a:pPr indent="0" lvl="0" marL="0" rtl="0" algn="l">
              <a:lnSpc>
                <a:spcPct val="90000"/>
              </a:lnSpc>
              <a:spcBef>
                <a:spcPts val="1000"/>
              </a:spcBef>
              <a:spcAft>
                <a:spcPts val="0"/>
              </a:spcAft>
              <a:buSzPts val="1800"/>
              <a:buNone/>
            </a:pPr>
            <a:r>
              <a:rPr lang="vi" sz="1600">
                <a:solidFill>
                  <a:schemeClr val="dk1"/>
                </a:solidFill>
              </a:rPr>
              <a:t>Từ (1) ta có:</a:t>
            </a:r>
            <a:endParaRPr sz="1600">
              <a:solidFill>
                <a:schemeClr val="dk1"/>
              </a:solidFill>
            </a:endParaRPr>
          </a:p>
          <a:p>
            <a:pPr indent="0" lvl="0" marL="0" rtl="0" algn="l">
              <a:lnSpc>
                <a:spcPct val="90000"/>
              </a:lnSpc>
              <a:spcBef>
                <a:spcPts val="1000"/>
              </a:spcBef>
              <a:spcAft>
                <a:spcPts val="0"/>
              </a:spcAft>
              <a:buSzPts val="1800"/>
              <a:buNone/>
            </a:pPr>
            <a:r>
              <a:rPr lang="vi" sz="2400">
                <a:solidFill>
                  <a:schemeClr val="dk1"/>
                </a:solidFill>
              </a:rPr>
              <a:t>	</a:t>
            </a:r>
            <a:endParaRPr sz="2400">
              <a:solidFill>
                <a:schemeClr val="dk1"/>
              </a:solidFill>
            </a:endParaRPr>
          </a:p>
          <a:p>
            <a:pPr indent="0" lvl="0" marL="0" rtl="0" algn="l">
              <a:lnSpc>
                <a:spcPct val="90000"/>
              </a:lnSpc>
              <a:spcBef>
                <a:spcPts val="1000"/>
              </a:spcBef>
              <a:spcAft>
                <a:spcPts val="0"/>
              </a:spcAft>
              <a:buSzPts val="1800"/>
              <a:buNone/>
            </a:pPr>
            <a:r>
              <a:t/>
            </a:r>
            <a:endParaRPr sz="2000">
              <a:solidFill>
                <a:schemeClr val="dk1"/>
              </a:solidFill>
            </a:endParaRPr>
          </a:p>
          <a:p>
            <a:pPr indent="0" lvl="0" marL="0" rtl="0" algn="l">
              <a:lnSpc>
                <a:spcPct val="90000"/>
              </a:lnSpc>
              <a:spcBef>
                <a:spcPts val="1000"/>
              </a:spcBef>
              <a:spcAft>
                <a:spcPts val="0"/>
              </a:spcAft>
              <a:buSzPts val="1800"/>
              <a:buNone/>
            </a:pPr>
            <a:r>
              <a:rPr lang="vi" sz="1600">
                <a:solidFill>
                  <a:schemeClr val="dk1"/>
                </a:solidFill>
              </a:rPr>
              <a:t>Do giả thiết (2) nên khi</a:t>
            </a:r>
            <a:r>
              <a:rPr lang="vi" sz="2000">
                <a:solidFill>
                  <a:schemeClr val="dk1"/>
                </a:solidFill>
              </a:rPr>
              <a:t> </a:t>
            </a:r>
            <a:r>
              <a:rPr lang="vi" sz="1600">
                <a:solidFill>
                  <a:schemeClr val="dk1"/>
                </a:solidFill>
              </a:rPr>
              <a:t>m→ ∞</a:t>
            </a:r>
            <a:r>
              <a:rPr lang="vi" sz="2000">
                <a:solidFill>
                  <a:schemeClr val="dk1"/>
                </a:solidFill>
              </a:rPr>
              <a:t> </a:t>
            </a:r>
            <a:r>
              <a:rPr lang="vi" sz="1600">
                <a:solidFill>
                  <a:schemeClr val="dk1"/>
                </a:solidFill>
              </a:rPr>
              <a:t>thì</a:t>
            </a:r>
            <a:r>
              <a:rPr lang="vi" sz="2000">
                <a:solidFill>
                  <a:schemeClr val="dk1"/>
                </a:solidFill>
              </a:rPr>
              <a:t>               </a:t>
            </a:r>
            <a:r>
              <a:rPr lang="vi" sz="1600">
                <a:solidFill>
                  <a:schemeClr val="dk1"/>
                </a:solidFill>
              </a:rPr>
              <a:t>với k=(2,n) và khi đó ta có: </a:t>
            </a:r>
            <a:endParaRPr sz="1600">
              <a:solidFill>
                <a:schemeClr val="dk1"/>
              </a:solidFill>
            </a:endParaRPr>
          </a:p>
          <a:p>
            <a:pPr indent="0" lvl="0" marL="0" rtl="0" algn="l">
              <a:lnSpc>
                <a:spcPct val="90000"/>
              </a:lnSpc>
              <a:spcBef>
                <a:spcPts val="1000"/>
              </a:spcBef>
              <a:spcAft>
                <a:spcPts val="0"/>
              </a:spcAft>
              <a:buSzPts val="1800"/>
              <a:buNone/>
            </a:pPr>
            <a:r>
              <a:t/>
            </a:r>
            <a:endParaRPr sz="2000">
              <a:solidFill>
                <a:schemeClr val="dk1"/>
              </a:solidFill>
            </a:endParaRPr>
          </a:p>
          <a:p>
            <a:pPr indent="0" lvl="0" marL="0" rtl="0" algn="l">
              <a:lnSpc>
                <a:spcPct val="90000"/>
              </a:lnSpc>
              <a:spcBef>
                <a:spcPts val="1000"/>
              </a:spcBef>
              <a:spcAft>
                <a:spcPts val="0"/>
              </a:spcAft>
              <a:buSzPts val="1800"/>
              <a:buNone/>
            </a:pPr>
            <a:r>
              <a:t/>
            </a:r>
            <a:endParaRPr sz="1600">
              <a:solidFill>
                <a:schemeClr val="dk1"/>
              </a:solidFill>
            </a:endParaRPr>
          </a:p>
          <a:p>
            <a:pPr indent="0" lvl="0" marL="0" rtl="0" algn="l">
              <a:lnSpc>
                <a:spcPct val="90000"/>
              </a:lnSpc>
              <a:spcBef>
                <a:spcPts val="1000"/>
              </a:spcBef>
              <a:spcAft>
                <a:spcPts val="0"/>
              </a:spcAft>
              <a:buSzPts val="1800"/>
              <a:buNone/>
            </a:pPr>
            <a:r>
              <a:rPr lang="vi" sz="1600">
                <a:solidFill>
                  <a:schemeClr val="dk1"/>
                </a:solidFill>
              </a:rPr>
              <a:t>Hay khi m đủ lớn thì</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1600"/>
              </a:spcAft>
              <a:buSzPts val="1800"/>
              <a:buNone/>
            </a:pPr>
            <a:r>
              <a:t/>
            </a:r>
            <a:endParaRPr/>
          </a:p>
        </p:txBody>
      </p:sp>
      <p:pic>
        <p:nvPicPr>
          <p:cNvPr descr="&lt;math xmlns=&quot;http://www.w3.org/1998/Math/MathML&quot;&gt;&lt;mfenced open=&quot;|&quot; close=&quot;|&quot;&gt;&lt;msub&gt;&lt;mi&gt;&amp;#x3BB;&lt;/mi&gt;&lt;mn&gt;1&lt;/mn&gt;&lt;/msub&gt;&lt;/mfenced&gt;&lt;mo&gt;&amp;gt;&lt;/mo&gt;&lt;mfenced open=&quot;|&quot; close=&quot;|&quot;&gt;&lt;msub&gt;&lt;mi&gt;&amp;#x3BB;&lt;/mi&gt;&lt;mn&gt;2&lt;/mn&gt;&lt;/msub&gt;&lt;/mfenced&gt;&lt;mo&gt;&amp;#x2265;&lt;/mo&gt;&lt;mfenced open=&quot;|&quot; close=&quot;|&quot;&gt;&lt;msub&gt;&lt;mi&gt;&amp;#x3BB;&lt;/mi&gt;&lt;mn&gt;3&lt;/mn&gt;&lt;/msub&gt;&lt;/mfenced&gt;&lt;mo&gt;&amp;#x2265;&lt;/mo&gt;&lt;mo&gt;.&lt;/mo&gt;&lt;mo&gt;.&lt;/mo&gt;&lt;mo&gt;.&lt;/mo&gt;&lt;mo&gt;.&lt;/mo&gt;&lt;mo&gt;.&lt;/mo&gt;&lt;mo&gt;&amp;#x2265;&lt;/mo&gt;&lt;mfenced open=&quot;|&quot; close=&quot;|&quot;&gt;&lt;msub&gt;&lt;mi&gt;&amp;#x3BB;&lt;/mi&gt;&lt;mi&gt;n&lt;/mi&gt;&lt;/msub&gt;&lt;/mfenced&gt;&lt;/math&gt;" id="113" name="Google Shape;113;p9" title="open vertical bar lambda subscript 1 close vertical bar greater than open vertical bar lambda subscript 2 close vertical bar greater or equal than open vertical bar lambda subscript 3 close vertical bar greater or equal than..... greater or equal than open vertical bar lambda subscript n close vertical bar"/>
          <p:cNvPicPr preferRelativeResize="0"/>
          <p:nvPr/>
        </p:nvPicPr>
        <p:blipFill rotWithShape="1">
          <a:blip r:embed="rId3">
            <a:alphaModFix/>
          </a:blip>
          <a:srcRect b="0" l="0" r="0" t="0"/>
          <a:stretch/>
        </p:blipFill>
        <p:spPr>
          <a:xfrm>
            <a:off x="1225625" y="1201300"/>
            <a:ext cx="4228626" cy="271275"/>
          </a:xfrm>
          <a:prstGeom prst="rect">
            <a:avLst/>
          </a:prstGeom>
          <a:noFill/>
          <a:ln>
            <a:noFill/>
          </a:ln>
        </p:spPr>
      </p:pic>
      <p:pic>
        <p:nvPicPr>
          <p:cNvPr descr="&lt;math xmlns=&quot;http://www.w3.org/1998/Math/MathML&quot;&gt;&lt;mstyle mathsize=&quot;18px&quot;&gt;&lt;mrow&gt;&lt;mfrac&gt;&lt;msup&gt;&lt;msub&gt;&lt;mi&gt;&amp;#x3BB;&lt;/mi&gt;&lt;mi&gt;k&lt;/mi&gt;&lt;/msub&gt;&lt;mi&gt;m&lt;/mi&gt;&lt;/msup&gt;&lt;msup&gt;&lt;msub&gt;&lt;mi&gt;&amp;#x3BB;&lt;/mi&gt;&lt;mn&gt;1&lt;/mn&gt;&lt;/msub&gt;&lt;mi&gt;m&lt;/mi&gt;&lt;/msup&gt;&lt;/mfrac&gt;&lt;mo&gt;&amp;#x2192;&lt;/mo&gt;&lt;mn&gt;0&lt;/mn&gt;&lt;/mrow&gt;&lt;/mstyle&gt;&lt;/math&gt;" id="114" name="Google Shape;114;p9" title="begin mathsize 18px style lambda subscript k to the power of m over lambda subscript 1 to the power of m rightwards arrow 0 end style"/>
          <p:cNvPicPr preferRelativeResize="0"/>
          <p:nvPr/>
        </p:nvPicPr>
        <p:blipFill rotWithShape="1">
          <a:blip r:embed="rId4">
            <a:alphaModFix/>
          </a:blip>
          <a:srcRect b="0" l="0" r="0" t="0"/>
          <a:stretch/>
        </p:blipFill>
        <p:spPr>
          <a:xfrm>
            <a:off x="3205137" y="2965875"/>
            <a:ext cx="847725" cy="482200"/>
          </a:xfrm>
          <a:prstGeom prst="rect">
            <a:avLst/>
          </a:prstGeom>
          <a:noFill/>
          <a:ln>
            <a:noFill/>
          </a:ln>
        </p:spPr>
      </p:pic>
      <p:pic>
        <p:nvPicPr>
          <p:cNvPr descr="&lt;math xmlns=&quot;http://www.w3.org/1998/Math/MathML&quot;&gt;&lt;mstyle mathsize=&quot;26px&quot;&gt;&lt;msub&gt;&lt;mi&gt;&amp;#x3BB;&lt;/mi&gt;&lt;mn&gt;1&lt;/mn&gt;&lt;/msub&gt;&lt;/mstyle&gt;&lt;/math&gt;" id="115" name="Google Shape;115;p9" title="begin mathsize 26px style lambda subscript 1 end style"/>
          <p:cNvPicPr preferRelativeResize="0"/>
          <p:nvPr/>
        </p:nvPicPr>
        <p:blipFill rotWithShape="1">
          <a:blip r:embed="rId5">
            <a:alphaModFix/>
          </a:blip>
          <a:srcRect b="0" l="0" r="0" t="0"/>
          <a:stretch/>
        </p:blipFill>
        <p:spPr>
          <a:xfrm>
            <a:off x="3307488" y="155157"/>
            <a:ext cx="393050" cy="445275"/>
          </a:xfrm>
          <a:prstGeom prst="rect">
            <a:avLst/>
          </a:prstGeom>
          <a:noFill/>
          <a:ln>
            <a:noFill/>
          </a:ln>
        </p:spPr>
      </p:pic>
      <p:pic>
        <p:nvPicPr>
          <p:cNvPr descr="&lt;math xmlns=&quot;http://www.w3.org/1998/Math/MathML&quot;&gt;&lt;mstyle mathsize=&quot;26px&quot;&gt;&lt;mrow&gt;&lt;msup&gt;&lt;mi&gt;A&lt;/mi&gt;&lt;mi&gt;m&lt;/mi&gt;&lt;/msup&gt;&lt;mi&gt;Y&lt;/mi&gt;&lt;mo&gt;&amp;#xA0;&lt;/mo&gt;&lt;mo&gt;&amp;#x2192;&lt;/mo&gt;&lt;mo&gt;&amp;#xA0;&lt;/mo&gt;&lt;msup&gt;&lt;msub&gt;&lt;mi&gt;&amp;#x3BB;&lt;/mi&gt;&lt;mn&gt;1&lt;/mn&gt;&lt;/msub&gt;&lt;mi&gt;m&lt;/mi&gt;&lt;/msup&gt;&lt;msub&gt;&lt;mi&gt;C&lt;/mi&gt;&lt;mn&gt;1&lt;/mn&gt;&lt;/msub&gt;&lt;msub&gt;&lt;mi&gt;X&lt;/mi&gt;&lt;mrow&gt;&lt;mn&gt;1&lt;/mn&gt;&lt;mo&gt;&amp;#xA0;&lt;/mo&gt;&lt;/mrow&gt;&lt;/msub&gt;&lt;mo&gt;,&lt;/mo&gt;&lt;mo&gt;&amp;#xA0;&lt;/mo&gt;&lt;mi&gt;m&lt;/mi&gt;&lt;mo&gt;&amp;#xA0;&lt;/mo&gt;&lt;mo&gt;&amp;#x2192;&lt;/mo&gt;&lt;mo&gt;&amp;#x221E;&lt;/mo&gt;&lt;mo&gt;&amp;#xA0;&lt;/mo&gt;&lt;/mrow&gt;&lt;/mstyle&gt;&lt;/math&gt;" id="116" name="Google Shape;116;p9" title="begin mathsize 26px style A to the power of m Y space rightwards arrow space lambda subscript 1 to the power of m C subscript 1 X subscript 1 space end subscript comma space m space rightwards arrow infinity space end style"/>
          <p:cNvPicPr preferRelativeResize="0"/>
          <p:nvPr/>
        </p:nvPicPr>
        <p:blipFill rotWithShape="1">
          <a:blip r:embed="rId6">
            <a:alphaModFix/>
          </a:blip>
          <a:srcRect b="0" l="0" r="0" t="0"/>
          <a:stretch/>
        </p:blipFill>
        <p:spPr>
          <a:xfrm>
            <a:off x="2003813" y="3493300"/>
            <a:ext cx="3000377" cy="271278"/>
          </a:xfrm>
          <a:prstGeom prst="rect">
            <a:avLst/>
          </a:prstGeom>
          <a:noFill/>
          <a:ln>
            <a:noFill/>
          </a:ln>
        </p:spPr>
      </p:pic>
      <p:pic>
        <p:nvPicPr>
          <p:cNvPr descr="&lt;math xmlns=&quot;http://www.w3.org/1998/Math/MathML&quot;&gt;&lt;mstyle mathsize=&quot;18px&quot;&gt;&lt;mrow&gt;&lt;msup&gt;&lt;mi&gt;A&lt;/mi&gt;&lt;mi&gt;m&lt;/mi&gt;&lt;/msup&gt;&lt;mi&gt;Y&lt;/mi&gt;&lt;mo&gt;&amp;#xA0;&lt;/mo&gt;&lt;mo&gt;&amp;#x2248;&lt;/mo&gt;&lt;mo&gt;&amp;#xA0;&lt;/mo&gt;&lt;msup&gt;&lt;msub&gt;&lt;mi&gt;&amp;#x3BB;&lt;/mi&gt;&lt;mn&gt;1&lt;/mn&gt;&lt;/msub&gt;&lt;mi&gt;m&lt;/mi&gt;&lt;/msup&gt;&lt;msub&gt;&lt;mi&gt;C&lt;/mi&gt;&lt;mn&gt;1&lt;/mn&gt;&lt;/msub&gt;&lt;msub&gt;&lt;mi&gt;X&lt;/mi&gt;&lt;mn&gt;1&lt;/mn&gt;&lt;/msub&gt;&lt;mo&gt;&amp;#xA0;&lt;/mo&gt;&lt;mo&gt;&amp;#xA0;&lt;/mo&gt;&lt;mo&gt;&amp;#xA0;&lt;/mo&gt;&lt;mo&gt;&amp;#xA0;&lt;/mo&gt;&lt;mo&gt;&amp;#xA0;&lt;/mo&gt;&lt;mo&gt;&amp;#xA0;&lt;/mo&gt;&lt;mo&gt;&amp;#xA0;&lt;/mo&gt;&lt;mo&gt;;&lt;/mo&gt;&lt;mo&gt;&amp;#xA0;&lt;/mo&gt;&lt;mo&gt;&amp;#xA0;&lt;/mo&gt;&lt;mo&gt;&amp;#xA0;&lt;/mo&gt;&lt;mo&gt;&amp;#xA0;&lt;/mo&gt;&lt;mo&gt;&amp;#xA0;&lt;/mo&gt;&lt;mo&gt;&amp;#xA0;&lt;/mo&gt;&lt;mo&gt;&amp;#xA0;&lt;/mo&gt;&lt;mo&gt;&amp;#xA0;&lt;/mo&gt;&lt;mo&gt;&amp;#xA0;&lt;/mo&gt;&lt;mo&gt;&amp;#xA0;&lt;/mo&gt;&lt;mo&gt;&amp;#xA0;&lt;/mo&gt;&lt;mo&gt;&amp;#xA0;&lt;/mo&gt;&lt;mo&gt;&amp;#xA0;&lt;/mo&gt;&lt;mo&gt;&amp;#xA0;&lt;/mo&gt;&lt;msup&gt;&lt;mi&gt;A&lt;/mi&gt;&lt;mrow&gt;&lt;mi&gt;m&lt;/mi&gt;&lt;mo&gt;&amp;#xA0;&lt;/mo&gt;&lt;mo&gt;+&lt;/mo&gt;&lt;mo&gt;&amp;#xA0;&lt;/mo&gt;&lt;mn&gt;1&lt;/mn&gt;&lt;/mrow&gt;&lt;/msup&gt;&lt;mi&gt;Y&lt;/mi&gt;&lt;mo&gt;&amp;#xA0;&lt;/mo&gt;&lt;mo&gt;&amp;#x2248;&lt;/mo&gt;&lt;msup&gt;&lt;msub&gt;&lt;mi&gt;&amp;#x3BB;&lt;/mi&gt;&lt;mn&gt;1&lt;/mn&gt;&lt;/msub&gt;&lt;mrow&gt;&lt;mi&gt;m&lt;/mi&gt;&lt;mo&gt;&amp;#xA0;&lt;/mo&gt;&lt;mo&gt;+&lt;/mo&gt;&lt;mo&gt;&amp;#xA0;&lt;/mo&gt;&lt;mn&gt;1&lt;/mn&gt;&lt;/mrow&gt;&lt;/msup&gt;&lt;msub&gt;&lt;mi&gt;C&lt;/mi&gt;&lt;mn&gt;1&lt;/mn&gt;&lt;/msub&gt;&lt;msub&gt;&lt;mi&gt;X&lt;/mi&gt;&lt;mn&gt;1&lt;/mn&gt;&lt;/msub&gt;&lt;mspace linebreak=&quot;newline&quot;/&gt;&lt;/mrow&gt;&lt;/mstyle&gt;&lt;/math&gt;" id="117" name="Google Shape;117;p9" title="begin mathsize 18px style A to the power of m Y space almost equal to space lambda subscript 1 to the power of m C subscript 1 X subscript 1 space space space space space space space semicolon space space space space space space space space space space space space space space A to the power of m space plus space 1 end exponent Y space almost equal to lambda subscript 1 to the power of m space plus space 1 end exponent C subscript 1 X subscript 1&#10;end style"/>
          <p:cNvPicPr preferRelativeResize="0"/>
          <p:nvPr/>
        </p:nvPicPr>
        <p:blipFill rotWithShape="1">
          <a:blip r:embed="rId7">
            <a:alphaModFix/>
          </a:blip>
          <a:srcRect b="0" l="0" r="0" t="0"/>
          <a:stretch/>
        </p:blipFill>
        <p:spPr>
          <a:xfrm>
            <a:off x="2432425" y="4088425"/>
            <a:ext cx="4650601" cy="337125"/>
          </a:xfrm>
          <a:prstGeom prst="rect">
            <a:avLst/>
          </a:prstGeom>
          <a:noFill/>
          <a:ln>
            <a:noFill/>
          </a:ln>
        </p:spPr>
      </p:pic>
      <p:pic>
        <p:nvPicPr>
          <p:cNvPr descr="&lt;math xmlns=&quot;http://www.w3.org/1998/Math/MathML&quot;&gt;&lt;mstyle mathsize=&quot;18px&quot;&gt;&lt;msup&gt;&lt;mi&gt;A&lt;/mi&gt;&lt;mi&gt;m&lt;/mi&gt;&lt;/msup&gt;&lt;mi&gt;Y&lt;/mi&gt;&lt;mo&gt;&amp;#xA0;&lt;/mo&gt;&lt;mo&gt;=&lt;/mo&gt;&lt;mo&gt;&amp;#xA0;&lt;/mo&gt;&lt;msub&gt;&lt;mi&gt;C&lt;/mi&gt;&lt;mn&gt;1&lt;/mn&gt;&lt;/msub&gt;&lt;msup&gt;&lt;msub&gt;&lt;mi&gt;&amp;#x3BB;&lt;/mi&gt;&lt;mn&gt;1&lt;/mn&gt;&lt;/msub&gt;&lt;mi&gt;m&lt;/mi&gt;&lt;/msup&gt;&lt;msub&gt;&lt;mi&gt;X&lt;/mi&gt;&lt;mn&gt;1&lt;/mn&gt;&lt;/msub&gt;&lt;mo&gt;&amp;#xA0;&lt;/mo&gt;&lt;mo&gt;+&lt;/mo&gt;&lt;mo&gt;&amp;#xA0;&lt;/mo&gt;&lt;munderover&gt;&lt;mo&gt;&amp;#x2211;&lt;/mo&gt;&lt;mrow&gt;&lt;mi&gt;k&lt;/mi&gt;&lt;mo&gt;&amp;#xA0;&lt;/mo&gt;&lt;mo&gt;=&lt;/mo&gt;&lt;mo&gt;&amp;#xA0;&lt;/mo&gt;&lt;mn&gt;2&lt;/mn&gt;&lt;/mrow&gt;&lt;mi&gt;n&lt;/mi&gt;&lt;/munderover&gt;&lt;msub&gt;&lt;mi&gt;C&lt;/mi&gt;&lt;mi&gt;k&lt;/mi&gt;&lt;/msub&gt;&lt;msup&gt;&lt;msub&gt;&lt;mi&gt;&amp;#x3BB;&lt;/mi&gt;&lt;mi&gt;k&lt;/mi&gt;&lt;/msub&gt;&lt;mi&gt;m&lt;/mi&gt;&lt;/msup&gt;&lt;msub&gt;&lt;mi&gt;X&lt;/mi&gt;&lt;mi&gt;k&lt;/mi&gt;&lt;/msub&gt;&lt;mo&gt;&amp;#xA0;&lt;/mo&gt;&lt;mo&gt;=&lt;/mo&gt;&lt;mo&gt;&amp;#xA0;&lt;/mo&gt;&lt;msup&gt;&lt;msub&gt;&lt;mi&gt;&amp;#x3BB;&lt;/mi&gt;&lt;mn&gt;1&lt;/mn&gt;&lt;/msub&gt;&lt;mi&gt;m&lt;/mi&gt;&lt;/msup&gt;&lt;mfenced&gt;&lt;mrow&gt;&lt;msub&gt;&lt;mi&gt;C&lt;/mi&gt;&lt;mn&gt;1&lt;/mn&gt;&lt;/msub&gt;&lt;msub&gt;&lt;mi&gt;X&lt;/mi&gt;&lt;mn&gt;1&lt;/mn&gt;&lt;/msub&gt;&lt;mo&gt;&amp;#xA0;&lt;/mo&gt;&lt;mo&gt;+&lt;/mo&gt;&lt;munderover&gt;&lt;mo&gt;&amp;#x2211;&lt;/mo&gt;&lt;mrow&gt;&lt;mi&gt;k&lt;/mi&gt;&lt;mo&gt;&amp;#xA0;&lt;/mo&gt;&lt;mo&gt;=&lt;/mo&gt;&lt;mn&gt;2&lt;/mn&gt;&lt;/mrow&gt;&lt;mi&gt;n&lt;/mi&gt;&lt;/munderover&gt;&lt;msub&gt;&lt;mi&gt;C&lt;/mi&gt;&lt;mi&gt;k&lt;/mi&gt;&lt;/msub&gt;&lt;mfrac&gt;&lt;msup&gt;&lt;msub&gt;&lt;mi&gt;&amp;#x3BB;&lt;/mi&gt;&lt;mi&gt;k&lt;/mi&gt;&lt;/msub&gt;&lt;mi&gt;m&lt;/mi&gt;&lt;/msup&gt;&lt;msup&gt;&lt;msub&gt;&lt;mi&gt;&amp;#x3BB;&lt;/mi&gt;&lt;mn&gt;1&lt;/mn&gt;&lt;/msub&gt;&lt;mi&gt;m&lt;/mi&gt;&lt;/msup&gt;&lt;/mfrac&gt;&lt;msub&gt;&lt;mi&gt;X&lt;/mi&gt;&lt;mi&gt;k&lt;/mi&gt;&lt;/msub&gt;&lt;mo&gt;&amp;#xA0;&lt;/mo&gt;&lt;/mrow&gt;&lt;/mfenced&gt;&lt;mo&gt;&amp;#xA0;&lt;/mo&gt;&lt;mo&gt;&amp;#xA0;&lt;/mo&gt;&lt;mo&gt;&amp;#xA0;&lt;/mo&gt;&lt;mo&gt;&amp;#xA0;&lt;/mo&gt;&lt;mfenced&gt;&lt;mn&gt;3&lt;/mn&gt;&lt;/mfenced&gt;&lt;/mstyle&gt;&lt;/math&gt;" id="118" name="Google Shape;118;p9" title="begin mathsize 18px style A to the power of m Y space equals space C subscript 1 lambda subscript 1 to the power of m X subscript 1 space plus space sum from k space equals space 2 to n of C subscript k lambda subscript k to the power of m X subscript k space equals space lambda subscript 1 to the power of m open parentheses C subscript 1 X subscript 1 space plus sum from k space equals 2 to n of C subscript k lambda subscript k to the power of m over lambda subscript 1 to the power of m X subscript k space close parentheses space space space space open parentheses 3 close parentheses end style"/>
          <p:cNvPicPr preferRelativeResize="0"/>
          <p:nvPr/>
        </p:nvPicPr>
        <p:blipFill rotWithShape="1">
          <a:blip r:embed="rId8">
            <a:alphaModFix/>
          </a:blip>
          <a:srcRect b="0" l="0" r="0" t="0"/>
          <a:stretch/>
        </p:blipFill>
        <p:spPr>
          <a:xfrm>
            <a:off x="745225" y="1934626"/>
            <a:ext cx="5207442"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