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71" r:id="rId2"/>
    <p:sldId id="257" r:id="rId3"/>
    <p:sldId id="273" r:id="rId4"/>
    <p:sldId id="274" r:id="rId5"/>
    <p:sldId id="265" r:id="rId6"/>
    <p:sldId id="288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9" r:id="rId16"/>
    <p:sldId id="293" r:id="rId17"/>
    <p:sldId id="294" r:id="rId18"/>
    <p:sldId id="284" r:id="rId19"/>
    <p:sldId id="291" r:id="rId20"/>
    <p:sldId id="286" r:id="rId21"/>
    <p:sldId id="296" r:id="rId22"/>
    <p:sldId id="295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11-Jun-21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11-Jun-21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1" r:id="rId2"/>
    <p:sldLayoutId id="2147483672" r:id="rId3"/>
    <p:sldLayoutId id="2147483673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png"/><Relationship Id="rId4" Type="http://schemas.openxmlformats.org/officeDocument/2006/relationships/image" Target="../media/image11.wmf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9.bin"/><Relationship Id="rId25" Type="http://schemas.openxmlformats.org/officeDocument/2006/relationships/image" Target="../media/image13.wmf"/><Relationship Id="rId2" Type="http://schemas.openxmlformats.org/officeDocument/2006/relationships/image" Target="../media/image160.png"/><Relationship Id="rId29" Type="http://schemas.openxmlformats.org/officeDocument/2006/relationships/image" Target="../media/image14.wmf"/><Relationship Id="rId1" Type="http://schemas.openxmlformats.org/officeDocument/2006/relationships/slideLayout" Target="../slideLayouts/slideLayout4.xml"/><Relationship Id="rId24" Type="http://schemas.openxmlformats.org/officeDocument/2006/relationships/oleObject" Target="../embeddings/oleObject8.bin"/><Relationship Id="rId23" Type="http://schemas.openxmlformats.org/officeDocument/2006/relationships/image" Target="../media/image27.png"/><Relationship Id="rId28" Type="http://schemas.openxmlformats.org/officeDocument/2006/relationships/oleObject" Target="../embeddings/oleObject11.bin"/><Relationship Id="rId27" Type="http://schemas.openxmlformats.org/officeDocument/2006/relationships/oleObject" Target="../embeddings/oleObject10.bin"/><Relationship Id="rId30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8E0-30FF-4956-A658-42E15A83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220457"/>
            <a:ext cx="8188657" cy="2759486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số</a:t>
            </a:r>
            <a:br>
              <a:rPr lang="en-US" dirty="0"/>
            </a:br>
            <a:br>
              <a:rPr lang="en-US" dirty="0"/>
            </a:br>
            <a:r>
              <a:rPr lang="en-US" sz="4200" dirty="0" err="1"/>
              <a:t>Chủ</a:t>
            </a:r>
            <a:r>
              <a:rPr lang="en-US" sz="4200" dirty="0"/>
              <a:t> </a:t>
            </a:r>
            <a:r>
              <a:rPr lang="en-US" sz="4200" dirty="0" err="1"/>
              <a:t>đề</a:t>
            </a:r>
            <a:r>
              <a:rPr lang="en-US" sz="4200" dirty="0"/>
              <a:t> 16: </a:t>
            </a:r>
            <a:r>
              <a:rPr lang="en-US" sz="4200" dirty="0" err="1"/>
              <a:t>Tìm</a:t>
            </a:r>
            <a:r>
              <a:rPr lang="en-US" sz="4200" dirty="0"/>
              <a:t> </a:t>
            </a:r>
            <a:r>
              <a:rPr lang="en-US" sz="4200" dirty="0" err="1"/>
              <a:t>giá</a:t>
            </a:r>
            <a:r>
              <a:rPr lang="en-US" sz="4200" dirty="0"/>
              <a:t> </a:t>
            </a:r>
            <a:r>
              <a:rPr lang="en-US" sz="4200" dirty="0" err="1"/>
              <a:t>trị</a:t>
            </a:r>
            <a:r>
              <a:rPr lang="en-US" sz="4200" dirty="0"/>
              <a:t> </a:t>
            </a:r>
            <a:r>
              <a:rPr lang="en-US" sz="4200" dirty="0" err="1"/>
              <a:t>riêng</a:t>
            </a:r>
            <a:r>
              <a:rPr lang="en-US" sz="4200" dirty="0"/>
              <a:t> </a:t>
            </a:r>
            <a:r>
              <a:rPr lang="en-US" sz="4200" dirty="0" err="1"/>
              <a:t>trội</a:t>
            </a:r>
            <a:r>
              <a:rPr lang="en-US" sz="4200" dirty="0"/>
              <a:t> </a:t>
            </a:r>
            <a:r>
              <a:rPr lang="en-US" sz="4200" dirty="0" err="1"/>
              <a:t>và</a:t>
            </a:r>
            <a:r>
              <a:rPr lang="en-US" sz="4200" dirty="0"/>
              <a:t> </a:t>
            </a:r>
            <a:r>
              <a:rPr lang="en-US" sz="4200" dirty="0" err="1"/>
              <a:t>giá</a:t>
            </a:r>
            <a:r>
              <a:rPr lang="en-US" sz="4200" dirty="0"/>
              <a:t> </a:t>
            </a:r>
            <a:r>
              <a:rPr lang="en-US" sz="4200" dirty="0" err="1"/>
              <a:t>trị</a:t>
            </a:r>
            <a:r>
              <a:rPr lang="en-US" sz="4200" dirty="0"/>
              <a:t> </a:t>
            </a:r>
            <a:r>
              <a:rPr lang="en-US" sz="4200" dirty="0" err="1"/>
              <a:t>riêng</a:t>
            </a:r>
            <a:r>
              <a:rPr lang="en-US" sz="4200" dirty="0"/>
              <a:t> </a:t>
            </a:r>
            <a:r>
              <a:rPr lang="en-US" sz="4200" dirty="0" err="1"/>
              <a:t>trội</a:t>
            </a:r>
            <a:r>
              <a:rPr lang="en-US" sz="4200" dirty="0"/>
              <a:t> </a:t>
            </a:r>
            <a:r>
              <a:rPr lang="en-US" sz="4200" dirty="0" err="1"/>
              <a:t>tiếp</a:t>
            </a:r>
            <a:r>
              <a:rPr lang="en-US" sz="4200" dirty="0"/>
              <a:t> </a:t>
            </a:r>
            <a:r>
              <a:rPr lang="en-US" sz="4200" dirty="0" err="1"/>
              <a:t>theo</a:t>
            </a:r>
            <a:r>
              <a:rPr lang="en-US" sz="4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5ED82-4713-40C5-AB32-C77939C5D934}"/>
              </a:ext>
            </a:extLst>
          </p:cNvPr>
          <p:cNvSpPr txBox="1"/>
          <p:nvPr/>
        </p:nvSpPr>
        <p:spPr>
          <a:xfrm>
            <a:off x="3138985" y="3586426"/>
            <a:ext cx="272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Thành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nhóm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C43AC8-C82A-48AA-9BAA-390F5A772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607067"/>
              </p:ext>
            </p:extLst>
          </p:nvPr>
        </p:nvGraphicFramePr>
        <p:xfrm>
          <a:off x="2477069" y="4301706"/>
          <a:ext cx="4032913" cy="17715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5864">
                  <a:extLst>
                    <a:ext uri="{9D8B030D-6E8A-4147-A177-3AD203B41FA5}">
                      <a16:colId xmlns:a16="http://schemas.microsoft.com/office/drawing/2014/main" val="1008125341"/>
                    </a:ext>
                  </a:extLst>
                </a:gridCol>
                <a:gridCol w="1577049">
                  <a:extLst>
                    <a:ext uri="{9D8B030D-6E8A-4147-A177-3AD203B41FA5}">
                      <a16:colId xmlns:a16="http://schemas.microsoft.com/office/drawing/2014/main" val="547990409"/>
                    </a:ext>
                  </a:extLst>
                </a:gridCol>
              </a:tblGrid>
              <a:tr h="354310"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dirty="0">
                          <a:solidFill>
                            <a:schemeClr val="bg1"/>
                          </a:solidFill>
                          <a:effectLst/>
                        </a:rPr>
                        <a:t>Thái Văn Trường</a:t>
                      </a:r>
                    </a:p>
                  </a:txBody>
                  <a:tcPr marL="16329" marR="16329" marT="10886" marB="1088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20174307</a:t>
                      </a:r>
                    </a:p>
                  </a:txBody>
                  <a:tcPr marL="16329" marR="16329" marT="10886" marB="10886" anchor="b"/>
                </a:tc>
                <a:extLst>
                  <a:ext uri="{0D108BD9-81ED-4DB2-BD59-A6C34878D82A}">
                    <a16:rowId xmlns:a16="http://schemas.microsoft.com/office/drawing/2014/main" val="2508162305"/>
                  </a:ext>
                </a:extLst>
              </a:tr>
              <a:tr h="3543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Phùng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Văn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Tuyên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329" marR="16329" marT="10886" marB="1088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20173601</a:t>
                      </a:r>
                    </a:p>
                  </a:txBody>
                  <a:tcPr marL="16329" marR="16329" marT="10886" marB="10886" anchor="b"/>
                </a:tc>
                <a:extLst>
                  <a:ext uri="{0D108BD9-81ED-4DB2-BD59-A6C34878D82A}">
                    <a16:rowId xmlns:a16="http://schemas.microsoft.com/office/drawing/2014/main" val="1756631555"/>
                  </a:ext>
                </a:extLst>
              </a:tr>
              <a:tr h="3543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Nguyễn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Tuấn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 Anh</a:t>
                      </a:r>
                    </a:p>
                  </a:txBody>
                  <a:tcPr marL="16329" marR="16329" marT="10886" marB="1088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20185431</a:t>
                      </a:r>
                    </a:p>
                  </a:txBody>
                  <a:tcPr marL="16329" marR="16329" marT="10886" marB="10886" anchor="b"/>
                </a:tc>
                <a:extLst>
                  <a:ext uri="{0D108BD9-81ED-4DB2-BD59-A6C34878D82A}">
                    <a16:rowId xmlns:a16="http://schemas.microsoft.com/office/drawing/2014/main" val="1783912849"/>
                  </a:ext>
                </a:extLst>
              </a:tr>
              <a:tr h="3543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Nguyễn Ngọc Diệp</a:t>
                      </a:r>
                    </a:p>
                  </a:txBody>
                  <a:tcPr marL="16329" marR="16329" marT="10886" marB="1088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20185440</a:t>
                      </a:r>
                    </a:p>
                  </a:txBody>
                  <a:tcPr marL="16329" marR="16329" marT="10886" marB="10886" anchor="b"/>
                </a:tc>
                <a:extLst>
                  <a:ext uri="{0D108BD9-81ED-4DB2-BD59-A6C34878D82A}">
                    <a16:rowId xmlns:a16="http://schemas.microsoft.com/office/drawing/2014/main" val="2190731416"/>
                  </a:ext>
                </a:extLst>
              </a:tr>
              <a:tr h="3543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Nguyễn Minh Thu</a:t>
                      </a:r>
                    </a:p>
                  </a:txBody>
                  <a:tcPr marL="16329" marR="16329" marT="10886" marB="1088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20185482</a:t>
                      </a:r>
                    </a:p>
                  </a:txBody>
                  <a:tcPr marL="16329" marR="16329" marT="10886" marB="10886" anchor="b"/>
                </a:tc>
                <a:extLst>
                  <a:ext uri="{0D108BD9-81ED-4DB2-BD59-A6C34878D82A}">
                    <a16:rowId xmlns:a16="http://schemas.microsoft.com/office/drawing/2014/main" val="2655478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89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65A3D3-9B96-4B49-9C8C-557AABB8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BEBC398-4D31-4010-B814-08F67D9C521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3811" y="691816"/>
                <a:ext cx="8830972" cy="2983831"/>
              </a:xfrm>
            </p:spPr>
            <p:txBody>
              <a:bodyPr/>
              <a:lstStyle/>
              <a:p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Lấy hai tọa độ bất kì, chẳng hạn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ta được hai phương trình và ghép với phương trình (19) được hệ 3 phương trình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+2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+2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 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ớ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3 ẩ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à 1,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eqAr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</a:p>
              <a:p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Hệ trên là hệ thuần nhất nên để có nghiệm khác 0 thì định thức phải bằng 0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𝐷𝑒𝑡</m:t>
                    </m:r>
                    <m:d>
                      <m:dPr>
                        <m:begChr m:val="|"/>
                        <m:endChr m:val="|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sup>
                                      </m:s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sup>
                                      </m:s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1;2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BEBC398-4D31-4010-B814-08F67D9C5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3811" y="691816"/>
                <a:ext cx="8830972" cy="2983831"/>
              </a:xfrm>
              <a:blipFill>
                <a:blip r:embed="rId2"/>
                <a:stretch>
                  <a:fillRect l="-276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3758E1-3516-4219-B06D-3595BE76520F}"/>
                  </a:ext>
                </a:extLst>
              </p:cNvPr>
              <p:cNvSpPr txBox="1"/>
              <p:nvPr/>
            </p:nvSpPr>
            <p:spPr>
              <a:xfrm>
                <a:off x="219217" y="3675647"/>
                <a:ext cx="8542421" cy="1886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Để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ta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xét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000" dirty="0">
                    <a:cs typeface="Times New Roman" panose="02020603050405020304" pitchFamily="18" charset="0"/>
                  </a:rPr>
                  <a:t>=&gt; </a:t>
                </a:r>
                <a:r>
                  <a:rPr lang="en-GB" sz="2400" dirty="0">
                    <a:cs typeface="Times New Roman" panose="02020603050405020304" pitchFamily="18" charset="0"/>
                  </a:rPr>
                  <a:t>{</a:t>
                </a:r>
                <a:r>
                  <a:rPr lang="en-GB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GB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GB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1800" dirty="0">
                            <a:cs typeface="Arial" panose="020B0604020202020204" pitchFamily="34" charset="0"/>
                          </a:rPr>
                          <m:t>  </m:t>
                        </m:r>
                      </m:e>
                      <m:e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eqArr>
                  </m:oMath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/>
                  <a:t>=&gt;</a:t>
                </a:r>
                <a:r>
                  <a:rPr lang="en-US" sz="2400" dirty="0"/>
                  <a:t>{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GB" dirty="0">
                            <a:cs typeface="Arial" panose="020B0604020202020204" pitchFamily="34" charset="0"/>
                          </a:rPr>
                          <m:t> 	   </m:t>
                        </m:r>
                      </m:e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GB" dirty="0">
                            <a:cs typeface="Arial" panose="020B0604020202020204" pitchFamily="34" charset="0"/>
                          </a:rPr>
                          <m:t> </m:t>
                        </m:r>
                      </m:e>
                    </m:eqAr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3758E1-3516-4219-B06D-3595BE765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7" y="3675647"/>
                <a:ext cx="8542421" cy="1886029"/>
              </a:xfrm>
              <a:prstGeom prst="rect">
                <a:avLst/>
              </a:prstGeom>
              <a:blipFill>
                <a:blip r:embed="rId3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35715E8-8710-4C28-B3E4-C7975F7096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761614"/>
                  </p:ext>
                </p:extLst>
              </p:nvPr>
            </p:nvGraphicFramePr>
            <p:xfrm>
              <a:off x="5013158" y="4834684"/>
              <a:ext cx="3911625" cy="7205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11625">
                      <a:extLst>
                        <a:ext uri="{9D8B030D-6E8A-4147-A177-3AD203B41FA5}">
                          <a16:colId xmlns:a16="http://schemas.microsoft.com/office/drawing/2014/main" val="3675881685"/>
                        </a:ext>
                      </a:extLst>
                    </a:gridCol>
                  </a:tblGrid>
                  <a:tr h="360279"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 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Vecto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riêng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ứng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với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là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GB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GB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GB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GB" sz="1400" b="0" dirty="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486573"/>
                      </a:ext>
                    </a:extLst>
                  </a:tr>
                  <a:tr h="360279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 </a:t>
                          </a:r>
                          <a:r>
                            <a:rPr lang="en-US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Vecto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riêng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ứng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với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là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1400" b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1400" b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1400" b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GB" sz="1400" dirty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120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35715E8-8710-4C28-B3E4-C7975F7096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761614"/>
                  </p:ext>
                </p:extLst>
              </p:nvPr>
            </p:nvGraphicFramePr>
            <p:xfrm>
              <a:off x="5013158" y="4834684"/>
              <a:ext cx="3911625" cy="7205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911625">
                      <a:extLst>
                        <a:ext uri="{9D8B030D-6E8A-4147-A177-3AD203B41FA5}">
                          <a16:colId xmlns:a16="http://schemas.microsoft.com/office/drawing/2014/main" val="3675881685"/>
                        </a:ext>
                      </a:extLst>
                    </a:gridCol>
                  </a:tblGrid>
                  <a:tr h="3602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6" t="-3333" r="-622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486573"/>
                      </a:ext>
                    </a:extLst>
                  </a:tr>
                  <a:tr h="3602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6" t="-105085" r="-622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1206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072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A10CFD-9549-4643-86D3-E310C263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BC3BA7-409A-4974-9C90-36B97B86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52" y="105495"/>
            <a:ext cx="8673846" cy="451739"/>
          </a:xfrm>
        </p:spPr>
        <p:txBody>
          <a:bodyPr/>
          <a:lstStyle/>
          <a:p>
            <a:r>
              <a:rPr lang="en-US" sz="2000" b="0" dirty="0"/>
              <a:t>1.3 </a:t>
            </a:r>
            <a:r>
              <a:rPr lang="en-US" sz="2000" b="0" dirty="0" err="1"/>
              <a:t>Phương</a:t>
            </a:r>
            <a:r>
              <a:rPr lang="en-US" sz="2000" b="0" dirty="0"/>
              <a:t> </a:t>
            </a:r>
            <a:r>
              <a:rPr lang="en-US" sz="2000" b="0" dirty="0" err="1"/>
              <a:t>pháp</a:t>
            </a:r>
            <a:r>
              <a:rPr lang="en-US" sz="2000" b="0" dirty="0"/>
              <a:t> </a:t>
            </a:r>
            <a:r>
              <a:rPr lang="en-US" sz="2000" b="0" dirty="0" err="1"/>
              <a:t>xuống</a:t>
            </a:r>
            <a:r>
              <a:rPr lang="en-US" sz="2000" b="0" dirty="0"/>
              <a:t> thang </a:t>
            </a:r>
            <a:r>
              <a:rPr lang="en-US" sz="2000" b="0" dirty="0" err="1"/>
              <a:t>tìm</a:t>
            </a:r>
            <a:r>
              <a:rPr lang="en-US" sz="2000" b="0" dirty="0"/>
              <a:t> GTR </a:t>
            </a:r>
            <a:r>
              <a:rPr lang="en-US" sz="2000" b="0" dirty="0" err="1"/>
              <a:t>trội</a:t>
            </a:r>
            <a:r>
              <a:rPr lang="en-US" sz="2000" b="0" dirty="0"/>
              <a:t> </a:t>
            </a:r>
            <a:r>
              <a:rPr lang="en-US" sz="2000" b="0" dirty="0" err="1"/>
              <a:t>tiếp</a:t>
            </a:r>
            <a:r>
              <a:rPr lang="en-US" sz="2000" b="0" dirty="0"/>
              <a:t> </a:t>
            </a:r>
            <a:r>
              <a:rPr lang="en-US" sz="2000" b="0" dirty="0" err="1"/>
              <a:t>theo</a:t>
            </a:r>
            <a:endParaRPr lang="en-U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FC5D8A-F07D-498D-8ED9-3D849A76B6DB}"/>
                  </a:ext>
                </a:extLst>
              </p:cNvPr>
              <p:cNvSpPr txBox="1"/>
              <p:nvPr/>
            </p:nvSpPr>
            <p:spPr>
              <a:xfrm>
                <a:off x="174456" y="635749"/>
                <a:ext cx="8572039" cy="5459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Đặt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vấn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đề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Giả sử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là vectơ riêng của ma trận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tương ứng với giá trị riêng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là vectơ riêng của ma trận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tương ứng với giá trị riêng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. Từ định nghĩa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iết: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GB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tạo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ma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(**)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chú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ý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là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ma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còn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. Khi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nhân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vế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biểu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thức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(**)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chấp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nhận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0.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FC5D8A-F07D-498D-8ED9-3D849A76B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56" y="635749"/>
                <a:ext cx="8572039" cy="5459956"/>
              </a:xfrm>
              <a:prstGeom prst="rect">
                <a:avLst/>
              </a:prstGeom>
              <a:blipFill>
                <a:blip r:embed="rId2"/>
                <a:stretch>
                  <a:fillRect l="-640" r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16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A33712-A7F3-47B1-B013-EA8914A9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276631-6A13-4803-949E-7B6443FCABEF}"/>
                  </a:ext>
                </a:extLst>
              </p:cNvPr>
              <p:cNvSpPr txBox="1"/>
              <p:nvPr/>
            </p:nvSpPr>
            <p:spPr>
              <a:xfrm>
                <a:off x="235077" y="619480"/>
                <a:ext cx="8908923" cy="6049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Nếu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vi-VN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là vec tơ riêng tương ứng với giá trị riêng 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</a:t>
                </a:r>
                <a:r>
                  <a:rPr lang="vi-VN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,thì khi nhân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(**)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với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vi-VN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ta có: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</a:t>
                </a:r>
                <a:r>
                  <a:rPr lang="en-GB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(***)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Theo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nghĩa vì W</a:t>
                </a:r>
                <a:r>
                  <a:rPr lang="vi-VN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là vectơ riêng của A</a:t>
                </a:r>
                <a:r>
                  <a:rPr lang="vi-VN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Chuyển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vị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nhận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GB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Áp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chất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GB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=&gt;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Nhân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cả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2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vế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=&gt; 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GB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à      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Nên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⇒   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Khi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thay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(***) ta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GB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GB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276631-6A13-4803-949E-7B6443FC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77" y="619480"/>
                <a:ext cx="8908923" cy="6049541"/>
              </a:xfrm>
              <a:prstGeom prst="rect">
                <a:avLst/>
              </a:prstGeom>
              <a:blipFill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95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D2F02-5E2E-4AC8-8C7E-C4544434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897037-563A-43C7-B1AB-BC17D77AA401}"/>
                  </a:ext>
                </a:extLst>
              </p:cNvPr>
              <p:cNvSpPr txBox="1"/>
              <p:nvPr/>
            </p:nvSpPr>
            <p:spPr>
              <a:xfrm>
                <a:off x="252663" y="725002"/>
                <a:ext cx="8037095" cy="2637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Nhận</a:t>
                </a:r>
                <a:r>
                  <a:rPr lang="fr-FR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xét</a:t>
                </a:r>
                <a:r>
                  <a:rPr lang="fr-FR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Như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4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</a:t>
                </a:r>
                <a:r>
                  <a:rPr lang="fr-FR" sz="1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là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lớn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ma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</a:t>
                </a:r>
                <a:r>
                  <a:rPr lang="fr-FR" sz="1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như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áp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thuật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này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còn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lại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ma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bước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như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sau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fr-F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Khi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đã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fr-FR" sz="1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</a:t>
                </a:r>
                <a14:m>
                  <m:oMath xmlns:m="http://schemas.openxmlformats.org/officeDocument/2006/math">
                    <m:r>
                      <a:rPr lang="fr-FR" sz="1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fr-FR" sz="1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là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vectơ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fr-FR" sz="1400" i="1" baseline="30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fr-FR" sz="1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fr-FR" sz="1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­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ví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fr-FR" sz="1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phương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GB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GB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fr-FR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fr-FR" sz="1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fr-FR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0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).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ma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fr-FR" sz="1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công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thức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tơ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</a:t>
                </a:r>
                <a:r>
                  <a:rPr lang="fr-FR" sz="1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cách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lặp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luỹ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cứ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thế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tục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xuống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thang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(n-1)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lần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đủ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ma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A.</a:t>
                </a: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897037-563A-43C7-B1AB-BC17D77AA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3" y="725002"/>
                <a:ext cx="8037095" cy="2637710"/>
              </a:xfrm>
              <a:prstGeom prst="rect">
                <a:avLst/>
              </a:prstGeom>
              <a:blipFill>
                <a:blip r:embed="rId2"/>
                <a:stretch>
                  <a:fillRect l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8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E9823B-1C9C-4BBD-84FD-3A64A409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A629D-27C4-4813-A3BF-EFCE7A01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92" y="100939"/>
            <a:ext cx="8673846" cy="451739"/>
          </a:xfrm>
        </p:spPr>
        <p:txBody>
          <a:bodyPr/>
          <a:lstStyle/>
          <a:p>
            <a:r>
              <a:rPr lang="en-US" sz="2200" b="0" dirty="0"/>
              <a:t>2. </a:t>
            </a:r>
            <a:r>
              <a:rPr lang="en-US" sz="2200" b="0" dirty="0" err="1"/>
              <a:t>Thuật</a:t>
            </a:r>
            <a:r>
              <a:rPr lang="en-US" sz="2200" b="0" dirty="0"/>
              <a:t> </a:t>
            </a:r>
            <a:r>
              <a:rPr lang="en-US" sz="2200" b="0" dirty="0" err="1"/>
              <a:t>toán</a:t>
            </a:r>
            <a:r>
              <a:rPr lang="en-US" sz="2200" b="0" dirty="0"/>
              <a:t> </a:t>
            </a:r>
            <a:r>
              <a:rPr lang="en-US" sz="2200" b="0" dirty="0" err="1"/>
              <a:t>và</a:t>
            </a:r>
            <a:r>
              <a:rPr lang="en-US" sz="2200" b="0" dirty="0"/>
              <a:t> </a:t>
            </a:r>
            <a:r>
              <a:rPr lang="en-US" sz="2200" b="0" dirty="0" err="1"/>
              <a:t>chạy</a:t>
            </a:r>
            <a:r>
              <a:rPr lang="en-US" sz="2200" b="0" dirty="0"/>
              <a:t> </a:t>
            </a:r>
            <a:r>
              <a:rPr lang="en-US" sz="2200" b="0" dirty="0" err="1"/>
              <a:t>chương</a:t>
            </a:r>
            <a:r>
              <a:rPr lang="en-US" sz="2200" b="0" dirty="0"/>
              <a:t> </a:t>
            </a:r>
            <a:r>
              <a:rPr lang="en-US" sz="2200" b="0" dirty="0" err="1"/>
              <a:t>trình</a:t>
            </a:r>
            <a:endParaRPr lang="en-US" sz="2200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AADE8-0437-4F6F-B82D-AE95284D2D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825" y="684836"/>
            <a:ext cx="8674100" cy="5303393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2.1.1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quan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1B228-78CD-40C0-A1B0-D5CF3FA5E466}"/>
              </a:ext>
            </a:extLst>
          </p:cNvPr>
          <p:cNvSpPr txBox="1"/>
          <p:nvPr/>
        </p:nvSpPr>
        <p:spPr>
          <a:xfrm>
            <a:off x="244460" y="1059562"/>
            <a:ext cx="7396895" cy="4847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Input: + ma </a:t>
            </a:r>
            <a:r>
              <a:rPr lang="en-US" sz="1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trận</a:t>
            </a:r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       + X </a:t>
            </a:r>
            <a:r>
              <a:rPr lang="en-US" sz="1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a1 </a:t>
            </a:r>
            <a:r>
              <a:rPr lang="en-US" sz="1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0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	  + </a:t>
            </a:r>
            <a:r>
              <a:rPr lang="en-US" sz="1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lần</a:t>
            </a:r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lặp</a:t>
            </a:r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: k; </a:t>
            </a:r>
            <a:r>
              <a:rPr lang="en-US" sz="1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sai</a:t>
            </a:r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eps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B1: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vector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1600" baseline="30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kiểm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Kiểm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Nếu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vector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kề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nhau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hội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tụ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đánh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dấu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Nếu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vector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bậc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luỹ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thừa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cùng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chẵn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lẻ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hội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tụ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đánh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dấu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2. 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-Sau k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lần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lặp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2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dấu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hiệu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thoả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mãn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đánh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dấu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B2: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Xử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TH1&amp;2: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Đưa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riêng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trội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vector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trận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mới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riêng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tiếp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TH3: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Đưa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riêng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trội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vector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riêng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báo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thúc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chương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7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85EF74-8D35-459D-A919-FB659D32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283232D-2ECC-4F04-955E-8CD923393A2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Input: + ma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+ X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a1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khác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+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lần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lặp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k;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sai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eps</a:t>
                </a:r>
              </a:p>
              <a:p>
                <a:pPr marL="0" indent="0">
                  <a:buNone/>
                </a:pP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Thuật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Lần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ợt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biểu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Xét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tỉ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lệ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sau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lần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lặp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nếu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xấp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xỉ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tính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tỉ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lệ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nếu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không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chuyển</a:t>
                </a:r>
                <a:r>
                  <a:rPr lang="en-US" sz="1600" dirty="0"/>
                  <a:t> b3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Chọn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tọa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bất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kỳ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 j=r, j=s)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biểu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trên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 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s),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thiết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lập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vi-V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vi-V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vi-V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vi-V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  <m:r>
                                          <a:rPr lang="vi-V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vi-V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vi-V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vi-V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  <m:r>
                                          <a:rPr lang="vi-V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vi-V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vi-V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vi-V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vi-V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p>
                                        </m:sSup>
                                        <m:r>
                                          <a:rPr lang="vi-V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vi-V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vi-V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vi-V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p>
                                        </m:sSup>
                                        <m:r>
                                          <a:rPr lang="vi-V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vi-V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vi-V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vi-V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vi-V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vi-V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vi-V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sup>
                                        </m:sSup>
                                        <m:r>
                                          <a:rPr lang="vi-V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vi-V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vi-V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vi-V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vi-VN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sup>
                                        </m:sSup>
                                        <m:r>
                                          <a:rPr lang="vi-V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vi-V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vi-V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vi-V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4.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Giải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định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trên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ẩn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Z ta đ</a:t>
                </a:r>
                <a:r>
                  <a:rPr lang="vi-V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ư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ợc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cặp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phức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liên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hợp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mô-đun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trội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Output: giá trị riêng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riêng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tương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ứng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283232D-2ECC-4F04-955E-8CD923393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22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73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14531D-02AB-4871-AD80-9F251673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3FFB0-466A-4E2A-B9D9-04910D59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2.1.2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E76469-D502-4D04-B997-3C0FB77FE68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35077" y="841248"/>
                <a:ext cx="8689706" cy="5233398"/>
              </a:xfrm>
            </p:spPr>
            <p:txBody>
              <a:bodyPr/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chương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ta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lưu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cột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mảng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mảng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B. Ta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thay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vì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lưu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toàn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lưu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mảng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Thế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truy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cập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tuỳ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ý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luỹ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thừa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quan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dừng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vòng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lặp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vì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sẵn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Sau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đây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kiemtra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()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lệch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2 vector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lưu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mảng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B:</a:t>
                </a: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E76469-D502-4D04-B997-3C0FB77FE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35077" y="841248"/>
                <a:ext cx="8689706" cy="5233398"/>
              </a:xfrm>
              <a:blipFill>
                <a:blip r:embed="rId2"/>
                <a:stretch>
                  <a:fillRect l="-211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AD439D-23DA-4E06-8306-4511A5E87D7A}"/>
                  </a:ext>
                </a:extLst>
              </p:cNvPr>
              <p:cNvSpPr txBox="1"/>
              <p:nvPr/>
            </p:nvSpPr>
            <p:spPr>
              <a:xfrm>
                <a:off x="4117712" y="3244082"/>
                <a:ext cx="5026288" cy="2443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Sau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thêm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xây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kiemtra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()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endPara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kiemtra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E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th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thúc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endPara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kiemtra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E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th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thúc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endPara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kiemtra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kiemtra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kiemtra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kiemtra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th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thúc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AD439D-23DA-4E06-8306-4511A5E87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712" y="3244082"/>
                <a:ext cx="5026288" cy="2443939"/>
              </a:xfrm>
              <a:prstGeom prst="rect">
                <a:avLst/>
              </a:prstGeom>
              <a:blipFill>
                <a:blip r:embed="rId3"/>
                <a:stretch>
                  <a:fillRect l="-364" t="-499" r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F69C8A-A6AF-4878-B378-603610340F2D}"/>
                  </a:ext>
                </a:extLst>
              </p:cNvPr>
              <p:cNvSpPr txBox="1"/>
              <p:nvPr/>
            </p:nvSpPr>
            <p:spPr>
              <a:xfrm>
                <a:off x="-223422" y="3244082"/>
                <a:ext cx="346750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1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mảng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h1,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h2,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n.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lvl="1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tam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≔|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[1,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2]|</m:t>
                    </m:r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lvl="1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=2→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1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2]</m:t>
                            </m:r>
                          </m:e>
                        </m:d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tam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tam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2]</m:t>
                        </m:r>
                      </m:e>
                    </m:d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F69C8A-A6AF-4878-B378-603610340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3422" y="3244082"/>
                <a:ext cx="3467504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7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7DC145-1FA9-47E5-92BE-62BB0AEA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DD4AAE-8FB4-450A-9E95-B406939CFFF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35077" y="563560"/>
                <a:ext cx="8791384" cy="5755701"/>
              </a:xfrm>
            </p:spPr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Trong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đó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E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sai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mong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muốn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giữa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các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vector.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Để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đánh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dấu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trường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hợp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4, ta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phải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xét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hiệu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hàm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kiemtra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()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với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hàm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kiemtra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()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2 vector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trước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Nếu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như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dãy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vector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hội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tụ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thì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hiệu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chúng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phải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nhỏ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hơn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0,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ngược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lại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tức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hội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tụ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Biến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dùng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để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lưu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trường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hợp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để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xử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lý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dãy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vector.</a:t>
                </a:r>
                <a:endParaRPr lang="en-US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1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*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Trường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hợp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1:</a:t>
                </a:r>
                <a:endParaRPr lang="en-US" sz="14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marR="0" lvl="1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Tính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thêm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1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Tính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được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giá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trị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riêng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trội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bằng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toạ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độ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lớn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nhất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US" sz="14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marR="0" lvl="1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 In ra vector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riêng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endParaRPr lang="en-US" sz="14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marR="0" lvl="1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Tính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ma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trận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mới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để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tìm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trị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riêng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tiếp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theo.</a:t>
                </a:r>
                <a:endParaRPr lang="en-US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marR="0" lvl="1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* </a:t>
                </a:r>
                <a:r>
                  <a:rPr lang="en-US" sz="14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Trường</a:t>
                </a:r>
                <a:r>
                  <a:rPr lang="en-US" sz="14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hợp</a:t>
                </a:r>
                <a:r>
                  <a:rPr lang="en-US" sz="14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2: 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Tính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thêm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2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và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US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Tìm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toạ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độ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lớn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nhất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và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1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Tính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được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2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trị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riêng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trái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dấu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2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căn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tỷ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giữa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2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toạ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độ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trên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</a:t>
                </a:r>
                <a:endParaRPr lang="en-US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Tính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được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2 vector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riêng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tương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ứng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với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các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trị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riêng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theo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công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thức</a:t>
                </a:r>
                <a:r>
                  <a:rPr lang="en-US" sz="14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</a:t>
                </a:r>
                <a:endParaRPr lang="en-US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Kết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thúc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chương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trình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US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1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*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Trường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hợp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3:</a:t>
                </a:r>
                <a:endParaRPr lang="en-US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Tính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thêm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2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và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US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Thiết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lập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và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giải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phương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trình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dưới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để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tìm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được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2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trị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riêng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phức</a:t>
                </a:r>
                <a:endParaRPr lang="en-US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Tính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vector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riêng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theo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công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thức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đã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tìm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được</a:t>
                </a:r>
                <a:endParaRPr lang="en-US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Kết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thúc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chương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trình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US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DD4AAE-8FB4-450A-9E95-B406939CF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35077" y="563560"/>
                <a:ext cx="8791384" cy="5755701"/>
              </a:xfrm>
              <a:blipFill>
                <a:blip r:embed="rId2"/>
                <a:stretch>
                  <a:fillRect l="-208" r="-693" b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5A2802-CD81-4533-8FDD-B42ECBC3AF37}"/>
                  </a:ext>
                </a:extLst>
              </p:cNvPr>
              <p:cNvSpPr txBox="1"/>
              <p:nvPr/>
            </p:nvSpPr>
            <p:spPr>
              <a:xfrm>
                <a:off x="6327997" y="3180014"/>
                <a:ext cx="3561501" cy="129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GB" sz="13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GB" sz="1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  <m:f>
                              <m:fPr>
                                <m:ctrlPr>
                                  <a:rPr lang="en-GB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GB" sz="13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13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3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sz="13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GB" sz="13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+2</m:t>
                                            </m:r>
                                          </m:sup>
                                        </m:sSup>
                                        <m: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GB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GB" sz="13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13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3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sz="13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  <m: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GB" sz="1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GB" sz="13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13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</a:t>
                </a:r>
                <a:r>
                  <a:rPr lang="en-GB" sz="13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3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tơ</a:t>
                </a:r>
                <a:r>
                  <a:rPr lang="en-GB" sz="13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3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riêng</a:t>
                </a:r>
                <a:r>
                  <a:rPr lang="en-GB" sz="13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3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tường</a:t>
                </a:r>
                <a:r>
                  <a:rPr lang="en-GB" sz="13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3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ứng</a:t>
                </a:r>
                <a:r>
                  <a:rPr lang="en-GB" sz="13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3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là</a:t>
                </a:r>
                <a:r>
                  <a:rPr lang="en-GB" sz="13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:</a:t>
                </a:r>
              </a:p>
              <a:p>
                <a:pPr marL="0" indent="0">
                  <a:buNone/>
                </a:pPr>
                <a:r>
                  <a:rPr lang="en-GB" sz="13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GB" sz="13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13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GB" sz="13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13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5A2802-CD81-4533-8FDD-B42ECBC3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997" y="3180014"/>
                <a:ext cx="3561501" cy="1299651"/>
              </a:xfrm>
              <a:prstGeom prst="rect">
                <a:avLst/>
              </a:prstGeom>
              <a:blipFill>
                <a:blip r:embed="rId3"/>
                <a:stretch>
                  <a:fillRect l="-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367FBE-3515-439A-9FFC-5002B4D5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4AFB03-5F1B-419F-B6E9-B229444A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2938C6-65DE-4715-8870-604A2D548C0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Đặt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1,1</m:t>
                        </m:r>
                      </m:e>
                    </m:d>
                    <m:r>
                      <a:rPr lang="en-GB" sz="1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GB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2,1</m:t>
                        </m:r>
                      </m:e>
                    </m:d>
                    <m:r>
                      <a:rPr lang="en-GB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GB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2,1</m:t>
                        </m:r>
                      </m:e>
                    </m:d>
                    <m:r>
                      <a:rPr lang="en-GB" sz="1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GB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1,1</m:t>
                        </m:r>
                      </m:e>
                    </m:d>
                  </m:oMath>
                </a14:m>
                <a:endParaRPr lang="en-GB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2,1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1,1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1,1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GB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1,1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2,1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2,1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(1,1)</m:t>
                    </m:r>
                  </m:oMath>
                </a14:m>
                <a:endParaRPr lang="en-GB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vi-V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Xét phương trình bậc 2 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.(phương trình này có được sau khi thu gọn định thức </a:t>
                </a: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vi-V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Khi đó 2 trị riêng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là 2 nghiệm của phương trình trên. Các vectơ riêng tương ứng là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1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chuẩn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hóa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sau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lần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lũy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chuẩn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vô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infnorm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(x)</a:t>
                </a:r>
              </a:p>
              <a:p>
                <a:pPr marL="0" indent="0">
                  <a:buNone/>
                </a:pP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                      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max(abs(max(x)),abs(min(x)))</a:t>
                </a:r>
              </a:p>
              <a:p>
                <a:pPr marL="0" indent="0"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2938C6-65DE-4715-8870-604A2D548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11" t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02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5AF3CD-9D8E-4C55-A22D-70125384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E53731C-6311-441D-A037-9989CD0EACE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10660" y="736024"/>
                <a:ext cx="8986746" cy="57230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Thuật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xuống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thang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ma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A,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chiều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n, dominant eigenvalue, eigenvector(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đã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trước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pp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lũy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X,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sai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eps,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lần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lặp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k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Thuật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B1: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Gán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B = ma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0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kích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thước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(n-1)x(n-1)</a:t>
                </a:r>
              </a:p>
              <a:p>
                <a:pPr marL="0" indent="0">
                  <a:buNone/>
                </a:pP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=1; n= rows(A), m= max(abs(eigenvector); w, u =ma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0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kích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thước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nx1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B2: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Tạo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ma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B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mới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khi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khác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n, k=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j &lt;n-1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B(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k,j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A(k+1,j+1)-(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eigvec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(k+1)/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eigvec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))*A(i,j+1)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B3: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Gán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sum =0</a:t>
                </a:r>
              </a:p>
              <a:p>
                <a:pPr marL="0" indent="0">
                  <a:buNone/>
                </a:pP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sum = sum+ A(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)*w(j)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khi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j&lt;n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mu=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+1)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</m:oMath>
                </a14:m>
                <a:r>
                  <a:rPr lang="en-US" sz="16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u(k)= (mu-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eigenval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)*w(k)+(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eigenvec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(k)/eigen(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))*sum;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\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pp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lũy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lặp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tục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sau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n-1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lần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lặp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ra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màn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hình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w=u: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; mu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E53731C-6311-441D-A037-9989CD0EA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10660" y="736024"/>
                <a:ext cx="8986746" cy="5723018"/>
              </a:xfrm>
              <a:blipFill>
                <a:blip r:embed="rId2"/>
                <a:stretch>
                  <a:fillRect l="-339" t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F907D37-85C2-4B34-9796-6E300AC4FB94}"/>
              </a:ext>
            </a:extLst>
          </p:cNvPr>
          <p:cNvSpPr txBox="1"/>
          <p:nvPr/>
        </p:nvSpPr>
        <p:spPr>
          <a:xfrm>
            <a:off x="151429" y="87363"/>
            <a:ext cx="5824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thang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trội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4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34" y="-47766"/>
            <a:ext cx="2487138" cy="903788"/>
          </a:xfrm>
          <a:prstGeom prst="rect">
            <a:avLst/>
          </a:prstGeom>
        </p:spPr>
      </p:pic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40308" y="1157718"/>
            <a:ext cx="7680110" cy="45129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600" b="0" dirty="0" err="1">
                <a:solidFill>
                  <a:srgbClr val="FF0000"/>
                </a:solidFill>
              </a:rPr>
              <a:t>Nội</a:t>
            </a:r>
            <a:r>
              <a:rPr lang="en-US" sz="2600" b="0" dirty="0">
                <a:solidFill>
                  <a:srgbClr val="FF0000"/>
                </a:solidFill>
              </a:rPr>
              <a:t> dung </a:t>
            </a:r>
            <a:r>
              <a:rPr lang="en-US" sz="2600" b="0" dirty="0" err="1">
                <a:solidFill>
                  <a:srgbClr val="FF0000"/>
                </a:solidFill>
              </a:rPr>
              <a:t>lý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thuyết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sz="2600" b="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FF0000"/>
                </a:solidFill>
              </a:rPr>
              <a:t>1.1. </a:t>
            </a:r>
            <a:r>
              <a:rPr lang="en-US" sz="2600" b="0" dirty="0" err="1">
                <a:solidFill>
                  <a:srgbClr val="FF0000"/>
                </a:solidFill>
              </a:rPr>
              <a:t>Cơ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sở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lý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thuyết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FF0000"/>
                </a:solidFill>
              </a:rPr>
              <a:t>1.2. </a:t>
            </a:r>
            <a:r>
              <a:rPr lang="en-US" sz="2600" b="0" dirty="0" err="1">
                <a:solidFill>
                  <a:srgbClr val="FF0000"/>
                </a:solidFill>
              </a:rPr>
              <a:t>Phương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pháp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lũy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thừa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tìm</a:t>
            </a:r>
            <a:r>
              <a:rPr lang="en-US" sz="2600" b="0" dirty="0">
                <a:solidFill>
                  <a:srgbClr val="FF0000"/>
                </a:solidFill>
              </a:rPr>
              <a:t> GTR</a:t>
            </a: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FF0000"/>
                </a:solidFill>
              </a:rPr>
              <a:t>1.3. </a:t>
            </a:r>
            <a:r>
              <a:rPr lang="en-US" sz="2600" b="0" dirty="0" err="1">
                <a:solidFill>
                  <a:srgbClr val="FF0000"/>
                </a:solidFill>
              </a:rPr>
              <a:t>Phương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pháp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xuống</a:t>
            </a:r>
            <a:r>
              <a:rPr lang="en-US" sz="2600" b="0" dirty="0">
                <a:solidFill>
                  <a:srgbClr val="FF0000"/>
                </a:solidFill>
              </a:rPr>
              <a:t> thang </a:t>
            </a:r>
            <a:r>
              <a:rPr lang="en-US" sz="2600" b="0" dirty="0" err="1">
                <a:solidFill>
                  <a:srgbClr val="FF0000"/>
                </a:solidFill>
              </a:rPr>
              <a:t>tìm</a:t>
            </a:r>
            <a:r>
              <a:rPr lang="en-US" sz="2600" b="0" dirty="0">
                <a:solidFill>
                  <a:srgbClr val="FF0000"/>
                </a:solidFill>
              </a:rPr>
              <a:t> GTR </a:t>
            </a:r>
            <a:r>
              <a:rPr lang="en-US" sz="2600" b="0" dirty="0" err="1">
                <a:solidFill>
                  <a:srgbClr val="FF0000"/>
                </a:solidFill>
              </a:rPr>
              <a:t>trội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tiếp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theo</a:t>
            </a:r>
            <a:endParaRPr lang="en-US" sz="2600" b="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AutoNum type="arabicPeriod" startAt="2"/>
            </a:pPr>
            <a:r>
              <a:rPr lang="en-US" sz="2600" b="0" dirty="0" err="1">
                <a:solidFill>
                  <a:srgbClr val="FF0000"/>
                </a:solidFill>
              </a:rPr>
              <a:t>Thuật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toán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và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chương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trình</a:t>
            </a:r>
            <a:endParaRPr lang="en-US" sz="2600" b="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AutoNum type="arabicPeriod" startAt="2"/>
            </a:pPr>
            <a:endParaRPr lang="en-US" sz="2600" b="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FF0000"/>
                </a:solidFill>
              </a:rPr>
              <a:t>2.1 </a:t>
            </a:r>
            <a:r>
              <a:rPr lang="en-US" sz="2600" b="0" dirty="0" err="1">
                <a:solidFill>
                  <a:srgbClr val="FF0000"/>
                </a:solidFill>
              </a:rPr>
              <a:t>Thuật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toán</a:t>
            </a:r>
            <a:endParaRPr lang="en-US" sz="2600" b="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FF0000"/>
                </a:solidFill>
              </a:rPr>
              <a:t>2.2 </a:t>
            </a:r>
            <a:r>
              <a:rPr lang="en-US" sz="2600" b="0" dirty="0" err="1">
                <a:solidFill>
                  <a:srgbClr val="FF0000"/>
                </a:solidFill>
              </a:rPr>
              <a:t>Chạy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chương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trình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và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ví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 err="1">
                <a:solidFill>
                  <a:srgbClr val="FF0000"/>
                </a:solidFill>
              </a:rPr>
              <a:t>dụ</a:t>
            </a:r>
            <a:endParaRPr lang="en-US" sz="2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C311219-8684-45FC-A126-E067924AC7F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4950" y="704489"/>
                <a:ext cx="8674100" cy="9077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dirty="0"/>
                  <a:t>2.2 </a:t>
                </a:r>
                <a:r>
                  <a:rPr lang="en-US" sz="2200" dirty="0" err="1"/>
                  <a:t>Chạy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chương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trình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1600" dirty="0"/>
                  <a:t>Ma </a:t>
                </a:r>
                <a:r>
                  <a:rPr lang="en-US" sz="1600" dirty="0" err="1"/>
                  <a:t>trận</a:t>
                </a:r>
                <a:r>
                  <a:rPr lang="en-US" sz="1600" dirty="0"/>
                  <a:t> A </a:t>
                </a:r>
                <a:r>
                  <a:rPr lang="en-US" sz="1600" dirty="0" err="1"/>
                  <a:t>kích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thước</a:t>
                </a:r>
                <a:r>
                  <a:rPr lang="en-US" sz="1600" dirty="0"/>
                  <a:t> 3x3: A=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;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   </a:t>
                </a:r>
                <a:r>
                  <a:rPr lang="en-US" sz="1600" dirty="0" err="1"/>
                  <a:t>rơi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vào</a:t>
                </a:r>
                <a:r>
                  <a:rPr lang="en-US" sz="1600" dirty="0"/>
                  <a:t> TH1 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C311219-8684-45FC-A126-E067924AC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4950" y="704489"/>
                <a:ext cx="8674100" cy="907743"/>
              </a:xfrm>
              <a:blipFill>
                <a:blip r:embed="rId2"/>
                <a:stretch>
                  <a:fillRect l="-914" t="-810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>
            <a:extLst>
              <a:ext uri="{FF2B5EF4-FFF2-40B4-BE49-F238E27FC236}">
                <a16:creationId xmlns:a16="http://schemas.microsoft.com/office/drawing/2014/main" id="{E53E1190-A3D8-48FE-ADF2-A950B1549F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E2D07-F73D-4E33-A4DE-AF60C67C6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8"/>
          <a:stretch/>
        </p:blipFill>
        <p:spPr>
          <a:xfrm>
            <a:off x="504992" y="1967509"/>
            <a:ext cx="5944115" cy="37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8DA60E-C230-4944-9396-755763CD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4D893-F19A-4785-8DC6-0B695A7A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AA18951-4FF0-4356-AF7B-D5E000373B5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Ví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TH2: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5   0  0  0</m:t>
                            </m:r>
                          </m:e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0−5  0  0</m:t>
                            </m:r>
                          </m:e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0  0  2   0</m:t>
                            </m:r>
                          </m:e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0  0  0  1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AA18951-4FF0-4356-AF7B-D5E000373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Hình ảnh 6">
            <a:extLst>
              <a:ext uri="{FF2B5EF4-FFF2-40B4-BE49-F238E27FC236}">
                <a16:creationId xmlns:a16="http://schemas.microsoft.com/office/drawing/2014/main" id="{FC20589B-3E66-4A59-85E4-49D8E6BF352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9"/>
          <a:stretch/>
        </p:blipFill>
        <p:spPr>
          <a:xfrm>
            <a:off x="465935" y="2230669"/>
            <a:ext cx="7618059" cy="320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94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2486D-94DC-4668-89F7-184BBF2D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7CA69-D1DD-442A-993F-966AC282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59807A7-DE74-46AD-A015-B3446C537C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Ví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rơi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TH3:  A=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−2     1      1     1 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−1 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0 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−2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−1   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  −1    0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  X=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59807A7-DE74-46AD-A015-B3446C537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20D3A21-A2AE-4050-844C-FAF26A3F5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4"/>
          <a:stretch/>
        </p:blipFill>
        <p:spPr>
          <a:xfrm>
            <a:off x="559123" y="2230670"/>
            <a:ext cx="6577239" cy="314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98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AF6DC7-DEC6-4AAC-9466-3337D39C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A52EAA-054A-4A08-9AF4-832B00D2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86B7E-809E-4D8D-A80F-78E06D5C40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725241"/>
            <a:ext cx="4214093" cy="451739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1.1 </a:t>
            </a:r>
            <a:r>
              <a:rPr lang="en-US" sz="2600" dirty="0" err="1"/>
              <a:t>Cơ</a:t>
            </a:r>
            <a:r>
              <a:rPr lang="en-US" sz="2600" dirty="0"/>
              <a:t> </a:t>
            </a:r>
            <a:r>
              <a:rPr lang="en-US" sz="2600" dirty="0" err="1"/>
              <a:t>sở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thuyết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B8D920-77F1-4A96-A808-42B1A0253046}"/>
                  </a:ext>
                </a:extLst>
              </p:cNvPr>
              <p:cNvSpPr txBox="1"/>
              <p:nvPr/>
            </p:nvSpPr>
            <p:spPr>
              <a:xfrm>
                <a:off x="498143" y="3966032"/>
                <a:ext cx="7902053" cy="2333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Tìm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sau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tất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cả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ma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vuông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rank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b="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PP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lũy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sau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xuống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thang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tất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cả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ma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rank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GB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PP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lũy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: 	sử dụng tính chất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 </m:t>
                    </m:r>
                    <m:groupChr>
                      <m:groupChrPr>
                        <m:chr m:val="→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GB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B8D920-77F1-4A96-A808-42B1A0253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3" y="3966032"/>
                <a:ext cx="7902053" cy="2333139"/>
              </a:xfrm>
              <a:prstGeom prst="rect">
                <a:avLst/>
              </a:prstGeom>
              <a:blipFill>
                <a:blip r:embed="rId2"/>
                <a:stretch>
                  <a:fillRect l="-694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C00240-CA1A-4236-93FA-F475604C8714}"/>
                  </a:ext>
                </a:extLst>
              </p:cNvPr>
              <p:cNvSpPr txBox="1"/>
              <p:nvPr/>
            </p:nvSpPr>
            <p:spPr>
              <a:xfrm>
                <a:off x="566382" y="1262743"/>
                <a:ext cx="7451678" cy="3505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vuông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 ……………≥|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3073400" algn="ctr"/>
                    <a:tab pos="6159500" algn="r"/>
                  </a:tabLs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tabLst>
                    <a:tab pos="3073400" algn="ctr"/>
                    <a:tab pos="6159500" algn="r"/>
                  </a:tabLst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Khi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=&gt;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1 </m:t>
                        </m:r>
                      </m:sub>
                    </m:sSub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l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gi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á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tr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ị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ri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ê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ng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tr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ộ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i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|=&gt;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;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l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á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gi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á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tr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ị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ri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ê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ng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tr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ộ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i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C00240-CA1A-4236-93FA-F475604C8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82" y="1262743"/>
                <a:ext cx="7451678" cy="3505190"/>
              </a:xfrm>
              <a:prstGeom prst="rect">
                <a:avLst/>
              </a:prstGeom>
              <a:blipFill>
                <a:blip r:embed="rId3"/>
                <a:stretch>
                  <a:fillRect l="-736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1D4C06C-CDE1-43BB-9613-E851496F8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922509"/>
              </p:ext>
            </p:extLst>
          </p:nvPr>
        </p:nvGraphicFramePr>
        <p:xfrm>
          <a:off x="5135159" y="2333696"/>
          <a:ext cx="1190579" cy="44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480" imgH="228600" progId="Equation.DSMT4">
                  <p:embed/>
                </p:oleObj>
              </mc:Choice>
              <mc:Fallback>
                <p:oleObj name="Equation" r:id="rId4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5159" y="2333696"/>
                        <a:ext cx="1190579" cy="446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08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66831-727E-4066-8DD4-750C4A92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88798B-6303-4B8D-BADE-F68F35FAE89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84245" y="657002"/>
                <a:ext cx="8674100" cy="53033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dirty="0"/>
                  <a:t>1.2. </a:t>
                </a:r>
                <a:r>
                  <a:rPr lang="en-US" sz="2200" dirty="0" err="1"/>
                  <a:t>Phương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pháp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lũy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thừa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tìm</a:t>
                </a:r>
                <a:r>
                  <a:rPr lang="en-US" sz="2200" dirty="0"/>
                  <a:t> GTR </a:t>
                </a:r>
                <a:r>
                  <a:rPr lang="en-US" sz="2200" dirty="0" err="1"/>
                  <a:t>trội</a:t>
                </a:r>
                <a:endParaRPr lang="en-US" sz="2200" dirty="0"/>
              </a:p>
              <a:p>
                <a:r>
                  <a:rPr lang="en-US" sz="2000" dirty="0" err="1"/>
                  <a:t>Xây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dựng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công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thức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Xét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ma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GB" sz="16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6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𝑖𝑗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ma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vuông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ma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6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𝑖𝑗</m:t>
                    </m:r>
                  </m:oMath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acc>
                      <m:accPr>
                        <m:chr m:val="̅"/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đều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bội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đủ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vectơ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độc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lập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tuyến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Như vậy, giả sử ma trận </a:t>
                </a:r>
                <a14:m>
                  <m:oMath xmlns:m="http://schemas.openxmlformats.org/officeDocument/2006/math">
                    <m:r>
                      <a:rPr lang="vi-VN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cấp </a:t>
                </a:r>
                <a14:m>
                  <m:oMath xmlns:m="http://schemas.openxmlformats.org/officeDocument/2006/math">
                    <m:r>
                      <a:rPr lang="vi-VN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vi-VN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có đủ </a:t>
                </a:r>
                <a14:m>
                  <m:oMath xmlns:m="http://schemas.openxmlformats.org/officeDocument/2006/math">
                    <m:r>
                      <a:rPr lang="vi-VN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trị riêng thực hoặc phức ( đơn hoặc bội ) được đánh số theo modun giảm dần.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Các v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ec</a:t>
                </a:r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riêng tương ứng lần lượt là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vecto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độ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ậ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tuy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ế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nh</m:t>
                    </m:r>
                  </m:oMath>
                </a14:m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Giả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tổ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tuyến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GB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en-GB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br>
                  <a:rPr lang="en-US" sz="1100" dirty="0"/>
                </a:br>
                <a:br>
                  <a:rPr lang="en-US" sz="1600" dirty="0"/>
                </a:br>
                <a:r>
                  <a:rPr lang="en-US" sz="2200" dirty="0"/>
                  <a:t> 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88798B-6303-4B8D-BADE-F68F35FAE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84245" y="657002"/>
                <a:ext cx="8674100" cy="5303393"/>
              </a:xfrm>
              <a:blipFill>
                <a:blip r:embed="rId2"/>
                <a:stretch>
                  <a:fillRect l="-914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B4B4402-8164-40DC-9297-60A321480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803547"/>
              </p:ext>
            </p:extLst>
          </p:nvPr>
        </p:nvGraphicFramePr>
        <p:xfrm>
          <a:off x="1255386" y="3418685"/>
          <a:ext cx="4954588" cy="260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87440" imgH="1676160" progId="Equation.DSMT4">
                  <p:embed/>
                </p:oleObj>
              </mc:Choice>
              <mc:Fallback>
                <p:oleObj name="Equation" r:id="rId3" imgW="318744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5386" y="3418685"/>
                        <a:ext cx="4954588" cy="260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67F3026-3F9F-4F1E-82C5-9DB6E3AEA8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384806"/>
              </p:ext>
            </p:extLst>
          </p:nvPr>
        </p:nvGraphicFramePr>
        <p:xfrm>
          <a:off x="3991126" y="2678113"/>
          <a:ext cx="1361320" cy="35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520" imgH="228600" progId="Equation.DSMT4">
                  <p:embed/>
                </p:oleObj>
              </mc:Choice>
              <mc:Fallback>
                <p:oleObj name="Equation" r:id="rId5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1126" y="2678113"/>
                        <a:ext cx="1361320" cy="35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147C2-8F8C-439A-960E-A15F4B48DEC4}"/>
              </a:ext>
            </a:extLst>
          </p:cNvPr>
          <p:cNvSpPr txBox="1"/>
          <p:nvPr/>
        </p:nvSpPr>
        <p:spPr>
          <a:xfrm>
            <a:off x="6103598" y="3372091"/>
            <a:ext cx="64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DEA48-7874-4A94-80EA-5D4A6BC6BD2A}"/>
              </a:ext>
            </a:extLst>
          </p:cNvPr>
          <p:cNvSpPr txBox="1"/>
          <p:nvPr/>
        </p:nvSpPr>
        <p:spPr>
          <a:xfrm>
            <a:off x="6349029" y="5439673"/>
            <a:ext cx="5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4BE5C-04E9-4E9B-B946-F4BC4661CD58}"/>
              </a:ext>
            </a:extLst>
          </p:cNvPr>
          <p:cNvSpPr txBox="1"/>
          <p:nvPr/>
        </p:nvSpPr>
        <p:spPr>
          <a:xfrm>
            <a:off x="184245" y="40872"/>
            <a:ext cx="464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1. </a:t>
            </a:r>
            <a:r>
              <a:rPr lang="en-US" sz="2400" b="1" dirty="0" err="1">
                <a:solidFill>
                  <a:schemeClr val="bg1"/>
                </a:solidFill>
              </a:rPr>
              <a:t>Nội</a:t>
            </a:r>
            <a:r>
              <a:rPr lang="en-US" sz="2400" b="1" dirty="0">
                <a:solidFill>
                  <a:schemeClr val="bg1"/>
                </a:solidFill>
              </a:rPr>
              <a:t> dung </a:t>
            </a:r>
            <a:r>
              <a:rPr lang="en-US" sz="2400" b="1" dirty="0" err="1">
                <a:solidFill>
                  <a:schemeClr val="bg1"/>
                </a:solidFill>
              </a:rPr>
              <a:t>lý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thuyết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4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563378-38F8-4CB3-AF99-2C56FCF5540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89486" y="703849"/>
                <a:ext cx="8954514" cy="5538216"/>
              </a:xfrm>
            </p:spPr>
            <p:txBody>
              <a:bodyPr/>
              <a:lstStyle/>
              <a:p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Giả sử trị riêng của ma trận A thỏa mãn điều kiện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 ……………≥|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(*)</a:t>
                </a:r>
                <a:endParaRPr lang="en-GB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(2)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                             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Hay khi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đủ lớn thì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Do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          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=&gt;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là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1600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(1)</a:t>
                </a:r>
              </a:p>
              <a:p>
                <a:pPr marL="0" indent="0">
                  <a:buNone/>
                </a:pP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Nhận</a:t>
                </a:r>
                <a:r>
                  <a:rPr lang="en-GB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xét</a:t>
                </a:r>
                <a:r>
                  <a:rPr lang="en-GB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vi-V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Vậy với giả thiết (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), ta chọn vectơ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bất kì có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1600" i="1" dirty="0" smtClean="0">
                        <a:latin typeface="Cambria Math" panose="02040503050406030204" pitchFamily="18" charset="0"/>
                      </a:rPr>
                      <m:t> ≠ 0</m:t>
                    </m:r>
                  </m:oMath>
                </a14:m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tính dãy </a:t>
                </a:r>
                <a14:m>
                  <m:oMath xmlns:m="http://schemas.openxmlformats.org/officeDocument/2006/math">
                    <m:r>
                      <a:rPr lang="vi-VN" sz="1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vi-VN" sz="16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vi-VN" sz="1600" i="1" dirty="0" smtClean="0">
                        <a:latin typeface="Cambria Math" panose="02040503050406030204" pitchFamily="18" charset="0"/>
                      </a:rPr>
                      <m:t>,….,</m:t>
                    </m:r>
                    <m:sSup>
                      <m:sSup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tính cho đến khi tỉ số (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ấp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ỉ bằng nhau,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đủ lớn, thì tìm được trị riêng trội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của ma trận </a:t>
                </a:r>
                <a14:m>
                  <m:oMath xmlns:m="http://schemas.openxmlformats.org/officeDocument/2006/math">
                    <m:r>
                      <a:rPr lang="vi-VN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vi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tỉ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đương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nhau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chuyển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sang TH2</a:t>
                </a:r>
              </a:p>
              <a:p>
                <a:pPr>
                  <a:buFontTx/>
                  <a:buChar char="-"/>
                </a:pPr>
                <a:r>
                  <a:rPr lang="vi-VN" sz="1600" dirty="0">
                    <a:latin typeface="+mn-lt"/>
                    <a:ea typeface="Cambria Math" panose="02040503050406030204" pitchFamily="18" charset="0"/>
                  </a:rPr>
                  <a:t>Khi đó các vector riêng tương ứng</a:t>
                </a:r>
                <a:r>
                  <a:rPr lang="en-US" sz="1600" dirty="0">
                    <a:latin typeface="+mn-lt"/>
                    <a:ea typeface="Cambria Math" panose="02040503050406030204" pitchFamily="18" charset="0"/>
                  </a:rPr>
                  <a:t>,</a:t>
                </a:r>
                <a:r>
                  <a:rPr lang="vi-VN" sz="1600" dirty="0">
                    <a:latin typeface="+mn-lt"/>
                    <a:ea typeface="Cambria Math" panose="02040503050406030204" pitchFamily="18" charset="0"/>
                  </a:rPr>
                  <a:t> ta có thể chọn là A</a:t>
                </a:r>
                <a:r>
                  <a:rPr lang="en-US" sz="1600" baseline="30000" dirty="0">
                    <a:latin typeface="+mn-lt"/>
                    <a:ea typeface="Cambria Math" panose="02040503050406030204" pitchFamily="18" charset="0"/>
                  </a:rPr>
                  <a:t>k</a:t>
                </a:r>
                <a:r>
                  <a:rPr lang="vi-VN" sz="16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+mn-lt"/>
                    <a:ea typeface="Cambria Math" panose="02040503050406030204" pitchFamily="18" charset="0"/>
                  </a:rPr>
                  <a:t>X hay </a:t>
                </a:r>
                <a:r>
                  <a:rPr lang="vi-VN" sz="1600" dirty="0">
                    <a:latin typeface="+mn-lt"/>
                    <a:ea typeface="Cambria Math" panose="02040503050406030204" pitchFamily="18" charset="0"/>
                  </a:rPr>
                  <a:t>A</a:t>
                </a:r>
                <a:r>
                  <a:rPr lang="en-US" sz="1600" baseline="30000" dirty="0">
                    <a:latin typeface="+mn-lt"/>
                    <a:ea typeface="Cambria Math" panose="02040503050406030204" pitchFamily="18" charset="0"/>
                  </a:rPr>
                  <a:t>k</a:t>
                </a:r>
                <a:r>
                  <a:rPr lang="vi-VN" sz="1600" baseline="30000" dirty="0">
                    <a:latin typeface="+mn-lt"/>
                    <a:ea typeface="Cambria Math" panose="02040503050406030204" pitchFamily="18" charset="0"/>
                  </a:rPr>
                  <a:t>+1</a:t>
                </a:r>
                <a:r>
                  <a:rPr lang="vi-VN" sz="16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+mn-lt"/>
                    <a:ea typeface="Cambria Math" panose="02040503050406030204" pitchFamily="18" charset="0"/>
                  </a:rPr>
                  <a:t>X </a:t>
                </a:r>
                <a:r>
                  <a:rPr lang="vi-VN" sz="1600" dirty="0">
                    <a:latin typeface="+mn-lt"/>
                    <a:ea typeface="Cambria Math" panose="02040503050406030204" pitchFamily="18" charset="0"/>
                  </a:rPr>
                  <a:t>đều được</a:t>
                </a:r>
                <a:endParaRPr lang="en-US" sz="1600" dirty="0">
                  <a:latin typeface="+mn-lt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Nên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Chuẩn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hóa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ma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trận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AX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sau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lần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lũy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thừa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563378-38F8-4CB3-AF99-2C56FCF55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89486" y="703849"/>
                <a:ext cx="8954514" cy="5538216"/>
              </a:xfrm>
              <a:blipFill>
                <a:blip r:embed="rId2"/>
                <a:stretch>
                  <a:fillRect l="-340" t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5D3FD69-C50B-437A-82A9-7774A83128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372357"/>
              </p:ext>
            </p:extLst>
          </p:nvPr>
        </p:nvGraphicFramePr>
        <p:xfrm>
          <a:off x="1342941" y="1722508"/>
          <a:ext cx="63547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24000" imgH="457200" progId="Equation.DSMT4">
                  <p:embed/>
                </p:oleObj>
              </mc:Choice>
              <mc:Fallback>
                <p:oleObj name="Equation" r:id="rId3" imgW="3924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2941" y="1722508"/>
                        <a:ext cx="6354762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F9A03F8-3E16-432C-9E1C-F936B520B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832933"/>
              </p:ext>
            </p:extLst>
          </p:nvPr>
        </p:nvGraphicFramePr>
        <p:xfrm>
          <a:off x="2567990" y="2830513"/>
          <a:ext cx="32972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17640" imgH="457200" progId="Equation.DSMT4">
                  <p:embed/>
                </p:oleObj>
              </mc:Choice>
              <mc:Fallback>
                <p:oleObj name="Equation" r:id="rId5" imgW="2717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7990" y="2830513"/>
                        <a:ext cx="3297237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D9849-0764-4369-B0B5-3673DE46A06E}"/>
                  </a:ext>
                </a:extLst>
              </p:cNvPr>
              <p:cNvSpPr txBox="1"/>
              <p:nvPr/>
            </p:nvSpPr>
            <p:spPr>
              <a:xfrm>
                <a:off x="215495" y="78066"/>
                <a:ext cx="3448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TH1: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D9849-0764-4369-B0B5-3673DE46A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5" y="78066"/>
                <a:ext cx="3448125" cy="461665"/>
              </a:xfrm>
              <a:prstGeom prst="rect">
                <a:avLst/>
              </a:prstGeom>
              <a:blipFill>
                <a:blip r:embed="rId9"/>
                <a:stretch>
                  <a:fillRect l="-2297"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36C004-E25D-4E5B-A469-1A997F461D2B}"/>
                  </a:ext>
                </a:extLst>
              </p:cNvPr>
              <p:cNvSpPr txBox="1"/>
              <p:nvPr/>
            </p:nvSpPr>
            <p:spPr>
              <a:xfrm>
                <a:off x="1684421" y="2290805"/>
                <a:ext cx="5233737" cy="53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vi-V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Do giả thiết (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  <a:r>
                  <a:rPr lang="vi-V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 nên khi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14:m>
                  <m:oMath xmlns:m="http://schemas.openxmlformats.org/officeDocument/2006/math">
                    <m:r>
                      <a:rPr lang="vi-VN" sz="14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vi-V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thì</a:t>
                </a:r>
                <a14:m>
                  <m:oMath xmlns:m="http://schemas.openxmlformats.org/officeDocument/2006/math">
                    <m:r>
                      <a:rPr lang="vi-V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dirty="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dirty="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GB" sz="1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36C004-E25D-4E5B-A469-1A997F461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21" y="2290805"/>
                <a:ext cx="5233737" cy="534955"/>
              </a:xfrm>
              <a:prstGeom prst="rect">
                <a:avLst/>
              </a:prstGeom>
              <a:blipFill>
                <a:blip r:embed="rId10"/>
                <a:stretch>
                  <a:fillRect l="-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C7B11-4D5F-4E9D-8AD5-D4BEA571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B9C3A46-604B-4835-8241-E540E27BAA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7083" y="506896"/>
                <a:ext cx="8689833" cy="58277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Ví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=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/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.4082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0.8165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0.4082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    k=1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=</a:t>
                </a:r>
                <a:r>
                  <a:rPr lang="en-GB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.8557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5.3072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2.4495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=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/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392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0.81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.3765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  k=2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=</a:t>
                </a:r>
                <a:r>
                  <a:rPr lang="en-GB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.8863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5.3334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2.3216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=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/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4445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213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3575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 k=3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=</a:t>
                </a:r>
                <a:r>
                  <a:rPr lang="en-GB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.9085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5.3532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2.2708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=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/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473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233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3493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 k=4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B9C3A46-604B-4835-8241-E540E27BA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7083" y="506896"/>
                <a:ext cx="8689833" cy="5827729"/>
              </a:xfrm>
              <a:blipFill>
                <a:blip r:embed="rId2"/>
                <a:stretch>
                  <a:fillRect l="-5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D8D9278-B551-4D0B-914D-915930246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14744"/>
              </p:ext>
            </p:extLst>
          </p:nvPr>
        </p:nvGraphicFramePr>
        <p:xfrm>
          <a:off x="2374900" y="20955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4900" y="20955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678D322-1C7A-4C22-A384-7E576BE6A6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118552"/>
              </p:ext>
            </p:extLst>
          </p:nvPr>
        </p:nvGraphicFramePr>
        <p:xfrm>
          <a:off x="2311400" y="20955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203040" progId="Equation.DSMT4">
                  <p:embed/>
                </p:oleObj>
              </mc:Choice>
              <mc:Fallback>
                <p:oleObj name="Equation" r:id="rId5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1400" y="20955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5A9311-EAFD-4A7B-B45E-20F13CDE6DD5}"/>
                  </a:ext>
                </a:extLst>
              </p:cNvPr>
              <p:cNvSpPr txBox="1"/>
              <p:nvPr/>
            </p:nvSpPr>
            <p:spPr>
              <a:xfrm>
                <a:off x="6202017" y="3524875"/>
                <a:ext cx="2862471" cy="2171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NX: Ta </a:t>
                </a:r>
                <a:r>
                  <a:rPr lang="en-US" sz="1800" dirty="0" err="1"/>
                  <a:t>thấy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tỉ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lệ</a:t>
                </a:r>
                <a:r>
                  <a:rPr lang="en-US" sz="1800" dirty="0"/>
                  <a:t> </a:t>
                </a:r>
                <a:r>
                  <a:rPr lang="en-US" sz="1800" dirty="0" err="1"/>
                  <a:t>xấp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xỉ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err="1"/>
                  <a:t>Nên</a:t>
                </a:r>
                <a:r>
                  <a:rPr lang="en-US" sz="1800" dirty="0"/>
                  <a:t>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=1;2; 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4&gt;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6.5036</m:t>
                      </m:r>
                    </m:oMath>
                  </m:oMathPara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5A9311-EAFD-4A7B-B45E-20F13CDE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17" y="3524875"/>
                <a:ext cx="2862471" cy="2171492"/>
              </a:xfrm>
              <a:prstGeom prst="rect">
                <a:avLst/>
              </a:prstGeom>
              <a:blipFill>
                <a:blip r:embed="rId6"/>
                <a:stretch>
                  <a:fillRect l="-1702"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78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F4BCE8-4E9B-4B68-8A14-EB0848FF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A18BA5F9-85E9-4AB4-86C0-6E0B1707DE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bg1"/>
                    </a:solidFill>
                  </a:rPr>
                  <a:t>TH2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GB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GB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GB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b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và </a:t>
                </a:r>
                <a:r>
                  <a:rPr lang="en-GB" sz="2400" b="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trái</a:t>
                </a:r>
                <a:r>
                  <a:rPr lang="en-GB" sz="2400" b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2400" b="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dấu</a:t>
                </a:r>
                <a:r>
                  <a:rPr lang="en-GB" sz="2400" b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b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2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A18BA5F9-85E9-4AB4-86C0-6E0B1707D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85" t="-18919" b="-25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EA74F0-7DA0-4B32-9329-37890BC16217}"/>
                  </a:ext>
                </a:extLst>
              </p:cNvPr>
              <p:cNvSpPr txBox="1"/>
              <p:nvPr/>
            </p:nvSpPr>
            <p:spPr>
              <a:xfrm>
                <a:off x="523702" y="838685"/>
                <a:ext cx="8401081" cy="3639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Giả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≥…≥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ì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bước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như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TH1</a:t>
                </a:r>
              </a:p>
              <a:p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EA74F0-7DA0-4B32-9329-37890BC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2" y="838685"/>
                <a:ext cx="8401081" cy="3639458"/>
              </a:xfrm>
              <a:prstGeom prst="rect">
                <a:avLst/>
              </a:prstGeom>
              <a:blipFill>
                <a:blip r:embed="rId23"/>
                <a:stretch>
                  <a:fillRect l="-653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ADD92C6-E8B2-4F9C-A8F0-F083DA3483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246846"/>
              </p:ext>
            </p:extLst>
          </p:nvPr>
        </p:nvGraphicFramePr>
        <p:xfrm>
          <a:off x="2247900" y="20955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14400" imgH="203040" progId="Equation.DSMT4">
                  <p:embed/>
                </p:oleObj>
              </mc:Choice>
              <mc:Fallback>
                <p:oleObj name="Equation" r:id="rId24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247900" y="20955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4A964B1-CD9D-4153-ACE4-C9BC5388A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263817"/>
              </p:ext>
            </p:extLst>
          </p:nvPr>
        </p:nvGraphicFramePr>
        <p:xfrm>
          <a:off x="2247900" y="20955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914400" imgH="203040" progId="Equation.DSMT4">
                  <p:embed/>
                </p:oleObj>
              </mc:Choice>
              <mc:Fallback>
                <p:oleObj name="Equation" r:id="rId26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247900" y="20955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3F5396A-0445-49A4-A677-BA27EDC7A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867227"/>
              </p:ext>
            </p:extLst>
          </p:nvPr>
        </p:nvGraphicFramePr>
        <p:xfrm>
          <a:off x="2247900" y="20955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914400" imgH="203040" progId="Equation.DSMT4">
                  <p:embed/>
                </p:oleObj>
              </mc:Choice>
              <mc:Fallback>
                <p:oleObj name="Equation" r:id="rId27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247900" y="20955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B47D00E-9D18-4B1F-AFF6-1BE5446AAD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639343"/>
              </p:ext>
            </p:extLst>
          </p:nvPr>
        </p:nvGraphicFramePr>
        <p:xfrm>
          <a:off x="1655763" y="3309938"/>
          <a:ext cx="52387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682800" imgH="939600" progId="Equation.DSMT4">
                  <p:embed/>
                </p:oleObj>
              </mc:Choice>
              <mc:Fallback>
                <p:oleObj name="Equation" r:id="rId28" imgW="36828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655763" y="3309938"/>
                        <a:ext cx="5238750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26FC36D-6850-4383-B820-5A6A257AC68D}"/>
              </a:ext>
            </a:extLst>
          </p:cNvPr>
          <p:cNvSpPr txBox="1"/>
          <p:nvPr/>
        </p:nvSpPr>
        <p:spPr>
          <a:xfrm>
            <a:off x="3741822" y="4185351"/>
            <a:ext cx="2207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dirty="0" err="1"/>
              <a:t>Đk</a:t>
            </a:r>
            <a:r>
              <a:rPr lang="en-US" sz="1600" dirty="0"/>
              <a:t> Khi k </a:t>
            </a:r>
            <a:r>
              <a:rPr lang="en-US" sz="1600" dirty="0" err="1"/>
              <a:t>đủ</a:t>
            </a:r>
            <a:r>
              <a:rPr lang="en-US" sz="1600" dirty="0"/>
              <a:t> </a:t>
            </a:r>
            <a:r>
              <a:rPr lang="en-US" sz="1600" dirty="0" err="1"/>
              <a:t>lớn</a:t>
            </a:r>
            <a:r>
              <a:rPr lang="en-US" sz="1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622F6F-FC1D-4B5C-9A67-1396EEEBE19C}"/>
                  </a:ext>
                </a:extLst>
              </p:cNvPr>
              <p:cNvSpPr txBox="1"/>
              <p:nvPr/>
            </p:nvSpPr>
            <p:spPr>
              <a:xfrm>
                <a:off x="1655763" y="4786476"/>
                <a:ext cx="3932822" cy="1330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   (2)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622F6F-FC1D-4B5C-9A67-1396EEEB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763" y="4786476"/>
                <a:ext cx="3932822" cy="1330172"/>
              </a:xfrm>
              <a:prstGeom prst="rect">
                <a:avLst/>
              </a:prstGeom>
              <a:blipFill>
                <a:blip r:embed="rId30"/>
                <a:stretch>
                  <a:fillRect l="-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08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209653-B143-4BC0-9FAA-3D92ECC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C9AAFC-3FA5-4392-B3DD-5F6D6157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 err="1"/>
              <a:t>Xác</a:t>
            </a:r>
            <a:r>
              <a:rPr lang="en-US" sz="2000" b="0" dirty="0"/>
              <a:t> </a:t>
            </a:r>
            <a:r>
              <a:rPr lang="en-US" sz="2000" b="0" dirty="0" err="1"/>
              <a:t>định</a:t>
            </a:r>
            <a:r>
              <a:rPr lang="en-US" sz="2000" b="0" dirty="0"/>
              <a:t> </a:t>
            </a:r>
            <a:r>
              <a:rPr lang="en-US" sz="2000" b="0" dirty="0" err="1"/>
              <a:t>vecto</a:t>
            </a:r>
            <a:r>
              <a:rPr lang="en-US" sz="2000" b="0" dirty="0"/>
              <a:t> </a:t>
            </a:r>
            <a:r>
              <a:rPr lang="en-US" sz="2000" b="0" dirty="0" err="1"/>
              <a:t>riêng</a:t>
            </a:r>
            <a:r>
              <a:rPr lang="en-US" sz="2000" b="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4D8273B-9987-4082-9096-723FFC46565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600" u="sng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Nhận</a:t>
                </a:r>
                <a:r>
                  <a:rPr lang="en-US" sz="1600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u="sng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xét</a:t>
                </a:r>
                <a:r>
                  <a:rPr lang="en-US" sz="1600" dirty="0">
                    <a:latin typeface="+mn-lt"/>
                    <a:cs typeface="Arial" panose="020B0604020202020204" pitchFamily="34" charset="0"/>
                  </a:rPr>
                  <a:t>: </a:t>
                </a:r>
                <a:r>
                  <a:rPr lang="vi-VN" sz="1600" dirty="0">
                    <a:latin typeface="+mn-lt"/>
                    <a:cs typeface="Arial" panose="020B0604020202020204" pitchFamily="34" charset="0"/>
                  </a:rPr>
                  <a:t>Trong quá trình tính các bước lũy thừa liền nhau các tỷ số các thành phần không có xu hướng gần nhau, nhưng ở các bước cùng chẵn hoặc cùng lẻ các tỉ số có xu hướng trùng nhau, tỉ số đó được xem là xấp xỉ của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⇒±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1600" dirty="0">
                  <a:latin typeface="+mn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*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bSup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bSup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bSup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cộng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trừ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2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vế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Hay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bSup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bSup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p>
                        </m:sSub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𝛌</m:t>
                        </m:r>
                      </m:e>
                      <m:sub>
                        <m:r>
                          <a:rPr lang="en-GB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endParaRPr lang="en-GB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Còn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𝛌</m:t>
                        </m:r>
                      </m:e>
                      <m:sub>
                        <m:r>
                          <a:rPr lang="en-GB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GB" sz="1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GB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𝛌</m:t>
                        </m:r>
                      </m:e>
                      <m:sub>
                        <m:r>
                          <a:rPr lang="en-GB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riêng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GB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GB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endParaRPr lang="en-GB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4D8273B-9987-4082-9096-723FFC465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22" t="-920" r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39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75A4D-D16B-42CB-9E7E-72149F3B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75A60F0A-73BC-4336-B9CD-879571417D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0" dirty="0"/>
                  <a:t>TH3: </a:t>
                </a:r>
                <a:r>
                  <a:rPr lang="en-GB" sz="2800" b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800" b="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GB" sz="2800" b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75A60F0A-73BC-4336-B9CD-879571417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77" t="-22973" b="-44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A13055-C1FF-48D9-8708-87497ECD8A6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0395" y="733927"/>
                <a:ext cx="8758782" cy="54107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Giả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phức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liên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GB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à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≥…≥|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A13055-C1FF-48D9-8708-87497ECD8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0395" y="733927"/>
                <a:ext cx="8758782" cy="5410714"/>
              </a:xfrm>
              <a:blipFill>
                <a:blip r:embed="rId3"/>
                <a:stretch>
                  <a:fillRect l="-418" t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F876F7-4249-4E9C-A035-1F4B7A0175C1}"/>
                  </a:ext>
                </a:extLst>
              </p:cNvPr>
              <p:cNvSpPr txBox="1"/>
              <p:nvPr/>
            </p:nvSpPr>
            <p:spPr>
              <a:xfrm>
                <a:off x="432352" y="995719"/>
                <a:ext cx="8398827" cy="8222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num>
                        <m:den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1;2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Ta </a:t>
                </a:r>
                <a:r>
                  <a:rPr lang="en-US" dirty="0" err="1"/>
                  <a:t>tính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bSup>
                          </m:den>
                        </m:f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bSup>
                          </m:den>
                        </m:f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0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num>
                      <m:den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 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=</a:t>
                </a:r>
                <a:r>
                  <a:rPr lang="en-GB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GB" dirty="0"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≈</m:t>
                              </m:r>
                              <m:sSub>
                                <m:sSubPr>
                                  <m:ctrlPr>
                                    <a:rPr lang="vi-V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≈</m:t>
                              </m:r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Đặt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;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GB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  <a:r>
                  <a:rPr lang="en-GB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(1; -p; q)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0;0;0</m:t>
                        </m:r>
                      </m:e>
                    </m:d>
                  </m:oMath>
                </a14:m>
                <a:endParaRPr lang="en-US" sz="16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2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nghiệm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phương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GB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Viết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dưới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tọa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GB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1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GB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Symbol" panose="05050102010706020507" pitchFamily="18" charset="2"/>
                  <a:buChar char="Þ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F876F7-4249-4E9C-A035-1F4B7A017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2" y="995719"/>
                <a:ext cx="8398827" cy="8222187"/>
              </a:xfrm>
              <a:prstGeom prst="rect">
                <a:avLst/>
              </a:prstGeom>
              <a:blipFill>
                <a:blip r:embed="rId4"/>
                <a:stretch>
                  <a:fillRect l="-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15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0EDF8738513CF42B1EA318B185E9664" ma:contentTypeVersion="2" ma:contentTypeDescription="Tạo tài liệu mới." ma:contentTypeScope="" ma:versionID="33de67439fa4341607d5d09320f78503">
  <xsd:schema xmlns:xsd="http://www.w3.org/2001/XMLSchema" xmlns:xs="http://www.w3.org/2001/XMLSchema" xmlns:p="http://schemas.microsoft.com/office/2006/metadata/properties" xmlns:ns2="99a3c1ee-f274-4368-bb12-fe327ba7ff20" targetNamespace="http://schemas.microsoft.com/office/2006/metadata/properties" ma:root="true" ma:fieldsID="70e8b362a9c703f685062485b4a3ffab" ns2:_="">
    <xsd:import namespace="99a3c1ee-f274-4368-bb12-fe327ba7ff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a3c1ee-f274-4368-bb12-fe327ba7f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8E2E7F-0AF8-46D7-A430-B907CE7FE40E}"/>
</file>

<file path=customXml/itemProps2.xml><?xml version="1.0" encoding="utf-8"?>
<ds:datastoreItem xmlns:ds="http://schemas.openxmlformats.org/officeDocument/2006/customXml" ds:itemID="{876B8C07-D137-45BD-B02B-D04F6F370683}"/>
</file>

<file path=customXml/itemProps3.xml><?xml version="1.0" encoding="utf-8"?>
<ds:datastoreItem xmlns:ds="http://schemas.openxmlformats.org/officeDocument/2006/customXml" ds:itemID="{591535C6-B956-4307-9C3B-C1AE3B5E0BE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3884</TotalTime>
  <Words>3080</Words>
  <Application>Microsoft Office PowerPoint</Application>
  <PresentationFormat>On-screen Show (4:3)</PresentationFormat>
  <Paragraphs>268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Lato</vt:lpstr>
      <vt:lpstr>Symbol</vt:lpstr>
      <vt:lpstr>Times New Roman</vt:lpstr>
      <vt:lpstr>Office Theme</vt:lpstr>
      <vt:lpstr>Equation</vt:lpstr>
      <vt:lpstr>Giải tích số  Chủ đề 16: Tìm giá trị riêng trội và giá trị riêng trội tiếp theo </vt:lpstr>
      <vt:lpstr>PowerPoint Presentation</vt:lpstr>
      <vt:lpstr>1. Nội dung lý thuyết </vt:lpstr>
      <vt:lpstr>PowerPoint Presentation</vt:lpstr>
      <vt:lpstr>PowerPoint Presentation</vt:lpstr>
      <vt:lpstr>PowerPoint Presentation</vt:lpstr>
      <vt:lpstr>TH2 |λ_1 |=|λ_2 |&gt;|λ_3 | và trái dấu λ_1=-λ_2 </vt:lpstr>
      <vt:lpstr>Xác định vecto riêng </vt:lpstr>
      <vt:lpstr>TH3:  |λ_1 |=|λ_2 |&gt;|λ_3 |  và λ_1=(λ_2 ) ̅</vt:lpstr>
      <vt:lpstr>PowerPoint Presentation</vt:lpstr>
      <vt:lpstr>1.3 Phương pháp xuống thang tìm GTR trội tiếp theo</vt:lpstr>
      <vt:lpstr>PowerPoint Presentation</vt:lpstr>
      <vt:lpstr>PowerPoint Presentation</vt:lpstr>
      <vt:lpstr>2. Thuật toán và chạy chương trình</vt:lpstr>
      <vt:lpstr>PowerPoint Presentation</vt:lpstr>
      <vt:lpstr>2.1.2 Thuật toán chi tiết 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MINH THU 20185482</cp:lastModifiedBy>
  <cp:revision>127</cp:revision>
  <dcterms:created xsi:type="dcterms:W3CDTF">2021-05-28T04:32:29Z</dcterms:created>
  <dcterms:modified xsi:type="dcterms:W3CDTF">2021-06-11T10:11:01Z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0x010100E0EDF8738513CF42B1EA318B185E9664</vt:lpwstr>
  </property>
</Properties>
</file>