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83" r:id="rId3"/>
    <p:sldId id="257" r:id="rId4"/>
    <p:sldId id="282" r:id="rId5"/>
    <p:sldId id="258" r:id="rId6"/>
    <p:sldId id="259" r:id="rId7"/>
    <p:sldId id="264" r:id="rId8"/>
    <p:sldId id="260" r:id="rId9"/>
    <p:sldId id="262" r:id="rId10"/>
    <p:sldId id="261" r:id="rId11"/>
    <p:sldId id="284" r:id="rId12"/>
    <p:sldId id="288" r:id="rId13"/>
    <p:sldId id="285" r:id="rId14"/>
    <p:sldId id="265" r:id="rId15"/>
    <p:sldId id="266" r:id="rId16"/>
    <p:sldId id="267" r:id="rId17"/>
    <p:sldId id="268" r:id="rId18"/>
    <p:sldId id="269" r:id="rId19"/>
    <p:sldId id="270" r:id="rId20"/>
    <p:sldId id="286" r:id="rId21"/>
    <p:sldId id="271" r:id="rId22"/>
    <p:sldId id="272" r:id="rId23"/>
    <p:sldId id="273" r:id="rId24"/>
    <p:sldId id="277" r:id="rId25"/>
    <p:sldId id="274" r:id="rId26"/>
    <p:sldId id="275" r:id="rId27"/>
    <p:sldId id="276" r:id="rId28"/>
    <p:sldId id="278" r:id="rId29"/>
    <p:sldId id="279" r:id="rId30"/>
    <p:sldId id="287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0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6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9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2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2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026-ADCC-4231-8B4D-279DC4F9EB69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17D2-CB99-448D-929D-D37C5F628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9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BÀI THUYẾT TRÌNH CHỦ ĐỀ 14: CÁC PHƯƠNG PHÁP TÌM GẦN ĐÚNG MA TRẬN NGHỊCH ĐẢO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Người thuyết trình: Hà Minh Dũng</a:t>
            </a:r>
            <a:endParaRPr lang="en-US"/>
          </a:p>
          <a:p>
            <a:r>
              <a:rPr lang="en-US" smtClean="0"/>
              <a:t>MSSV: 20200096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1. Phương pháp Newton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Chương trình newton_inverse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smtClean="0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mtClean="0"/>
                  <a:t> kích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GB" smtClean="0"/>
                  <a:t>sai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mtClean="0"/>
                  <a:t> là ma trận xấp xỉ 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Bước </a:t>
                </a:r>
                <a:r>
                  <a:rPr lang="en-US"/>
                  <a:t>1</a:t>
                </a:r>
                <a:r>
                  <a:rPr lang="en-US" smtClean="0"/>
                  <a:t>: Nếu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thì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thông báo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không khả nghịch và dừng chương trình</a:t>
                </a:r>
              </a:p>
              <a:p>
                <a:r>
                  <a:rPr lang="en-US" smtClean="0"/>
                  <a:t>Bước 2: Chương trình tự chọn xấp xỉ ban đầu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Bước </a:t>
                </a:r>
                <a:r>
                  <a:rPr lang="en-US"/>
                  <a:t>3</a:t>
                </a:r>
                <a:r>
                  <a:rPr lang="en-US" smtClean="0"/>
                  <a:t>: Trả về </a:t>
                </a:r>
                <a:r>
                  <a:rPr lang="en-US" b="1" i="1" smtClean="0"/>
                  <a:t>newton_iter</a:t>
                </a:r>
                <a:r>
                  <a:rPr lang="en-US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158" t="-2329" r="-1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38200" y="2244436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Các phương pháp tìm gần đúng nghịch đảo ma trận chéo trội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Các phương pháp tìm gần đúng nghịch đảo ma trận chéo trội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Ma trận chéo trội:</a:t>
                </a:r>
              </a:p>
              <a:p>
                <a:pPr marL="0" indent="0">
                  <a:buNone/>
                </a:pPr>
                <a:r>
                  <a:rPr lang="en-US"/>
                  <a:t>	- Chéo trội hàng: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- Chéo trội cột: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mtClean="0"/>
              </a:p>
              <a:p>
                <a:r>
                  <a:rPr lang="en-US" smtClean="0"/>
                  <a:t>Ý </a:t>
                </a:r>
                <a:r>
                  <a:rPr lang="en-US"/>
                  <a:t>tưởng: Áp dụng các phương pháp giải gần đúng hệ vuông để giải hệ phương trình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/>
                  <a:t> trong đó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là ma trận chéo </a:t>
                </a:r>
                <a:r>
                  <a:rPr lang="en-US" smtClean="0"/>
                  <a:t>trội</a:t>
                </a:r>
              </a:p>
              <a:p>
                <a:r>
                  <a:rPr lang="en-US" smtClean="0"/>
                  <a:t>Các phương pháp: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- Phương pháp lặp Jacobi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- Phương pháp lặp Gauss-Seidel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2. Phương pháp lặp Jacobi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2. Phương pháp lặp Jacobi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Đặt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endParaRPr lang="en-GB" smtClean="0"/>
              </a:p>
              <a:p>
                <a:r>
                  <a:rPr lang="en-GB" smtClean="0"/>
                  <a:t>Công thức lặp [3]: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mtClean="0"/>
                  <a:t>, hội tụ khi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là ma trận chéo trội</a:t>
                </a:r>
              </a:p>
              <a:p>
                <a:r>
                  <a:rPr lang="en-US" smtClean="0"/>
                  <a:t>Công thức sai số [3]:</a:t>
                </a:r>
              </a:p>
              <a:p>
                <a:pPr marL="0" indent="0">
                  <a:buNone/>
                </a:pPr>
                <a:r>
                  <a:rPr lang="en-US" smtClean="0"/>
                  <a:t>	- Trường hợp chéo trội hàng: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b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- Trường hợp chéo trội cột: Đặt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2. Phương pháp lặp Jacobi 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Hàm check_dom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smtClean="0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, kích cõ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Trả về các trạng thái trội 1, -1, 0 tương ứng với A chéo trội hàng, chéo trội cột hoặc không chéo trội</a:t>
                </a:r>
              </a:p>
              <a:p>
                <a:r>
                  <a:rPr lang="en-US" smtClean="0"/>
                  <a:t>Bước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𝑠𝑢𝑚𝑅𝑜𝑤</m:t>
                    </m:r>
                  </m:oMath>
                </a14:m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là dãy tổng trị tuyệt đối các phần tử trên các hàng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smtClean="0"/>
                  <a:t> trừ các phần tử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𝐶𝑜𝑙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en-US"/>
                  <a:t>là </a:t>
                </a:r>
                <a:r>
                  <a:rPr lang="en-US" smtClean="0"/>
                  <a:t>dãy tổng </a:t>
                </a:r>
                <a:r>
                  <a:rPr lang="en-US"/>
                  <a:t>trị tuyệt đối các phần tử </a:t>
                </a:r>
                <a:r>
                  <a:rPr lang="en-US" smtClean="0"/>
                  <a:t>trên các cột </a:t>
                </a:r>
                <a:r>
                  <a:rPr lang="en-US"/>
                  <a:t>của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trừ các phần tử trong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en-US" smtClean="0"/>
                  <a:t>Bước 2: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𝑠𝑢𝑚𝑅𝑜𝑤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, hàm trả về giá trị 1</a:t>
                </a:r>
              </a:p>
              <a:p>
                <a:pPr marL="0" indent="0">
                  <a:buNone/>
                </a:pPr>
                <a:r>
                  <a:rPr lang="en-US"/>
                  <a:t>	Nếu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𝑠𝑢𝑚𝐶𝑜𝑙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/>
                  <a:t>, hàm trả về giá trị </a:t>
                </a:r>
                <a:r>
                  <a:rPr lang="en-US" smtClean="0"/>
                  <a:t>-1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Nếu cả hai trường hợp trên không xảy ra, hàm trả về giá trị 0</a:t>
                </a:r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5" t="-2654" r="-1042" b="-16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111433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2. Phương pháp lặp Jacobi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978"/>
                <a:ext cx="10515600" cy="516682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Hàm get_norm</a:t>
                </a:r>
                <a:r>
                  <a:rPr lang="en-US" b="1" i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smtClean="0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, trạng thái trội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Chuẩn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 theo trạng thái trội</a:t>
                </a:r>
              </a:p>
              <a:p>
                <a:pPr marL="0" indent="0">
                  <a:buNone/>
                </a:pPr>
                <a:r>
                  <a:rPr lang="en-US" smtClean="0"/>
                  <a:t>	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mtClean="0"/>
                  <a:t>, trả về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smtClean="0"/>
                  <a:t>. Nếu không, trả về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i="1" smtClean="0"/>
                  <a:t>Hàm get_lambda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: </a:t>
                </a:r>
                <a:endParaRPr lang="en-US" b="1" i="1" smtClean="0"/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, trạng thái trội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mtClean="0"/>
                  <a:t>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 chéo trội hang,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GB" smtClean="0"/>
                  <a:t>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 chéo trội cột</a:t>
                </a:r>
              </a:p>
              <a:p>
                <a:pPr marL="0" indent="0">
                  <a:buNone/>
                </a:pPr>
                <a:r>
                  <a:rPr lang="en-US" smtClean="0"/>
                  <a:t>	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r>
                  <a:rPr lang="en-GB" smtClean="0"/>
                  <a:t> = 1, trả về giá trị 1</a:t>
                </a:r>
              </a:p>
              <a:p>
                <a:pPr marL="0" indent="0">
                  <a:buNone/>
                </a:pPr>
                <a:r>
                  <a:rPr lang="en-US" smtClean="0"/>
                  <a:t>	Nếu không, tính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GB" smtClean="0"/>
                  <a:t>, trả về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i="1" smtClean="0"/>
                  <a:t>Hàm get_q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𝒅𝒐𝒎𝑺𝒕𝒂𝒕𝒖𝒔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1" i="1" smtClean="0"/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, trạng thái trội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endParaRPr lang="en-GB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Trả về hệ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smtClean="0"/>
                  <a:t>	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mtClean="0"/>
                  <a:t>, trả về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/>
                      <m:t>get</m:t>
                    </m:r>
                    <m:r>
                      <m:rPr>
                        <m:nor/>
                      </m:rPr>
                      <a:rPr lang="en-US" b="1" i="1"/>
                      <m:t>_</m:t>
                    </m:r>
                    <m:r>
                      <m:rPr>
                        <m:nor/>
                      </m:rPr>
                      <a:rPr lang="en-US" b="1" i="1"/>
                      <m:t>norm</m:t>
                    </m:r>
                    <m:r>
                      <m:rPr>
                        <m:nor/>
                      </m:rPr>
                      <a:rPr lang="en-US" b="1" i="1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𝑑𝑜𝑚𝑆𝑡𝑎𝑡𝑢𝑠</m:t>
                        </m:r>
                      </m:e>
                    </m:d>
                  </m:oMath>
                </a14:m>
                <a:endParaRPr lang="en-US" i="1" smtClean="0"/>
              </a:p>
              <a:p>
                <a:pPr marL="0" indent="0">
                  <a:buNone/>
                </a:pPr>
                <a:r>
                  <a:rPr lang="en-GB" smtClean="0"/>
                  <a:t>	Nếu không, trả về </a:t>
                </a:r>
                <a:r>
                  <a:rPr lang="en-US" b="1" i="1" smtClean="0"/>
                  <a:t>get_norm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endParaRPr lang="en-GB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978"/>
                <a:ext cx="10515600" cy="5166822"/>
              </a:xfrm>
              <a:blipFill>
                <a:blip r:embed="rId2"/>
                <a:stretch>
                  <a:fillRect l="-638" t="-2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429789"/>
            <a:ext cx="10515600" cy="1421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38200" y="2851265"/>
            <a:ext cx="10515600" cy="195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38200" y="4804755"/>
            <a:ext cx="10515600" cy="1812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79875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15052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5112327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2. Phương pháp lặp Jacobi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739" cy="392678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Gói đánh giá </a:t>
                </a:r>
                <a:r>
                  <a:rPr lang="en-US" b="1" i="1"/>
                  <a:t>tiên </a:t>
                </a:r>
                <a:r>
                  <a:rPr lang="en-US" b="1" i="1" smtClean="0"/>
                  <a:t>nghiệm predecessor_iter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mtClean="0"/>
                  <a:t>hệ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mtClean="0"/>
                  <a:t>, sai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là xấp xỉ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Bước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mtClean="0"/>
                  <a:t> </a:t>
                </a:r>
                <a:r>
                  <a:rPr lang="en-US" b="1" i="1" smtClean="0"/>
                  <a:t>get_norm</a:t>
                </a:r>
                <a:r>
                  <a:rPr lang="en-US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r>
                  <a:rPr lang="en-US" smtClean="0"/>
                  <a:t>);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Bước 2: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Bước 3: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739" cy="3926783"/>
              </a:xfrm>
              <a:blipFill>
                <a:blip r:embed="rId2"/>
                <a:stretch>
                  <a:fillRect l="-917" t="-2164" b="-20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199" y="2236124"/>
            <a:ext cx="106167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2. Phương pháp lặp Jacobi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Gói </a:t>
                </a:r>
                <a:r>
                  <a:rPr lang="en-US" b="1" i="1"/>
                  <a:t>đánh giá hậu nghiệm </a:t>
                </a:r>
                <a:r>
                  <a:rPr lang="en-US" b="1" i="1" smtClean="0"/>
                  <a:t>successor_iter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:</a:t>
                </a:r>
              </a:p>
              <a:p>
                <a:pPr marL="0" indent="0">
                  <a:buNone/>
                </a:pPr>
                <a:r>
                  <a:rPr lang="en-US" b="1"/>
                  <a:t>Input</a:t>
                </a:r>
                <a:r>
                  <a:rPr lang="en-US"/>
                  <a:t>: 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/>
                  <a:t>hệ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/>
                  <a:t>, sai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/>
                  <a:t>Output</a:t>
                </a:r>
                <a:r>
                  <a:rPr lang="en-US"/>
                  <a:t>: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là xấp xỉ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Bước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2: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mtClean="0"/>
                  <a:t> </a:t>
                </a:r>
                <a:r>
                  <a:rPr lang="en-GB" b="1" i="1" smtClean="0"/>
                  <a:t>get_norm</a:t>
                </a:r>
                <a:r>
                  <a:rPr lang="en-GB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</m:oMath>
                </a14:m>
                <a:r>
                  <a:rPr lang="en-GB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r>
                  <a:rPr lang="en-GB" smtClean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Bước 3: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4" t="-1955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244436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2. Phương pháp lặp Jacobi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929" y="1571105"/>
                <a:ext cx="11609613" cy="517883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Chương trình jacobi_inverse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smtClean="0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, kích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, sai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mtClean="0"/>
                  <a:t>, chế độ đánh giá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mtClean="0"/>
                  <a:t> xấp xỉ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 theo chế độ đánh giá tiên nghiệm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mtClean="0"/>
                  <a:t>. Nếu không, thực hiện theo </a:t>
                </a:r>
              </a:p>
              <a:p>
                <a:pPr marL="0" indent="0">
                  <a:buNone/>
                </a:pPr>
                <a:r>
                  <a:rPr lang="en-GB" smtClean="0"/>
                  <a:t>chế độ đánh giá hậu nghiệm.</a:t>
                </a:r>
              </a:p>
              <a:p>
                <a:r>
                  <a:rPr lang="en-US" smtClean="0"/>
                  <a:t>Bước 1: Nếu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mtClean="0"/>
                  <a:t>, thông báo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 không khả nghịch và dừng chương trình</a:t>
                </a:r>
              </a:p>
              <a:p>
                <a:r>
                  <a:rPr lang="en-US" smtClean="0"/>
                  <a:t>Bước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mtClean="0"/>
                  <a:t> </a:t>
                </a:r>
                <a:r>
                  <a:rPr lang="en-GB" b="1" i="1" smtClean="0"/>
                  <a:t>check_dom</a:t>
                </a:r>
                <a:r>
                  <a:rPr lang="en-GB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). </a:t>
                </a:r>
                <a:r>
                  <a:rPr lang="en-US" smtClean="0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mtClean="0"/>
                  <a:t>, thông báo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mtClean="0"/>
                  <a:t> không chéo trội và dừng chương trình</a:t>
                </a:r>
              </a:p>
              <a:p>
                <a:r>
                  <a:rPr lang="en-US" smtClean="0"/>
                  <a:t>Bước 3: Tính ma trận đơn vị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𝑇𝐴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0" smtClean="0"/>
                  <a:t> </a:t>
                </a:r>
                <a:r>
                  <a:rPr lang="en-US" b="1" i="1" smtClean="0"/>
                  <a:t>get_lambda</a:t>
                </a:r>
                <a:r>
                  <a:rPr lang="en-US" b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r>
                  <a:rPr lang="en-US" b="0" smtClean="0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0" smtClean="0"/>
                  <a:t> </a:t>
                </a:r>
                <a:r>
                  <a:rPr lang="en-US" b="1" i="1" smtClean="0"/>
                  <a:t>get_q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Bước </a:t>
                </a:r>
                <a:r>
                  <a:rPr lang="en-US"/>
                  <a:t>4</a:t>
                </a:r>
                <a:r>
                  <a:rPr lang="en-US" smtClean="0"/>
                  <a:t>: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: trả về </a:t>
                </a:r>
                <a:r>
                  <a:rPr lang="en-US" b="1" i="1" smtClean="0"/>
                  <a:t>predecessor_iter</a:t>
                </a:r>
                <a:r>
                  <a:rPr lang="en-US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	Nếu không: trả về </a:t>
                </a:r>
                <a:r>
                  <a:rPr lang="en-US" b="1" i="1"/>
                  <a:t>successor_iter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/>
                  <a:t>)</a:t>
                </a:r>
                <a:endParaRPr lang="en-GB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29" y="1571105"/>
                <a:ext cx="11609613" cy="5178830"/>
              </a:xfrm>
              <a:blipFill>
                <a:blip r:embed="rId2"/>
                <a:stretch>
                  <a:fillRect l="-472" t="-2115" r="-2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44929" y="1870364"/>
            <a:ext cx="11609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Lí do cần giải gần đúng ma trận nghịch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đảo 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3. Phương pháp lặp Gauss-Seidel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3. Phương pháp lặp Gauss-Seidel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Đặt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Kí hiệu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mtClean="0"/>
                  <a:t> là dòng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mtClean="0"/>
                  <a:t> của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Công thức lặp [2]: </a:t>
                </a:r>
                <a:r>
                  <a:rPr lang="en-US"/>
                  <a:t>hội tụ khi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/>
                  <a:t> chéo </a:t>
                </a:r>
                <a:r>
                  <a:rPr lang="en-GB" smtClean="0"/>
                  <a:t>trội</a:t>
                </a:r>
              </a:p>
              <a:p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b="1" u="sng" dirty="0" err="1">
                <a:solidFill>
                  <a:schemeClr val="accent1">
                    <a:lumMod val="50000"/>
                  </a:schemeClr>
                </a:solidFill>
              </a:rPr>
              <a:t>Phương</a:t>
            </a:r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 pháp lặp Gauss-Seidel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Công thức sai số [2]: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- Trường hợp chéo trội hàng: Đặt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Công thức sai số là</a:t>
                </a:r>
              </a:p>
              <a:p>
                <a:pPr marL="0" indent="0">
                  <a:buNone/>
                </a:pPr>
                <a:r>
                  <a:rPr lang="en-US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1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3. Phương pháp lặp Gauss-Seidel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Công thức sai số [2]:</a:t>
                </a:r>
                <a:endParaRPr lang="en-GB"/>
              </a:p>
              <a:p>
                <a:pPr marL="0" indent="0">
                  <a:buNone/>
                </a:pPr>
                <a:r>
                  <a:rPr lang="en-US"/>
                  <a:t>	- Trường hợp chéo trội cột: </a:t>
                </a:r>
                <a:r>
                  <a:rPr lang="en-US" smtClean="0"/>
                  <a:t>Đặt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Công thức sai số là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			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3. Phương pháp lặp Gauss-Seidel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9578"/>
                <a:ext cx="10515600" cy="161267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/>
                  <a:t>Hàm check_dom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:</a:t>
                </a:r>
                <a:r>
                  <a:rPr lang="en-US" b="1" i="1" smtClean="0"/>
                  <a:t> </a:t>
                </a:r>
                <a:r>
                  <a:rPr lang="en-GB"/>
                  <a:t>như </a:t>
                </a:r>
                <a:r>
                  <a:rPr lang="en-GB" smtClean="0"/>
                  <a:t>trên</a:t>
                </a:r>
                <a:endParaRPr lang="en-US" b="1" i="1"/>
              </a:p>
              <a:p>
                <a:pPr marL="0" indent="0">
                  <a:buNone/>
                </a:pPr>
                <a:r>
                  <a:rPr lang="en-US" b="1" i="1"/>
                  <a:t>Hàm get_norm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:</a:t>
                </a:r>
                <a:r>
                  <a:rPr lang="en-US" b="1" i="1" smtClean="0"/>
                  <a:t> </a:t>
                </a:r>
                <a:r>
                  <a:rPr lang="en-GB"/>
                  <a:t>như </a:t>
                </a:r>
                <a:r>
                  <a:rPr lang="en-GB" smtClean="0"/>
                  <a:t>trên</a:t>
                </a:r>
                <a:endParaRPr lang="en-US" b="1" i="1"/>
              </a:p>
              <a:p>
                <a:pPr marL="0" indent="0">
                  <a:buNone/>
                </a:pPr>
                <a:r>
                  <a:rPr lang="en-US" b="1" i="1"/>
                  <a:t>Hàm get_lambda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/>
                  <a:t>: </a:t>
                </a:r>
                <a:r>
                  <a:rPr lang="en-GB" smtClean="0"/>
                  <a:t>như trên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9578"/>
                <a:ext cx="10515600" cy="1612670"/>
              </a:xfrm>
              <a:blipFill>
                <a:blip r:embed="rId2"/>
                <a:stretch>
                  <a:fillRect l="-1158" t="-5618" b="-29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3266902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873731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3. Phương pháp lặp Gauss-Seidel – 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2713" y="1534886"/>
                <a:ext cx="11144101" cy="514350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Hàm get_q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𝒅𝒐𝒎𝑺𝒕𝒂𝒕𝒖𝒔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1" i="1" smtClean="0"/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mtClean="0"/>
                  <a:t>, kích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, trạng thái trội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Hệ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2:	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smtClean="0"/>
                  <a:t>		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Nếu không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		</a:t>
                </a:r>
                <a:r>
                  <a:rPr lang="en-US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Bước 3: Trả về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		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13" y="1534886"/>
                <a:ext cx="11144101" cy="5143500"/>
              </a:xfrm>
              <a:blipFill>
                <a:blip r:embed="rId2"/>
                <a:stretch>
                  <a:fillRect l="-656" t="-2364" b="-5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922713" y="1820561"/>
            <a:ext cx="11144101" cy="4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3. Phương pháp lặp Gauss-Seidel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1214"/>
                <a:ext cx="10515600" cy="5148844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Hàm get_S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𝒅𝒐𝒎𝑺𝒕𝒂𝒕𝒖𝒔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smtClean="0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</a:t>
                </a:r>
                <a:r>
                  <a:rPr lang="en-US"/>
                  <a:t>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, kích cỡ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/>
                  <a:t>, trạng thái trội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Hệ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1: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mtClean="0"/>
                  <a:t>, hàm trả về 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2: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Bước 3: Hàm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1" i="1" smtClean="0"/>
                  <a:t>Hàm next_iter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𝒐𝒍𝒅𝑿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i="1" smtClean="0"/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smtClean="0"/>
                  <a:t>, kích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Ma trận lặp tiếp theo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Bước 1: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b="0" smtClean="0"/>
                  <a:t>Bước 2: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</m:oMath>
                </a14:m>
                <a:endParaRPr lang="en-US" b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1214"/>
                <a:ext cx="10515600" cy="5148844"/>
              </a:xfrm>
              <a:blipFill>
                <a:blip r:embed="rId2"/>
                <a:stretch>
                  <a:fillRect l="-579" t="-20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187036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4297680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2247" y="69723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638502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3. Phương pháp lặp Gauss-Seidel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7189" cy="4351338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Gói đánh giá tiên nghiệm predecessor_iter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𝒅𝒐𝒎𝑺𝒕𝒂𝒕𝒖𝒔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i="1" smtClean="0"/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</a:t>
                </a:r>
                <a:r>
                  <a:rPr lang="en-US"/>
                  <a:t>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mtClean="0"/>
                  <a:t>, kích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mtClean="0"/>
                  <a:t>hệ </a:t>
                </a:r>
                <a:r>
                  <a:rPr lang="en-GB"/>
                  <a:t>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/>
                  <a:t>, sai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</a:t>
                </a:r>
                <a:r>
                  <a:rPr lang="en-US"/>
                  <a:t>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là xấp xỉ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Bước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;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/>
                  <a:t> </a:t>
                </a:r>
                <a:r>
                  <a:rPr lang="en-GB" b="1" i="1"/>
                  <a:t>next_iter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mtClean="0"/>
                  <a:t>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mtClean="0"/>
                  <a:t> </a:t>
                </a:r>
                <a:r>
                  <a:rPr lang="en-GB" b="1" i="1" smtClean="0"/>
                  <a:t>get_norm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2: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mtClean="0"/>
                  <a:t> </a:t>
                </a:r>
                <a:r>
                  <a:rPr lang="en-GB" b="1" i="1" smtClean="0"/>
                  <a:t>next_iter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3: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7189" cy="4351338"/>
              </a:xfrm>
              <a:blipFill>
                <a:blip r:embed="rId2"/>
                <a:stretch>
                  <a:fillRect l="-877" t="-1955" b="-3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46512" y="2286000"/>
            <a:ext cx="11098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3. Phương pháp lặp Gauss-Seidel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2622" cy="4351338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Gói đánh giá hậu nghiệm successor_iter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𝒅𝒐𝒎𝑺𝒕𝒂𝒕𝒖𝒔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i="1"/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</a:t>
                </a:r>
                <a:r>
                  <a:rPr lang="en-US"/>
                  <a:t>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/>
                  <a:t>, kích cỡ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/>
                  <a:t>hệ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/>
                  <a:t>, sai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GB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</a:t>
                </a:r>
                <a:r>
                  <a:rPr lang="en-US"/>
                  <a:t>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là xấp xỉ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Bước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mtClean="0"/>
                  <a:t> </a:t>
                </a:r>
                <a:r>
                  <a:rPr lang="en-GB" b="1" i="1" smtClean="0"/>
                  <a:t>next_iter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2: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mtClean="0"/>
                  <a:t> </a:t>
                </a:r>
                <a:r>
                  <a:rPr lang="en-GB" b="1" i="1" smtClean="0"/>
                  <a:t>get_norm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𝑑𝑜𝑚𝑆𝑡𝑎𝑡𝑢𝑠</m:t>
                        </m:r>
                      </m:e>
                    </m:d>
                  </m:oMath>
                </a14:m>
                <a:endParaRPr lang="en-US" b="0" i="1" smtClean="0"/>
              </a:p>
              <a:p>
                <a:pPr marL="0" indent="0">
                  <a:buNone/>
                </a:pPr>
                <a:r>
                  <a:rPr lang="en-US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1" i="1"/>
                      <m:t>next</m:t>
                    </m:r>
                    <m:r>
                      <m:rPr>
                        <m:nor/>
                      </m:rPr>
                      <a:rPr lang="en-GB" b="1" i="1"/>
                      <m:t>_</m:t>
                    </m:r>
                    <m:r>
                      <m:rPr>
                        <m:nor/>
                      </m:rPr>
                      <a:rPr lang="en-GB" b="1" i="1"/>
                      <m:t>iter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Bước 3: Trả về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𝑛𝑒𝑤𝑋</m:t>
                    </m:r>
                  </m:oMath>
                </a14:m>
                <a:endParaRPr lang="en-GB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2622" cy="4351338"/>
              </a:xfrm>
              <a:blipFill>
                <a:blip r:embed="rId2"/>
                <a:stretch>
                  <a:fillRect l="-947" t="-1955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244436"/>
            <a:ext cx="1094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3. Phương pháp lặp Gauss-Seidel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2" y="1502228"/>
                <a:ext cx="11756571" cy="5156267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Chương trình gauss_seidel_inverse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𝒎𝒐𝒅𝒆</m:t>
                        </m:r>
                      </m:e>
                    </m:d>
                  </m:oMath>
                </a14:m>
                <a:endParaRPr lang="en-GB" b="1" i="1" smtClean="0"/>
              </a:p>
              <a:p>
                <a:pPr marL="0" indent="0">
                  <a:buNone/>
                </a:pPr>
                <a:r>
                  <a:rPr lang="en-US" b="1"/>
                  <a:t>Input</a:t>
                </a:r>
                <a:r>
                  <a:rPr lang="en-US"/>
                  <a:t>: Ma trận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/>
                  <a:t>, kích cỡ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/>
                  <a:t>, sai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/>
                  <a:t>, chế độ đánh giá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𝑚𝑜𝑑𝑒</m:t>
                    </m:r>
                  </m:oMath>
                </a14:m>
                <a:endParaRPr lang="en-GB"/>
              </a:p>
              <a:p>
                <a:pPr marL="0" indent="0">
                  <a:buNone/>
                </a:pPr>
                <a:r>
                  <a:rPr lang="en-US" b="1"/>
                  <a:t>Output</a:t>
                </a:r>
                <a:r>
                  <a:rPr lang="en-US"/>
                  <a:t>: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/>
                  <a:t> xấp xỉ của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/>
                  <a:t> theo chế độ đánh giá tiên nghiệm nếu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/>
                  <a:t>. Nếu không, thực hiện </a:t>
                </a:r>
                <a:r>
                  <a:rPr lang="en-GB" smtClean="0"/>
                  <a:t>theo</a:t>
                </a:r>
              </a:p>
              <a:p>
                <a:pPr marL="0" indent="0">
                  <a:buNone/>
                </a:pPr>
                <a:r>
                  <a:rPr lang="en-GB" smtClean="0"/>
                  <a:t> chế </a:t>
                </a:r>
                <a:r>
                  <a:rPr lang="en-GB"/>
                  <a:t>độ đánh giá hậu nghiệm.</a:t>
                </a:r>
              </a:p>
              <a:p>
                <a:r>
                  <a:rPr lang="en-US"/>
                  <a:t>Bước 1: Nếu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/>
                  <a:t>, thông báo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/>
                  <a:t> không khả nghịch và dừng chương trình</a:t>
                </a:r>
              </a:p>
              <a:p>
                <a:r>
                  <a:rPr lang="en-US"/>
                  <a:t>Bước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/>
                  <a:t> </a:t>
                </a:r>
                <a:r>
                  <a:rPr lang="en-GB" b="1" i="1"/>
                  <a:t>check_dom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/>
                  <a:t>). </a:t>
                </a:r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/>
                  <a:t>, thông báo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/>
                  <a:t> không chéo trội và dừng chương trình</a:t>
                </a:r>
              </a:p>
              <a:p>
                <a:r>
                  <a:rPr lang="en-US"/>
                  <a:t>Bước 3: Tính ma trận đơn vị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𝑇𝐴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</a:t>
                </a:r>
                <a:r>
                  <a:rPr lang="en-US" b="1" i="1"/>
                  <a:t>get_lambda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mtClean="0"/>
                  <a:t> </a:t>
                </a:r>
                <a:r>
                  <a:rPr lang="en-US" b="1" i="1" smtClean="0"/>
                  <a:t>get_S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</a:t>
                </a:r>
                <a:r>
                  <a:rPr lang="en-US" b="1" i="1"/>
                  <a:t>get_q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mtClean="0"/>
              </a:p>
              <a:p>
                <a:r>
                  <a:rPr lang="en-US"/>
                  <a:t>Bước 4: Nếu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: trả về </a:t>
                </a:r>
                <a:r>
                  <a:rPr lang="en-US" b="1" i="1"/>
                  <a:t>predecessor_iter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	Nếu không: trả về </a:t>
                </a:r>
                <a:r>
                  <a:rPr lang="en-US" b="1" i="1"/>
                  <a:t>successor_iter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𝑑𝑜𝑚𝑆𝑡𝑎𝑡𝑢𝑠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mtClean="0"/>
                  <a:t>)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2" y="1502228"/>
                <a:ext cx="11756571" cy="5156267"/>
              </a:xfrm>
              <a:blipFill>
                <a:blip r:embed="rId2"/>
                <a:stretch>
                  <a:fillRect l="-363" t="-1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07818" y="1770611"/>
            <a:ext cx="11745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Lí do cần giải gần </a:t>
            </a:r>
            <a:r>
              <a:rPr lang="en-US" b="1" u="sng" err="1" smtClean="0">
                <a:solidFill>
                  <a:schemeClr val="accent1">
                    <a:lumMod val="50000"/>
                  </a:schemeClr>
                </a:solidFill>
              </a:rPr>
              <a:t>đúng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 ma </a:t>
            </a:r>
            <a:r>
              <a:rPr lang="en-US" b="1" u="sng" err="1" smtClean="0">
                <a:solidFill>
                  <a:schemeClr val="accent1">
                    <a:lumMod val="50000"/>
                  </a:schemeClr>
                </a:solidFill>
              </a:rPr>
              <a:t>trận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u="sng" err="1" smtClean="0">
                <a:solidFill>
                  <a:schemeClr val="accent1">
                    <a:lumMod val="50000"/>
                  </a:schemeClr>
                </a:solidFill>
              </a:rPr>
              <a:t>nghịch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u="sng" err="1" smtClean="0">
                <a:solidFill>
                  <a:schemeClr val="accent1">
                    <a:lumMod val="50000"/>
                  </a:schemeClr>
                </a:solidFill>
              </a:rPr>
              <a:t>đảo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Do </a:t>
                </a:r>
                <a:r>
                  <a:rPr lang="en-US" err="1" smtClean="0"/>
                  <a:t>khuyết</a:t>
                </a:r>
                <a:r>
                  <a:rPr lang="en-US" smtClean="0"/>
                  <a:t> </a:t>
                </a:r>
                <a:r>
                  <a:rPr lang="en-US" err="1" smtClean="0"/>
                  <a:t>điểm</a:t>
                </a:r>
                <a:r>
                  <a:rPr lang="en-US" smtClean="0"/>
                  <a:t> </a:t>
                </a:r>
                <a:r>
                  <a:rPr lang="en-US" err="1" smtClean="0"/>
                  <a:t>của</a:t>
                </a:r>
                <a:r>
                  <a:rPr lang="en-US" smtClean="0"/>
                  <a:t> </a:t>
                </a:r>
                <a:r>
                  <a:rPr lang="en-US" err="1" smtClean="0"/>
                  <a:t>phương</a:t>
                </a:r>
                <a:r>
                  <a:rPr lang="en-US" smtClean="0"/>
                  <a:t> </a:t>
                </a:r>
                <a:r>
                  <a:rPr lang="en-US" err="1" smtClean="0"/>
                  <a:t>pháp</a:t>
                </a:r>
                <a:r>
                  <a:rPr lang="en-US" smtClean="0"/>
                  <a:t> </a:t>
                </a:r>
                <a:r>
                  <a:rPr lang="en-US" err="1" smtClean="0"/>
                  <a:t>tính</a:t>
                </a:r>
                <a:r>
                  <a:rPr lang="en-US" smtClean="0"/>
                  <a:t> </a:t>
                </a:r>
                <a:r>
                  <a:rPr lang="en-US" err="1" smtClean="0"/>
                  <a:t>đúng</a:t>
                </a:r>
                <a:r>
                  <a:rPr lang="en-US" smtClean="0"/>
                  <a:t> ma </a:t>
                </a:r>
                <a:r>
                  <a:rPr lang="en-US" err="1" smtClean="0"/>
                  <a:t>trận</a:t>
                </a:r>
                <a:r>
                  <a:rPr lang="en-US" smtClean="0"/>
                  <a:t> </a:t>
                </a:r>
                <a:r>
                  <a:rPr lang="en-US" err="1" smtClean="0"/>
                  <a:t>nghịch</a:t>
                </a:r>
                <a:r>
                  <a:rPr lang="en-US" smtClean="0"/>
                  <a:t> </a:t>
                </a:r>
                <a:r>
                  <a:rPr lang="en-US" err="1" smtClean="0"/>
                  <a:t>đảo</a:t>
                </a:r>
                <a:r>
                  <a:rPr lang="en-US" smtClean="0"/>
                  <a:t>:</a:t>
                </a:r>
              </a:p>
              <a:p>
                <a:r>
                  <a:rPr lang="en-US" err="1" smtClean="0"/>
                  <a:t>Máy</a:t>
                </a:r>
                <a:r>
                  <a:rPr lang="en-US" smtClean="0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bắt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phải</a:t>
                </a:r>
                <a:r>
                  <a:rPr lang="en-US"/>
                  <a:t> </a:t>
                </a:r>
                <a:r>
                  <a:rPr lang="en-US" err="1"/>
                  <a:t>thực</a:t>
                </a:r>
                <a:r>
                  <a:rPr lang="en-US"/>
                  <a:t> </a:t>
                </a:r>
                <a:r>
                  <a:rPr lang="en-US" err="1"/>
                  <a:t>hiện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nhiều</a:t>
                </a:r>
                <a:r>
                  <a:rPr lang="en-US"/>
                  <a:t> </a:t>
                </a:r>
                <a:r>
                  <a:rPr lang="en-US" err="1"/>
                  <a:t>khi</a:t>
                </a:r>
                <a:r>
                  <a:rPr lang="en-US"/>
                  <a:t> cần </a:t>
                </a:r>
                <a:r>
                  <a:rPr lang="en-US" err="1"/>
                  <a:t>độ</a:t>
                </a:r>
                <a:r>
                  <a:rPr lang="en-US"/>
                  <a:t> </a:t>
                </a:r>
                <a:r>
                  <a:rPr lang="en-US" err="1"/>
                  <a:t>chính</a:t>
                </a:r>
                <a:r>
                  <a:rPr lang="en-US"/>
                  <a:t> </a:t>
                </a:r>
                <a:r>
                  <a:rPr lang="en-US" err="1"/>
                  <a:t>xác</a:t>
                </a:r>
                <a:r>
                  <a:rPr lang="en-US"/>
                  <a:t> </a:t>
                </a:r>
                <a:r>
                  <a:rPr lang="en-US" err="1" smtClean="0"/>
                  <a:t>cao</a:t>
                </a:r>
                <a:endParaRPr lang="en-US" smtClean="0"/>
              </a:p>
              <a:p>
                <a:r>
                  <a:rPr lang="en-US" err="1" smtClean="0"/>
                  <a:t>Không</a:t>
                </a:r>
                <a:r>
                  <a:rPr lang="en-US" smtClean="0"/>
                  <a:t> </a:t>
                </a:r>
                <a:r>
                  <a:rPr lang="en-US" err="1"/>
                  <a:t>kiểm</a:t>
                </a:r>
                <a:r>
                  <a:rPr lang="en-US"/>
                  <a:t> </a:t>
                </a:r>
                <a:r>
                  <a:rPr lang="en-US" err="1"/>
                  <a:t>soát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sai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do </a:t>
                </a:r>
                <a:r>
                  <a:rPr lang="en-US" err="1"/>
                  <a:t>giới</a:t>
                </a:r>
                <a:r>
                  <a:rPr lang="en-US"/>
                  <a:t> </a:t>
                </a:r>
                <a:r>
                  <a:rPr lang="en-US" err="1"/>
                  <a:t>hạn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</a:t>
                </a:r>
                <a:r>
                  <a:rPr lang="en-US" err="1"/>
                  <a:t>máy</a:t>
                </a:r>
                <a:r>
                  <a:rPr lang="en-US"/>
                  <a:t> </a:t>
                </a:r>
                <a:r>
                  <a:rPr lang="en-US" smtClean="0"/>
                  <a:t>tính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mtClean="0"/>
                  <a:t> Giải pháp: Sử dụng các phương pháp lặp để làm tăng độ chính xác của các ma trận có độ chính xác thấp và kiểm soát sai số.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So sánh giữa các phương pháp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So sánh giữa các phương pháp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4428"/>
              </p:ext>
            </p:extLst>
          </p:nvPr>
        </p:nvGraphicFramePr>
        <p:xfrm>
          <a:off x="838200" y="1825625"/>
          <a:ext cx="10515600" cy="361179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930111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16818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4756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1279219"/>
                    </a:ext>
                  </a:extLst>
                </a:gridCol>
              </a:tblGrid>
              <a:tr h="1203930">
                <a:tc>
                  <a:txBody>
                    <a:bodyPr/>
                    <a:lstStyle/>
                    <a:p>
                      <a:r>
                        <a:rPr lang="en-US" smtClean="0"/>
                        <a:t>Phương</a:t>
                      </a:r>
                      <a:r>
                        <a:rPr lang="en-US" baseline="0" smtClean="0"/>
                        <a:t> pháp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Newton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Lặp</a:t>
                      </a:r>
                      <a:r>
                        <a:rPr lang="en-US" baseline="0" smtClean="0"/>
                        <a:t> Jacobi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Lặp</a:t>
                      </a:r>
                      <a:r>
                        <a:rPr lang="en-US" baseline="0" smtClean="0"/>
                        <a:t> Gauss-Seidel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59278"/>
                  </a:ext>
                </a:extLst>
              </a:tr>
              <a:tr h="1203930">
                <a:tc>
                  <a:txBody>
                    <a:bodyPr/>
                    <a:lstStyle/>
                    <a:p>
                      <a:r>
                        <a:rPr lang="en-US" smtClean="0"/>
                        <a:t>Ưu</a:t>
                      </a:r>
                      <a:r>
                        <a:rPr lang="en-US" baseline="0" smtClean="0"/>
                        <a:t> điểm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mtClean="0"/>
                        <a:t>Kiểm</a:t>
                      </a:r>
                      <a:r>
                        <a:rPr lang="en-US" baseline="0" smtClean="0"/>
                        <a:t> soát được sai số tính toán. Cải thiện sai số sau một số lần lặp nhất định.</a:t>
                      </a:r>
                    </a:p>
                    <a:p>
                      <a:r>
                        <a:rPr lang="en-US" baseline="0" smtClean="0"/>
                        <a:t>Đặc biệt phương pháp Newton hội tụ rất nhanh và không yêu cầu nhiều với đầu vào.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56922"/>
                  </a:ext>
                </a:extLst>
              </a:tr>
              <a:tr h="1203930">
                <a:tc>
                  <a:txBody>
                    <a:bodyPr/>
                    <a:lstStyle/>
                    <a:p>
                      <a:r>
                        <a:rPr lang="en-US" smtClean="0"/>
                        <a:t>Nhược</a:t>
                      </a:r>
                      <a:r>
                        <a:rPr lang="en-US" baseline="0" smtClean="0"/>
                        <a:t> điểm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Cần</a:t>
                      </a:r>
                      <a:r>
                        <a:rPr lang="en-US" baseline="0" smtClean="0"/>
                        <a:t> tính chuẩn 2 của ma trận (dùng numpy)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mtClean="0"/>
                        <a:t>Yêu</a:t>
                      </a:r>
                      <a:r>
                        <a:rPr lang="en-US" baseline="0" smtClean="0"/>
                        <a:t> cầu ma trận phải chéo trội</a:t>
                      </a:r>
                      <a:endParaRPr lang="en-GB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Tài liệu tham khảo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[1]	 J. Douglas(Douglas Faires) Faires, Richard L. Burden - </a:t>
            </a:r>
            <a:r>
              <a:rPr lang="en-US" i="1"/>
              <a:t>Numerical </a:t>
            </a:r>
            <a:r>
              <a:rPr lang="en-US" i="1" smtClean="0"/>
              <a:t>methods </a:t>
            </a:r>
            <a:r>
              <a:rPr lang="en-US" smtClean="0"/>
              <a:t>(</a:t>
            </a:r>
            <a:r>
              <a:rPr lang="en-US"/>
              <a:t>2003</a:t>
            </a:r>
            <a:r>
              <a:rPr lang="en-US" smtClean="0"/>
              <a:t>)</a:t>
            </a:r>
          </a:p>
          <a:p>
            <a:r>
              <a:rPr lang="en-US" smtClean="0"/>
              <a:t>[2]	Lê Trọng Vinh - </a:t>
            </a:r>
            <a:r>
              <a:rPr lang="en-US" i="1" smtClean="0"/>
              <a:t>Giáo trình giải tích số </a:t>
            </a:r>
            <a:r>
              <a:rPr lang="en-US" smtClean="0"/>
              <a:t>(2007)</a:t>
            </a:r>
          </a:p>
          <a:p>
            <a:r>
              <a:rPr lang="en-US" smtClean="0"/>
              <a:t>[3]	Phạm Kỳ Anh - </a:t>
            </a:r>
            <a:r>
              <a:rPr lang="en-US" i="1" smtClean="0"/>
              <a:t>Giải tích số </a:t>
            </a:r>
            <a:r>
              <a:rPr lang="en-US" smtClean="0"/>
              <a:t>(1996)</a:t>
            </a:r>
          </a:p>
          <a:p>
            <a:r>
              <a:rPr lang="en-US" smtClean="0"/>
              <a:t>[4]	Adi Ben-Israel - </a:t>
            </a:r>
            <a:r>
              <a:rPr lang="en-US" i="1" smtClean="0"/>
              <a:t>A Note on an Iterative Method for Generalized Inversion of Matrices </a:t>
            </a:r>
            <a:r>
              <a:rPr lang="en-US" smtClean="0"/>
              <a:t>(1966)</a:t>
            </a:r>
          </a:p>
          <a:p>
            <a:r>
              <a:rPr lang="en-US"/>
              <a:t>[5]	Samuel Daniel Conte - </a:t>
            </a:r>
            <a:r>
              <a:rPr lang="en-US" i="1"/>
              <a:t>Elementary numerical </a:t>
            </a:r>
            <a:r>
              <a:rPr lang="en-US" i="1" smtClean="0"/>
              <a:t>analysis, an </a:t>
            </a:r>
            <a:r>
              <a:rPr lang="en-US" i="1"/>
              <a:t>algorithmic </a:t>
            </a:r>
            <a:r>
              <a:rPr lang="en-US" i="1" smtClean="0"/>
              <a:t>approach</a:t>
            </a:r>
            <a:r>
              <a:rPr lang="en-US" smtClean="0"/>
              <a:t> (</a:t>
            </a:r>
            <a:r>
              <a:rPr lang="en-US"/>
              <a:t>1980</a:t>
            </a:r>
            <a:r>
              <a:rPr lang="en-US" smtClean="0"/>
              <a:t>)</a:t>
            </a:r>
          </a:p>
          <a:p>
            <a:r>
              <a:rPr lang="en-US"/>
              <a:t>[6]	Jaan Kiusalaas - </a:t>
            </a:r>
            <a:r>
              <a:rPr lang="en-US" i="1"/>
              <a:t>Numerical Methods in Engineering with </a:t>
            </a:r>
            <a:r>
              <a:rPr lang="en-US" i="1" smtClean="0"/>
              <a:t>Python</a:t>
            </a:r>
            <a:r>
              <a:rPr lang="en-US" smtClean="0"/>
              <a:t> (2010</a:t>
            </a:r>
            <a:r>
              <a:rPr lang="en-US"/>
              <a:t>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8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1. Phương pháp Newton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b="1" u="sng" err="1" smtClean="0">
                <a:solidFill>
                  <a:schemeClr val="accent1">
                    <a:lumMod val="50000"/>
                  </a:schemeClr>
                </a:solidFill>
              </a:rPr>
              <a:t>Phương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 pháp Newton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Ý </a:t>
                </a:r>
                <a:r>
                  <a:rPr lang="en-US" err="1" smtClean="0"/>
                  <a:t>tưởng</a:t>
                </a:r>
                <a:r>
                  <a:rPr lang="en-US" smtClean="0"/>
                  <a:t>: </a:t>
                </a:r>
                <a:r>
                  <a:rPr lang="en-US" err="1"/>
                  <a:t>Xuất</a:t>
                </a:r>
                <a:r>
                  <a:rPr lang="en-US"/>
                  <a:t> </a:t>
                </a:r>
                <a:r>
                  <a:rPr lang="en-US" err="1"/>
                  <a:t>phát</a:t>
                </a:r>
                <a:r>
                  <a:rPr lang="en-US"/>
                  <a:t> </a:t>
                </a:r>
                <a:r>
                  <a:rPr lang="en-US" err="1"/>
                  <a:t>từ</a:t>
                </a:r>
                <a:r>
                  <a:rPr lang="en-US"/>
                  <a:t> </a:t>
                </a:r>
                <a:r>
                  <a:rPr lang="en-US" err="1" smtClean="0"/>
                  <a:t>công</a:t>
                </a:r>
                <a:r>
                  <a:rPr lang="en-US" smtClean="0"/>
                  <a:t> </a:t>
                </a:r>
                <a:r>
                  <a:rPr lang="en-US" err="1" smtClean="0"/>
                  <a:t>thức</a:t>
                </a:r>
                <a:r>
                  <a:rPr lang="en-US" smtClean="0"/>
                  <a:t> </a:t>
                </a:r>
                <a:r>
                  <a:rPr lang="en-US" err="1" smtClean="0"/>
                  <a:t>lặp</a:t>
                </a:r>
                <a:r>
                  <a:rPr lang="en-US" smtClean="0"/>
                  <a:t> </a:t>
                </a:r>
                <a:r>
                  <a:rPr lang="en-US" err="1" smtClean="0"/>
                  <a:t>tính</a:t>
                </a:r>
                <a:r>
                  <a:rPr lang="en-US" smtClean="0"/>
                  <a:t> </a:t>
                </a:r>
                <a:r>
                  <a:rPr lang="en-US"/>
                  <a:t>gần </a:t>
                </a:r>
                <a:r>
                  <a:rPr lang="en-US" err="1"/>
                  <a:t>đúng</a:t>
                </a:r>
                <a:r>
                  <a:rPr lang="en-US"/>
                  <a:t> </a:t>
                </a:r>
                <a:r>
                  <a:rPr lang="en-US" err="1"/>
                  <a:t>nghịch</a:t>
                </a:r>
                <a:r>
                  <a:rPr lang="en-US"/>
                  <a:t> </a:t>
                </a:r>
                <a:r>
                  <a:rPr lang="en-US" err="1"/>
                  <a:t>đảo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 </a:t>
                </a:r>
                <a:r>
                  <a:rPr lang="en-US" err="1"/>
                  <a:t>thực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smtClean="0"/>
                  <a:t>. </a:t>
                </a:r>
                <a:r>
                  <a:rPr lang="en-US" err="1" smtClean="0"/>
                  <a:t>Xét</a:t>
                </a:r>
                <a:r>
                  <a:rPr lang="en-US" smtClean="0"/>
                  <a:t> </a:t>
                </a:r>
                <a:r>
                  <a:rPr lang="en-US" err="1" smtClean="0"/>
                  <a:t>hàm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0" smtClean="0"/>
                  <a:t> </a:t>
                </a:r>
                <a:r>
                  <a:rPr lang="en-US" b="0" err="1" smtClean="0"/>
                  <a:t>và</a:t>
                </a:r>
                <a:r>
                  <a:rPr lang="en-US" b="0" smtClean="0"/>
                  <a:t> </a:t>
                </a:r>
                <a:r>
                  <a:rPr lang="en-US" b="0" err="1" smtClean="0"/>
                  <a:t>áp</a:t>
                </a:r>
                <a:r>
                  <a:rPr lang="en-US" b="0" smtClean="0"/>
                  <a:t> </a:t>
                </a:r>
                <a:r>
                  <a:rPr lang="en-US" b="0" err="1" smtClean="0"/>
                  <a:t>dụng</a:t>
                </a:r>
                <a:r>
                  <a:rPr lang="en-US" b="0" smtClean="0"/>
                  <a:t> </a:t>
                </a:r>
                <a:r>
                  <a:rPr lang="en-US" b="0" err="1" smtClean="0"/>
                  <a:t>phương</a:t>
                </a:r>
                <a:r>
                  <a:rPr lang="en-US" b="0" smtClean="0"/>
                  <a:t> </a:t>
                </a:r>
                <a:r>
                  <a:rPr lang="en-US" b="0" err="1" smtClean="0"/>
                  <a:t>pháp</a:t>
                </a:r>
                <a:r>
                  <a:rPr lang="en-US" b="0" smtClean="0"/>
                  <a:t> Newton </a:t>
                </a:r>
                <a:r>
                  <a:rPr lang="en-US" b="0" err="1" smtClean="0"/>
                  <a:t>để</a:t>
                </a:r>
                <a:r>
                  <a:rPr lang="en-US" b="0" smtClean="0"/>
                  <a:t> </a:t>
                </a:r>
                <a:r>
                  <a:rPr lang="en-US" b="0" err="1" smtClean="0"/>
                  <a:t>tìm</a:t>
                </a:r>
                <a:r>
                  <a:rPr lang="en-US" b="0" smtClean="0"/>
                  <a:t> </a:t>
                </a:r>
                <a:r>
                  <a:rPr lang="en-US" b="0" err="1" smtClean="0"/>
                  <a:t>nghiệm</a:t>
                </a:r>
                <a:r>
                  <a:rPr lang="en-US" b="0" smtClean="0"/>
                  <a:t> </a:t>
                </a:r>
                <a:r>
                  <a:rPr lang="en-US" b="0" err="1" smtClean="0"/>
                  <a:t>của</a:t>
                </a:r>
                <a:r>
                  <a:rPr lang="en-US" b="0" smtClean="0"/>
                  <a:t> </a:t>
                </a:r>
                <a:r>
                  <a:rPr lang="en-US" b="0" err="1" smtClean="0"/>
                  <a:t>nó</a:t>
                </a:r>
                <a:r>
                  <a:rPr lang="en-US" b="0" smtClean="0"/>
                  <a:t> ta </a:t>
                </a:r>
                <a:r>
                  <a:rPr lang="en-US" b="0" err="1" smtClean="0"/>
                  <a:t>có</a:t>
                </a:r>
                <a:r>
                  <a:rPr lang="en-US" b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err="1" smtClean="0"/>
                  <a:t>Một</a:t>
                </a:r>
                <a:r>
                  <a:rPr lang="en-US" smtClean="0"/>
                  <a:t> </a:t>
                </a:r>
                <a:r>
                  <a:rPr lang="en-US" err="1" smtClean="0"/>
                  <a:t>cách</a:t>
                </a:r>
                <a:r>
                  <a:rPr lang="en-US" smtClean="0"/>
                  <a:t> </a:t>
                </a:r>
                <a:r>
                  <a:rPr lang="en-US" err="1" smtClean="0"/>
                  <a:t>tương</a:t>
                </a:r>
                <a:r>
                  <a:rPr lang="en-US" smtClean="0"/>
                  <a:t> </a:t>
                </a:r>
                <a:r>
                  <a:rPr lang="en-US" err="1" smtClean="0"/>
                  <a:t>tự</a:t>
                </a:r>
                <a:r>
                  <a:rPr lang="en-US" smtClean="0"/>
                  <a:t>, t</a:t>
                </a:r>
                <a:r>
                  <a:rPr lang="en-US" b="0" smtClean="0"/>
                  <a:t>a </a:t>
                </a:r>
                <a:r>
                  <a:rPr lang="en-US" b="0" err="1" smtClean="0"/>
                  <a:t>áp</a:t>
                </a:r>
                <a:r>
                  <a:rPr lang="en-US" b="0" smtClean="0"/>
                  <a:t> </a:t>
                </a:r>
                <a:r>
                  <a:rPr lang="en-US" b="0" err="1" smtClean="0"/>
                  <a:t>thử</a:t>
                </a:r>
                <a:r>
                  <a:rPr lang="en-US" b="0" smtClean="0"/>
                  <a:t> </a:t>
                </a:r>
                <a:r>
                  <a:rPr lang="en-US" b="0" err="1" smtClean="0"/>
                  <a:t>áp</a:t>
                </a:r>
                <a:r>
                  <a:rPr lang="en-US" b="0" smtClean="0"/>
                  <a:t> </a:t>
                </a:r>
                <a:r>
                  <a:rPr lang="en-US" b="0" err="1" smtClean="0"/>
                  <a:t>dụng</a:t>
                </a:r>
                <a:r>
                  <a:rPr lang="en-US" b="0" smtClean="0"/>
                  <a:t> </a:t>
                </a:r>
                <a:r>
                  <a:rPr lang="en-US" b="0" err="1" smtClean="0"/>
                  <a:t>công</a:t>
                </a:r>
                <a:r>
                  <a:rPr lang="en-US" b="0" smtClean="0"/>
                  <a:t> </a:t>
                </a:r>
                <a:r>
                  <a:rPr lang="en-US" b="0" err="1" smtClean="0"/>
                  <a:t>thức</a:t>
                </a:r>
                <a:r>
                  <a:rPr lang="en-US" b="0" smtClean="0"/>
                  <a:t> </a:t>
                </a:r>
                <a:r>
                  <a:rPr lang="en-US" b="0" err="1" smtClean="0"/>
                  <a:t>lặp</a:t>
                </a:r>
                <a:r>
                  <a:rPr lang="en-US" b="0" smtClean="0"/>
                  <a:t> </a:t>
                </a:r>
                <a:r>
                  <a:rPr lang="en-US" b="0" err="1" smtClean="0"/>
                  <a:t>này</a:t>
                </a:r>
                <a:r>
                  <a:rPr lang="en-US" b="0" smtClean="0"/>
                  <a:t> </a:t>
                </a:r>
                <a:r>
                  <a:rPr lang="en-US" b="0" err="1" smtClean="0"/>
                  <a:t>để</a:t>
                </a:r>
                <a:r>
                  <a:rPr lang="en-US" b="0" smtClean="0"/>
                  <a:t> </a:t>
                </a:r>
                <a:r>
                  <a:rPr lang="en-US" b="0" err="1" smtClean="0"/>
                  <a:t>tìm</a:t>
                </a:r>
                <a:r>
                  <a:rPr lang="en-US" b="0" smtClean="0"/>
                  <a:t> ma </a:t>
                </a:r>
                <a:r>
                  <a:rPr lang="en-US" b="0" err="1" smtClean="0"/>
                  <a:t>trận</a:t>
                </a:r>
                <a:r>
                  <a:rPr lang="en-US" b="0" smtClean="0"/>
                  <a:t> </a:t>
                </a:r>
                <a:r>
                  <a:rPr lang="en-US" b="0" err="1" smtClean="0"/>
                  <a:t>nghịch</a:t>
                </a:r>
                <a:r>
                  <a:rPr lang="en-US" b="0" smtClean="0"/>
                  <a:t> </a:t>
                </a:r>
                <a:r>
                  <a:rPr lang="en-US" b="0" err="1" smtClean="0"/>
                  <a:t>đảo</a:t>
                </a: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smtClean="0"/>
                  <a:t> </a:t>
                </a:r>
                <a:r>
                  <a:rPr lang="en-US" b="0" err="1" smtClean="0"/>
                  <a:t>của</a:t>
                </a:r>
                <a:r>
                  <a:rPr lang="en-US" b="0" smtClean="0"/>
                  <a:t> ma </a:t>
                </a:r>
                <a:r>
                  <a:rPr lang="en-US" b="0" err="1" smtClean="0"/>
                  <a:t>trận</a:t>
                </a: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Ta </a:t>
                </a:r>
                <a:r>
                  <a:rPr lang="en-US" b="0" err="1" smtClean="0"/>
                  <a:t>chứng</a:t>
                </a:r>
                <a:r>
                  <a:rPr lang="en-US" b="0" smtClean="0"/>
                  <a:t> minh dãy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smtClean="0"/>
                  <a:t> hội </a:t>
                </a:r>
                <a:r>
                  <a:rPr lang="en-US" b="0" err="1" smtClean="0"/>
                  <a:t>tụ</a:t>
                </a:r>
                <a:r>
                  <a:rPr lang="en-US" b="0" smtClean="0"/>
                  <a:t> </a:t>
                </a:r>
                <a:r>
                  <a:rPr lang="en-US" b="0" err="1" smtClean="0"/>
                  <a:t>về</a:t>
                </a:r>
                <a:r>
                  <a:rPr lang="en-US" b="0" smtClean="0"/>
                  <a:t> ma </a:t>
                </a:r>
                <a:r>
                  <a:rPr lang="en-US" b="0" err="1" smtClean="0"/>
                  <a:t>trận</a:t>
                </a:r>
                <a:r>
                  <a:rPr lang="en-US" b="0" smtClean="0"/>
                  <a:t> </a:t>
                </a:r>
                <a:r>
                  <a:rPr lang="en-US" b="0" err="1" smtClean="0"/>
                  <a:t>nghịch</a:t>
                </a:r>
                <a:r>
                  <a:rPr lang="en-US" b="0" smtClean="0"/>
                  <a:t> </a:t>
                </a:r>
                <a:r>
                  <a:rPr lang="en-US" b="0" err="1" smtClean="0"/>
                  <a:t>đảo</a:t>
                </a: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err="1" smtClean="0"/>
                  <a:t>của</a:t>
                </a: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smtClean="0"/>
                  <a:t> theo chuẩn 2 của ma trận. Kí hiệu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b="0" smtClean="0"/>
                  <a:t> là chuẩn 2 của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1. Phương pháp Newton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err="1" smtClean="0"/>
                  <a:t>Đặt</a:t>
                </a:r>
                <a:r>
                  <a:rPr lang="en-US" smtClean="0"/>
                  <a:t>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err="1"/>
                  <a:t>Như</a:t>
                </a:r>
                <a:r>
                  <a:rPr lang="en-US"/>
                  <a:t> </a:t>
                </a:r>
                <a:r>
                  <a:rPr lang="en-US" err="1"/>
                  <a:t>vậy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bSup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 err="1" smtClean="0"/>
                  <a:t>Mặt</a:t>
                </a:r>
                <a:r>
                  <a:rPr lang="en-US" smtClean="0"/>
                  <a:t> </a:t>
                </a:r>
                <a:r>
                  <a:rPr lang="en-US" err="1" smtClean="0"/>
                  <a:t>khác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b="0" smtClean="0"/>
                  <a:t>, suy ra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err="1" smtClean="0"/>
                  <a:t>Như</a:t>
                </a:r>
                <a:r>
                  <a:rPr lang="en-US" smtClean="0"/>
                  <a:t> </a:t>
                </a:r>
                <a:r>
                  <a:rPr lang="en-US" err="1" smtClean="0"/>
                  <a:t>vậy</a:t>
                </a:r>
                <a:r>
                  <a:rPr lang="en-US" smtClean="0"/>
                  <a:t> </a:t>
                </a:r>
                <a:r>
                  <a:rPr lang="en-US" err="1" smtClean="0"/>
                  <a:t>nếu</a:t>
                </a:r>
                <a:r>
                  <a:rPr lang="en-US" smtClean="0"/>
                  <a:t> ta </a:t>
                </a:r>
                <a:r>
                  <a:rPr lang="en-US" err="1" smtClean="0"/>
                  <a:t>chọn</a:t>
                </a:r>
                <a:r>
                  <a:rPr lang="en-US" smtClean="0"/>
                  <a:t> </a:t>
                </a:r>
                <a:r>
                  <a:rPr lang="en-US" err="1" smtClean="0"/>
                  <a:t>xấp</a:t>
                </a:r>
                <a:r>
                  <a:rPr lang="en-US" smtClean="0"/>
                  <a:t> </a:t>
                </a:r>
                <a:r>
                  <a:rPr lang="en-US" err="1" smtClean="0"/>
                  <a:t>xỉ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smtClean="0"/>
                  <a:t> ban đầu gần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smtClean="0"/>
                  <a:t>, </a:t>
                </a:r>
                <a:r>
                  <a:rPr lang="en-US" b="0" err="1" smtClean="0"/>
                  <a:t>sao</a:t>
                </a:r>
                <a:r>
                  <a:rPr lang="en-US" b="0" smtClean="0"/>
                  <a:t> </a:t>
                </a:r>
                <a:r>
                  <a:rPr lang="en-US" b="0" err="1" smtClean="0"/>
                  <a:t>cho</a:t>
                </a:r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b="0" smtClean="0"/>
                  <a:t> thì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b="0" smtClean="0"/>
                  <a:t> rất nhanh khi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b="0" smtClean="0"/>
                  <a:t> hay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Cụ thể, ta sẽ sử dụng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3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1. Phương pháp Newton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Lí do sử dụng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mtClean="0"/>
              </a:p>
              <a:p>
                <a:pPr marL="0" indent="0">
                  <a:buNone/>
                </a:pPr>
                <a:r>
                  <a:rPr lang="en-US"/>
                  <a:t>Kí hiệu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là giá trị lớn nhất của các trị tuyệt đối của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của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mtClean="0"/>
                  <a:t> với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Ta có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smtClean="0"/>
                  <a:t> là ma trận đối xứng</a:t>
                </a:r>
              </a:p>
              <a:p>
                <a:pPr marL="0" indent="0">
                  <a:buNone/>
                </a:pPr>
                <a:r>
                  <a:rPr lang="en-US"/>
                  <a:t>N</a:t>
                </a:r>
                <a:r>
                  <a:rPr lang="en-US" b="0" smtClean="0"/>
                  <a:t>ên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1. Phương pháp Newton – Lí thuyết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noFill/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Công </a:t>
                </a:r>
                <a:r>
                  <a:rPr lang="en-US" err="1" smtClean="0"/>
                  <a:t>thức</a:t>
                </a:r>
                <a:r>
                  <a:rPr lang="en-US" smtClean="0"/>
                  <a:t> </a:t>
                </a:r>
                <a:r>
                  <a:rPr lang="en-US" err="1" smtClean="0"/>
                  <a:t>sai</a:t>
                </a:r>
                <a:r>
                  <a:rPr lang="en-US" smtClean="0"/>
                  <a:t> </a:t>
                </a:r>
                <a:r>
                  <a:rPr lang="en-US" err="1" smtClean="0"/>
                  <a:t>số</a:t>
                </a:r>
                <a:r>
                  <a:rPr lang="en-US" smtClean="0"/>
                  <a:t>:</a:t>
                </a:r>
              </a:p>
              <a:p>
                <a:pPr marL="0" indent="0">
                  <a:buNone/>
                </a:pPr>
                <a:r>
                  <a:rPr lang="en-US" err="1" smtClean="0"/>
                  <a:t>Giả</a:t>
                </a:r>
                <a:r>
                  <a:rPr lang="en-US" smtClean="0"/>
                  <a:t> </a:t>
                </a:r>
                <a:r>
                  <a:rPr lang="en-US" err="1" smtClean="0"/>
                  <a:t>sử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 Ta </a:t>
                </a:r>
                <a:r>
                  <a:rPr lang="en-US" err="1" smtClean="0"/>
                  <a:t>có</a:t>
                </a:r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mtClean="0"/>
                  <a:t>Suy ra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mtClean="0"/>
                  <a:t> thì có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mtClean="0"/>
                  <a:t>    nên ta được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Kết </a:t>
                </a:r>
                <a:r>
                  <a:rPr lang="en-US" err="1" smtClean="0"/>
                  <a:t>hợp</a:t>
                </a:r>
                <a:r>
                  <a:rPr lang="en-US" smtClean="0"/>
                  <a:t> </a:t>
                </a:r>
                <a:r>
                  <a:rPr lang="en-US" err="1" smtClean="0"/>
                  <a:t>với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b="0" smtClean="0"/>
                  <a:t> ta </a:t>
                </a:r>
                <a:r>
                  <a:rPr lang="en-US" b="0" err="1" smtClean="0"/>
                  <a:t>có</a:t>
                </a:r>
                <a:r>
                  <a:rPr lang="en-US" b="0" smtClean="0"/>
                  <a:t> </a:t>
                </a:r>
                <a:r>
                  <a:rPr lang="en-US" b="0" err="1" smtClean="0"/>
                  <a:t>công</a:t>
                </a:r>
                <a:r>
                  <a:rPr lang="en-US" b="0" smtClean="0"/>
                  <a:t> </a:t>
                </a:r>
                <a:r>
                  <a:rPr lang="en-US" b="0" err="1" smtClean="0"/>
                  <a:t>thức</a:t>
                </a:r>
                <a:r>
                  <a:rPr lang="en-US" b="0" smtClean="0"/>
                  <a:t> </a:t>
                </a:r>
                <a:r>
                  <a:rPr lang="en-US" b="0" err="1" smtClean="0"/>
                  <a:t>sai</a:t>
                </a:r>
                <a:r>
                  <a:rPr lang="en-US" b="0" smtClean="0"/>
                  <a:t> </a:t>
                </a:r>
                <a:r>
                  <a:rPr lang="en-US" b="0" err="1" smtClean="0"/>
                  <a:t>số</a:t>
                </a:r>
                <a:endParaRPr lang="en-US" b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754" t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1. Phương </a:t>
            </a:r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pháp Newton – Thuật toán</a:t>
            </a:r>
            <a:endParaRPr lang="en-GB" b="1" u="sng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9279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smtClean="0"/>
                  <a:t>Gói lặp newton_iter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smtClean="0"/>
                  <a:t>:</a:t>
                </a:r>
              </a:p>
              <a:p>
                <a:pPr marL="0" indent="0">
                  <a:buNone/>
                </a:pPr>
                <a:r>
                  <a:rPr lang="en-US" b="1" smtClean="0"/>
                  <a:t>Input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smtClean="0"/>
                  <a:t>, kích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smtClean="0"/>
                  <a:t>, sai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smtClean="0"/>
                  <a:t>, ma trận xấp xỉ đầu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1" smtClean="0"/>
                  <a:t>Output</a:t>
                </a:r>
                <a:r>
                  <a:rPr lang="en-US" smtClean="0"/>
                  <a:t>: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mtClean="0"/>
                  <a:t> xấp xỉ 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US" smtClean="0"/>
                  <a:t>Bước 1: Tính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smtClean="0"/>
                  <a:t>, normX0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Bước 2: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smtClean="0"/>
                  <a:t>, thông báo xấp xỉ đầu không thỏa mãn và dừng chương trình</a:t>
                </a:r>
              </a:p>
              <a:p>
                <a:r>
                  <a:rPr lang="en-US" smtClean="0"/>
                  <a:t>Bước 3: While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𝑛𝑜𝑟𝑚𝑋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𝐴𝑋</m:t>
                        </m:r>
                      </m:e>
                    </m:d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b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smtClean="0"/>
              </a:p>
              <a:p>
                <a:r>
                  <a:rPr lang="en-US" smtClean="0"/>
                  <a:t>Bước 4: Trả về ma trận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92790"/>
              </a:xfrm>
              <a:blipFill>
                <a:blip r:embed="rId2"/>
                <a:stretch>
                  <a:fillRect l="-984" t="-3478" r="-753" b="-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17793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D876AB-4EA8-4AEE-B78E-B59BF4B78884}"/>
</file>

<file path=customXml/itemProps2.xml><?xml version="1.0" encoding="utf-8"?>
<ds:datastoreItem xmlns:ds="http://schemas.openxmlformats.org/officeDocument/2006/customXml" ds:itemID="{AA5C1CC5-63C2-4D15-80DA-8C857B1DE7A8}"/>
</file>

<file path=customXml/itemProps3.xml><?xml version="1.0" encoding="utf-8"?>
<ds:datastoreItem xmlns:ds="http://schemas.openxmlformats.org/officeDocument/2006/customXml" ds:itemID="{B647614B-1F46-45E7-B2DE-FCBC7C1803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714</Words>
  <Application>Microsoft Office PowerPoint</Application>
  <PresentationFormat>Widescreen</PresentationFormat>
  <Paragraphs>252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BÀI THUYẾT TRÌNH CHỦ ĐỀ 14: CÁC PHƯƠNG PHÁP TÌM GẦN ĐÚNG MA TRẬN NGHỊCH ĐẢO</vt:lpstr>
      <vt:lpstr>Lí do cần giải gần đúng ma trận nghịch đảo ?</vt:lpstr>
      <vt:lpstr>Lí do cần giải gần đúng ma trận nghịch đảo</vt:lpstr>
      <vt:lpstr>1. Phương pháp Newton</vt:lpstr>
      <vt:lpstr>1. Phương pháp Newton – Lí thuyết</vt:lpstr>
      <vt:lpstr>1. Phương pháp Newton – Lí thuyết</vt:lpstr>
      <vt:lpstr>1. Phương pháp Newton – Lí thuyết</vt:lpstr>
      <vt:lpstr>1. Phương pháp Newton – Lí thuyết</vt:lpstr>
      <vt:lpstr>1. Phương pháp Newton – Thuật toán</vt:lpstr>
      <vt:lpstr>1. Phương pháp Newton – Thuật toán</vt:lpstr>
      <vt:lpstr>Các phương pháp tìm gần đúng nghịch đảo ma trận chéo trội</vt:lpstr>
      <vt:lpstr>Các phương pháp tìm gần đúng nghịch đảo ma trận chéo trội</vt:lpstr>
      <vt:lpstr>2. Phương pháp lặp Jacobi</vt:lpstr>
      <vt:lpstr>2. Phương pháp lặp Jacobi – Lí thuyết</vt:lpstr>
      <vt:lpstr>2. Phương pháp lặp Jacobi – Thuật toán</vt:lpstr>
      <vt:lpstr>2. Phương pháp lặp Jacobi – Thuật toán</vt:lpstr>
      <vt:lpstr>2. Phương pháp lặp Jacobi – Thuật toán</vt:lpstr>
      <vt:lpstr>2. Phương pháp lặp Jacobi – Thuật toán</vt:lpstr>
      <vt:lpstr>2. Phương pháp lặp Jacobi – Thuật toán</vt:lpstr>
      <vt:lpstr>3. Phương pháp lặp Gauss-Seidel</vt:lpstr>
      <vt:lpstr>3. Phương pháp lặp Gauss-Seidel – Lí thuyết</vt:lpstr>
      <vt:lpstr>3. Phương pháp lặp Gauss-Seidel – Lí thuyết</vt:lpstr>
      <vt:lpstr>3. Phương pháp lặp Gauss-Seidel – Lí thuyết</vt:lpstr>
      <vt:lpstr>3. Phương pháp lặp Gauss-Seidel – Thuật toán</vt:lpstr>
      <vt:lpstr>3. Phương pháp lặp Gauss-Seidel – Thuật toán</vt:lpstr>
      <vt:lpstr>3. Phương pháp lặp Gauss-Seidel – Thuật toán</vt:lpstr>
      <vt:lpstr>3. Phương pháp lặp Gauss-Seidel – Thuật toán</vt:lpstr>
      <vt:lpstr>3. Phương pháp lặp Gauss-Seidel – Thuật toán</vt:lpstr>
      <vt:lpstr>3. Phương pháp lặp Gauss-Seidel – Thuật toán</vt:lpstr>
      <vt:lpstr>So sánh giữa các phương pháp</vt:lpstr>
      <vt:lpstr>So sánh giữa các phương pháp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CHỦ ĐỀ 14: CÁC PHƯƠNG PHÁP TÌM GẦN ĐÚNG MA TRẬN NGHỊCH ĐẢO</dc:title>
  <dc:creator>ADMIN</dc:creator>
  <cp:lastModifiedBy>ADMIN</cp:lastModifiedBy>
  <cp:revision>110</cp:revision>
  <dcterms:created xsi:type="dcterms:W3CDTF">2021-11-04T09:39:30Z</dcterms:created>
  <dcterms:modified xsi:type="dcterms:W3CDTF">2021-11-12T02:08:54Z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