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Roboto Condensed"/>
      <p:regular r:id="rId37"/>
      <p:bold r:id="rId38"/>
      <p:italic r:id="rId39"/>
      <p:boldItalic r:id="rId40"/>
    </p:embeddedFont>
    <p:embeddedFont>
      <p:font typeface="Squada One"/>
      <p:regular r:id="rId41"/>
    </p:embeddedFont>
    <p:embeddedFont>
      <p:font typeface="Roboto Condensed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Italic.fntdata"/><Relationship Id="rId42" Type="http://schemas.openxmlformats.org/officeDocument/2006/relationships/font" Target="fonts/RobotoCondensedLight-regular.fntdata"/><Relationship Id="rId41" Type="http://schemas.openxmlformats.org/officeDocument/2006/relationships/font" Target="fonts/SquadaOne-regular.fntdata"/><Relationship Id="rId44" Type="http://schemas.openxmlformats.org/officeDocument/2006/relationships/font" Target="fonts/RobotoCondensedLight-italic.fntdata"/><Relationship Id="rId43" Type="http://schemas.openxmlformats.org/officeDocument/2006/relationships/font" Target="fonts/RobotoCondensedLight-bold.fntdata"/><Relationship Id="rId45" Type="http://schemas.openxmlformats.org/officeDocument/2006/relationships/font" Target="fonts/RobotoCondensed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3" Type="http://schemas.openxmlformats.org/officeDocument/2006/relationships/font" Target="fonts/FiraSansExtraCondensedMedium-regular.fntdata"/><Relationship Id="rId32" Type="http://schemas.openxmlformats.org/officeDocument/2006/relationships/font" Target="fonts/Roboto-boldItalic.fntdata"/><Relationship Id="rId35" Type="http://schemas.openxmlformats.org/officeDocument/2006/relationships/font" Target="fonts/FiraSansExtraCondensedMedium-italic.fntdata"/><Relationship Id="rId34" Type="http://schemas.openxmlformats.org/officeDocument/2006/relationships/font" Target="fonts/FiraSansExtraCondensedMedium-bold.fntdata"/><Relationship Id="rId37" Type="http://schemas.openxmlformats.org/officeDocument/2006/relationships/font" Target="fonts/RobotoCondensed-regular.fntdata"/><Relationship Id="rId36" Type="http://schemas.openxmlformats.org/officeDocument/2006/relationships/font" Target="fonts/FiraSansExtraCondensedMedium-boldItalic.fntdata"/><Relationship Id="rId39" Type="http://schemas.openxmlformats.org/officeDocument/2006/relationships/font" Target="fonts/RobotoCondensed-italic.fntdata"/><Relationship Id="rId38" Type="http://schemas.openxmlformats.org/officeDocument/2006/relationships/font" Target="fonts/RobotoCondense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29" Type="http://schemas.openxmlformats.org/officeDocument/2006/relationships/font" Target="fonts/Robot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ab45761abb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ab45761abb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a61beadec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a61beadec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ae40dafb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ae40dafb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ab45761a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ab45761a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e40dafb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ae40dafb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ab45761a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ab45761a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ae40dafb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ae40dafb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e40dafb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e40dafb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ae40dafb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ae40dafb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ae40dafb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ae40dafb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607747f1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607747f1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ae40dafbe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ae40dafbe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ae40dafb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ae40dafb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4e0e680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4e0e680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988ed959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988ed959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ab49cf3c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ab49cf3c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61beadec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61beadec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a61beadec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a61beadec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ab45761ab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ab45761ab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ab45761a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ab45761a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ab45761ab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ab45761ab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1429050"/>
            <a:ext cx="82296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Roboto Black"/>
                <a:ea typeface="Roboto Black"/>
                <a:cs typeface="Roboto Black"/>
                <a:sym typeface="Roboto Black"/>
              </a:rPr>
              <a:t>Dự đoán cân nặng và chiều cao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00" y="3764025"/>
            <a:ext cx="82296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Nhóm 4</a:t>
            </a:r>
            <a:endParaRPr sz="3000"/>
          </a:p>
        </p:txBody>
      </p:sp>
      <p:sp>
        <p:nvSpPr>
          <p:cNvPr id="573" name="Google Shape;573;p65"/>
          <p:cNvSpPr txBox="1"/>
          <p:nvPr/>
        </p:nvSpPr>
        <p:spPr>
          <a:xfrm>
            <a:off x="2180450" y="2474925"/>
            <a:ext cx="47097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Height and Weight Estimation</a:t>
            </a:r>
            <a:endParaRPr sz="24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4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Chọn model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9" name="Google Shape;629;p74"/>
          <p:cNvSpPr txBox="1"/>
          <p:nvPr/>
        </p:nvSpPr>
        <p:spPr>
          <a:xfrm>
            <a:off x="629525" y="1048775"/>
            <a:ext cx="54948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em quyết định sử dụng kiến trúc ResNet152 để mang lại kết quả tốt nhất.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em sử dụng trọng số mạng đã được huấn luyện trước có tên "imagenet" để khởi tạo mô hình ban đầu.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Nghĩa là sử dụng trọng số này để trích xuất đặc trưng của con người từ hình ảnh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do đó đóng băng toàn bộ mô hình </a:t>
            </a: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và đưa đầu ra của nó vào Fully-Connected Layer.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Fully-Connected Layer chứa 256 nơ-ron và sử dụng hàm kích hoạt ReLU.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lớp Dropout với xác suất 0.25.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●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Lớp output layer chỉ bao gồm 1 nơ-ron sử dụng hàm kích hoạt tuyến tính.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=&gt; đây là cách khởi tạo mô hình ResNet152 làm nhiệm vụ extract feature từ ảnh đầu vào mà không cần huấn luyện lại các lớp convolutional đã pre-trained. Chỉ huấn luyện lớp mới nối sau đó.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30" name="Google Shape;63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800" y="1920100"/>
            <a:ext cx="2634225" cy="203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5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4. Training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36" name="Google Shape;636;p75"/>
          <p:cNvSpPr txBox="1"/>
          <p:nvPr/>
        </p:nvSpPr>
        <p:spPr>
          <a:xfrm>
            <a:off x="859250" y="1335200"/>
            <a:ext cx="7543800" cy="2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Khởi tạo một mảng VALIDAITON_LOSS để lưu kết quả đánh giá model.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thuật toán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KFold chia tập dữ liệu ra làm 5 folds để làm cross validation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Sau khi chia, mỗi lần sẽ lấy 1 fold làm tập test, các fold còn lại làm tập train để đánh giá mô hình.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Quá trình này sẽ lặp lại 5 lần cho đến khi mỗi fold đã được dùng làm tập test một lần.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Kết quả cross validation trung bình các lần sẽ cho biết độ chính xác của mô hình.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6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4. Training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42" name="Google Shape;642;p76"/>
          <p:cNvSpPr txBox="1"/>
          <p:nvPr/>
        </p:nvSpPr>
        <p:spPr>
          <a:xfrm>
            <a:off x="697875" y="1426075"/>
            <a:ext cx="8017800" cy="2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Khởi tạo model theo kiến trúc Sequential bao gồm: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Lớp Dense đầu tiên có 256 nơ-ron và activation là ReLU.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Lớp Dropout với xác suất 25%.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Lớp Dense cuối cùng 1 nơ-ron và activation là linear.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Huấn luyện model bằng optimizer stochastic gradient descent (SGD), loss function Huber loss.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Huấn luyện trên tập train và kiểm tra trên tập test trong vòng lặp.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Gọi callback để theo dõi và làm giảm learning rate.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Thực hiện train 5 folds thu được 5 model phục vụ cho quá trình đánh giá.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Đánh giá model trên tập test và lưu kết quả vào mảng VALIDAITON_LOSS.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7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.1. Thực hiện training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48" name="Google Shape;648;p77"/>
          <p:cNvSpPr txBox="1"/>
          <p:nvPr/>
        </p:nvSpPr>
        <p:spPr>
          <a:xfrm>
            <a:off x="869325" y="1647950"/>
            <a:ext cx="75336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em tiến hành phân chia tập dữ liệu thành 3 nhóm: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1: Tập 3341 ảnh custom trong đó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training với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3000 ảnh và validation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341 ảnh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2: T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ập 5612 ảnh trong đó training  với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5271 ảnh custom + dataset sưu tầm và validation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341 ảnh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442 ảnh ngoại lệ không cho vào quá trình training 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Thực hiện training với 100 và 500 epochs 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8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4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.2. Kết quả training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54" name="Google Shape;654;p78"/>
          <p:cNvSpPr txBox="1"/>
          <p:nvPr/>
        </p:nvSpPr>
        <p:spPr>
          <a:xfrm>
            <a:off x="1112525" y="2052300"/>
            <a:ext cx="3378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Sau khi training xong ta sẽ thu được file trọng số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Tổng cộng thu được 18 files trọng số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55" name="Google Shape;65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125" y="161925"/>
            <a:ext cx="26860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 Kết quả dự đoán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61" name="Google Shape;6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25" y="1018552"/>
            <a:ext cx="3421250" cy="3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75" y="2485049"/>
            <a:ext cx="3936275" cy="20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79"/>
          <p:cNvSpPr txBox="1"/>
          <p:nvPr/>
        </p:nvSpPr>
        <p:spPr>
          <a:xfrm>
            <a:off x="1040800" y="1305025"/>
            <a:ext cx="3045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ra kết quả dự đoán BMI và đánh giá thể trạng cơ thể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0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 Đánh giá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69" name="Google Shape;669;p80"/>
          <p:cNvSpPr txBox="1"/>
          <p:nvPr/>
        </p:nvSpPr>
        <p:spPr>
          <a:xfrm>
            <a:off x="1857700" y="1678200"/>
            <a:ext cx="4861200" cy="2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3 loại Metrics: Huber, Mean Absolute Error (MAE) and R Squared để đánh giá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Đánh giá Accuracy cho tập 341 ảnh làm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validation với chỉ số BMI thực tế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1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5.1. Đánh giá Metrics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5" name="Google Shape;675;p81"/>
          <p:cNvSpPr txBox="1"/>
          <p:nvPr/>
        </p:nvSpPr>
        <p:spPr>
          <a:xfrm>
            <a:off x="869350" y="1274775"/>
            <a:ext cx="3348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tập dữ liệu nhóm 1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76" name="Google Shape;67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75" y="1274775"/>
            <a:ext cx="4449425" cy="20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926" y="1924492"/>
            <a:ext cx="1934525" cy="2834658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1"/>
          <p:cNvSpPr txBox="1"/>
          <p:nvPr/>
        </p:nvSpPr>
        <p:spPr>
          <a:xfrm>
            <a:off x="4067575" y="3669950"/>
            <a:ext cx="3474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Trong tên file trọng lượng có hiển thị chỉ số MAE và số epoch tương ứng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9" name="Google Shape;679;p81"/>
          <p:cNvSpPr/>
          <p:nvPr/>
        </p:nvSpPr>
        <p:spPr>
          <a:xfrm>
            <a:off x="3305163" y="3856625"/>
            <a:ext cx="600000" cy="353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2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5.1. Đánh giá Metrics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85" name="Google Shape;685;p82"/>
          <p:cNvSpPr txBox="1"/>
          <p:nvPr/>
        </p:nvSpPr>
        <p:spPr>
          <a:xfrm>
            <a:off x="869350" y="1274775"/>
            <a:ext cx="3348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Biểu đồ Metrics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86" name="Google Shape;68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63" y="3310475"/>
            <a:ext cx="8724677" cy="14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900" y="447800"/>
            <a:ext cx="4314450" cy="3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3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5.1. Đánh giá Metrics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93" name="Google Shape;693;p83"/>
          <p:cNvSpPr txBox="1"/>
          <p:nvPr/>
        </p:nvSpPr>
        <p:spPr>
          <a:xfrm>
            <a:off x="869350" y="1274775"/>
            <a:ext cx="3348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tập dữ liệu nhóm 2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94" name="Google Shape;6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779" y="1668100"/>
            <a:ext cx="4206926" cy="26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875" y="2315750"/>
            <a:ext cx="22669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6"/>
          <p:cNvSpPr txBox="1"/>
          <p:nvPr>
            <p:ph type="ctrTitle"/>
          </p:nvPr>
        </p:nvSpPr>
        <p:spPr>
          <a:xfrm flipH="1">
            <a:off x="11555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Height Estimation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4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5.1. Đánh giá Metrics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01" name="Google Shape;701;p84"/>
          <p:cNvSpPr txBox="1"/>
          <p:nvPr/>
        </p:nvSpPr>
        <p:spPr>
          <a:xfrm>
            <a:off x="869350" y="1274775"/>
            <a:ext cx="3348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Biểu đồ Metrics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702" name="Google Shape;70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50" y="2900150"/>
            <a:ext cx="7344100" cy="18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000" y="447799"/>
            <a:ext cx="4139775" cy="3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5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5.2. Đánh giá Accuracy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709" name="Google Shape;70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213" y="1160250"/>
            <a:ext cx="4811575" cy="361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6"/>
          <p:cNvSpPr txBox="1"/>
          <p:nvPr>
            <p:ph type="ctrTitle"/>
          </p:nvPr>
        </p:nvSpPr>
        <p:spPr>
          <a:xfrm flipH="1">
            <a:off x="2359650" y="210240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>
            <p:ph type="ctrTitle"/>
          </p:nvPr>
        </p:nvSpPr>
        <p:spPr>
          <a:xfrm>
            <a:off x="457200" y="415043"/>
            <a:ext cx="8229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1. Cách thực hiện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84" name="Google Shape;584;p67"/>
          <p:cNvSpPr txBox="1"/>
          <p:nvPr/>
        </p:nvSpPr>
        <p:spPr>
          <a:xfrm>
            <a:off x="1188450" y="1307425"/>
            <a:ext cx="67671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thư viện MediaPipe của Google để phát hiện các điểm trên cơ thể từ camera webcam và ước lượng chiều cao của người đứng trước màn hình: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Khởi tạo detection cho giao diện khuôn mặt và cơ thể bằng MediaPipe.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Đọc video stream từ camera webcam.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Chuẩn hóa kích thước ảnh đầu vào.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Phát hiện các điểm landmark trên cơ thể và vẽ chúng lên ảnh.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Lấy vị trí điểm của hai chân và khuôn mặt.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Tính toán khoảng cách giữa hai chân và so sánh với chiều cao màn hình để ước lượng khoảng cách.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 kết quả lên ảnh cùng với FPS.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8"/>
          <p:cNvSpPr txBox="1"/>
          <p:nvPr>
            <p:ph type="ctrTitle"/>
          </p:nvPr>
        </p:nvSpPr>
        <p:spPr>
          <a:xfrm>
            <a:off x="457200" y="415043"/>
            <a:ext cx="8229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. Kết quả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590" name="Google Shape;5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975" y="1085550"/>
            <a:ext cx="4656049" cy="36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9"/>
          <p:cNvSpPr txBox="1"/>
          <p:nvPr>
            <p:ph type="ctrTitle"/>
          </p:nvPr>
        </p:nvSpPr>
        <p:spPr>
          <a:xfrm flipH="1">
            <a:off x="11555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BMI </a:t>
            </a:r>
            <a:r>
              <a:rPr lang="en"/>
              <a:t>Estimation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0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Condensed Light"/>
              <a:buAutoNum type="arabicPeriod"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Gathering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data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1" name="Google Shape;601;p70"/>
          <p:cNvSpPr txBox="1"/>
          <p:nvPr/>
        </p:nvSpPr>
        <p:spPr>
          <a:xfrm>
            <a:off x="798600" y="1179875"/>
            <a:ext cx="75468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 bao gồm 5612 ảnh bao gồm: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271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ảnh lấy từ các nguồn, trong đó có 1829 ảnh sẵn sàng để train và 442 ảnh ngoại lệ không dùng để train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3341 ảnh custom nhóm em tự sinh số liệu thủ công, trong đó 3000 ảnh bổ sung vào tập train và 341 ảnh dùng để đánh giá độ chính xác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Bộ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dataset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lấy từ các nguồn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https://hal.inria.fr/hal-01799574/document</a:t>
            </a:r>
            <a:endParaRPr>
              <a:solidFill>
                <a:schemeClr val="lt1"/>
              </a:solidFill>
              <a:highlight>
                <a:srgbClr val="38383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www.height-weight-chart.com/heightweight.html</a:t>
            </a:r>
            <a:endParaRPr>
              <a:solidFill>
                <a:schemeClr val="lt1"/>
              </a:solidFill>
              <a:highlight>
                <a:srgbClr val="38383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https://github.com/abhaymise/Face-to-height-weight-BMI-estimation-</a:t>
            </a:r>
            <a:endParaRPr>
              <a:solidFill>
                <a:schemeClr val="lt1"/>
              </a:solidFill>
              <a:highlight>
                <a:srgbClr val="38383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https://datasetninja.com/full-body-tiktok-dancing-dataset</a:t>
            </a:r>
            <a:endParaRPr>
              <a:solidFill>
                <a:schemeClr val="lt1"/>
              </a:solidFill>
              <a:highlight>
                <a:srgbClr val="38383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-"/>
            </a:pPr>
            <a:r>
              <a:rPr lang="en">
                <a:solidFill>
                  <a:schemeClr val="lt1"/>
                </a:solidFill>
                <a:highlight>
                  <a:srgbClr val="38383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https://osf.io/egj7c/</a:t>
            </a:r>
            <a:b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1"/>
          <p:cNvSpPr txBox="1"/>
          <p:nvPr/>
        </p:nvSpPr>
        <p:spPr>
          <a:xfrm>
            <a:off x="478200" y="1079050"/>
            <a:ext cx="46773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Loại dữ liệu để train bao gồm ảnh và file csv chứa các giá trị để tính BMI dựa trên các chỉ số weight, foot, inch theo công thức: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607" name="Google Shape;6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00" y="2986475"/>
            <a:ext cx="31623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500" y="788913"/>
            <a:ext cx="3683701" cy="356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2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2. Preparing data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14" name="Google Shape;61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700" y="518400"/>
            <a:ext cx="3037925" cy="422057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2"/>
          <p:cNvSpPr txBox="1"/>
          <p:nvPr/>
        </p:nvSpPr>
        <p:spPr>
          <a:xfrm>
            <a:off x="556700" y="1274775"/>
            <a:ext cx="43077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Với ảnh raw ban đầu, thực hiện preprocessing image bằng segmentation sử dụng model resnet-101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Sau đó từ ảnh preprocessed sẽ thực hiện Filter Image để ảnh thành binary với 2 kênh màu đen và trắng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Tiếp theo là nhân ảnh raw với ảnh Filter binary sẽ được ảnh đã đánh nhãn Labeled Image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Cuối cùng là c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huẩn hóa kích thước ảnh bằng cách resize, pad thành kích thước đầu vào của mô hình.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08F"/>
            </a:gs>
            <a:gs pos="100000">
              <a:srgbClr val="292438"/>
            </a:gs>
          </a:gsLst>
          <a:lin ang="5400012" scaled="0"/>
        </a:gra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/>
        </p:nvSpPr>
        <p:spPr>
          <a:xfrm>
            <a:off x="1112525" y="447800"/>
            <a:ext cx="38829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2. Preparing</a:t>
            </a:r>
            <a:r>
              <a:rPr lang="en" sz="30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data</a:t>
            </a:r>
            <a:endParaRPr sz="30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21" name="Google Shape;621;p73"/>
          <p:cNvSpPr txBox="1"/>
          <p:nvPr/>
        </p:nvSpPr>
        <p:spPr>
          <a:xfrm>
            <a:off x="679925" y="1633800"/>
            <a:ext cx="54948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Nhóm em sử dụng kiến trúc Resnet-152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Các ảnh phải được chuyển về kích thước 234x243x3 để phù hợp với 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Resnet</a:t>
            </a: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152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Sử dụng ImageDataGenerator để chuẩn hoá và xoay dịch ảnh rotating, shifting and horizontal flipling.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22" name="Google Shape;62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398" y="2801350"/>
            <a:ext cx="1557050" cy="183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00" y="656525"/>
            <a:ext cx="1700175" cy="17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