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modernComment_10D_6E10D61E.xml" ContentType="application/vnd.ms-powerpoint.comments+xml"/>
  <Override PartName="/ppt/comments/modernComment_10A_6602BBBA.xml" ContentType="application/vnd.ms-powerpoint.comments+xml"/>
  <Override PartName="/ppt/comments/modernComment_111_EFC1929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3" r:id="rId6"/>
    <p:sldId id="260" r:id="rId7"/>
    <p:sldId id="261" r:id="rId8"/>
    <p:sldId id="262" r:id="rId9"/>
    <p:sldId id="264" r:id="rId10"/>
    <p:sldId id="268" r:id="rId11"/>
    <p:sldId id="265" r:id="rId12"/>
    <p:sldId id="269" r:id="rId13"/>
    <p:sldId id="266" r:id="rId14"/>
    <p:sldId id="267" r:id="rId15"/>
    <p:sldId id="270" r:id="rId16"/>
    <p:sldId id="271" r:id="rId17"/>
    <p:sldId id="272" r:id="rId18"/>
    <p:sldId id="273" r:id="rId19"/>
    <p:sldId id="274" r:id="rId20"/>
    <p:sldId id="275" r:id="rId21"/>
    <p:sldId id="279" r:id="rId22"/>
    <p:sldId id="277" r:id="rId23"/>
    <p:sldId id="280" r:id="rId24"/>
    <p:sldId id="281"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C946C5E-BC41-2CD8-0C50-2F77DE8F755B}" name="Admin" initials="A" userId="Admi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0A_6602BBBA.xml><?xml version="1.0" encoding="utf-8"?>
<p188:cmLst xmlns:a="http://schemas.openxmlformats.org/drawingml/2006/main" xmlns:r="http://schemas.openxmlformats.org/officeDocument/2006/relationships" xmlns:p188="http://schemas.microsoft.com/office/powerpoint/2018/8/main">
  <p188:cm id="{A7F98021-3B4A-4754-982B-576F068F1B26}" authorId="{7C946C5E-BC41-2CD8-0C50-2F77DE8F755B}" created="2023-08-02T20:28:54.447">
    <ac:txMkLst xmlns:ac="http://schemas.microsoft.com/office/drawing/2013/main/command">
      <pc:docMk xmlns:pc="http://schemas.microsoft.com/office/powerpoint/2013/main/command"/>
      <pc:sldMk xmlns:pc="http://schemas.microsoft.com/office/powerpoint/2013/main/command" cId="1711455162" sldId="266"/>
      <ac:spMk id="8" creationId="{6FD933CA-7AB1-B55F-8D71-1AC782C122A5}"/>
      <ac:txMk cp="5" len="25">
        <ac:context len="371" hash="70427920"/>
      </ac:txMk>
    </ac:txMkLst>
    <p188:pos x="9894163" y="282038"/>
    <p188:txBody>
      <a:bodyPr/>
      <a:lstStyle/>
      <a:p>
        <a:r>
          <a:rPr lang="en-US"/>
          <a:t>Hình 8 trình bày định dạng của trường Flow_h 4 byte, bao gồm Protocol(1 byte), Counter(1 byte) và RouteID(2 byte). </a:t>
        </a:r>
      </a:p>
    </p188:txBody>
  </p188:cm>
</p188:cmLst>
</file>

<file path=ppt/comments/modernComment_10D_6E10D61E.xml><?xml version="1.0" encoding="utf-8"?>
<p188:cmLst xmlns:a="http://schemas.openxmlformats.org/drawingml/2006/main" xmlns:r="http://schemas.openxmlformats.org/officeDocument/2006/relationships" xmlns:p188="http://schemas.microsoft.com/office/powerpoint/2018/8/main">
  <p188:cm id="{4C2DF80F-671E-4FE8-B9D5-45F3024B8D4F}" authorId="{7C946C5E-BC41-2CD8-0C50-2F77DE8F755B}" created="2023-08-02T19:58:00.401">
    <ac:txMkLst xmlns:ac="http://schemas.microsoft.com/office/drawing/2013/main/command">
      <pc:docMk xmlns:pc="http://schemas.microsoft.com/office/powerpoint/2013/main/command"/>
      <pc:sldMk xmlns:pc="http://schemas.microsoft.com/office/powerpoint/2013/main/command" cId="1846597150" sldId="269"/>
      <ac:spMk id="3" creationId="{43192E13-A0EB-9C1B-25C0-4F22D6390CFF}"/>
      <ac:txMk cp="733">
        <ac:context len="998" hash="1901576921"/>
      </ac:txMk>
    </ac:txMkLst>
    <p188:pos x="5455284" y="3844657"/>
    <p188:txBody>
      <a:bodyPr/>
      <a:lstStyle/>
      <a:p>
        <a:r>
          <a:rPr lang="en-US"/>
          <a:t>INT nguồn, INT đi qua điểm trung gian và INT đích là các thiết bị chuyển mạch P4 hỗ trợ INT và đại diện cho điểm bắt đầu, điểm giữa và điểm cuối của một đường chuyển tiếp, tương ứng. </a:t>
        </a:r>
      </a:p>
    </p188:txBody>
  </p188:cm>
</p188:cmLst>
</file>

<file path=ppt/comments/modernComment_111_EFC19294.xml><?xml version="1.0" encoding="utf-8"?>
<p188:cmLst xmlns:a="http://schemas.openxmlformats.org/drawingml/2006/main" xmlns:r="http://schemas.openxmlformats.org/officeDocument/2006/relationships" xmlns:p188="http://schemas.microsoft.com/office/powerpoint/2018/8/main">
  <p188:cm id="{3D344003-A578-44A9-9341-11BE6C7ED348}" authorId="{7C946C5E-BC41-2CD8-0C50-2F77DE8F755B}" created="2023-08-02T21:07:12.444">
    <pc:sldMkLst xmlns:pc="http://schemas.microsoft.com/office/powerpoint/2013/main/command">
      <pc:docMk/>
      <pc:sldMk cId="4022440596" sldId="273"/>
    </pc:sldMkLst>
    <p188:txBody>
      <a:bodyPr/>
      <a:lstStyle/>
      <a:p>
        <a:r>
          <a:rPr lang="en-US"/>
          <a:t>Các tham số và giá trị của chúng được sử dụng trong mô phỏng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1BF42-FEAA-4DA7-8551-8CB6C738F0F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2982715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1BF42-FEAA-4DA7-8551-8CB6C738F0F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69069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1BF42-FEAA-4DA7-8551-8CB6C738F0F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E05878-BF46-47E6-8804-54AB1A8756F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77021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41BF42-FEAA-4DA7-8551-8CB6C738F0FB}"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3701776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41BF42-FEAA-4DA7-8551-8CB6C738F0FB}"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E05878-BF46-47E6-8804-54AB1A8756F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594065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41BF42-FEAA-4DA7-8551-8CB6C738F0FB}"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3910398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1BF42-FEAA-4DA7-8551-8CB6C738F0F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4048249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1BF42-FEAA-4DA7-8551-8CB6C738F0F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360582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1BF42-FEAA-4DA7-8551-8CB6C738F0F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270182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1BF42-FEAA-4DA7-8551-8CB6C738F0F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207217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1BF42-FEAA-4DA7-8551-8CB6C738F0FB}"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350878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1BF42-FEAA-4DA7-8551-8CB6C738F0FB}"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205178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1BF42-FEAA-4DA7-8551-8CB6C738F0FB}"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258414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1BF42-FEAA-4DA7-8551-8CB6C738F0FB}" type="datetimeFigureOut">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357470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1BF42-FEAA-4DA7-8551-8CB6C738F0FB}"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176608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1BF42-FEAA-4DA7-8551-8CB6C738F0FB}"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E05878-BF46-47E6-8804-54AB1A8756F6}" type="slidenum">
              <a:rPr lang="en-US" smtClean="0"/>
              <a:t>‹#›</a:t>
            </a:fld>
            <a:endParaRPr lang="en-US"/>
          </a:p>
        </p:txBody>
      </p:sp>
    </p:spTree>
    <p:extLst>
      <p:ext uri="{BB962C8B-B14F-4D97-AF65-F5344CB8AC3E}">
        <p14:creationId xmlns:p14="http://schemas.microsoft.com/office/powerpoint/2010/main" val="126948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41BF42-FEAA-4DA7-8551-8CB6C738F0FB}" type="datetimeFigureOut">
              <a:rPr lang="en-US" smtClean="0"/>
              <a:t>8/3/2023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CE05878-BF46-47E6-8804-54AB1A8756F6}" type="slidenum">
              <a:rPr lang="en-US" smtClean="0"/>
              <a:t>‹#›</a:t>
            </a:fld>
            <a:endParaRPr lang="en-US"/>
          </a:p>
        </p:txBody>
      </p:sp>
    </p:spTree>
    <p:extLst>
      <p:ext uri="{BB962C8B-B14F-4D97-AF65-F5344CB8AC3E}">
        <p14:creationId xmlns:p14="http://schemas.microsoft.com/office/powerpoint/2010/main" val="315006257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6E10D61E.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A_6602BBBA.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11_EFC1929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41CBE0-22F2-7BF0-8823-BDE9D7187880}"/>
              </a:ext>
            </a:extLst>
          </p:cNvPr>
          <p:cNvSpPr txBox="1"/>
          <p:nvPr/>
        </p:nvSpPr>
        <p:spPr>
          <a:xfrm>
            <a:off x="1140919" y="1298843"/>
            <a:ext cx="10372725" cy="3323987"/>
          </a:xfrm>
          <a:prstGeom prst="rect">
            <a:avLst/>
          </a:prstGeom>
          <a:noFill/>
        </p:spPr>
        <p:txBody>
          <a:bodyPr wrap="square" rtlCol="0">
            <a:spAutoFit/>
          </a:bodyPr>
          <a:lstStyle/>
          <a:p>
            <a:pPr algn="ctr"/>
            <a:r>
              <a:rPr lang="en-US" sz="3200">
                <a:latin typeface="Times New Roman" panose="02020603050405020304" pitchFamily="18" charset="0"/>
                <a:cs typeface="Times New Roman" panose="02020603050405020304" pitchFamily="18" charset="0"/>
              </a:rPr>
              <a:t>BÁO CÁO MÔN HỌC: MẠNG THẾ HỆ SAU</a:t>
            </a:r>
          </a:p>
          <a:p>
            <a:pPr algn="ctr"/>
            <a:endParaRPr lang="en-US" sz="2800">
              <a:latin typeface="Times New Roman" panose="02020603050405020304" pitchFamily="18" charset="0"/>
              <a:cs typeface="Times New Roman" panose="02020603050405020304" pitchFamily="18" charset="0"/>
            </a:endParaRPr>
          </a:p>
          <a:p>
            <a:pPr algn="ctr"/>
            <a:r>
              <a:rPr lang="en-US" sz="2800" err="1">
                <a:latin typeface="Times New Roman" panose="02020603050405020304" pitchFamily="18" charset="0"/>
                <a:cs typeface="Times New Roman" panose="02020603050405020304" pitchFamily="18" charset="0"/>
              </a:rPr>
              <a:t>Đề</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tài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Phân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tích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bài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báo</a:t>
            </a:r>
            <a:r>
              <a:rPr lang="en-US" sz="2800">
                <a:latin typeface="Times New Roman" panose="02020603050405020304" pitchFamily="18" charset="0"/>
                <a:cs typeface="Times New Roman" panose="02020603050405020304" pitchFamily="18" charset="0"/>
              </a:rPr>
              <a:t> “Network Slicing for </a:t>
            </a:r>
            <a:r>
              <a:rPr lang="en-US" sz="2800" err="1">
                <a:latin typeface="Times New Roman" panose="02020603050405020304" pitchFamily="18" charset="0"/>
                <a:cs typeface="Times New Roman" panose="02020603050405020304" pitchFamily="18" charset="0"/>
              </a:rPr>
              <a:t>mMTC</a:t>
            </a:r>
            <a:r>
              <a:rPr lang="en-US" sz="2800">
                <a:latin typeface="Times New Roman" panose="02020603050405020304" pitchFamily="18" charset="0"/>
                <a:cs typeface="Times New Roman" panose="02020603050405020304" pitchFamily="18" charset="0"/>
              </a:rPr>
              <a:t> and URLLC Using Software-Defined Networking with P4 Switches”</a:t>
            </a:r>
          </a:p>
          <a:p>
            <a:pPr algn="ctr"/>
            <a:endParaRPr lang="en-US" sz="2800">
              <a:latin typeface="Times New Roman" panose="02020603050405020304" pitchFamily="18" charset="0"/>
              <a:cs typeface="Times New Roman" panose="02020603050405020304" pitchFamily="18" charset="0"/>
            </a:endParaRPr>
          </a:p>
          <a:p>
            <a:pPr algn="ct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F7CDB092-5198-CC8B-EA38-DDFAE01B78E9}"/>
              </a:ext>
            </a:extLst>
          </p:cNvPr>
          <p:cNvGraphicFramePr>
            <a:graphicFrameLocks noGrp="1"/>
          </p:cNvGraphicFramePr>
          <p:nvPr>
            <p:extLst>
              <p:ext uri="{D42A27DB-BD31-4B8C-83A1-F6EECF244321}">
                <p14:modId xmlns:p14="http://schemas.microsoft.com/office/powerpoint/2010/main" val="1749607995"/>
              </p:ext>
            </p:extLst>
          </p:nvPr>
        </p:nvGraphicFramePr>
        <p:xfrm>
          <a:off x="2079316" y="4363210"/>
          <a:ext cx="6010184" cy="1371600"/>
        </p:xfrm>
        <a:graphic>
          <a:graphicData uri="http://schemas.openxmlformats.org/drawingml/2006/table">
            <a:tbl>
              <a:tblPr firstRow="1" bandRow="1">
                <a:tableStyleId>{2D5ABB26-0587-4C30-8999-92F81FD0307C}</a:tableStyleId>
              </a:tblPr>
              <a:tblGrid>
                <a:gridCol w="3005092">
                  <a:extLst>
                    <a:ext uri="{9D8B030D-6E8A-4147-A177-3AD203B41FA5}">
                      <a16:colId xmlns:a16="http://schemas.microsoft.com/office/drawing/2014/main" val="2704232385"/>
                    </a:ext>
                  </a:extLst>
                </a:gridCol>
                <a:gridCol w="3005092">
                  <a:extLst>
                    <a:ext uri="{9D8B030D-6E8A-4147-A177-3AD203B41FA5}">
                      <a16:colId xmlns:a16="http://schemas.microsoft.com/office/drawing/2014/main" val="3661851370"/>
                    </a:ext>
                  </a:extLst>
                </a:gridCol>
              </a:tblGrid>
              <a:tr h="370840">
                <a:tc>
                  <a:txBody>
                    <a:bodyPr/>
                    <a:lstStyle/>
                    <a:p>
                      <a:r>
                        <a:rPr lang="en-US" sz="2400" err="1">
                          <a:latin typeface="Times New Roman" panose="02020603050405020304" pitchFamily="18" charset="0"/>
                          <a:cs typeface="Times New Roman" panose="02020603050405020304" pitchFamily="18" charset="0"/>
                        </a:rPr>
                        <a:t>Đỗ</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Trọng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Đạt</a:t>
                      </a:r>
                      <a:endParaRPr lang="en-US" sz="2400">
                        <a:latin typeface="Times New Roman" panose="02020603050405020304" pitchFamily="18" charset="0"/>
                        <a:cs typeface="Times New Roman" panose="02020603050405020304" pitchFamily="18" charset="0"/>
                      </a:endParaRPr>
                    </a:p>
                  </a:txBody>
                  <a:tcPr/>
                </a:tc>
                <a:tc>
                  <a:txBody>
                    <a:bodyPr/>
                    <a:lstStyle/>
                    <a:p>
                      <a:r>
                        <a:rPr lang="en-US" sz="2400">
                          <a:latin typeface="Times New Roman" panose="02020603050405020304" pitchFamily="18" charset="0"/>
                          <a:cs typeface="Times New Roman" panose="02020603050405020304" pitchFamily="18" charset="0"/>
                        </a:rPr>
                        <a:t>20190164</a:t>
                      </a:r>
                    </a:p>
                  </a:txBody>
                  <a:tcPr/>
                </a:tc>
                <a:extLst>
                  <a:ext uri="{0D108BD9-81ED-4DB2-BD59-A6C34878D82A}">
                    <a16:rowId xmlns:a16="http://schemas.microsoft.com/office/drawing/2014/main" val="2238333177"/>
                  </a:ext>
                </a:extLst>
              </a:tr>
              <a:tr h="370840">
                <a:tc>
                  <a:txBody>
                    <a:bodyPr/>
                    <a:lstStyle/>
                    <a:p>
                      <a:r>
                        <a:rPr lang="en-US" sz="2400" err="1">
                          <a:latin typeface="Times New Roman" panose="02020603050405020304" pitchFamily="18" charset="0"/>
                          <a:cs typeface="Times New Roman" panose="02020603050405020304" pitchFamily="18" charset="0"/>
                        </a:rPr>
                        <a:t>Nguyễn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Tiến</a:t>
                      </a:r>
                      <a:r>
                        <a:rPr lang="en-US" sz="2400">
                          <a:latin typeface="Times New Roman" panose="02020603050405020304" pitchFamily="18" charset="0"/>
                          <a:cs typeface="Times New Roman" panose="02020603050405020304" pitchFamily="18" charset="0"/>
                        </a:rPr>
                        <a:t> Nam</a:t>
                      </a:r>
                    </a:p>
                  </a:txBody>
                  <a:tcPr/>
                </a:tc>
                <a:tc>
                  <a:txBody>
                    <a:bodyPr/>
                    <a:lstStyle/>
                    <a:p>
                      <a:r>
                        <a:rPr lang="en-US" sz="2400">
                          <a:latin typeface="Times New Roman" panose="02020603050405020304" pitchFamily="18" charset="0"/>
                          <a:cs typeface="Times New Roman" panose="02020603050405020304" pitchFamily="18" charset="0"/>
                        </a:rPr>
                        <a:t>20194337</a:t>
                      </a:r>
                    </a:p>
                  </a:txBody>
                  <a:tcPr/>
                </a:tc>
                <a:extLst>
                  <a:ext uri="{0D108BD9-81ED-4DB2-BD59-A6C34878D82A}">
                    <a16:rowId xmlns:a16="http://schemas.microsoft.com/office/drawing/2014/main" val="1779326267"/>
                  </a:ext>
                </a:extLst>
              </a:tr>
              <a:tr h="370840">
                <a:tc>
                  <a:txBody>
                    <a:bodyPr/>
                    <a:lstStyle/>
                    <a:p>
                      <a:r>
                        <a:rPr lang="en-US" sz="2400" err="1">
                          <a:latin typeface="Times New Roman" panose="02020603050405020304" pitchFamily="18" charset="0"/>
                          <a:cs typeface="Times New Roman" panose="02020603050405020304" pitchFamily="18" charset="0"/>
                        </a:rPr>
                        <a:t>Đỗ</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Ngọc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Tuân</a:t>
                      </a:r>
                      <a:endParaRPr lang="en-US" sz="2400">
                        <a:latin typeface="Times New Roman" panose="02020603050405020304" pitchFamily="18" charset="0"/>
                        <a:cs typeface="Times New Roman" panose="02020603050405020304" pitchFamily="18" charset="0"/>
                      </a:endParaRPr>
                    </a:p>
                  </a:txBody>
                  <a:tcPr/>
                </a:tc>
                <a:tc>
                  <a:txBody>
                    <a:bodyPr/>
                    <a:lstStyle/>
                    <a:p>
                      <a:r>
                        <a:rPr lang="en-US" sz="2400">
                          <a:latin typeface="Times New Roman" panose="02020603050405020304" pitchFamily="18" charset="0"/>
                          <a:cs typeface="Times New Roman" panose="02020603050405020304" pitchFamily="18" charset="0"/>
                        </a:rPr>
                        <a:t>20194398</a:t>
                      </a:r>
                    </a:p>
                  </a:txBody>
                  <a:tcPr/>
                </a:tc>
                <a:extLst>
                  <a:ext uri="{0D108BD9-81ED-4DB2-BD59-A6C34878D82A}">
                    <a16:rowId xmlns:a16="http://schemas.microsoft.com/office/drawing/2014/main" val="1279461104"/>
                  </a:ext>
                </a:extLst>
              </a:tr>
            </a:tbl>
          </a:graphicData>
        </a:graphic>
      </p:graphicFrame>
    </p:spTree>
    <p:extLst>
      <p:ext uri="{BB962C8B-B14F-4D97-AF65-F5344CB8AC3E}">
        <p14:creationId xmlns:p14="http://schemas.microsoft.com/office/powerpoint/2010/main" val="1532164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0CDA-A97F-199D-9D63-5054665710D9}"/>
              </a:ext>
            </a:extLst>
          </p:cNvPr>
          <p:cNvSpPr>
            <a:spLocks noGrp="1"/>
          </p:cNvSpPr>
          <p:nvPr>
            <p:ph type="title"/>
          </p:nvPr>
        </p:nvSpPr>
        <p:spPr>
          <a:xfrm>
            <a:off x="1633491" y="624110"/>
            <a:ext cx="10218197" cy="1280890"/>
          </a:xfrm>
        </p:spPr>
        <p:txBody>
          <a:bodyPr>
            <a:normAutofit/>
          </a:bodyPr>
          <a:lstStyle/>
          <a:p>
            <a:r>
              <a:rPr lang="en-US"/>
              <a:t>Kiến trúc và quy trình hoạt động của SDNPS</a:t>
            </a:r>
            <a:br>
              <a:rPr lang="en-US"/>
            </a:br>
            <a:endParaRPr lang="en-US"/>
          </a:p>
        </p:txBody>
      </p:sp>
      <p:pic>
        <p:nvPicPr>
          <p:cNvPr id="4" name="Picture 3">
            <a:extLst>
              <a:ext uri="{FF2B5EF4-FFF2-40B4-BE49-F238E27FC236}">
                <a16:creationId xmlns:a16="http://schemas.microsoft.com/office/drawing/2014/main" id="{F07B54DA-F181-A99C-3313-F8EE1146A107}"/>
              </a:ext>
            </a:extLst>
          </p:cNvPr>
          <p:cNvPicPr>
            <a:picLocks noChangeAspect="1"/>
          </p:cNvPicPr>
          <p:nvPr/>
        </p:nvPicPr>
        <p:blipFill>
          <a:blip r:embed="rId2"/>
          <a:stretch>
            <a:fillRect/>
          </a:stretch>
        </p:blipFill>
        <p:spPr>
          <a:xfrm>
            <a:off x="6223247" y="1905000"/>
            <a:ext cx="5776036" cy="4024823"/>
          </a:xfrm>
          <a:prstGeom prst="rect">
            <a:avLst/>
          </a:prstGeom>
        </p:spPr>
      </p:pic>
      <p:sp>
        <p:nvSpPr>
          <p:cNvPr id="5" name="TextBox 4">
            <a:extLst>
              <a:ext uri="{FF2B5EF4-FFF2-40B4-BE49-F238E27FC236}">
                <a16:creationId xmlns:a16="http://schemas.microsoft.com/office/drawing/2014/main" id="{0DDB49C4-ECB3-0D32-AB22-5222F74DFB01}"/>
              </a:ext>
            </a:extLst>
          </p:cNvPr>
          <p:cNvSpPr txBox="1"/>
          <p:nvPr/>
        </p:nvSpPr>
        <p:spPr>
          <a:xfrm>
            <a:off x="1417468" y="1601552"/>
            <a:ext cx="4678532" cy="4770537"/>
          </a:xfrm>
          <a:prstGeom prst="rect">
            <a:avLst/>
          </a:prstGeom>
          <a:noFill/>
        </p:spPr>
        <p:txBody>
          <a:bodyPr wrap="square" rtlCol="0">
            <a:spAutoFit/>
          </a:bodyPr>
          <a:lstStyle/>
          <a:p>
            <a:pPr algn="just"/>
            <a:r>
              <a:rPr lang="vi-VN" sz="1900" b="0" i="0" dirty="0">
                <a:solidFill>
                  <a:srgbClr val="050E17"/>
                </a:solidFill>
                <a:effectLst/>
                <a:latin typeface="Times New Roman" panose="02020603050405020304" pitchFamily="18" charset="0"/>
                <a:cs typeface="Times New Roman" panose="02020603050405020304" pitchFamily="18" charset="0"/>
              </a:rPr>
              <a:t>Với </a:t>
            </a:r>
            <a:r>
              <a:rPr lang="en-US" sz="1900" b="0" i="0" dirty="0" err="1">
                <a:solidFill>
                  <a:srgbClr val="050E17"/>
                </a:solidFill>
                <a:effectLst/>
                <a:latin typeface="Times New Roman" panose="02020603050405020304" pitchFamily="18" charset="0"/>
                <a:cs typeface="Times New Roman" panose="02020603050405020304" pitchFamily="18" charset="0"/>
              </a:rPr>
              <a:t>gói</a:t>
            </a:r>
            <a:r>
              <a:rPr lang="en-US" sz="1900" b="0" i="0" dirty="0">
                <a:solidFill>
                  <a:srgbClr val="050E17"/>
                </a:solidFill>
                <a:effectLst/>
                <a:latin typeface="Times New Roman" panose="02020603050405020304" pitchFamily="18" charset="0"/>
                <a:cs typeface="Times New Roman" panose="02020603050405020304" pitchFamily="18" charset="0"/>
              </a:rPr>
              <a:t> tin </a:t>
            </a:r>
            <a:r>
              <a:rPr lang="vi-VN" sz="1900" b="0" i="0" dirty="0">
                <a:solidFill>
                  <a:srgbClr val="050E17"/>
                </a:solidFill>
                <a:effectLst/>
                <a:latin typeface="Times New Roman" panose="02020603050405020304" pitchFamily="18" charset="0"/>
                <a:cs typeface="Times New Roman" panose="02020603050405020304" pitchFamily="18" charset="0"/>
              </a:rPr>
              <a:t>INT, mỗi switch P4 trên mộ</a:t>
            </a:r>
            <a:r>
              <a:rPr lang="en-US" sz="1900" b="0" i="0" dirty="0">
                <a:solidFill>
                  <a:srgbClr val="050E17"/>
                </a:solidFill>
                <a:effectLst/>
                <a:latin typeface="Times New Roman" panose="02020603050405020304" pitchFamily="18" charset="0"/>
                <a:cs typeface="Times New Roman" panose="02020603050405020304" pitchFamily="18" charset="0"/>
              </a:rPr>
              <a:t>t forwarding path</a:t>
            </a:r>
            <a:r>
              <a:rPr lang="vi-VN" sz="1900" b="0" i="0" dirty="0">
                <a:solidFill>
                  <a:srgbClr val="050E17"/>
                </a:solidFill>
                <a:effectLst/>
                <a:latin typeface="Times New Roman" panose="02020603050405020304" pitchFamily="18" charset="0"/>
                <a:cs typeface="Times New Roman" panose="02020603050405020304" pitchFamily="18" charset="0"/>
              </a:rPr>
              <a:t> có thể ghi lại trực tiếp trạng thái mạng, bao gồm </a:t>
            </a:r>
            <a:r>
              <a:rPr lang="en-US" sz="1900" dirty="0" err="1">
                <a:solidFill>
                  <a:srgbClr val="050E17"/>
                </a:solidFill>
                <a:latin typeface="Times New Roman" panose="02020603050405020304" pitchFamily="18" charset="0"/>
                <a:cs typeface="Times New Roman" panose="02020603050405020304" pitchFamily="18" charset="0"/>
              </a:rPr>
              <a:t>độ</a:t>
            </a:r>
            <a:r>
              <a:rPr lang="en-US" sz="1900" dirty="0">
                <a:solidFill>
                  <a:srgbClr val="050E17"/>
                </a:solidFill>
                <a:latin typeface="Times New Roman" panose="02020603050405020304" pitchFamily="18" charset="0"/>
                <a:cs typeface="Times New Roman" panose="02020603050405020304" pitchFamily="18" charset="0"/>
              </a:rPr>
              <a:t> </a:t>
            </a:r>
            <a:r>
              <a:rPr lang="en-US" sz="1900" dirty="0" err="1">
                <a:solidFill>
                  <a:srgbClr val="050E17"/>
                </a:solidFill>
                <a:latin typeface="Times New Roman" panose="02020603050405020304" pitchFamily="18" charset="0"/>
                <a:cs typeface="Times New Roman" panose="02020603050405020304" pitchFamily="18" charset="0"/>
              </a:rPr>
              <a:t>dài</a:t>
            </a:r>
            <a:r>
              <a:rPr lang="en-US" sz="1900" dirty="0">
                <a:solidFill>
                  <a:srgbClr val="050E17"/>
                </a:solidFill>
                <a:latin typeface="Times New Roman" panose="02020603050405020304" pitchFamily="18" charset="0"/>
                <a:cs typeface="Times New Roman" panose="02020603050405020304" pitchFamily="18" charset="0"/>
              </a:rPr>
              <a:t> queue </a:t>
            </a:r>
            <a:r>
              <a:rPr lang="en-US" sz="1900" dirty="0" err="1">
                <a:solidFill>
                  <a:srgbClr val="050E17"/>
                </a:solidFill>
                <a:latin typeface="Times New Roman" panose="02020603050405020304" pitchFamily="18" charset="0"/>
                <a:cs typeface="Times New Roman" panose="02020603050405020304" pitchFamily="18" charset="0"/>
              </a:rPr>
              <a:t>của</a:t>
            </a:r>
            <a:r>
              <a:rPr lang="en-US" sz="1900" dirty="0">
                <a:solidFill>
                  <a:srgbClr val="050E17"/>
                </a:solidFill>
                <a:latin typeface="Times New Roman" panose="02020603050405020304" pitchFamily="18" charset="0"/>
                <a:cs typeface="Times New Roman" panose="02020603050405020304" pitchFamily="18" charset="0"/>
              </a:rPr>
              <a:t> </a:t>
            </a:r>
            <a:r>
              <a:rPr lang="en-US" sz="1900" dirty="0" err="1">
                <a:solidFill>
                  <a:srgbClr val="050E17"/>
                </a:solidFill>
                <a:latin typeface="Times New Roman" panose="02020603050405020304" pitchFamily="18" charset="0"/>
                <a:cs typeface="Times New Roman" panose="02020603050405020304" pitchFamily="18" charset="0"/>
              </a:rPr>
              <a:t>swicth</a:t>
            </a:r>
            <a:r>
              <a:rPr lang="vi-VN" sz="1900" b="0" i="0" dirty="0">
                <a:solidFill>
                  <a:srgbClr val="050E17"/>
                </a:solidFill>
                <a:effectLst/>
                <a:latin typeface="Times New Roman" panose="02020603050405020304" pitchFamily="18" charset="0"/>
                <a:cs typeface="Times New Roman" panose="02020603050405020304" pitchFamily="18" charset="0"/>
              </a:rPr>
              <a:t>, thông lượng và độ trễ xử lý</a:t>
            </a:r>
            <a:r>
              <a:rPr lang="en-US" sz="1900" b="0" i="0" dirty="0">
                <a:solidFill>
                  <a:srgbClr val="050E17"/>
                </a:solidFill>
                <a:effectLst/>
                <a:latin typeface="Times New Roman" panose="02020603050405020304" pitchFamily="18" charset="0"/>
                <a:cs typeface="Times New Roman" panose="02020603050405020304" pitchFamily="18" charset="0"/>
              </a:rPr>
              <a:t>. </a:t>
            </a:r>
          </a:p>
          <a:p>
            <a:pPr algn="just"/>
            <a:r>
              <a:rPr lang="vi-VN" sz="1900" b="0" i="0" dirty="0">
                <a:solidFill>
                  <a:srgbClr val="050E17"/>
                </a:solidFill>
                <a:effectLst/>
                <a:latin typeface="Times New Roman" panose="02020603050405020304" pitchFamily="18" charset="0"/>
                <a:cs typeface="Times New Roman" panose="02020603050405020304" pitchFamily="18" charset="0"/>
              </a:rPr>
              <a:t>INT</a:t>
            </a:r>
            <a:r>
              <a:rPr lang="en-US" sz="1900" b="0" i="0" dirty="0">
                <a:solidFill>
                  <a:srgbClr val="050E17"/>
                </a:solidFill>
                <a:effectLst/>
                <a:latin typeface="Times New Roman" panose="02020603050405020304" pitchFamily="18" charset="0"/>
                <a:cs typeface="Times New Roman" panose="02020603050405020304" pitchFamily="18" charset="0"/>
              </a:rPr>
              <a:t> header</a:t>
            </a:r>
            <a:r>
              <a:rPr lang="vi-VN" sz="1900" b="0" i="0" dirty="0">
                <a:solidFill>
                  <a:srgbClr val="050E17"/>
                </a:solidFill>
                <a:effectLst/>
                <a:latin typeface="Times New Roman" panose="02020603050405020304" pitchFamily="18" charset="0"/>
                <a:cs typeface="Times New Roman" panose="02020603050405020304" pitchFamily="18" charset="0"/>
              </a:rPr>
              <a:t> được thêm vào bởi switc</a:t>
            </a:r>
            <a:r>
              <a:rPr lang="en-US" sz="1900" dirty="0">
                <a:solidFill>
                  <a:srgbClr val="050E17"/>
                </a:solidFill>
                <a:latin typeface="Times New Roman" panose="02020603050405020304" pitchFamily="18" charset="0"/>
                <a:cs typeface="Times New Roman" panose="02020603050405020304" pitchFamily="18" charset="0"/>
              </a:rPr>
              <a:t>h </a:t>
            </a:r>
            <a:r>
              <a:rPr lang="en-US" sz="1900" dirty="0" err="1">
                <a:solidFill>
                  <a:srgbClr val="050E17"/>
                </a:solidFill>
                <a:latin typeface="Times New Roman" panose="02020603050405020304" pitchFamily="18" charset="0"/>
                <a:cs typeface="Times New Roman" panose="02020603050405020304" pitchFamily="18" charset="0"/>
              </a:rPr>
              <a:t>hiện</a:t>
            </a:r>
            <a:r>
              <a:rPr lang="en-US" sz="1900" dirty="0">
                <a:solidFill>
                  <a:srgbClr val="050E17"/>
                </a:solidFill>
                <a:latin typeface="Times New Roman" panose="02020603050405020304" pitchFamily="18" charset="0"/>
                <a:cs typeface="Times New Roman" panose="02020603050405020304" pitchFamily="18" charset="0"/>
              </a:rPr>
              <a:t> </a:t>
            </a:r>
            <a:r>
              <a:rPr lang="en-US" sz="1900" dirty="0" err="1">
                <a:solidFill>
                  <a:srgbClr val="050E17"/>
                </a:solidFill>
                <a:latin typeface="Times New Roman" panose="02020603050405020304" pitchFamily="18" charset="0"/>
                <a:cs typeface="Times New Roman" panose="02020603050405020304" pitchFamily="18" charset="0"/>
              </a:rPr>
              <a:t>tại</a:t>
            </a:r>
            <a:r>
              <a:rPr lang="en-US" sz="1900" dirty="0">
                <a:solidFill>
                  <a:srgbClr val="050E17"/>
                </a:solidFill>
                <a:latin typeface="Times New Roman" panose="02020603050405020304" pitchFamily="18" charset="0"/>
                <a:cs typeface="Times New Roman" panose="02020603050405020304" pitchFamily="18" charset="0"/>
              </a:rPr>
              <a:t> </a:t>
            </a:r>
            <a:r>
              <a:rPr lang="vi-VN" sz="1900" b="0" i="0" dirty="0">
                <a:solidFill>
                  <a:srgbClr val="050E17"/>
                </a:solidFill>
                <a:effectLst/>
                <a:latin typeface="Times New Roman" panose="02020603050405020304" pitchFamily="18" charset="0"/>
                <a:cs typeface="Times New Roman" panose="02020603050405020304" pitchFamily="18" charset="0"/>
              </a:rPr>
              <a:t>trước khi chuyển tiếp. Khi một gói tin dữ liệu mang dữ liệu INT đến switch </a:t>
            </a:r>
            <a:r>
              <a:rPr lang="en-US" sz="1900" dirty="0" err="1">
                <a:solidFill>
                  <a:srgbClr val="050E17"/>
                </a:solidFill>
                <a:latin typeface="Times New Roman" panose="02020603050405020304" pitchFamily="18" charset="0"/>
                <a:cs typeface="Times New Roman" panose="02020603050405020304" pitchFamily="18" charset="0"/>
              </a:rPr>
              <a:t>cuối</a:t>
            </a:r>
            <a:r>
              <a:rPr lang="en-US" sz="1900" dirty="0">
                <a:solidFill>
                  <a:srgbClr val="050E17"/>
                </a:solidFill>
                <a:latin typeface="Times New Roman" panose="02020603050405020304" pitchFamily="18" charset="0"/>
                <a:cs typeface="Times New Roman" panose="02020603050405020304" pitchFamily="18" charset="0"/>
              </a:rPr>
              <a:t> </a:t>
            </a:r>
            <a:r>
              <a:rPr lang="en-US" sz="1900" dirty="0" err="1">
                <a:solidFill>
                  <a:srgbClr val="050E17"/>
                </a:solidFill>
                <a:latin typeface="Times New Roman" panose="02020603050405020304" pitchFamily="18" charset="0"/>
                <a:cs typeface="Times New Roman" panose="02020603050405020304" pitchFamily="18" charset="0"/>
              </a:rPr>
              <a:t>cùng</a:t>
            </a:r>
            <a:r>
              <a:rPr lang="vi-VN" sz="1900" b="0" i="0" dirty="0">
                <a:solidFill>
                  <a:srgbClr val="050E17"/>
                </a:solidFill>
                <a:effectLst/>
                <a:latin typeface="Times New Roman" panose="02020603050405020304" pitchFamily="18" charset="0"/>
                <a:cs typeface="Times New Roman" panose="02020603050405020304" pitchFamily="18" charset="0"/>
              </a:rPr>
              <a:t>, dữ liệu INT được nhân bản và gửi lên tới </a:t>
            </a:r>
            <a:r>
              <a:rPr lang="en-US" sz="1900" dirty="0">
                <a:solidFill>
                  <a:srgbClr val="050E17"/>
                </a:solidFill>
                <a:latin typeface="Times New Roman" panose="02020603050405020304" pitchFamily="18" charset="0"/>
                <a:cs typeface="Times New Roman" panose="02020603050405020304" pitchFamily="18" charset="0"/>
              </a:rPr>
              <a:t>INT data collector</a:t>
            </a:r>
            <a:r>
              <a:rPr lang="vi-VN" sz="1900" b="0" i="0" dirty="0">
                <a:solidFill>
                  <a:srgbClr val="050E17"/>
                </a:solidFill>
                <a:effectLst/>
                <a:latin typeface="Times New Roman" panose="02020603050405020304" pitchFamily="18" charset="0"/>
                <a:cs typeface="Times New Roman" panose="02020603050405020304" pitchFamily="18" charset="0"/>
              </a:rPr>
              <a:t> trong </a:t>
            </a:r>
            <a:r>
              <a:rPr lang="en-US" sz="1900" dirty="0">
                <a:solidFill>
                  <a:srgbClr val="050E17"/>
                </a:solidFill>
                <a:latin typeface="Times New Roman" panose="02020603050405020304" pitchFamily="18" charset="0"/>
                <a:cs typeface="Times New Roman" panose="02020603050405020304" pitchFamily="18" charset="0"/>
              </a:rPr>
              <a:t>application plane</a:t>
            </a:r>
            <a:r>
              <a:rPr lang="vi-VN" sz="1900" b="0" i="0" dirty="0">
                <a:solidFill>
                  <a:srgbClr val="050E17"/>
                </a:solidFill>
                <a:effectLst/>
                <a:latin typeface="Times New Roman" panose="02020603050405020304" pitchFamily="18" charset="0"/>
                <a:cs typeface="Times New Roman" panose="02020603050405020304" pitchFamily="18" charset="0"/>
              </a:rPr>
              <a:t> để giám sát trạng thái của mỗi switch trên một </a:t>
            </a:r>
            <a:r>
              <a:rPr lang="en-US" sz="1900" dirty="0">
                <a:solidFill>
                  <a:srgbClr val="050E17"/>
                </a:solidFill>
                <a:latin typeface="Times New Roman" panose="02020603050405020304" pitchFamily="18" charset="0"/>
                <a:cs typeface="Times New Roman" panose="02020603050405020304" pitchFamily="18" charset="0"/>
              </a:rPr>
              <a:t>forwarding path</a:t>
            </a:r>
            <a:r>
              <a:rPr lang="vi-VN" sz="1900" b="0" i="0" dirty="0">
                <a:solidFill>
                  <a:srgbClr val="050E17"/>
                </a:solidFill>
                <a:effectLst/>
                <a:latin typeface="Times New Roman" panose="02020603050405020304" pitchFamily="18" charset="0"/>
                <a:cs typeface="Times New Roman" panose="02020603050405020304" pitchFamily="18" charset="0"/>
              </a:rPr>
              <a:t>. </a:t>
            </a:r>
            <a:endParaRPr lang="en-US" sz="1900" b="0" i="0" dirty="0">
              <a:solidFill>
                <a:srgbClr val="050E17"/>
              </a:solidFill>
              <a:effectLst/>
              <a:latin typeface="Times New Roman" panose="02020603050405020304" pitchFamily="18" charset="0"/>
              <a:cs typeface="Times New Roman" panose="02020603050405020304" pitchFamily="18" charset="0"/>
            </a:endParaRPr>
          </a:p>
          <a:p>
            <a:pPr algn="just"/>
            <a:r>
              <a:rPr lang="en-US" sz="1900" b="0" i="0" dirty="0">
                <a:solidFill>
                  <a:srgbClr val="050E17"/>
                </a:solidFill>
                <a:effectLst/>
                <a:latin typeface="Times New Roman" panose="02020603050405020304" pitchFamily="18" charset="0"/>
                <a:cs typeface="Times New Roman" panose="02020603050405020304" pitchFamily="18" charset="0"/>
              </a:rPr>
              <a:t>SDN controller </a:t>
            </a:r>
            <a:r>
              <a:rPr lang="vi-VN" sz="1900" b="0" i="0" dirty="0">
                <a:solidFill>
                  <a:srgbClr val="050E17"/>
                </a:solidFill>
                <a:effectLst/>
                <a:latin typeface="Times New Roman" panose="02020603050405020304" pitchFamily="18" charset="0"/>
                <a:cs typeface="Times New Roman" panose="02020603050405020304" pitchFamily="18" charset="0"/>
              </a:rPr>
              <a:t>chịu trách nhiệm thay đổi các </a:t>
            </a:r>
            <a:r>
              <a:rPr lang="en-US" sz="1900" b="0" i="0" dirty="0">
                <a:solidFill>
                  <a:srgbClr val="050E17"/>
                </a:solidFill>
                <a:effectLst/>
                <a:latin typeface="Times New Roman" panose="02020603050405020304" pitchFamily="18" charset="0"/>
                <a:cs typeface="Times New Roman" panose="02020603050405020304" pitchFamily="18" charset="0"/>
              </a:rPr>
              <a:t>forwarding path </a:t>
            </a:r>
            <a:r>
              <a:rPr lang="vi-VN" sz="1900" b="0" i="0" dirty="0">
                <a:solidFill>
                  <a:srgbClr val="050E17"/>
                </a:solidFill>
                <a:effectLst/>
                <a:latin typeface="Times New Roman" panose="02020603050405020304" pitchFamily="18" charset="0"/>
                <a:cs typeface="Times New Roman" panose="02020603050405020304" pitchFamily="18" charset="0"/>
              </a:rPr>
              <a:t>và thông báo cho </a:t>
            </a:r>
            <a:r>
              <a:rPr lang="en-US" sz="1900" b="0" i="0" dirty="0" err="1">
                <a:solidFill>
                  <a:srgbClr val="050E17"/>
                </a:solidFill>
                <a:effectLst/>
                <a:latin typeface="Times New Roman" panose="02020603050405020304" pitchFamily="18" charset="0"/>
                <a:cs typeface="Times New Roman" panose="02020603050405020304" pitchFamily="18" charset="0"/>
              </a:rPr>
              <a:t>bộ</a:t>
            </a:r>
            <a:r>
              <a:rPr lang="en-US" sz="1900" b="0" i="0" dirty="0">
                <a:solidFill>
                  <a:srgbClr val="050E17"/>
                </a:solidFill>
                <a:effectLst/>
                <a:latin typeface="Times New Roman" panose="02020603050405020304" pitchFamily="18" charset="0"/>
                <a:cs typeface="Times New Roman" panose="02020603050405020304" pitchFamily="18" charset="0"/>
              </a:rPr>
              <a:t> reroute</a:t>
            </a:r>
            <a:r>
              <a:rPr lang="vi-VN" sz="1900" b="0" i="0" dirty="0">
                <a:solidFill>
                  <a:srgbClr val="050E17"/>
                </a:solidFill>
                <a:effectLst/>
                <a:latin typeface="Times New Roman" panose="02020603050405020304" pitchFamily="18" charset="0"/>
                <a:cs typeface="Times New Roman" panose="02020603050405020304" pitchFamily="18" charset="0"/>
              </a:rPr>
              <a:t> về cấu hình lại </a:t>
            </a:r>
            <a:r>
              <a:rPr lang="en-US" sz="1900" b="0" i="0" dirty="0">
                <a:solidFill>
                  <a:srgbClr val="050E17"/>
                </a:solidFill>
                <a:effectLst/>
                <a:latin typeface="Times New Roman" panose="02020603050405020304" pitchFamily="18" charset="0"/>
                <a:cs typeface="Times New Roman" panose="02020603050405020304" pitchFamily="18" charset="0"/>
              </a:rPr>
              <a:t>forwarding path</a:t>
            </a:r>
            <a:r>
              <a:rPr lang="vi-VN" sz="1900" b="0" i="0" dirty="0">
                <a:solidFill>
                  <a:srgbClr val="050E17"/>
                </a:solidFill>
                <a:effectLst/>
                <a:latin typeface="Times New Roman" panose="02020603050405020304" pitchFamily="18" charset="0"/>
                <a:cs typeface="Times New Roman" panose="02020603050405020304" pitchFamily="18" charset="0"/>
              </a:rPr>
              <a:t>. Các switch P4 </a:t>
            </a:r>
            <a:r>
              <a:rPr lang="en-US" sz="1900" b="0" i="0" dirty="0" err="1">
                <a:solidFill>
                  <a:srgbClr val="050E17"/>
                </a:solidFill>
                <a:effectLst/>
                <a:latin typeface="Times New Roman" panose="02020603050405020304" pitchFamily="18" charset="0"/>
                <a:cs typeface="Times New Roman" panose="02020603050405020304" pitchFamily="18" charset="0"/>
              </a:rPr>
              <a:t>sau</a:t>
            </a:r>
            <a:r>
              <a:rPr lang="en-US" sz="1900" b="0" i="0" dirty="0">
                <a:solidFill>
                  <a:srgbClr val="050E17"/>
                </a:solidFill>
                <a:effectLst/>
                <a:latin typeface="Times New Roman" panose="02020603050405020304" pitchFamily="18" charset="0"/>
                <a:cs typeface="Times New Roman" panose="02020603050405020304" pitchFamily="18" charset="0"/>
              </a:rPr>
              <a:t> </a:t>
            </a:r>
            <a:r>
              <a:rPr lang="en-US" sz="1900" b="0" i="0" dirty="0" err="1">
                <a:solidFill>
                  <a:srgbClr val="050E17"/>
                </a:solidFill>
                <a:effectLst/>
                <a:latin typeface="Times New Roman" panose="02020603050405020304" pitchFamily="18" charset="0"/>
                <a:cs typeface="Times New Roman" panose="02020603050405020304" pitchFamily="18" charset="0"/>
              </a:rPr>
              <a:t>đó</a:t>
            </a:r>
            <a:r>
              <a:rPr lang="en-US" sz="1900" b="0" i="0" dirty="0">
                <a:solidFill>
                  <a:srgbClr val="050E17"/>
                </a:solidFill>
                <a:effectLst/>
                <a:latin typeface="Times New Roman" panose="02020603050405020304" pitchFamily="18" charset="0"/>
                <a:cs typeface="Times New Roman" panose="02020603050405020304" pitchFamily="18" charset="0"/>
              </a:rPr>
              <a:t> </a:t>
            </a:r>
            <a:r>
              <a:rPr lang="en-US" sz="1900" b="0" i="0" dirty="0" err="1">
                <a:solidFill>
                  <a:srgbClr val="050E17"/>
                </a:solidFill>
                <a:effectLst/>
                <a:latin typeface="Times New Roman" panose="02020603050405020304" pitchFamily="18" charset="0"/>
                <a:cs typeface="Times New Roman" panose="02020603050405020304" pitchFamily="18" charset="0"/>
              </a:rPr>
              <a:t>sẽ</a:t>
            </a:r>
            <a:r>
              <a:rPr lang="vi-VN" sz="1900" b="0" i="0" dirty="0">
                <a:solidFill>
                  <a:srgbClr val="050E17"/>
                </a:solidFill>
                <a:effectLst/>
                <a:latin typeface="Times New Roman" panose="02020603050405020304" pitchFamily="18" charset="0"/>
                <a:cs typeface="Times New Roman" panose="02020603050405020304" pitchFamily="18" charset="0"/>
              </a:rPr>
              <a:t> cập nhật các luật </a:t>
            </a:r>
            <a:r>
              <a:rPr lang="en-US" sz="1900" b="0" i="0" dirty="0">
                <a:solidFill>
                  <a:srgbClr val="050E17"/>
                </a:solidFill>
                <a:effectLst/>
                <a:latin typeface="Times New Roman" panose="02020603050405020304" pitchFamily="18" charset="0"/>
                <a:cs typeface="Times New Roman" panose="02020603050405020304" pitchFamily="18" charset="0"/>
              </a:rPr>
              <a:t>forwarding </a:t>
            </a:r>
            <a:r>
              <a:rPr lang="vi-VN" sz="1900" b="0" i="0" dirty="0">
                <a:solidFill>
                  <a:srgbClr val="050E17"/>
                </a:solidFill>
                <a:effectLst/>
                <a:latin typeface="Times New Roman" panose="02020603050405020304" pitchFamily="18" charset="0"/>
                <a:cs typeface="Times New Roman" panose="02020603050405020304" pitchFamily="18" charset="0"/>
              </a:rPr>
              <a:t>khi cần thiết. </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39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66F2-2A41-D33E-7307-15ECBFA9C086}"/>
              </a:ext>
            </a:extLst>
          </p:cNvPr>
          <p:cNvSpPr>
            <a:spLocks noGrp="1"/>
          </p:cNvSpPr>
          <p:nvPr>
            <p:ph type="title"/>
          </p:nvPr>
        </p:nvSpPr>
        <p:spPr/>
        <p:txBody>
          <a:bodyPr/>
          <a:lstStyle/>
          <a:p>
            <a:r>
              <a:rPr lang="en-US"/>
              <a:t>Định dạng gói dữ liệu SDNPS</a:t>
            </a:r>
          </a:p>
        </p:txBody>
      </p:sp>
      <p:sp>
        <p:nvSpPr>
          <p:cNvPr id="3" name="TextBox 2">
            <a:extLst>
              <a:ext uri="{FF2B5EF4-FFF2-40B4-BE49-F238E27FC236}">
                <a16:creationId xmlns:a16="http://schemas.microsoft.com/office/drawing/2014/main" id="{43192E13-A0EB-9C1B-25C0-4F22D6390CFF}"/>
              </a:ext>
            </a:extLst>
          </p:cNvPr>
          <p:cNvSpPr txBox="1"/>
          <p:nvPr/>
        </p:nvSpPr>
        <p:spPr>
          <a:xfrm>
            <a:off x="1935331" y="2090679"/>
            <a:ext cx="8911687" cy="2554545"/>
          </a:xfrm>
          <a:prstGeom prst="rect">
            <a:avLst/>
          </a:prstGeom>
          <a:noFill/>
        </p:spPr>
        <p:txBody>
          <a:bodyPr wrap="square" rtlCol="0">
            <a:spAutoFit/>
          </a:bodyPr>
          <a:lstStyle/>
          <a:p>
            <a:pPr algn="just"/>
            <a:r>
              <a:rPr lang="en-US" sz="2000" b="0" i="0" dirty="0" err="1">
                <a:solidFill>
                  <a:srgbClr val="050E17"/>
                </a:solidFill>
                <a:effectLst/>
                <a:latin typeface="Times New Roman" panose="02020603050405020304" pitchFamily="18" charset="0"/>
                <a:cs typeface="Times New Roman" panose="02020603050405020304" pitchFamily="18" charset="0"/>
              </a:rPr>
              <a:t>Đặc</a:t>
            </a:r>
            <a:r>
              <a:rPr lang="en-US" sz="2000" b="0" i="0" dirty="0">
                <a:solidFill>
                  <a:srgbClr val="050E17"/>
                </a:solidFill>
                <a:effectLst/>
                <a:latin typeface="Times New Roman" panose="02020603050405020304" pitchFamily="18" charset="0"/>
                <a:cs typeface="Times New Roman" panose="02020603050405020304" pitchFamily="18" charset="0"/>
              </a:rPr>
              <a:t> </a:t>
            </a:r>
            <a:r>
              <a:rPr lang="en-US" sz="2000" b="0" i="0" dirty="0" err="1">
                <a:solidFill>
                  <a:srgbClr val="050E17"/>
                </a:solidFill>
                <a:effectLst/>
                <a:latin typeface="Times New Roman" panose="02020603050405020304" pitchFamily="18" charset="0"/>
                <a:cs typeface="Times New Roman" panose="02020603050405020304" pitchFamily="18" charset="0"/>
              </a:rPr>
              <a:t>điểm</a:t>
            </a:r>
            <a:r>
              <a:rPr lang="en-US" sz="2000" b="0" i="0" dirty="0">
                <a:solidFill>
                  <a:srgbClr val="050E17"/>
                </a:solidFill>
                <a:effectLst/>
                <a:latin typeface="Times New Roman" panose="02020603050405020304" pitchFamily="18" charset="0"/>
                <a:cs typeface="Times New Roman" panose="02020603050405020304" pitchFamily="18" charset="0"/>
              </a:rPr>
              <a:t> </a:t>
            </a:r>
            <a:r>
              <a:rPr lang="en-US" sz="2000" b="0" i="0" dirty="0" err="1">
                <a:solidFill>
                  <a:srgbClr val="050E17"/>
                </a:solidFill>
                <a:effectLst/>
                <a:latin typeface="Times New Roman" panose="02020603050405020304" pitchFamily="18" charset="0"/>
                <a:cs typeface="Times New Roman" panose="02020603050405020304" pitchFamily="18" charset="0"/>
              </a:rPr>
              <a:t>của</a:t>
            </a:r>
            <a:r>
              <a:rPr lang="en-US" sz="2000" b="0" i="0" dirty="0">
                <a:solidFill>
                  <a:srgbClr val="050E17"/>
                </a:solidFill>
                <a:effectLst/>
                <a:latin typeface="Times New Roman" panose="02020603050405020304" pitchFamily="18" charset="0"/>
                <a:cs typeface="Times New Roman" panose="02020603050405020304" pitchFamily="18" charset="0"/>
              </a:rPr>
              <a:t> </a:t>
            </a:r>
            <a:r>
              <a:rPr lang="en-US" sz="2000" dirty="0">
                <a:solidFill>
                  <a:srgbClr val="050E17"/>
                </a:solidFill>
                <a:latin typeface="Times New Roman" panose="02020603050405020304" pitchFamily="18" charset="0"/>
                <a:cs typeface="Times New Roman" panose="02020603050405020304" pitchFamily="18" charset="0"/>
              </a:rPr>
              <a:t>INT</a:t>
            </a:r>
            <a:r>
              <a:rPr lang="vi-VN" sz="2000" b="0" i="0" dirty="0">
                <a:solidFill>
                  <a:srgbClr val="050E17"/>
                </a:solidFill>
                <a:effectLst/>
                <a:latin typeface="Times New Roman" panose="02020603050405020304" pitchFamily="18" charset="0"/>
                <a:cs typeface="Times New Roman" panose="02020603050405020304" pitchFamily="18" charset="0"/>
              </a:rPr>
              <a:t> là thu thập và báo cáo trạng thái mạng trong </a:t>
            </a:r>
            <a:r>
              <a:rPr lang="en-US" sz="2000" b="0" i="0" dirty="0">
                <a:solidFill>
                  <a:srgbClr val="050E17"/>
                </a:solidFill>
                <a:effectLst/>
                <a:latin typeface="Times New Roman" panose="02020603050405020304" pitchFamily="18" charset="0"/>
                <a:cs typeface="Times New Roman" panose="02020603050405020304" pitchFamily="18" charset="0"/>
              </a:rPr>
              <a:t>data plane </a:t>
            </a:r>
            <a:r>
              <a:rPr lang="vi-VN" sz="2000" b="0" i="0" dirty="0">
                <a:solidFill>
                  <a:srgbClr val="050E17"/>
                </a:solidFill>
                <a:effectLst/>
                <a:latin typeface="Times New Roman" panose="02020603050405020304" pitchFamily="18" charset="0"/>
                <a:cs typeface="Times New Roman" panose="02020603050405020304" pitchFamily="18" charset="0"/>
              </a:rPr>
              <a:t>mà không can thiệp vào </a:t>
            </a:r>
            <a:r>
              <a:rPr lang="en-US" sz="2000" b="0" i="0" dirty="0">
                <a:solidFill>
                  <a:srgbClr val="050E17"/>
                </a:solidFill>
                <a:effectLst/>
                <a:latin typeface="Times New Roman" panose="02020603050405020304" pitchFamily="18" charset="0"/>
                <a:cs typeface="Times New Roman" panose="02020603050405020304" pitchFamily="18" charset="0"/>
              </a:rPr>
              <a:t>control plane</a:t>
            </a:r>
            <a:r>
              <a:rPr lang="vi-VN" sz="2000" b="0" i="0" dirty="0">
                <a:solidFill>
                  <a:srgbClr val="050E17"/>
                </a:solidFill>
                <a:effectLst/>
                <a:latin typeface="Times New Roman" panose="02020603050405020304" pitchFamily="18" charset="0"/>
                <a:cs typeface="Times New Roman" panose="02020603050405020304" pitchFamily="18" charset="0"/>
              </a:rPr>
              <a:t>. Trong INT, thông tin trạng thái mạng (ví dụ như sự chiếm dụng hàng đợi của switch, tốc độ đầu ra gói tin và độ trễ xử lý) được đóng gói vào một gói tin dữ liệu. Gói tin mang thông tin trạng thái mạng được trích xuất và gửi lên tầng ứng dụng để phân tích thêm trước khi được chuyển tiếp đến đích. Do đó, tải trao đổi thông tin hai chiều giữa </a:t>
            </a:r>
            <a:r>
              <a:rPr lang="en-US" sz="2000" b="0" i="0" dirty="0">
                <a:solidFill>
                  <a:srgbClr val="050E17"/>
                </a:solidFill>
                <a:effectLst/>
                <a:latin typeface="Times New Roman" panose="02020603050405020304" pitchFamily="18" charset="0"/>
                <a:cs typeface="Times New Roman" panose="02020603050405020304" pitchFamily="18" charset="0"/>
              </a:rPr>
              <a:t>control plane </a:t>
            </a:r>
            <a:r>
              <a:rPr lang="vi-VN" sz="2000" b="0" i="0" dirty="0">
                <a:solidFill>
                  <a:srgbClr val="050E17"/>
                </a:solidFill>
                <a:effectLst/>
                <a:latin typeface="Times New Roman" panose="02020603050405020304" pitchFamily="18" charset="0"/>
                <a:cs typeface="Times New Roman" panose="02020603050405020304" pitchFamily="18" charset="0"/>
              </a:rPr>
              <a:t>và </a:t>
            </a:r>
            <a:r>
              <a:rPr lang="en-US" sz="2000" b="0" i="0" dirty="0">
                <a:solidFill>
                  <a:srgbClr val="050E17"/>
                </a:solidFill>
                <a:effectLst/>
                <a:latin typeface="Times New Roman" panose="02020603050405020304" pitchFamily="18" charset="0"/>
                <a:cs typeface="Times New Roman" panose="02020603050405020304" pitchFamily="18" charset="0"/>
              </a:rPr>
              <a:t>data plane </a:t>
            </a:r>
            <a:r>
              <a:rPr lang="vi-VN" sz="2000" b="0" i="0" dirty="0">
                <a:solidFill>
                  <a:srgbClr val="050E17"/>
                </a:solidFill>
                <a:effectLst/>
                <a:latin typeface="Times New Roman" panose="02020603050405020304" pitchFamily="18" charset="0"/>
                <a:cs typeface="Times New Roman" panose="02020603050405020304" pitchFamily="18" charset="0"/>
              </a:rPr>
              <a:t>được giảm đáng kể và thông tin trạng thái mạng chính xác mới nhất trong mặt dữ liệu có thể được thu thập và xử lý càng nhanh càng tốt.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63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66F2-2A41-D33E-7307-15ECBFA9C086}"/>
              </a:ext>
            </a:extLst>
          </p:cNvPr>
          <p:cNvSpPr>
            <a:spLocks noGrp="1"/>
          </p:cNvSpPr>
          <p:nvPr>
            <p:ph type="title"/>
          </p:nvPr>
        </p:nvSpPr>
        <p:spPr/>
        <p:txBody>
          <a:bodyPr/>
          <a:lstStyle/>
          <a:p>
            <a:r>
              <a:rPr lang="en-US"/>
              <a:t>Định dạng gói dữ liệu SDNPS</a:t>
            </a:r>
          </a:p>
        </p:txBody>
      </p:sp>
      <p:sp>
        <p:nvSpPr>
          <p:cNvPr id="3" name="TextBox 2">
            <a:extLst>
              <a:ext uri="{FF2B5EF4-FFF2-40B4-BE49-F238E27FC236}">
                <a16:creationId xmlns:a16="http://schemas.microsoft.com/office/drawing/2014/main" id="{43192E13-A0EB-9C1B-25C0-4F22D6390CFF}"/>
              </a:ext>
            </a:extLst>
          </p:cNvPr>
          <p:cNvSpPr txBox="1"/>
          <p:nvPr/>
        </p:nvSpPr>
        <p:spPr>
          <a:xfrm>
            <a:off x="1571347" y="1546019"/>
            <a:ext cx="4767309" cy="3693319"/>
          </a:xfrm>
          <a:prstGeom prst="rect">
            <a:avLst/>
          </a:prstGeom>
          <a:noFill/>
        </p:spPr>
        <p:txBody>
          <a:bodyPr wrap="square" rtlCol="0">
            <a:spAutoFit/>
          </a:bodyPr>
          <a:lstStyle/>
          <a:p>
            <a:pPr algn="just"/>
            <a:r>
              <a:rPr lang="vi-VN" b="0" i="0" dirty="0">
                <a:solidFill>
                  <a:srgbClr val="050E17"/>
                </a:solidFill>
                <a:effectLst/>
                <a:latin typeface="Times New Roman" panose="02020603050405020304" pitchFamily="18" charset="0"/>
                <a:cs typeface="Times New Roman" panose="02020603050405020304" pitchFamily="18" charset="0"/>
              </a:rPr>
              <a:t>Hình </a:t>
            </a:r>
            <a:r>
              <a:rPr lang="en-US" b="0" i="0" dirty="0" err="1">
                <a:solidFill>
                  <a:srgbClr val="050E17"/>
                </a:solidFill>
                <a:effectLst/>
                <a:latin typeface="Times New Roman" panose="02020603050405020304" pitchFamily="18" charset="0"/>
                <a:cs typeface="Times New Roman" panose="02020603050405020304" pitchFamily="18" charset="0"/>
              </a:rPr>
              <a:t>bên</a:t>
            </a:r>
            <a:r>
              <a:rPr lang="vi-VN" b="0" i="0" dirty="0">
                <a:solidFill>
                  <a:srgbClr val="050E17"/>
                </a:solidFill>
                <a:effectLst/>
                <a:latin typeface="Times New Roman" panose="02020603050405020304" pitchFamily="18" charset="0"/>
                <a:cs typeface="Times New Roman" panose="02020603050405020304" pitchFamily="18" charset="0"/>
              </a:rPr>
              <a:t> mô tả quy trình INT.</a:t>
            </a:r>
            <a:r>
              <a:rPr lang="en-US" b="0" i="0" dirty="0">
                <a:solidFill>
                  <a:srgbClr val="050E17"/>
                </a:solidFill>
                <a:effectLst/>
                <a:latin typeface="Times New Roman" panose="02020603050405020304" pitchFamily="18" charset="0"/>
                <a:cs typeface="Times New Roman" panose="02020603050405020304" pitchFamily="18" charset="0"/>
              </a:rPr>
              <a:t> </a:t>
            </a:r>
          </a:p>
          <a:p>
            <a:pPr algn="just"/>
            <a:r>
              <a:rPr lang="en-US" b="0" i="0" dirty="0">
                <a:solidFill>
                  <a:srgbClr val="050E17"/>
                </a:solidFill>
                <a:effectLst/>
                <a:latin typeface="Times New Roman" panose="02020603050405020304" pitchFamily="18" charset="0"/>
                <a:cs typeface="Times New Roman" panose="02020603050405020304" pitchFamily="18" charset="0"/>
              </a:rPr>
              <a:t>Quy </a:t>
            </a:r>
            <a:r>
              <a:rPr lang="vi-VN" b="0" i="0" dirty="0">
                <a:solidFill>
                  <a:srgbClr val="050E17"/>
                </a:solidFill>
                <a:effectLst/>
                <a:latin typeface="Times New Roman" panose="02020603050405020304" pitchFamily="18" charset="0"/>
                <a:cs typeface="Times New Roman" panose="02020603050405020304" pitchFamily="18" charset="0"/>
              </a:rPr>
              <a:t>trình INT được chia thành ba bước:</a:t>
            </a:r>
            <a:endParaRPr lang="en-US" b="0" i="0" dirty="0">
              <a:solidFill>
                <a:srgbClr val="050E17"/>
              </a:solidFill>
              <a:effectLst/>
              <a:latin typeface="Times New Roman" panose="02020603050405020304" pitchFamily="18" charset="0"/>
              <a:cs typeface="Times New Roman" panose="02020603050405020304" pitchFamily="18" charset="0"/>
            </a:endParaRPr>
          </a:p>
          <a:p>
            <a:pPr algn="just"/>
            <a:r>
              <a:rPr lang="en-US" dirty="0">
                <a:solidFill>
                  <a:srgbClr val="050E17"/>
                </a:solidFill>
                <a:latin typeface="Times New Roman" panose="02020603050405020304" pitchFamily="18" charset="0"/>
                <a:cs typeface="Times New Roman" panose="02020603050405020304" pitchFamily="18" charset="0"/>
              </a:rPr>
              <a:t>1. </a:t>
            </a:r>
            <a:r>
              <a:rPr lang="vi-VN" dirty="0">
                <a:solidFill>
                  <a:srgbClr val="050E17"/>
                </a:solidFill>
                <a:latin typeface="Times New Roman" panose="02020603050405020304" pitchFamily="18" charset="0"/>
                <a:cs typeface="Times New Roman" panose="02020603050405020304" pitchFamily="18" charset="0"/>
              </a:rPr>
              <a:t>Khi gói dữ liệu từ </a:t>
            </a:r>
            <a:r>
              <a:rPr lang="en-US" dirty="0">
                <a:solidFill>
                  <a:srgbClr val="050E17"/>
                </a:solidFill>
                <a:latin typeface="Times New Roman" panose="02020603050405020304" pitchFamily="18" charset="0"/>
                <a:cs typeface="Times New Roman" panose="02020603050405020304" pitchFamily="18" charset="0"/>
              </a:rPr>
              <a:t>host </a:t>
            </a:r>
            <a:r>
              <a:rPr lang="en-US" dirty="0" err="1">
                <a:solidFill>
                  <a:srgbClr val="050E17"/>
                </a:solidFill>
                <a:latin typeface="Times New Roman" panose="02020603050405020304" pitchFamily="18" charset="0"/>
                <a:cs typeface="Times New Roman" panose="02020603050405020304" pitchFamily="18" charset="0"/>
              </a:rPr>
              <a:t>nguồn</a:t>
            </a:r>
            <a:r>
              <a:rPr lang="en-US" dirty="0">
                <a:solidFill>
                  <a:srgbClr val="050E17"/>
                </a:solidFill>
                <a:latin typeface="Times New Roman" panose="02020603050405020304" pitchFamily="18" charset="0"/>
                <a:cs typeface="Times New Roman" panose="02020603050405020304" pitchFamily="18" charset="0"/>
              </a:rPr>
              <a:t> </a:t>
            </a:r>
            <a:r>
              <a:rPr lang="vi-VN" dirty="0">
                <a:solidFill>
                  <a:srgbClr val="050E17"/>
                </a:solidFill>
                <a:latin typeface="Times New Roman" panose="02020603050405020304" pitchFamily="18" charset="0"/>
                <a:cs typeface="Times New Roman" panose="02020603050405020304" pitchFamily="18" charset="0"/>
              </a:rPr>
              <a:t>vào </a:t>
            </a:r>
            <a:r>
              <a:rPr lang="en-US" dirty="0">
                <a:solidFill>
                  <a:srgbClr val="050E17"/>
                </a:solidFill>
                <a:latin typeface="Times New Roman" panose="02020603050405020304" pitchFamily="18" charset="0"/>
                <a:cs typeface="Times New Roman" panose="02020603050405020304" pitchFamily="18" charset="0"/>
              </a:rPr>
              <a:t>data plane, switch</a:t>
            </a:r>
            <a:r>
              <a:rPr lang="vi-VN" dirty="0">
                <a:solidFill>
                  <a:srgbClr val="050E17"/>
                </a:solidFill>
                <a:latin typeface="Times New Roman" panose="02020603050405020304" pitchFamily="18" charset="0"/>
                <a:cs typeface="Times New Roman" panose="02020603050405020304" pitchFamily="18" charset="0"/>
              </a:rPr>
              <a:t> INT </a:t>
            </a:r>
            <a:r>
              <a:rPr lang="en-US" dirty="0">
                <a:solidFill>
                  <a:srgbClr val="050E17"/>
                </a:solidFill>
                <a:latin typeface="Times New Roman" panose="02020603050405020304" pitchFamily="18" charset="0"/>
                <a:cs typeface="Times New Roman" panose="02020603050405020304" pitchFamily="18" charset="0"/>
              </a:rPr>
              <a:t>source </a:t>
            </a:r>
            <a:r>
              <a:rPr lang="vi-VN" dirty="0">
                <a:solidFill>
                  <a:srgbClr val="050E17"/>
                </a:solidFill>
                <a:latin typeface="Times New Roman" panose="02020603050405020304" pitchFamily="18" charset="0"/>
                <a:cs typeface="Times New Roman" panose="02020603050405020304" pitchFamily="18" charset="0"/>
              </a:rPr>
              <a:t>có thể</a:t>
            </a:r>
            <a:r>
              <a:rPr lang="en-US" dirty="0">
                <a:solidFill>
                  <a:srgbClr val="050E17"/>
                </a:solidFill>
                <a:latin typeface="Times New Roman" panose="02020603050405020304" pitchFamily="18" charset="0"/>
                <a:cs typeface="Times New Roman" panose="02020603050405020304" pitchFamily="18" charset="0"/>
              </a:rPr>
              <a:t> </a:t>
            </a:r>
            <a:r>
              <a:rPr lang="vi-VN" dirty="0">
                <a:solidFill>
                  <a:srgbClr val="050E17"/>
                </a:solidFill>
                <a:latin typeface="Times New Roman" panose="02020603050405020304" pitchFamily="18" charset="0"/>
                <a:cs typeface="Times New Roman" panose="02020603050405020304" pitchFamily="18" charset="0"/>
              </a:rPr>
              <a:t>thêm INT </a:t>
            </a:r>
            <a:r>
              <a:rPr lang="en-US" dirty="0">
                <a:solidFill>
                  <a:srgbClr val="050E17"/>
                </a:solidFill>
                <a:latin typeface="Times New Roman" panose="02020603050405020304" pitchFamily="18" charset="0"/>
                <a:cs typeface="Times New Roman" panose="02020603050405020304" pitchFamily="18" charset="0"/>
              </a:rPr>
              <a:t>header </a:t>
            </a:r>
            <a:r>
              <a:rPr lang="vi-VN" dirty="0">
                <a:solidFill>
                  <a:srgbClr val="050E17"/>
                </a:solidFill>
                <a:latin typeface="Times New Roman" panose="02020603050405020304" pitchFamily="18" charset="0"/>
                <a:cs typeface="Times New Roman" panose="02020603050405020304" pitchFamily="18" charset="0"/>
              </a:rPr>
              <a:t>để báo cho các </a:t>
            </a:r>
            <a:r>
              <a:rPr lang="en-US" dirty="0">
                <a:solidFill>
                  <a:srgbClr val="050E17"/>
                </a:solidFill>
                <a:latin typeface="Times New Roman" panose="02020603050405020304" pitchFamily="18" charset="0"/>
                <a:cs typeface="Times New Roman" panose="02020603050405020304" pitchFamily="18" charset="0"/>
              </a:rPr>
              <a:t>switch </a:t>
            </a:r>
            <a:r>
              <a:rPr lang="vi-VN" dirty="0">
                <a:solidFill>
                  <a:srgbClr val="050E17"/>
                </a:solidFill>
                <a:latin typeface="Times New Roman" panose="02020603050405020304" pitchFamily="18" charset="0"/>
                <a:cs typeface="Times New Roman" panose="02020603050405020304" pitchFamily="18" charset="0"/>
              </a:rPr>
              <a:t>P4 tiếp theo biết thông tin (được gọi là ‘INT</a:t>
            </a:r>
            <a:r>
              <a:rPr lang="en-US" dirty="0">
                <a:solidFill>
                  <a:srgbClr val="050E17"/>
                </a:solidFill>
                <a:latin typeface="Times New Roman" panose="02020603050405020304" pitchFamily="18" charset="0"/>
                <a:cs typeface="Times New Roman" panose="02020603050405020304" pitchFamily="18" charset="0"/>
              </a:rPr>
              <a:t> data’</a:t>
            </a:r>
            <a:r>
              <a:rPr lang="vi-VN" dirty="0">
                <a:solidFill>
                  <a:srgbClr val="050E17"/>
                </a:solidFill>
                <a:latin typeface="Times New Roman" panose="02020603050405020304" pitchFamily="18" charset="0"/>
                <a:cs typeface="Times New Roman" panose="02020603050405020304" pitchFamily="18" charset="0"/>
              </a:rPr>
              <a:t>) mà chúng nên ghi</a:t>
            </a:r>
            <a:endParaRPr lang="en-US" dirty="0">
              <a:solidFill>
                <a:srgbClr val="050E17"/>
              </a:solidFill>
              <a:latin typeface="Times New Roman" panose="02020603050405020304" pitchFamily="18" charset="0"/>
              <a:cs typeface="Times New Roman" panose="02020603050405020304" pitchFamily="18" charset="0"/>
            </a:endParaRPr>
          </a:p>
          <a:p>
            <a:pPr algn="just"/>
            <a:r>
              <a:rPr lang="en-US" dirty="0">
                <a:solidFill>
                  <a:srgbClr val="050E17"/>
                </a:solidFill>
                <a:latin typeface="Times New Roman" panose="02020603050405020304" pitchFamily="18" charset="0"/>
                <a:cs typeface="Times New Roman" panose="02020603050405020304" pitchFamily="18" charset="0"/>
              </a:rPr>
              <a:t>2. </a:t>
            </a:r>
            <a:r>
              <a:rPr lang="vi-VN" dirty="0">
                <a:solidFill>
                  <a:srgbClr val="050E17"/>
                </a:solidFill>
                <a:latin typeface="Times New Roman" panose="02020603050405020304" pitchFamily="18" charset="0"/>
                <a:cs typeface="Times New Roman" panose="02020603050405020304" pitchFamily="18" charset="0"/>
              </a:rPr>
              <a:t>INT</a:t>
            </a:r>
            <a:r>
              <a:rPr lang="en-US" dirty="0">
                <a:solidFill>
                  <a:srgbClr val="050E17"/>
                </a:solidFill>
                <a:latin typeface="Times New Roman" panose="02020603050405020304" pitchFamily="18" charset="0"/>
                <a:cs typeface="Times New Roman" panose="02020603050405020304" pitchFamily="18" charset="0"/>
              </a:rPr>
              <a:t> transit hop</a:t>
            </a:r>
            <a:r>
              <a:rPr lang="vi-VN" dirty="0">
                <a:solidFill>
                  <a:srgbClr val="050E17"/>
                </a:solidFill>
                <a:latin typeface="Times New Roman" panose="02020603050405020304" pitchFamily="18" charset="0"/>
                <a:cs typeface="Times New Roman" panose="02020603050405020304" pitchFamily="18" charset="0"/>
              </a:rPr>
              <a:t> có thể </a:t>
            </a:r>
            <a:r>
              <a:rPr lang="en-US" dirty="0" err="1">
                <a:solidFill>
                  <a:srgbClr val="050E17"/>
                </a:solidFill>
                <a:latin typeface="Times New Roman" panose="02020603050405020304" pitchFamily="18" charset="0"/>
                <a:cs typeface="Times New Roman" panose="02020603050405020304" pitchFamily="18" charset="0"/>
              </a:rPr>
              <a:t>ghi</a:t>
            </a:r>
            <a:r>
              <a:rPr lang="vi-VN" dirty="0">
                <a:solidFill>
                  <a:srgbClr val="050E17"/>
                </a:solidFill>
                <a:latin typeface="Times New Roman" panose="02020603050405020304" pitchFamily="18" charset="0"/>
                <a:cs typeface="Times New Roman" panose="02020603050405020304" pitchFamily="18" charset="0"/>
              </a:rPr>
              <a:t> dữ liệu INT của </a:t>
            </a:r>
            <a:r>
              <a:rPr lang="en-US" dirty="0" err="1">
                <a:solidFill>
                  <a:srgbClr val="050E17"/>
                </a:solidFill>
                <a:latin typeface="Times New Roman" panose="02020603050405020304" pitchFamily="18" charset="0"/>
                <a:cs typeface="Times New Roman" panose="02020603050405020304" pitchFamily="18" charset="0"/>
              </a:rPr>
              <a:t>chính</a:t>
            </a:r>
            <a:r>
              <a:rPr lang="en-US" dirty="0">
                <a:solidFill>
                  <a:srgbClr val="050E17"/>
                </a:solidFill>
                <a:latin typeface="Times New Roman" panose="02020603050405020304" pitchFamily="18" charset="0"/>
                <a:cs typeface="Times New Roman" panose="02020603050405020304" pitchFamily="18" charset="0"/>
              </a:rPr>
              <a:t> </a:t>
            </a:r>
            <a:r>
              <a:rPr lang="en-US" dirty="0" err="1">
                <a:solidFill>
                  <a:srgbClr val="050E17"/>
                </a:solidFill>
                <a:latin typeface="Times New Roman" panose="02020603050405020304" pitchFamily="18" charset="0"/>
                <a:cs typeface="Times New Roman" panose="02020603050405020304" pitchFamily="18" charset="0"/>
              </a:rPr>
              <a:t>nó</a:t>
            </a:r>
            <a:r>
              <a:rPr lang="en-US" dirty="0">
                <a:solidFill>
                  <a:srgbClr val="050E17"/>
                </a:solidFill>
                <a:latin typeface="Times New Roman" panose="02020603050405020304" pitchFamily="18" charset="0"/>
                <a:cs typeface="Times New Roman" panose="02020603050405020304" pitchFamily="18" charset="0"/>
              </a:rPr>
              <a:t> </a:t>
            </a:r>
            <a:r>
              <a:rPr lang="vi-VN" dirty="0">
                <a:solidFill>
                  <a:srgbClr val="050E17"/>
                </a:solidFill>
                <a:latin typeface="Times New Roman" panose="02020603050405020304" pitchFamily="18" charset="0"/>
                <a:cs typeface="Times New Roman" panose="02020603050405020304" pitchFamily="18" charset="0"/>
              </a:rPr>
              <a:t>vào trường được chỉ định theo nội dung được </a:t>
            </a:r>
            <a:r>
              <a:rPr lang="en-US" dirty="0" err="1">
                <a:solidFill>
                  <a:srgbClr val="050E17"/>
                </a:solidFill>
                <a:latin typeface="Times New Roman" panose="02020603050405020304" pitchFamily="18" charset="0"/>
                <a:cs typeface="Times New Roman" panose="02020603050405020304" pitchFamily="18" charset="0"/>
              </a:rPr>
              <a:t>đưa</a:t>
            </a:r>
            <a:r>
              <a:rPr lang="en-US" dirty="0">
                <a:solidFill>
                  <a:srgbClr val="050E17"/>
                </a:solidFill>
                <a:latin typeface="Times New Roman" panose="02020603050405020304" pitchFamily="18" charset="0"/>
                <a:cs typeface="Times New Roman" panose="02020603050405020304" pitchFamily="18" charset="0"/>
              </a:rPr>
              <a:t> </a:t>
            </a:r>
            <a:r>
              <a:rPr lang="en-US" dirty="0" err="1">
                <a:solidFill>
                  <a:srgbClr val="050E17"/>
                </a:solidFill>
                <a:latin typeface="Times New Roman" panose="02020603050405020304" pitchFamily="18" charset="0"/>
                <a:cs typeface="Times New Roman" panose="02020603050405020304" pitchFamily="18" charset="0"/>
              </a:rPr>
              <a:t>ra</a:t>
            </a:r>
            <a:r>
              <a:rPr lang="vi-VN" dirty="0">
                <a:solidFill>
                  <a:srgbClr val="050E17"/>
                </a:solidFill>
                <a:latin typeface="Times New Roman" panose="02020603050405020304" pitchFamily="18" charset="0"/>
                <a:cs typeface="Times New Roman" panose="02020603050405020304" pitchFamily="18" charset="0"/>
              </a:rPr>
              <a:t> bởi phần INT</a:t>
            </a:r>
            <a:r>
              <a:rPr lang="en-US" dirty="0">
                <a:solidFill>
                  <a:srgbClr val="050E17"/>
                </a:solidFill>
                <a:latin typeface="Times New Roman" panose="02020603050405020304" pitchFamily="18" charset="0"/>
                <a:cs typeface="Times New Roman" panose="02020603050405020304" pitchFamily="18" charset="0"/>
              </a:rPr>
              <a:t> header</a:t>
            </a:r>
          </a:p>
          <a:p>
            <a:pPr algn="just"/>
            <a:r>
              <a:rPr lang="en-US" dirty="0">
                <a:solidFill>
                  <a:srgbClr val="050E17"/>
                </a:solidFill>
                <a:latin typeface="Times New Roman" panose="02020603050405020304" pitchFamily="18" charset="0"/>
                <a:cs typeface="Times New Roman" panose="02020603050405020304" pitchFamily="18" charset="0"/>
              </a:rPr>
              <a:t>3. </a:t>
            </a:r>
            <a:r>
              <a:rPr lang="vi-VN" dirty="0">
                <a:solidFill>
                  <a:srgbClr val="050E17"/>
                </a:solidFill>
                <a:latin typeface="Times New Roman" panose="02020603050405020304" pitchFamily="18" charset="0"/>
                <a:cs typeface="Times New Roman" panose="02020603050405020304" pitchFamily="18" charset="0"/>
              </a:rPr>
              <a:t>Khi một gói tin dữ liệu mang INT</a:t>
            </a:r>
            <a:r>
              <a:rPr lang="en-US" dirty="0">
                <a:solidFill>
                  <a:srgbClr val="050E17"/>
                </a:solidFill>
                <a:latin typeface="Times New Roman" panose="02020603050405020304" pitchFamily="18" charset="0"/>
                <a:cs typeface="Times New Roman" panose="02020603050405020304" pitchFamily="18" charset="0"/>
              </a:rPr>
              <a:t> data</a:t>
            </a:r>
            <a:r>
              <a:rPr lang="vi-VN" dirty="0">
                <a:solidFill>
                  <a:srgbClr val="050E17"/>
                </a:solidFill>
                <a:latin typeface="Times New Roman" panose="02020603050405020304" pitchFamily="18" charset="0"/>
                <a:cs typeface="Times New Roman" panose="02020603050405020304" pitchFamily="18" charset="0"/>
              </a:rPr>
              <a:t> đến INT sink, tất cả các dữ liệu INT được </a:t>
            </a:r>
            <a:r>
              <a:rPr lang="en-US" dirty="0">
                <a:solidFill>
                  <a:srgbClr val="050E17"/>
                </a:solidFill>
                <a:latin typeface="Times New Roman" panose="02020603050405020304" pitchFamily="18" charset="0"/>
                <a:cs typeface="Times New Roman" panose="02020603050405020304" pitchFamily="18" charset="0"/>
              </a:rPr>
              <a:t>duplicate </a:t>
            </a:r>
            <a:r>
              <a:rPr lang="en-US" dirty="0" err="1">
                <a:solidFill>
                  <a:srgbClr val="050E17"/>
                </a:solidFill>
                <a:latin typeface="Times New Roman" panose="02020603050405020304" pitchFamily="18" charset="0"/>
                <a:cs typeface="Times New Roman" panose="02020603050405020304" pitchFamily="18" charset="0"/>
              </a:rPr>
              <a:t>và</a:t>
            </a:r>
            <a:r>
              <a:rPr lang="en-US" dirty="0">
                <a:solidFill>
                  <a:srgbClr val="050E17"/>
                </a:solidFill>
                <a:latin typeface="Times New Roman" panose="02020603050405020304" pitchFamily="18" charset="0"/>
                <a:cs typeface="Times New Roman" panose="02020603050405020304" pitchFamily="18" charset="0"/>
              </a:rPr>
              <a:t> </a:t>
            </a:r>
            <a:r>
              <a:rPr lang="en-US" dirty="0" err="1">
                <a:solidFill>
                  <a:srgbClr val="050E17"/>
                </a:solidFill>
                <a:latin typeface="Times New Roman" panose="02020603050405020304" pitchFamily="18" charset="0"/>
                <a:cs typeface="Times New Roman" panose="02020603050405020304" pitchFamily="18" charset="0"/>
              </a:rPr>
              <a:t>gửi</a:t>
            </a:r>
            <a:r>
              <a:rPr lang="en-US" dirty="0">
                <a:solidFill>
                  <a:srgbClr val="050E17"/>
                </a:solidFill>
                <a:latin typeface="Times New Roman" panose="02020603050405020304" pitchFamily="18" charset="0"/>
                <a:cs typeface="Times New Roman" panose="02020603050405020304" pitchFamily="18" charset="0"/>
              </a:rPr>
              <a:t> </a:t>
            </a:r>
            <a:r>
              <a:rPr lang="en-US" dirty="0" err="1">
                <a:solidFill>
                  <a:srgbClr val="050E17"/>
                </a:solidFill>
                <a:latin typeface="Times New Roman" panose="02020603050405020304" pitchFamily="18" charset="0"/>
                <a:cs typeface="Times New Roman" panose="02020603050405020304" pitchFamily="18" charset="0"/>
              </a:rPr>
              <a:t>lên</a:t>
            </a:r>
            <a:r>
              <a:rPr lang="en-US" dirty="0">
                <a:solidFill>
                  <a:srgbClr val="050E17"/>
                </a:solidFill>
                <a:latin typeface="Times New Roman" panose="02020603050405020304" pitchFamily="18" charset="0"/>
                <a:cs typeface="Times New Roman" panose="02020603050405020304" pitchFamily="18" charset="0"/>
              </a:rPr>
              <a:t> INT data collector</a:t>
            </a:r>
            <a:r>
              <a:rPr lang="vi-VN" dirty="0">
                <a:solidFill>
                  <a:srgbClr val="050E17"/>
                </a:solidFill>
                <a:latin typeface="Times New Roman" panose="02020603050405020304" pitchFamily="18" charset="0"/>
                <a:cs typeface="Times New Roman" panose="02020603050405020304" pitchFamily="18" charset="0"/>
              </a:rPr>
              <a:t>. Sau đó, gói tin dữ liệu ban đầu được chuyển tiếp đến </a:t>
            </a:r>
            <a:r>
              <a:rPr lang="en-US" dirty="0">
                <a:solidFill>
                  <a:srgbClr val="050E17"/>
                </a:solidFill>
                <a:latin typeface="Times New Roman" panose="02020603050405020304" pitchFamily="18" charset="0"/>
                <a:cs typeface="Times New Roman" panose="02020603050405020304" pitchFamily="18" charset="0"/>
              </a:rPr>
              <a:t>host </a:t>
            </a:r>
            <a:r>
              <a:rPr lang="vi-VN" dirty="0">
                <a:solidFill>
                  <a:srgbClr val="050E17"/>
                </a:solidFill>
                <a:latin typeface="Times New Roman" panose="02020603050405020304" pitchFamily="18" charset="0"/>
                <a:cs typeface="Times New Roman" panose="02020603050405020304" pitchFamily="18" charset="0"/>
              </a:rPr>
              <a:t>đích</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9A323B-74E0-2D66-7C5F-1560AD0D94DA}"/>
              </a:ext>
            </a:extLst>
          </p:cNvPr>
          <p:cNvPicPr>
            <a:picLocks noChangeAspect="1"/>
          </p:cNvPicPr>
          <p:nvPr/>
        </p:nvPicPr>
        <p:blipFill>
          <a:blip r:embed="rId3"/>
          <a:stretch>
            <a:fillRect/>
          </a:stretch>
        </p:blipFill>
        <p:spPr>
          <a:xfrm>
            <a:off x="6728709" y="1483305"/>
            <a:ext cx="5357324" cy="4435224"/>
          </a:xfrm>
          <a:prstGeom prst="rect">
            <a:avLst/>
          </a:prstGeom>
        </p:spPr>
      </p:pic>
    </p:spTree>
    <p:extLst>
      <p:ext uri="{BB962C8B-B14F-4D97-AF65-F5344CB8AC3E}">
        <p14:creationId xmlns:p14="http://schemas.microsoft.com/office/powerpoint/2010/main" val="1846597150"/>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0CB0B-C6A8-7DB3-66C4-A358903639AF}"/>
              </a:ext>
            </a:extLst>
          </p:cNvPr>
          <p:cNvPicPr>
            <a:picLocks noChangeAspect="1"/>
          </p:cNvPicPr>
          <p:nvPr/>
        </p:nvPicPr>
        <p:blipFill>
          <a:blip r:embed="rId3"/>
          <a:stretch>
            <a:fillRect/>
          </a:stretch>
        </p:blipFill>
        <p:spPr>
          <a:xfrm>
            <a:off x="2758163" y="630942"/>
            <a:ext cx="7232007" cy="1104996"/>
          </a:xfrm>
          <a:prstGeom prst="rect">
            <a:avLst/>
          </a:prstGeom>
        </p:spPr>
      </p:pic>
      <p:sp>
        <p:nvSpPr>
          <p:cNvPr id="5" name="TextBox 4">
            <a:extLst>
              <a:ext uri="{FF2B5EF4-FFF2-40B4-BE49-F238E27FC236}">
                <a16:creationId xmlns:a16="http://schemas.microsoft.com/office/drawing/2014/main" id="{6DC59D1E-E81A-36D3-F22B-B9E884A02D5A}"/>
              </a:ext>
            </a:extLst>
          </p:cNvPr>
          <p:cNvSpPr txBox="1"/>
          <p:nvPr/>
        </p:nvSpPr>
        <p:spPr>
          <a:xfrm>
            <a:off x="1855432" y="1880923"/>
            <a:ext cx="9037468" cy="1138773"/>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T</a:t>
            </a:r>
            <a:r>
              <a:rPr lang="vi-VN" sz="1700" dirty="0">
                <a:latin typeface="Times New Roman" panose="02020603050405020304" pitchFamily="18" charset="0"/>
                <a:cs typeface="Times New Roman" panose="02020603050405020304" pitchFamily="18" charset="0"/>
              </a:rPr>
              <a:t>rường EtherType </a:t>
            </a:r>
            <a:r>
              <a:rPr lang="en-US" sz="1700" dirty="0" err="1">
                <a:latin typeface="Times New Roman" panose="02020603050405020304" pitchFamily="18" charset="0"/>
                <a:cs typeface="Times New Roman" panose="02020603050405020304" pitchFamily="18" charset="0"/>
              </a:rPr>
              <a:t>là</a:t>
            </a:r>
            <a:r>
              <a:rPr lang="vi-VN" sz="1700" dirty="0">
                <a:latin typeface="Times New Roman" panose="02020603050405020304" pitchFamily="18" charset="0"/>
                <a:cs typeface="Times New Roman" panose="02020603050405020304" pitchFamily="18" charset="0"/>
              </a:rPr>
              <a:t> 0×0801</a:t>
            </a:r>
            <a:r>
              <a:rPr lang="en-US" sz="1700" dirty="0">
                <a:latin typeface="Times New Roman" panose="02020603050405020304" pitchFamily="18" charset="0"/>
                <a:cs typeface="Times New Roman" panose="02020603050405020304" pitchFamily="18" charset="0"/>
              </a:rPr>
              <a:t> </a:t>
            </a:r>
            <a:r>
              <a:rPr lang="vi-VN" sz="1700" dirty="0">
                <a:latin typeface="Times New Roman" panose="02020603050405020304" pitchFamily="18" charset="0"/>
                <a:cs typeface="Times New Roman" panose="02020603050405020304" pitchFamily="18" charset="0"/>
              </a:rPr>
              <a:t>xác định đó có phải là </a:t>
            </a:r>
            <a:r>
              <a:rPr lang="en-US" sz="1700" dirty="0">
                <a:latin typeface="Times New Roman" panose="02020603050405020304" pitchFamily="18" charset="0"/>
                <a:cs typeface="Times New Roman" panose="02020603050405020304" pitchFamily="18" charset="0"/>
              </a:rPr>
              <a:t>switch</a:t>
            </a:r>
            <a:r>
              <a:rPr lang="vi-VN" sz="1700" dirty="0">
                <a:latin typeface="Times New Roman" panose="02020603050405020304" pitchFamily="18" charset="0"/>
                <a:cs typeface="Times New Roman" panose="02020603050405020304" pitchFamily="18" charset="0"/>
              </a:rPr>
              <a:t> P4. </a:t>
            </a:r>
            <a:endParaRPr lang="en-US" sz="1700" dirty="0">
              <a:latin typeface="Times New Roman" panose="02020603050405020304" pitchFamily="18" charset="0"/>
              <a:cs typeface="Times New Roman" panose="02020603050405020304" pitchFamily="18" charset="0"/>
            </a:endParaRPr>
          </a:p>
          <a:p>
            <a:pPr algn="just"/>
            <a:r>
              <a:rPr lang="vi-VN" sz="1700" dirty="0">
                <a:latin typeface="Times New Roman" panose="02020603050405020304" pitchFamily="18" charset="0"/>
                <a:cs typeface="Times New Roman" panose="02020603050405020304" pitchFamily="18" charset="0"/>
              </a:rPr>
              <a:t>Flow_h (Flow Header) </a:t>
            </a:r>
            <a:r>
              <a:rPr lang="en-US" sz="1700" dirty="0" err="1">
                <a:latin typeface="Times New Roman" panose="02020603050405020304" pitchFamily="18" charset="0"/>
                <a:cs typeface="Times New Roman" panose="02020603050405020304" pitchFamily="18" charset="0"/>
              </a:rPr>
              <a:t>dùng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vi-VN" sz="1700" dirty="0">
                <a:latin typeface="Times New Roman" panose="02020603050405020304" pitchFamily="18" charset="0"/>
                <a:cs typeface="Times New Roman" panose="02020603050405020304" pitchFamily="18" charset="0"/>
              </a:rPr>
              <a:t>thông báo cho các </a:t>
            </a:r>
            <a:r>
              <a:rPr lang="en-US" sz="1700" dirty="0">
                <a:latin typeface="Times New Roman" panose="02020603050405020304" pitchFamily="18" charset="0"/>
                <a:cs typeface="Times New Roman" panose="02020603050405020304" pitchFamily="18" charset="0"/>
              </a:rPr>
              <a:t>switch </a:t>
            </a:r>
            <a:r>
              <a:rPr lang="vi-VN" sz="1700" dirty="0">
                <a:latin typeface="Times New Roman" panose="02020603050405020304" pitchFamily="18" charset="0"/>
                <a:cs typeface="Times New Roman" panose="02020603050405020304" pitchFamily="18" charset="0"/>
              </a:rPr>
              <a:t>P4 về việc liệu </a:t>
            </a:r>
            <a:r>
              <a:rPr lang="en-US" sz="1700" dirty="0">
                <a:latin typeface="Times New Roman" panose="02020603050405020304" pitchFamily="18" charset="0"/>
                <a:cs typeface="Times New Roman" panose="02020603050405020304" pitchFamily="18" charset="0"/>
              </a:rPr>
              <a:t>packet </a:t>
            </a:r>
            <a:r>
              <a:rPr lang="vi-VN" sz="1700" dirty="0">
                <a:latin typeface="Times New Roman" panose="02020603050405020304" pitchFamily="18" charset="0"/>
                <a:cs typeface="Times New Roman" panose="02020603050405020304" pitchFamily="18" charset="0"/>
              </a:rPr>
              <a:t>có chứa INT </a:t>
            </a:r>
            <a:r>
              <a:rPr lang="en-US" sz="1700" dirty="0">
                <a:latin typeface="Times New Roman" panose="02020603050405020304" pitchFamily="18" charset="0"/>
                <a:cs typeface="Times New Roman" panose="02020603050405020304" pitchFamily="18" charset="0"/>
              </a:rPr>
              <a:t>data </a:t>
            </a:r>
            <a:r>
              <a:rPr lang="vi-VN" sz="1700" dirty="0">
                <a:latin typeface="Times New Roman" panose="02020603050405020304" pitchFamily="18" charset="0"/>
                <a:cs typeface="Times New Roman" panose="02020603050405020304" pitchFamily="18" charset="0"/>
              </a:rPr>
              <a:t>hay không vì INT </a:t>
            </a:r>
            <a:r>
              <a:rPr lang="en-US" sz="1700" dirty="0">
                <a:latin typeface="Times New Roman" panose="02020603050405020304" pitchFamily="18" charset="0"/>
                <a:cs typeface="Times New Roman" panose="02020603050405020304" pitchFamily="18" charset="0"/>
              </a:rPr>
              <a:t>data </a:t>
            </a:r>
            <a:r>
              <a:rPr lang="vi-VN" sz="1700" dirty="0">
                <a:latin typeface="Times New Roman" panose="02020603050405020304" pitchFamily="18" charset="0"/>
                <a:cs typeface="Times New Roman" panose="02020603050405020304" pitchFamily="18" charset="0"/>
              </a:rPr>
              <a:t>cho mỗi bộ chuyển mạch P4 chỉ được gửi định kỳ</a:t>
            </a:r>
            <a:r>
              <a:rPr lang="en-US" sz="1700" dirty="0">
                <a:latin typeface="Times New Roman" panose="02020603050405020304" pitchFamily="18" charset="0"/>
                <a:cs typeface="Times New Roman" panose="02020603050405020304" pitchFamily="18" charset="0"/>
              </a:rPr>
              <a:t> </a:t>
            </a:r>
            <a:r>
              <a:rPr lang="vi-VN" sz="1700" dirty="0">
                <a:latin typeface="Times New Roman" panose="02020603050405020304" pitchFamily="18" charset="0"/>
                <a:cs typeface="Times New Roman" panose="02020603050405020304" pitchFamily="18" charset="0"/>
              </a:rPr>
              <a:t>chứ không phải với mọi gói dữ liệu.</a:t>
            </a:r>
            <a:endParaRPr lang="en-US" sz="17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CD8528-5908-E156-49CB-FF2699994BBB}"/>
              </a:ext>
            </a:extLst>
          </p:cNvPr>
          <p:cNvPicPr>
            <a:picLocks noChangeAspect="1"/>
          </p:cNvPicPr>
          <p:nvPr/>
        </p:nvPicPr>
        <p:blipFill>
          <a:blip r:embed="rId4"/>
          <a:stretch>
            <a:fillRect/>
          </a:stretch>
        </p:blipFill>
        <p:spPr>
          <a:xfrm>
            <a:off x="2657388" y="3576695"/>
            <a:ext cx="6877224" cy="1012543"/>
          </a:xfrm>
          <a:prstGeom prst="rect">
            <a:avLst/>
          </a:prstGeom>
        </p:spPr>
      </p:pic>
      <p:sp>
        <p:nvSpPr>
          <p:cNvPr id="8" name="TextBox 7">
            <a:extLst>
              <a:ext uri="{FF2B5EF4-FFF2-40B4-BE49-F238E27FC236}">
                <a16:creationId xmlns:a16="http://schemas.microsoft.com/office/drawing/2014/main" id="{6FD933CA-7AB1-B55F-8D71-1AC782C122A5}"/>
              </a:ext>
            </a:extLst>
          </p:cNvPr>
          <p:cNvSpPr txBox="1"/>
          <p:nvPr/>
        </p:nvSpPr>
        <p:spPr>
          <a:xfrm>
            <a:off x="1695634" y="4826675"/>
            <a:ext cx="9357063" cy="1138773"/>
          </a:xfrm>
          <a:prstGeom prst="rect">
            <a:avLst/>
          </a:prstGeom>
          <a:noFill/>
        </p:spPr>
        <p:txBody>
          <a:bodyPr wrap="square" rtlCol="0">
            <a:spAutoFit/>
          </a:bodyPr>
          <a:lstStyle/>
          <a:p>
            <a:pPr algn="just"/>
            <a:r>
              <a:rPr lang="en-US" sz="1700" dirty="0" err="1">
                <a:latin typeface="Times New Roman" panose="02020603050405020304" pitchFamily="18" charset="0"/>
                <a:cs typeface="Times New Roman" panose="02020603050405020304" pitchFamily="18" charset="0"/>
              </a:rPr>
              <a:t>Định</a:t>
            </a:r>
            <a:r>
              <a:rPr lang="en-US" sz="1700" dirty="0">
                <a:latin typeface="Times New Roman" panose="02020603050405020304" pitchFamily="18" charset="0"/>
                <a:cs typeface="Times New Roman" panose="02020603050405020304" pitchFamily="18" charset="0"/>
              </a:rPr>
              <a:t> </a:t>
            </a:r>
            <a:r>
              <a:rPr lang="vi-VN" sz="1700" dirty="0">
                <a:latin typeface="Times New Roman" panose="02020603050405020304" pitchFamily="18" charset="0"/>
                <a:cs typeface="Times New Roman" panose="02020603050405020304" pitchFamily="18" charset="0"/>
              </a:rPr>
              <a:t>dạng của Flow_h </a:t>
            </a:r>
            <a:r>
              <a:rPr lang="en-US" sz="1700" dirty="0" err="1">
                <a:latin typeface="Times New Roman" panose="02020603050405020304" pitchFamily="18" charset="0"/>
                <a:cs typeface="Times New Roman" panose="02020603050405020304" pitchFamily="18" charset="0"/>
              </a:rPr>
              <a:t>là</a:t>
            </a:r>
            <a:r>
              <a:rPr lang="en-US" sz="1700" dirty="0">
                <a:latin typeface="Times New Roman" panose="02020603050405020304" pitchFamily="18" charset="0"/>
                <a:cs typeface="Times New Roman" panose="02020603050405020304" pitchFamily="18" charset="0"/>
              </a:rPr>
              <a:t> </a:t>
            </a:r>
            <a:r>
              <a:rPr lang="vi-VN" sz="1700" dirty="0">
                <a:latin typeface="Times New Roman" panose="02020603050405020304" pitchFamily="18" charset="0"/>
                <a:cs typeface="Times New Roman" panose="02020603050405020304" pitchFamily="18" charset="0"/>
              </a:rPr>
              <a:t>4 byte</a:t>
            </a:r>
            <a:r>
              <a:rPr lang="en-US" sz="1700" dirty="0">
                <a:latin typeface="Times New Roman" panose="02020603050405020304" pitchFamily="18" charset="0"/>
                <a:cs typeface="Times New Roman" panose="02020603050405020304" pitchFamily="18" charset="0"/>
              </a:rPr>
              <a:t>. </a:t>
            </a:r>
            <a:r>
              <a:rPr lang="vi-VN" sz="1700" dirty="0">
                <a:latin typeface="Times New Roman" panose="02020603050405020304" pitchFamily="18" charset="0"/>
                <a:cs typeface="Times New Roman" panose="02020603050405020304" pitchFamily="18" charset="0"/>
              </a:rPr>
              <a:t>Trường </a:t>
            </a:r>
            <a:r>
              <a:rPr lang="en-US" sz="1700" dirty="0">
                <a:latin typeface="Times New Roman" panose="02020603050405020304" pitchFamily="18" charset="0"/>
                <a:cs typeface="Times New Roman" panose="02020603050405020304" pitchFamily="18" charset="0"/>
              </a:rPr>
              <a:t>Protocol</a:t>
            </a:r>
            <a:r>
              <a:rPr lang="vi-VN" sz="1700" dirty="0">
                <a:latin typeface="Times New Roman" panose="02020603050405020304" pitchFamily="18" charset="0"/>
                <a:cs typeface="Times New Roman" panose="02020603050405020304" pitchFamily="18" charset="0"/>
              </a:rPr>
              <a:t> được đặt thành 0×00 và 0×01 xác định xem dữ liệu sau Flow Header</a:t>
            </a:r>
            <a:r>
              <a:rPr lang="en-US" sz="1700" dirty="0">
                <a:latin typeface="Times New Roman" panose="02020603050405020304" pitchFamily="18" charset="0"/>
                <a:cs typeface="Times New Roman" panose="02020603050405020304" pitchFamily="18" charset="0"/>
              </a:rPr>
              <a:t> </a:t>
            </a:r>
            <a:r>
              <a:rPr lang="vi-VN" sz="1700" dirty="0">
                <a:latin typeface="Times New Roman" panose="02020603050405020304" pitchFamily="18" charset="0"/>
                <a:cs typeface="Times New Roman" panose="02020603050405020304" pitchFamily="18" charset="0"/>
              </a:rPr>
              <a:t>tương ứng là IP</a:t>
            </a:r>
            <a:r>
              <a:rPr lang="en-US" sz="1700" dirty="0">
                <a:latin typeface="Times New Roman" panose="02020603050405020304" pitchFamily="18" charset="0"/>
                <a:cs typeface="Times New Roman" panose="02020603050405020304" pitchFamily="18" charset="0"/>
              </a:rPr>
              <a:t> header</a:t>
            </a:r>
            <a:r>
              <a:rPr lang="vi-VN" sz="1700" dirty="0">
                <a:latin typeface="Times New Roman" panose="02020603050405020304" pitchFamily="18" charset="0"/>
                <a:cs typeface="Times New Roman" panose="02020603050405020304" pitchFamily="18" charset="0"/>
              </a:rPr>
              <a:t> hay INT</a:t>
            </a:r>
            <a:r>
              <a:rPr lang="en-US" sz="1700" dirty="0">
                <a:latin typeface="Times New Roman" panose="02020603050405020304" pitchFamily="18" charset="0"/>
                <a:cs typeface="Times New Roman" panose="02020603050405020304" pitchFamily="18" charset="0"/>
              </a:rPr>
              <a:t> data</a:t>
            </a:r>
            <a:r>
              <a:rPr lang="vi-VN" sz="1700" dirty="0">
                <a:latin typeface="Times New Roman" panose="02020603050405020304" pitchFamily="18" charset="0"/>
                <a:cs typeface="Times New Roman" panose="02020603050405020304" pitchFamily="18" charset="0"/>
              </a:rPr>
              <a:t>. Trường </a:t>
            </a:r>
            <a:r>
              <a:rPr lang="en-US" sz="1700" dirty="0">
                <a:latin typeface="Times New Roman" panose="02020603050405020304" pitchFamily="18" charset="0"/>
                <a:cs typeface="Times New Roman" panose="02020603050405020304" pitchFamily="18" charset="0"/>
              </a:rPr>
              <a:t>Counter </a:t>
            </a:r>
            <a:r>
              <a:rPr lang="vi-VN" sz="1700" dirty="0">
                <a:latin typeface="Times New Roman" panose="02020603050405020304" pitchFamily="18" charset="0"/>
                <a:cs typeface="Times New Roman" panose="02020603050405020304" pitchFamily="18" charset="0"/>
              </a:rPr>
              <a:t>ghi lại số </a:t>
            </a:r>
            <a:r>
              <a:rPr lang="en-US" sz="1700" dirty="0">
                <a:latin typeface="Times New Roman" panose="02020603050405020304" pitchFamily="18" charset="0"/>
                <a:cs typeface="Times New Roman" panose="02020603050405020304" pitchFamily="18" charset="0"/>
              </a:rPr>
              <a:t>switch </a:t>
            </a:r>
            <a:r>
              <a:rPr lang="vi-VN" sz="1700" dirty="0">
                <a:latin typeface="Times New Roman" panose="02020603050405020304" pitchFamily="18" charset="0"/>
                <a:cs typeface="Times New Roman" panose="02020603050405020304" pitchFamily="18" charset="0"/>
              </a:rPr>
              <a:t>P4 mà một gói đi qua. Mỗi RouteID là duy nhất và biểu thị một </a:t>
            </a:r>
            <a:r>
              <a:rPr lang="en-US" sz="1700" dirty="0">
                <a:latin typeface="Times New Roman" panose="02020603050405020304" pitchFamily="18" charset="0"/>
                <a:cs typeface="Times New Roman" panose="02020603050405020304" pitchFamily="18" charset="0"/>
              </a:rPr>
              <a:t>forwarding path</a:t>
            </a:r>
            <a:r>
              <a:rPr lang="vi-VN" sz="1700" dirty="0">
                <a:latin typeface="Times New Roman" panose="02020603050405020304" pitchFamily="18" charset="0"/>
                <a:cs typeface="Times New Roman" panose="02020603050405020304" pitchFamily="18" charset="0"/>
              </a:rPr>
              <a:t>; các gói chứa INT</a:t>
            </a:r>
            <a:r>
              <a:rPr lang="en-US" sz="1700" dirty="0">
                <a:latin typeface="Times New Roman" panose="02020603050405020304" pitchFamily="18" charset="0"/>
                <a:cs typeface="Times New Roman" panose="02020603050405020304" pitchFamily="18" charset="0"/>
              </a:rPr>
              <a:t> data</a:t>
            </a:r>
            <a:r>
              <a:rPr lang="vi-VN" sz="1700" dirty="0">
                <a:latin typeface="Times New Roman" panose="02020603050405020304" pitchFamily="18" charset="0"/>
                <a:cs typeface="Times New Roman" panose="02020603050405020304" pitchFamily="18" charset="0"/>
              </a:rPr>
              <a:t> bao gồm các dữ liệu này từ mỗi P4 </a:t>
            </a:r>
            <a:r>
              <a:rPr lang="en-US" sz="1700" dirty="0">
                <a:latin typeface="Times New Roman" panose="02020603050405020304" pitchFamily="18" charset="0"/>
                <a:cs typeface="Times New Roman" panose="02020603050405020304" pitchFamily="18" charset="0"/>
              </a:rPr>
              <a:t>switch </a:t>
            </a:r>
            <a:r>
              <a:rPr lang="vi-VN" sz="1700" dirty="0">
                <a:latin typeface="Times New Roman" panose="02020603050405020304" pitchFamily="18" charset="0"/>
                <a:cs typeface="Times New Roman" panose="02020603050405020304" pitchFamily="18" charset="0"/>
              </a:rPr>
              <a:t>dọc theo đường </a:t>
            </a:r>
            <a:r>
              <a:rPr lang="en-US" sz="1700" dirty="0" err="1">
                <a:latin typeface="Times New Roman" panose="02020603050405020304" pitchFamily="18" charset="0"/>
                <a:cs typeface="Times New Roman" panose="02020603050405020304" pitchFamily="18" charset="0"/>
              </a:rPr>
              <a:t>đi</a:t>
            </a:r>
            <a:r>
              <a:rPr lang="vi-VN" sz="1700" dirty="0">
                <a:latin typeface="Times New Roman" panose="02020603050405020304" pitchFamily="18" charset="0"/>
                <a:cs typeface="Times New Roman" panose="02020603050405020304" pitchFamily="18" charset="0"/>
              </a:rPr>
              <a:t> được chỉ định bởi RouteID. </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455162"/>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732311-41DF-8047-40B1-CF711F6CC991}"/>
              </a:ext>
            </a:extLst>
          </p:cNvPr>
          <p:cNvPicPr>
            <a:picLocks noChangeAspect="1"/>
          </p:cNvPicPr>
          <p:nvPr/>
        </p:nvPicPr>
        <p:blipFill>
          <a:blip r:embed="rId2"/>
          <a:stretch>
            <a:fillRect/>
          </a:stretch>
        </p:blipFill>
        <p:spPr>
          <a:xfrm>
            <a:off x="2640030" y="1848067"/>
            <a:ext cx="6911939" cy="960203"/>
          </a:xfrm>
          <a:prstGeom prst="rect">
            <a:avLst/>
          </a:prstGeom>
        </p:spPr>
      </p:pic>
      <p:sp>
        <p:nvSpPr>
          <p:cNvPr id="5" name="TextBox 4">
            <a:extLst>
              <a:ext uri="{FF2B5EF4-FFF2-40B4-BE49-F238E27FC236}">
                <a16:creationId xmlns:a16="http://schemas.microsoft.com/office/drawing/2014/main" id="{BFC18044-4296-16F3-0283-5B9B452FDA70}"/>
              </a:ext>
            </a:extLst>
          </p:cNvPr>
          <p:cNvSpPr txBox="1"/>
          <p:nvPr/>
        </p:nvSpPr>
        <p:spPr>
          <a:xfrm>
            <a:off x="2096608" y="3515557"/>
            <a:ext cx="8673484" cy="1938992"/>
          </a:xfrm>
          <a:prstGeom prst="rect">
            <a:avLst/>
          </a:prstGeom>
          <a:no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9 </a:t>
            </a:r>
            <a:r>
              <a:rPr lang="vi-VN" sz="2000" dirty="0">
                <a:latin typeface="Times New Roman" panose="02020603050405020304" pitchFamily="18" charset="0"/>
                <a:cs typeface="Times New Roman" panose="02020603050405020304" pitchFamily="18" charset="0"/>
              </a:rPr>
              <a:t>trình bày định dạng của INT</a:t>
            </a:r>
            <a:r>
              <a:rPr lang="en-US" sz="2000" dirty="0">
                <a:latin typeface="Times New Roman" panose="02020603050405020304" pitchFamily="18" charset="0"/>
                <a:cs typeface="Times New Roman" panose="02020603050405020304" pitchFamily="18" charset="0"/>
              </a:rPr>
              <a:t> data</a:t>
            </a:r>
            <a:r>
              <a:rPr lang="vi-VN" sz="2000" dirty="0">
                <a:latin typeface="Times New Roman" panose="02020603050405020304" pitchFamily="18" charset="0"/>
                <a:cs typeface="Times New Roman" panose="02020603050405020304" pitchFamily="18" charset="0"/>
              </a:rPr>
              <a:t> 5 byte (ký hiệu là INT_h) cho một </a:t>
            </a:r>
            <a:r>
              <a:rPr lang="en-US" sz="2000" dirty="0">
                <a:latin typeface="Times New Roman" panose="02020603050405020304" pitchFamily="18" charset="0"/>
                <a:cs typeface="Times New Roman" panose="02020603050405020304" pitchFamily="18" charset="0"/>
              </a:rPr>
              <a:t>switch </a:t>
            </a:r>
            <a:r>
              <a:rPr lang="vi-VN" sz="2000" dirty="0">
                <a:latin typeface="Times New Roman" panose="02020603050405020304" pitchFamily="18" charset="0"/>
                <a:cs typeface="Times New Roman" panose="02020603050405020304" pitchFamily="18" charset="0"/>
              </a:rPr>
              <a:t>P4, bao gồm SwitchID (1 byte), Qoccupancy (1 byte), Qlatency (2 byte) và Link_utilization (1 byte). Trường SwitchID được sử dụng để ghi lại </a:t>
            </a:r>
            <a:r>
              <a:rPr lang="en-US" sz="2000" dirty="0">
                <a:latin typeface="Times New Roman" panose="02020603050405020304" pitchFamily="18" charset="0"/>
                <a:cs typeface="Times New Roman" panose="02020603050405020304" pitchFamily="18" charset="0"/>
              </a:rPr>
              <a:t>ID </a:t>
            </a:r>
            <a:r>
              <a:rPr lang="vi-VN" sz="2000" dirty="0">
                <a:latin typeface="Times New Roman" panose="02020603050405020304" pitchFamily="18" charset="0"/>
                <a:cs typeface="Times New Roman" panose="02020603050405020304" pitchFamily="18" charset="0"/>
              </a:rPr>
              <a:t>của </a:t>
            </a:r>
            <a:r>
              <a:rPr lang="en-US" sz="2000" dirty="0">
                <a:latin typeface="Times New Roman" panose="02020603050405020304" pitchFamily="18" charset="0"/>
                <a:cs typeface="Times New Roman" panose="02020603050405020304" pitchFamily="18" charset="0"/>
              </a:rPr>
              <a:t>switch</a:t>
            </a:r>
            <a:r>
              <a:rPr lang="vi-VN" sz="2000" dirty="0">
                <a:latin typeface="Times New Roman" panose="02020603050405020304" pitchFamily="18" charset="0"/>
                <a:cs typeface="Times New Roman" panose="02020603050405020304" pitchFamily="18" charset="0"/>
              </a:rPr>
              <a:t>, trường Qlatency được sử dụng để ghi lại thời gian xử lý, trường Qoccupancy được sử dụng để ghi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packet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queue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switch </a:t>
            </a:r>
            <a:r>
              <a:rPr lang="vi-VN" sz="2000" dirty="0">
                <a:latin typeface="Times New Roman" panose="02020603050405020304" pitchFamily="18" charset="0"/>
                <a:cs typeface="Times New Roman" panose="02020603050405020304" pitchFamily="18" charset="0"/>
              </a:rPr>
              <a:t>và trường Link_u được sử dụng để ghi lại mức sử dụng băng thông của l</a:t>
            </a:r>
            <a:r>
              <a:rPr lang="en-US" sz="2000" dirty="0">
                <a:latin typeface="Times New Roman" panose="02020603050405020304" pitchFamily="18" charset="0"/>
                <a:cs typeface="Times New Roman" panose="02020603050405020304" pitchFamily="18" charset="0"/>
              </a:rPr>
              <a:t>ink</a:t>
            </a:r>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75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854C-740B-4CE9-DDC2-EEF058BAE89E}"/>
              </a:ext>
            </a:extLst>
          </p:cNvPr>
          <p:cNvSpPr>
            <a:spLocks noGrp="1"/>
          </p:cNvSpPr>
          <p:nvPr>
            <p:ph type="title"/>
          </p:nvPr>
        </p:nvSpPr>
        <p:spPr/>
        <p:txBody>
          <a:bodyPr/>
          <a:lstStyle/>
          <a:p>
            <a:r>
              <a:rPr lang="en-US"/>
              <a:t>Mã giả của SDNPS</a:t>
            </a:r>
          </a:p>
        </p:txBody>
      </p:sp>
      <p:pic>
        <p:nvPicPr>
          <p:cNvPr id="4" name="Picture 3">
            <a:extLst>
              <a:ext uri="{FF2B5EF4-FFF2-40B4-BE49-F238E27FC236}">
                <a16:creationId xmlns:a16="http://schemas.microsoft.com/office/drawing/2014/main" id="{5477D44C-726D-73C0-AA29-DE66F135E8E4}"/>
              </a:ext>
            </a:extLst>
          </p:cNvPr>
          <p:cNvPicPr>
            <a:picLocks noChangeAspect="1"/>
          </p:cNvPicPr>
          <p:nvPr/>
        </p:nvPicPr>
        <p:blipFill>
          <a:blip r:embed="rId2"/>
          <a:stretch>
            <a:fillRect/>
          </a:stretch>
        </p:blipFill>
        <p:spPr>
          <a:xfrm>
            <a:off x="2335203" y="1780713"/>
            <a:ext cx="7521592" cy="2248095"/>
          </a:xfrm>
          <a:prstGeom prst="rect">
            <a:avLst/>
          </a:prstGeom>
        </p:spPr>
      </p:pic>
      <p:sp>
        <p:nvSpPr>
          <p:cNvPr id="5" name="TextBox 4">
            <a:extLst>
              <a:ext uri="{FF2B5EF4-FFF2-40B4-BE49-F238E27FC236}">
                <a16:creationId xmlns:a16="http://schemas.microsoft.com/office/drawing/2014/main" id="{E25321B8-C5B2-B673-E96B-F740840E3B68}"/>
              </a:ext>
            </a:extLst>
          </p:cNvPr>
          <p:cNvSpPr txBox="1"/>
          <p:nvPr/>
        </p:nvSpPr>
        <p:spPr>
          <a:xfrm>
            <a:off x="1777013" y="4235636"/>
            <a:ext cx="8637973" cy="1754326"/>
          </a:xfrm>
          <a:prstGeom prst="rect">
            <a:avLst/>
          </a:prstGeom>
          <a:noFill/>
        </p:spPr>
        <p:txBody>
          <a:bodyPr wrap="square" rtlCol="0">
            <a:spAutoFit/>
          </a:bodyPr>
          <a:lstStyle/>
          <a:p>
            <a:pPr algn="just"/>
            <a:r>
              <a:rPr lang="en-US" dirty="0">
                <a:solidFill>
                  <a:srgbClr val="050E17"/>
                </a:solidFill>
                <a:latin typeface="Times New Roman" panose="02020603050405020304" pitchFamily="18" charset="0"/>
                <a:cs typeface="Times New Roman" panose="02020603050405020304" pitchFamily="18" charset="0"/>
              </a:rPr>
              <a:t>K</a:t>
            </a:r>
            <a:r>
              <a:rPr lang="vi-VN" b="0" i="0" dirty="0">
                <a:solidFill>
                  <a:srgbClr val="050E17"/>
                </a:solidFill>
                <a:effectLst/>
                <a:latin typeface="Times New Roman" panose="02020603050405020304" pitchFamily="18" charset="0"/>
                <a:cs typeface="Times New Roman" panose="02020603050405020304" pitchFamily="18" charset="0"/>
              </a:rPr>
              <a:t>ý hiệu được sử dụng bởi SDNPS</a:t>
            </a:r>
            <a:r>
              <a:rPr lang="en-US" b="0" i="0" dirty="0">
                <a:solidFill>
                  <a:srgbClr val="050E17"/>
                </a:solidFill>
                <a:effectLst/>
                <a:latin typeface="Times New Roman" panose="02020603050405020304" pitchFamily="18" charset="0"/>
                <a:cs typeface="Times New Roman" panose="02020603050405020304" pitchFamily="18" charset="0"/>
              </a:rPr>
              <a:t> n</a:t>
            </a:r>
            <a:r>
              <a:rPr lang="vi-VN" b="0" i="0" dirty="0">
                <a:solidFill>
                  <a:srgbClr val="050E17"/>
                </a:solidFill>
                <a:effectLst/>
                <a:latin typeface="Times New Roman" panose="02020603050405020304" pitchFamily="18" charset="0"/>
                <a:cs typeface="Times New Roman" panose="02020603050405020304" pitchFamily="18" charset="0"/>
              </a:rPr>
              <a:t>hư được tóm tắt trong Bảng 2, Ts đại diện cho khoảng thời gian</a:t>
            </a:r>
            <a:r>
              <a:rPr lang="en-US" b="0" i="0" dirty="0">
                <a:solidFill>
                  <a:srgbClr val="050E17"/>
                </a:solidFill>
                <a:effectLst/>
                <a:latin typeface="Times New Roman" panose="02020603050405020304" pitchFamily="18" charset="0"/>
                <a:cs typeface="Times New Roman" panose="02020603050405020304" pitchFamily="18" charset="0"/>
              </a:rPr>
              <a:t> </a:t>
            </a:r>
            <a:r>
              <a:rPr lang="en-US" dirty="0" err="1">
                <a:solidFill>
                  <a:srgbClr val="050E17"/>
                </a:solidFill>
                <a:latin typeface="Times New Roman" panose="02020603050405020304" pitchFamily="18" charset="0"/>
                <a:cs typeface="Times New Roman" panose="02020603050405020304" pitchFamily="18" charset="0"/>
              </a:rPr>
              <a:t>định</a:t>
            </a:r>
            <a:r>
              <a:rPr lang="en-US" dirty="0">
                <a:solidFill>
                  <a:srgbClr val="050E17"/>
                </a:solidFill>
                <a:latin typeface="Times New Roman" panose="02020603050405020304" pitchFamily="18" charset="0"/>
                <a:cs typeface="Times New Roman" panose="02020603050405020304" pitchFamily="18" charset="0"/>
              </a:rPr>
              <a:t> </a:t>
            </a:r>
            <a:r>
              <a:rPr lang="en-US" dirty="0" err="1">
                <a:solidFill>
                  <a:srgbClr val="050E17"/>
                </a:solidFill>
                <a:latin typeface="Times New Roman" panose="02020603050405020304" pitchFamily="18" charset="0"/>
                <a:cs typeface="Times New Roman" panose="02020603050405020304" pitchFamily="18" charset="0"/>
              </a:rPr>
              <a:t>kỳ</a:t>
            </a:r>
            <a:r>
              <a:rPr lang="en-US" dirty="0">
                <a:solidFill>
                  <a:srgbClr val="050E17"/>
                </a:solidFill>
                <a:latin typeface="Times New Roman" panose="02020603050405020304" pitchFamily="18" charset="0"/>
                <a:cs typeface="Times New Roman" panose="02020603050405020304" pitchFamily="18" charset="0"/>
              </a:rPr>
              <a:t> </a:t>
            </a:r>
            <a:r>
              <a:rPr lang="en-US" dirty="0" err="1">
                <a:solidFill>
                  <a:srgbClr val="050E17"/>
                </a:solidFill>
                <a:latin typeface="Times New Roman" panose="02020603050405020304" pitchFamily="18" charset="0"/>
                <a:cs typeface="Times New Roman" panose="02020603050405020304" pitchFamily="18" charset="0"/>
              </a:rPr>
              <a:t>gửi</a:t>
            </a:r>
            <a:r>
              <a:rPr lang="en-US" dirty="0">
                <a:solidFill>
                  <a:srgbClr val="050E17"/>
                </a:solidFill>
                <a:latin typeface="Times New Roman" panose="02020603050405020304" pitchFamily="18" charset="0"/>
                <a:cs typeface="Times New Roman" panose="02020603050405020304" pitchFamily="18" charset="0"/>
              </a:rPr>
              <a:t> INT data</a:t>
            </a:r>
            <a:r>
              <a:rPr lang="vi-VN" b="0" i="0" dirty="0">
                <a:solidFill>
                  <a:srgbClr val="050E17"/>
                </a:solidFill>
                <a:effectLst/>
                <a:latin typeface="Times New Roman" panose="02020603050405020304" pitchFamily="18" charset="0"/>
                <a:cs typeface="Times New Roman" panose="02020603050405020304" pitchFamily="18" charset="0"/>
              </a:rPr>
              <a:t>. Hd, Hq và Hu là ngưỡng độ trễ, </a:t>
            </a:r>
            <a:r>
              <a:rPr lang="en-US" b="0" i="0" dirty="0" err="1">
                <a:solidFill>
                  <a:srgbClr val="050E17"/>
                </a:solidFill>
                <a:effectLst/>
                <a:latin typeface="Times New Roman" panose="02020603050405020304" pitchFamily="18" charset="0"/>
                <a:cs typeface="Times New Roman" panose="02020603050405020304" pitchFamily="18" charset="0"/>
              </a:rPr>
              <a:t>ngưỡng</a:t>
            </a:r>
            <a:r>
              <a:rPr lang="en-US" b="0" i="0" dirty="0">
                <a:solidFill>
                  <a:srgbClr val="050E17"/>
                </a:solidFill>
                <a:effectLst/>
                <a:latin typeface="Times New Roman" panose="02020603050405020304" pitchFamily="18" charset="0"/>
                <a:cs typeface="Times New Roman" panose="02020603050405020304" pitchFamily="18" charset="0"/>
              </a:rPr>
              <a:t> </a:t>
            </a:r>
            <a:r>
              <a:rPr lang="vi-VN" b="0" i="0" dirty="0">
                <a:solidFill>
                  <a:srgbClr val="050E17"/>
                </a:solidFill>
                <a:effectLst/>
                <a:latin typeface="Times New Roman" panose="02020603050405020304" pitchFamily="18" charset="0"/>
                <a:cs typeface="Times New Roman" panose="02020603050405020304" pitchFamily="18" charset="0"/>
              </a:rPr>
              <a:t>chiếm dụng hàng đợi và </a:t>
            </a:r>
            <a:r>
              <a:rPr lang="en-US" b="0" i="0" dirty="0" err="1">
                <a:solidFill>
                  <a:srgbClr val="050E17"/>
                </a:solidFill>
                <a:effectLst/>
                <a:latin typeface="Times New Roman" panose="02020603050405020304" pitchFamily="18" charset="0"/>
                <a:cs typeface="Times New Roman" panose="02020603050405020304" pitchFamily="18" charset="0"/>
              </a:rPr>
              <a:t>ngưỡng</a:t>
            </a:r>
            <a:r>
              <a:rPr lang="en-US" b="0" i="0" dirty="0">
                <a:solidFill>
                  <a:srgbClr val="050E17"/>
                </a:solidFill>
                <a:effectLst/>
                <a:latin typeface="Times New Roman" panose="02020603050405020304" pitchFamily="18" charset="0"/>
                <a:cs typeface="Times New Roman" panose="02020603050405020304" pitchFamily="18" charset="0"/>
              </a:rPr>
              <a:t> </a:t>
            </a:r>
            <a:r>
              <a:rPr lang="en-US" b="0" i="0" dirty="0" err="1">
                <a:solidFill>
                  <a:srgbClr val="050E17"/>
                </a:solidFill>
                <a:effectLst/>
                <a:latin typeface="Times New Roman" panose="02020603050405020304" pitchFamily="18" charset="0"/>
                <a:cs typeface="Times New Roman" panose="02020603050405020304" pitchFamily="18" charset="0"/>
              </a:rPr>
              <a:t>băng</a:t>
            </a:r>
            <a:r>
              <a:rPr lang="en-US" b="0" i="0" dirty="0">
                <a:solidFill>
                  <a:srgbClr val="050E17"/>
                </a:solidFill>
                <a:effectLst/>
                <a:latin typeface="Times New Roman" panose="02020603050405020304" pitchFamily="18" charset="0"/>
                <a:cs typeface="Times New Roman" panose="02020603050405020304" pitchFamily="18" charset="0"/>
              </a:rPr>
              <a:t> </a:t>
            </a:r>
            <a:r>
              <a:rPr lang="en-US" b="0" i="0" dirty="0" err="1">
                <a:solidFill>
                  <a:srgbClr val="050E17"/>
                </a:solidFill>
                <a:effectLst/>
                <a:latin typeface="Times New Roman" panose="02020603050405020304" pitchFamily="18" charset="0"/>
                <a:cs typeface="Times New Roman" panose="02020603050405020304" pitchFamily="18" charset="0"/>
              </a:rPr>
              <a:t>thông</a:t>
            </a:r>
            <a:r>
              <a:rPr lang="en-US" dirty="0">
                <a:solidFill>
                  <a:srgbClr val="050E17"/>
                </a:solidFill>
                <a:latin typeface="Times New Roman" panose="02020603050405020304" pitchFamily="18" charset="0"/>
                <a:cs typeface="Times New Roman" panose="02020603050405020304" pitchFamily="18" charset="0"/>
              </a:rPr>
              <a:t> </a:t>
            </a:r>
            <a:r>
              <a:rPr lang="en-US" dirty="0" err="1">
                <a:solidFill>
                  <a:srgbClr val="050E17"/>
                </a:solidFill>
                <a:latin typeface="Times New Roman" panose="02020603050405020304" pitchFamily="18" charset="0"/>
                <a:cs typeface="Times New Roman" panose="02020603050405020304" pitchFamily="18" charset="0"/>
              </a:rPr>
              <a:t>nếu</a:t>
            </a:r>
            <a:r>
              <a:rPr lang="en-US" dirty="0">
                <a:solidFill>
                  <a:srgbClr val="050E17"/>
                </a:solidFill>
                <a:latin typeface="Times New Roman" panose="02020603050405020304" pitchFamily="18" charset="0"/>
                <a:cs typeface="Times New Roman" panose="02020603050405020304" pitchFamily="18" charset="0"/>
              </a:rPr>
              <a:t> </a:t>
            </a:r>
            <a:r>
              <a:rPr lang="en-US" dirty="0" err="1">
                <a:solidFill>
                  <a:srgbClr val="050E17"/>
                </a:solidFill>
                <a:latin typeface="Times New Roman" panose="02020603050405020304" pitchFamily="18" charset="0"/>
                <a:cs typeface="Times New Roman" panose="02020603050405020304" pitchFamily="18" charset="0"/>
              </a:rPr>
              <a:t>vượt</a:t>
            </a:r>
            <a:r>
              <a:rPr lang="en-US" dirty="0">
                <a:solidFill>
                  <a:srgbClr val="050E17"/>
                </a:solidFill>
                <a:latin typeface="Times New Roman" panose="02020603050405020304" pitchFamily="18" charset="0"/>
                <a:cs typeface="Times New Roman" panose="02020603050405020304" pitchFamily="18" charset="0"/>
              </a:rPr>
              <a:t> qua </a:t>
            </a:r>
            <a:r>
              <a:rPr lang="en-US" dirty="0" err="1">
                <a:solidFill>
                  <a:srgbClr val="050E17"/>
                </a:solidFill>
                <a:latin typeface="Times New Roman" panose="02020603050405020304" pitchFamily="18" charset="0"/>
                <a:cs typeface="Times New Roman" panose="02020603050405020304" pitchFamily="18" charset="0"/>
              </a:rPr>
              <a:t>ngưỡng</a:t>
            </a:r>
            <a:r>
              <a:rPr lang="en-US" dirty="0">
                <a:solidFill>
                  <a:srgbClr val="050E17"/>
                </a:solidFill>
                <a:latin typeface="Times New Roman" panose="02020603050405020304" pitchFamily="18" charset="0"/>
                <a:cs typeface="Times New Roman" panose="02020603050405020304" pitchFamily="18" charset="0"/>
              </a:rPr>
              <a:t> </a:t>
            </a:r>
            <a:r>
              <a:rPr lang="en-US" dirty="0" err="1">
                <a:solidFill>
                  <a:srgbClr val="050E17"/>
                </a:solidFill>
                <a:latin typeface="Times New Roman" panose="02020603050405020304" pitchFamily="18" charset="0"/>
                <a:cs typeface="Times New Roman" panose="02020603050405020304" pitchFamily="18" charset="0"/>
              </a:rPr>
              <a:t>nào</a:t>
            </a:r>
            <a:r>
              <a:rPr lang="en-US" dirty="0">
                <a:solidFill>
                  <a:srgbClr val="050E17"/>
                </a:solidFill>
                <a:latin typeface="Times New Roman" panose="02020603050405020304" pitchFamily="18" charset="0"/>
                <a:cs typeface="Times New Roman" panose="02020603050405020304" pitchFamily="18" charset="0"/>
              </a:rPr>
              <a:t> </a:t>
            </a:r>
            <a:r>
              <a:rPr lang="en-US" dirty="0" err="1">
                <a:solidFill>
                  <a:srgbClr val="050E17"/>
                </a:solidFill>
                <a:latin typeface="Times New Roman" panose="02020603050405020304" pitchFamily="18" charset="0"/>
                <a:cs typeface="Times New Roman" panose="02020603050405020304" pitchFamily="18" charset="0"/>
              </a:rPr>
              <a:t>đó</a:t>
            </a:r>
            <a:r>
              <a:rPr lang="en-US" dirty="0">
                <a:solidFill>
                  <a:srgbClr val="050E17"/>
                </a:solidFill>
                <a:latin typeface="Times New Roman" panose="02020603050405020304" pitchFamily="18" charset="0"/>
                <a:cs typeface="Times New Roman" panose="02020603050405020304" pitchFamily="18" charset="0"/>
              </a:rPr>
              <a:t> </a:t>
            </a:r>
            <a:r>
              <a:rPr lang="vi-VN" b="0" i="0" dirty="0">
                <a:solidFill>
                  <a:srgbClr val="050E17"/>
                </a:solidFill>
                <a:effectLst/>
                <a:latin typeface="Times New Roman" panose="02020603050405020304" pitchFamily="18" charset="0"/>
                <a:cs typeface="Times New Roman" panose="02020603050405020304" pitchFamily="18" charset="0"/>
              </a:rPr>
              <a:t>tại bất kỳ switch nào </a:t>
            </a:r>
            <a:r>
              <a:rPr lang="en-US" b="0" i="0" dirty="0" err="1">
                <a:solidFill>
                  <a:srgbClr val="050E17"/>
                </a:solidFill>
                <a:effectLst/>
                <a:latin typeface="Times New Roman" panose="02020603050405020304" pitchFamily="18" charset="0"/>
                <a:cs typeface="Times New Roman" panose="02020603050405020304" pitchFamily="18" charset="0"/>
              </a:rPr>
              <a:t>sẽ</a:t>
            </a:r>
            <a:r>
              <a:rPr lang="en-US" b="0" i="0" dirty="0">
                <a:solidFill>
                  <a:srgbClr val="050E17"/>
                </a:solidFill>
                <a:effectLst/>
                <a:latin typeface="Times New Roman" panose="02020603050405020304" pitchFamily="18" charset="0"/>
                <a:cs typeface="Times New Roman" panose="02020603050405020304" pitchFamily="18" charset="0"/>
              </a:rPr>
              <a:t> </a:t>
            </a:r>
            <a:r>
              <a:rPr lang="vi-VN" b="0" i="0" dirty="0">
                <a:solidFill>
                  <a:srgbClr val="050E17"/>
                </a:solidFill>
                <a:effectLst/>
                <a:latin typeface="Times New Roman" panose="02020603050405020304" pitchFamily="18" charset="0"/>
                <a:cs typeface="Times New Roman" panose="02020603050405020304" pitchFamily="18" charset="0"/>
              </a:rPr>
              <a:t>gây ra thay đổi </a:t>
            </a:r>
            <a:r>
              <a:rPr lang="en-US" b="0" i="0" dirty="0">
                <a:solidFill>
                  <a:srgbClr val="050E17"/>
                </a:solidFill>
                <a:effectLst/>
                <a:latin typeface="Times New Roman" panose="02020603050405020304" pitchFamily="18" charset="0"/>
                <a:cs typeface="Times New Roman" panose="02020603050405020304" pitchFamily="18" charset="0"/>
              </a:rPr>
              <a:t>forwarding path </a:t>
            </a:r>
            <a:r>
              <a:rPr lang="vi-VN" b="0" i="0" dirty="0">
                <a:solidFill>
                  <a:srgbClr val="050E17"/>
                </a:solidFill>
                <a:effectLst/>
                <a:latin typeface="Times New Roman" panose="02020603050405020304" pitchFamily="18" charset="0"/>
                <a:cs typeface="Times New Roman" panose="02020603050405020304" pitchFamily="18" charset="0"/>
              </a:rPr>
              <a:t>trong cùng một </a:t>
            </a:r>
            <a:r>
              <a:rPr lang="en-US" b="0" i="0" dirty="0">
                <a:solidFill>
                  <a:srgbClr val="050E17"/>
                </a:solidFill>
                <a:effectLst/>
                <a:latin typeface="Times New Roman" panose="02020603050405020304" pitchFamily="18" charset="0"/>
                <a:cs typeface="Times New Roman" panose="02020603050405020304" pitchFamily="18" charset="0"/>
              </a:rPr>
              <a:t>slice </a:t>
            </a:r>
            <a:r>
              <a:rPr lang="vi-VN" b="0" i="0" dirty="0">
                <a:solidFill>
                  <a:srgbClr val="050E17"/>
                </a:solidFill>
                <a:effectLst/>
                <a:latin typeface="Times New Roman" panose="02020603050405020304" pitchFamily="18" charset="0"/>
                <a:cs typeface="Times New Roman" panose="02020603050405020304" pitchFamily="18" charset="0"/>
              </a:rPr>
              <a:t>vì một điểm nghẽn tại bất kỳ switch nào trên </a:t>
            </a:r>
            <a:r>
              <a:rPr lang="en-US" b="0" i="0" dirty="0">
                <a:solidFill>
                  <a:srgbClr val="050E17"/>
                </a:solidFill>
                <a:effectLst/>
                <a:latin typeface="Times New Roman" panose="02020603050405020304" pitchFamily="18" charset="0"/>
                <a:cs typeface="Times New Roman" panose="02020603050405020304" pitchFamily="18" charset="0"/>
              </a:rPr>
              <a:t>forwarding </a:t>
            </a:r>
            <a:r>
              <a:rPr lang="vi-VN" b="0" i="0" dirty="0">
                <a:solidFill>
                  <a:srgbClr val="050E17"/>
                </a:solidFill>
                <a:effectLst/>
                <a:latin typeface="Times New Roman" panose="02020603050405020304" pitchFamily="18" charset="0"/>
                <a:cs typeface="Times New Roman" panose="02020603050405020304" pitchFamily="18" charset="0"/>
              </a:rPr>
              <a:t>dẫn đến suy giảm hiệu suất nghiêm trọng cho </a:t>
            </a:r>
            <a:r>
              <a:rPr lang="en-US" b="0" i="0" dirty="0">
                <a:solidFill>
                  <a:srgbClr val="050E17"/>
                </a:solidFill>
                <a:effectLst/>
                <a:latin typeface="Times New Roman" panose="02020603050405020304" pitchFamily="18" charset="0"/>
                <a:cs typeface="Times New Roman" panose="02020603050405020304" pitchFamily="18" charset="0"/>
              </a:rPr>
              <a:t>forwarding path </a:t>
            </a:r>
            <a:r>
              <a:rPr lang="vi-VN" b="0" i="0" dirty="0">
                <a:solidFill>
                  <a:srgbClr val="050E17"/>
                </a:solidFill>
                <a:effectLst/>
                <a:latin typeface="Times New Roman" panose="02020603050405020304" pitchFamily="18" charset="0"/>
                <a:cs typeface="Times New Roman" panose="02020603050405020304" pitchFamily="18" charset="0"/>
              </a:rPr>
              <a:t>đó. Di, Qi và Li đại diện cho độ trễ xử lý, chiếm dụng hàng đợi và </a:t>
            </a:r>
            <a:r>
              <a:rPr lang="en-US" b="0" i="0" dirty="0" err="1">
                <a:solidFill>
                  <a:srgbClr val="050E17"/>
                </a:solidFill>
                <a:effectLst/>
                <a:latin typeface="Times New Roman" panose="02020603050405020304" pitchFamily="18" charset="0"/>
                <a:cs typeface="Times New Roman" panose="02020603050405020304" pitchFamily="18" charset="0"/>
              </a:rPr>
              <a:t>băng</a:t>
            </a:r>
            <a:r>
              <a:rPr lang="en-US" b="0" i="0" dirty="0">
                <a:solidFill>
                  <a:srgbClr val="050E17"/>
                </a:solidFill>
                <a:effectLst/>
                <a:latin typeface="Times New Roman" panose="02020603050405020304" pitchFamily="18" charset="0"/>
                <a:cs typeface="Times New Roman" panose="02020603050405020304" pitchFamily="18" charset="0"/>
              </a:rPr>
              <a:t> </a:t>
            </a:r>
            <a:r>
              <a:rPr lang="en-US" b="0" i="0" dirty="0" err="1">
                <a:solidFill>
                  <a:srgbClr val="050E17"/>
                </a:solidFill>
                <a:effectLst/>
                <a:latin typeface="Times New Roman" panose="02020603050405020304" pitchFamily="18" charset="0"/>
                <a:cs typeface="Times New Roman" panose="02020603050405020304" pitchFamily="18" charset="0"/>
              </a:rPr>
              <a:t>thông</a:t>
            </a:r>
            <a:r>
              <a:rPr lang="en-US" b="0" i="0" dirty="0">
                <a:solidFill>
                  <a:srgbClr val="050E17"/>
                </a:solidFill>
                <a:effectLst/>
                <a:latin typeface="Times New Roman" panose="02020603050405020304" pitchFamily="18" charset="0"/>
                <a:cs typeface="Times New Roman" panose="02020603050405020304" pitchFamily="18" charset="0"/>
              </a:rPr>
              <a:t> </a:t>
            </a:r>
            <a:r>
              <a:rPr lang="vi-VN" b="0" i="0" dirty="0">
                <a:solidFill>
                  <a:srgbClr val="050E17"/>
                </a:solidFill>
                <a:effectLst/>
                <a:latin typeface="Times New Roman" panose="02020603050405020304" pitchFamily="18" charset="0"/>
                <a:cs typeface="Times New Roman" panose="02020603050405020304" pitchFamily="18" charset="0"/>
              </a:rPr>
              <a:t>của switch 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00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775C-A679-6AEB-A69D-28A8E7C711EA}"/>
              </a:ext>
            </a:extLst>
          </p:cNvPr>
          <p:cNvSpPr>
            <a:spLocks noGrp="1"/>
          </p:cNvSpPr>
          <p:nvPr>
            <p:ph type="title"/>
          </p:nvPr>
        </p:nvSpPr>
        <p:spPr>
          <a:xfrm>
            <a:off x="1021577" y="2788554"/>
            <a:ext cx="4020940" cy="1280890"/>
          </a:xfrm>
        </p:spPr>
        <p:txBody>
          <a:bodyPr>
            <a:normAutofit/>
          </a:bodyPr>
          <a:lstStyle/>
          <a:p>
            <a:pPr algn="ctr"/>
            <a:r>
              <a:rPr lang="en-US" sz="3200"/>
              <a:t>Mã giả của SDNPS</a:t>
            </a:r>
          </a:p>
        </p:txBody>
      </p:sp>
      <p:pic>
        <p:nvPicPr>
          <p:cNvPr id="4" name="Picture 3">
            <a:extLst>
              <a:ext uri="{FF2B5EF4-FFF2-40B4-BE49-F238E27FC236}">
                <a16:creationId xmlns:a16="http://schemas.microsoft.com/office/drawing/2014/main" id="{7762A726-B0B2-3275-CBB8-E1094C1F5486}"/>
              </a:ext>
            </a:extLst>
          </p:cNvPr>
          <p:cNvPicPr>
            <a:picLocks noChangeAspect="1"/>
          </p:cNvPicPr>
          <p:nvPr/>
        </p:nvPicPr>
        <p:blipFill>
          <a:blip r:embed="rId2"/>
          <a:stretch>
            <a:fillRect/>
          </a:stretch>
        </p:blipFill>
        <p:spPr>
          <a:xfrm>
            <a:off x="5491265" y="457631"/>
            <a:ext cx="5099795" cy="5942737"/>
          </a:xfrm>
          <a:prstGeom prst="rect">
            <a:avLst/>
          </a:prstGeom>
        </p:spPr>
      </p:pic>
    </p:spTree>
    <p:extLst>
      <p:ext uri="{BB962C8B-B14F-4D97-AF65-F5344CB8AC3E}">
        <p14:creationId xmlns:p14="http://schemas.microsoft.com/office/powerpoint/2010/main" val="314334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B852-D0F8-30A2-87AB-C886ECE10B76}"/>
              </a:ext>
            </a:extLst>
          </p:cNvPr>
          <p:cNvSpPr>
            <a:spLocks noGrp="1"/>
          </p:cNvSpPr>
          <p:nvPr>
            <p:ph type="title"/>
          </p:nvPr>
        </p:nvSpPr>
        <p:spPr/>
        <p:txBody>
          <a:bodyPr/>
          <a:lstStyle/>
          <a:p>
            <a:r>
              <a:rPr lang="en-US"/>
              <a:t>Đánh giá hiệu suất</a:t>
            </a:r>
          </a:p>
        </p:txBody>
      </p:sp>
      <p:pic>
        <p:nvPicPr>
          <p:cNvPr id="4" name="Picture 3">
            <a:extLst>
              <a:ext uri="{FF2B5EF4-FFF2-40B4-BE49-F238E27FC236}">
                <a16:creationId xmlns:a16="http://schemas.microsoft.com/office/drawing/2014/main" id="{D3E6EBEF-F688-8DE3-3008-E794DC655967}"/>
              </a:ext>
            </a:extLst>
          </p:cNvPr>
          <p:cNvPicPr>
            <a:picLocks noChangeAspect="1"/>
          </p:cNvPicPr>
          <p:nvPr/>
        </p:nvPicPr>
        <p:blipFill>
          <a:blip r:embed="rId2"/>
          <a:stretch>
            <a:fillRect/>
          </a:stretch>
        </p:blipFill>
        <p:spPr>
          <a:xfrm>
            <a:off x="3494585" y="1371228"/>
            <a:ext cx="8466333" cy="3440469"/>
          </a:xfrm>
          <a:prstGeom prst="rect">
            <a:avLst/>
          </a:prstGeom>
        </p:spPr>
      </p:pic>
      <p:sp>
        <p:nvSpPr>
          <p:cNvPr id="5" name="TextBox 4">
            <a:extLst>
              <a:ext uri="{FF2B5EF4-FFF2-40B4-BE49-F238E27FC236}">
                <a16:creationId xmlns:a16="http://schemas.microsoft.com/office/drawing/2014/main" id="{E7B061D2-FCCE-7327-073F-E6437A992413}"/>
              </a:ext>
            </a:extLst>
          </p:cNvPr>
          <p:cNvSpPr txBox="1"/>
          <p:nvPr/>
        </p:nvSpPr>
        <p:spPr>
          <a:xfrm>
            <a:off x="1067172" y="2168132"/>
            <a:ext cx="2261954" cy="923330"/>
          </a:xfrm>
          <a:prstGeom prst="rect">
            <a:avLst/>
          </a:prstGeom>
          <a:noFill/>
        </p:spPr>
        <p:txBody>
          <a:bodyPr wrap="square" rtlCol="0">
            <a:spAutoFit/>
          </a:bodyPr>
          <a:lstStyle/>
          <a:p>
            <a:pPr algn="ctr"/>
            <a:r>
              <a:rPr lang="en-US"/>
              <a:t>Cấu trúc mạng SDN được sử dụng để mô phỏng</a:t>
            </a:r>
          </a:p>
        </p:txBody>
      </p:sp>
      <p:sp>
        <p:nvSpPr>
          <p:cNvPr id="6" name="TextBox 5">
            <a:extLst>
              <a:ext uri="{FF2B5EF4-FFF2-40B4-BE49-F238E27FC236}">
                <a16:creationId xmlns:a16="http://schemas.microsoft.com/office/drawing/2014/main" id="{A849281A-1A1B-4E06-A6F3-A6069828EA9A}"/>
              </a:ext>
            </a:extLst>
          </p:cNvPr>
          <p:cNvSpPr txBox="1"/>
          <p:nvPr/>
        </p:nvSpPr>
        <p:spPr>
          <a:xfrm>
            <a:off x="1873187" y="4953001"/>
            <a:ext cx="9277166" cy="1477328"/>
          </a:xfrm>
          <a:prstGeom prst="rect">
            <a:avLst/>
          </a:prstGeom>
          <a:noFill/>
        </p:spPr>
        <p:txBody>
          <a:bodyPr wrap="square" rtlCol="0">
            <a:spAutoFit/>
          </a:bodyPr>
          <a:lstStyle/>
          <a:p>
            <a:pPr algn="just"/>
            <a:r>
              <a:rPr lang="vi-VN" b="0" i="0" dirty="0">
                <a:solidFill>
                  <a:srgbClr val="050E17"/>
                </a:solidFill>
                <a:effectLst/>
                <a:latin typeface="Times New Roman" panose="02020603050405020304" pitchFamily="18" charset="0"/>
                <a:cs typeface="Times New Roman" panose="02020603050405020304" pitchFamily="18" charset="0"/>
              </a:rPr>
              <a:t>Băng thông của mỗi liên kết giữa hai switch là 20, 30 hoặc 60 Mbps. Kích thước hàng đợi của mỗi switch là 50 gói tin. Công cụ Iperf được sử dụng để tạo ra các luồng UDP ở tốc độ dữ liệu ổn định là 50 Kbps cho mỗi thiết bị </a:t>
            </a:r>
            <a:r>
              <a:rPr lang="en-US" b="0" i="0" dirty="0" err="1">
                <a:solidFill>
                  <a:srgbClr val="050E17"/>
                </a:solidFill>
                <a:effectLst/>
                <a:latin typeface="Times New Roman" panose="02020603050405020304" pitchFamily="18" charset="0"/>
                <a:cs typeface="Times New Roman" panose="02020603050405020304" pitchFamily="18" charset="0"/>
              </a:rPr>
              <a:t>mMTC</a:t>
            </a:r>
            <a:r>
              <a:rPr lang="vi-VN" b="0" i="0" dirty="0">
                <a:solidFill>
                  <a:srgbClr val="050E17"/>
                </a:solidFill>
                <a:effectLst/>
                <a:latin typeface="Times New Roman" panose="02020603050405020304" pitchFamily="18" charset="0"/>
                <a:cs typeface="Times New Roman" panose="02020603050405020304" pitchFamily="18" charset="0"/>
              </a:rPr>
              <a:t>, và số lượng thiết bị </a:t>
            </a:r>
            <a:r>
              <a:rPr lang="en-US" b="0" i="0" dirty="0" err="1">
                <a:solidFill>
                  <a:srgbClr val="050E17"/>
                </a:solidFill>
                <a:effectLst/>
                <a:latin typeface="Times New Roman" panose="02020603050405020304" pitchFamily="18" charset="0"/>
                <a:cs typeface="Times New Roman" panose="02020603050405020304" pitchFamily="18" charset="0"/>
              </a:rPr>
              <a:t>mMTC</a:t>
            </a:r>
            <a:r>
              <a:rPr lang="en-US" b="0" i="0" dirty="0">
                <a:solidFill>
                  <a:srgbClr val="050E17"/>
                </a:solidFill>
                <a:effectLst/>
                <a:latin typeface="Times New Roman" panose="02020603050405020304" pitchFamily="18" charset="0"/>
                <a:cs typeface="Times New Roman" panose="02020603050405020304" pitchFamily="18" charset="0"/>
              </a:rPr>
              <a:t> </a:t>
            </a:r>
            <a:r>
              <a:rPr lang="vi-VN" b="0" i="0" dirty="0">
                <a:solidFill>
                  <a:srgbClr val="050E17"/>
                </a:solidFill>
                <a:effectLst/>
                <a:latin typeface="Times New Roman" panose="02020603050405020304" pitchFamily="18" charset="0"/>
                <a:cs typeface="Times New Roman" panose="02020603050405020304" pitchFamily="18" charset="0"/>
              </a:rPr>
              <a:t>thay đổi từ 100 đến 500. Hai luồng </a:t>
            </a:r>
            <a:r>
              <a:rPr lang="vi-VN" dirty="0">
                <a:solidFill>
                  <a:srgbClr val="050E17"/>
                </a:solidFill>
                <a:latin typeface="Times New Roman" panose="02020603050405020304" pitchFamily="18" charset="0"/>
                <a:cs typeface="Times New Roman" panose="02020603050405020304" pitchFamily="18" charset="0"/>
              </a:rPr>
              <a:t>URLLC</a:t>
            </a:r>
            <a:r>
              <a:rPr lang="en-US" dirty="0">
                <a:solidFill>
                  <a:srgbClr val="050E17"/>
                </a:solidFill>
                <a:latin typeface="Times New Roman" panose="02020603050405020304" pitchFamily="18" charset="0"/>
                <a:cs typeface="Times New Roman" panose="02020603050405020304" pitchFamily="18" charset="0"/>
              </a:rPr>
              <a:t>-</a:t>
            </a:r>
            <a:r>
              <a:rPr lang="vi-VN" dirty="0">
                <a:solidFill>
                  <a:srgbClr val="050E17"/>
                </a:solidFill>
                <a:latin typeface="Times New Roman" panose="02020603050405020304" pitchFamily="18" charset="0"/>
                <a:cs typeface="Times New Roman" panose="02020603050405020304" pitchFamily="18" charset="0"/>
              </a:rPr>
              <a:t>UDP được truyền với tốc độ là 5 và 17 Mbps. Các </a:t>
            </a:r>
            <a:r>
              <a:rPr lang="en-US" dirty="0">
                <a:solidFill>
                  <a:srgbClr val="050E17"/>
                </a:solidFill>
                <a:latin typeface="Times New Roman" panose="02020603050405020304" pitchFamily="18" charset="0"/>
                <a:cs typeface="Times New Roman" panose="02020603050405020304" pitchFamily="18" charset="0"/>
              </a:rPr>
              <a:t>host</a:t>
            </a:r>
            <a:r>
              <a:rPr lang="vi-VN" dirty="0">
                <a:solidFill>
                  <a:srgbClr val="050E17"/>
                </a:solidFill>
                <a:latin typeface="Times New Roman" panose="02020603050405020304" pitchFamily="18" charset="0"/>
                <a:cs typeface="Times New Roman" panose="02020603050405020304" pitchFamily="18" charset="0"/>
              </a:rPr>
              <a:t> nguồn và đích của các luồng mMTC là H1 và H3</a:t>
            </a:r>
            <a:r>
              <a:rPr lang="en-US" dirty="0">
                <a:solidFill>
                  <a:srgbClr val="050E17"/>
                </a:solidFill>
                <a:latin typeface="Times New Roman" panose="02020603050405020304" pitchFamily="18" charset="0"/>
                <a:cs typeface="Times New Roman" panose="02020603050405020304" pitchFamily="18" charset="0"/>
              </a:rPr>
              <a:t>;</a:t>
            </a:r>
            <a:r>
              <a:rPr lang="vi-VN" dirty="0">
                <a:solidFill>
                  <a:srgbClr val="050E17"/>
                </a:solidFill>
                <a:latin typeface="Times New Roman" panose="02020603050405020304" pitchFamily="18" charset="0"/>
                <a:cs typeface="Times New Roman" panose="02020603050405020304" pitchFamily="18" charset="0"/>
              </a:rPr>
              <a:t> các </a:t>
            </a:r>
            <a:r>
              <a:rPr lang="en-US" dirty="0">
                <a:solidFill>
                  <a:srgbClr val="050E17"/>
                </a:solidFill>
                <a:latin typeface="Times New Roman" panose="02020603050405020304" pitchFamily="18" charset="0"/>
                <a:cs typeface="Times New Roman" panose="02020603050405020304" pitchFamily="18" charset="0"/>
              </a:rPr>
              <a:t>host</a:t>
            </a:r>
            <a:r>
              <a:rPr lang="vi-VN" dirty="0">
                <a:solidFill>
                  <a:srgbClr val="050E17"/>
                </a:solidFill>
                <a:latin typeface="Times New Roman" panose="02020603050405020304" pitchFamily="18" charset="0"/>
                <a:cs typeface="Times New Roman" panose="02020603050405020304" pitchFamily="18" charset="0"/>
              </a:rPr>
              <a:t> nguồn và đích của các luồng URLLC lần lượt là H2 và H4.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532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C18E-E435-AE19-6040-C4C4E0B6124E}"/>
              </a:ext>
            </a:extLst>
          </p:cNvPr>
          <p:cNvSpPr>
            <a:spLocks noGrp="1"/>
          </p:cNvSpPr>
          <p:nvPr>
            <p:ph type="title"/>
          </p:nvPr>
        </p:nvSpPr>
        <p:spPr/>
        <p:txBody>
          <a:bodyPr/>
          <a:lstStyle/>
          <a:p>
            <a:r>
              <a:rPr lang="en-US"/>
              <a:t>Đánh giá hiệu suất</a:t>
            </a:r>
          </a:p>
        </p:txBody>
      </p:sp>
      <p:pic>
        <p:nvPicPr>
          <p:cNvPr id="4" name="Picture 3">
            <a:extLst>
              <a:ext uri="{FF2B5EF4-FFF2-40B4-BE49-F238E27FC236}">
                <a16:creationId xmlns:a16="http://schemas.microsoft.com/office/drawing/2014/main" id="{CAF68B33-D84B-D444-A2D7-9529B95370CE}"/>
              </a:ext>
            </a:extLst>
          </p:cNvPr>
          <p:cNvPicPr>
            <a:picLocks noChangeAspect="1"/>
          </p:cNvPicPr>
          <p:nvPr/>
        </p:nvPicPr>
        <p:blipFill>
          <a:blip r:embed="rId3"/>
          <a:stretch>
            <a:fillRect/>
          </a:stretch>
        </p:blipFill>
        <p:spPr>
          <a:xfrm>
            <a:off x="5095865" y="1457874"/>
            <a:ext cx="6408746" cy="5142580"/>
          </a:xfrm>
          <a:prstGeom prst="rect">
            <a:avLst/>
          </a:prstGeom>
        </p:spPr>
      </p:pic>
      <p:sp>
        <p:nvSpPr>
          <p:cNvPr id="6" name="TextBox 5">
            <a:extLst>
              <a:ext uri="{FF2B5EF4-FFF2-40B4-BE49-F238E27FC236}">
                <a16:creationId xmlns:a16="http://schemas.microsoft.com/office/drawing/2014/main" id="{714058C6-8237-C6B6-B45B-2BDD3DE208AE}"/>
              </a:ext>
            </a:extLst>
          </p:cNvPr>
          <p:cNvSpPr txBox="1"/>
          <p:nvPr/>
        </p:nvSpPr>
        <p:spPr>
          <a:xfrm>
            <a:off x="1118587" y="3075057"/>
            <a:ext cx="3741308" cy="707886"/>
          </a:xfrm>
          <a:prstGeom prst="rect">
            <a:avLst/>
          </a:prstGeom>
          <a:noFill/>
        </p:spPr>
        <p:txBody>
          <a:bodyPr wrap="square" rtlCol="0">
            <a:spAutoFit/>
          </a:bodyPr>
          <a:lstStyle/>
          <a:p>
            <a:pPr algn="ctr"/>
            <a:r>
              <a:rPr lang="vi-VN" sz="2000" b="0" i="0">
                <a:solidFill>
                  <a:srgbClr val="050E17"/>
                </a:solidFill>
                <a:effectLst/>
                <a:latin typeface="Times New Roman" panose="02020603050405020304" pitchFamily="18" charset="0"/>
                <a:cs typeface="Times New Roman" panose="02020603050405020304" pitchFamily="18" charset="0"/>
              </a:rPr>
              <a:t>Các tham số và giá trị của chúng được sử dụng trong mô phỏng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440596"/>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E7D3-57DA-6F8F-E604-50F295A54276}"/>
              </a:ext>
            </a:extLst>
          </p:cNvPr>
          <p:cNvSpPr>
            <a:spLocks noGrp="1"/>
          </p:cNvSpPr>
          <p:nvPr>
            <p:ph type="title"/>
          </p:nvPr>
        </p:nvSpPr>
        <p:spPr>
          <a:xfrm>
            <a:off x="2344349" y="420814"/>
            <a:ext cx="8911687" cy="1280890"/>
          </a:xfrm>
        </p:spPr>
        <p:txBody>
          <a:bodyPr/>
          <a:lstStyle/>
          <a:p>
            <a:r>
              <a:rPr lang="en-US"/>
              <a:t>Kết quả mô phỏng với URLLC Slice</a:t>
            </a:r>
          </a:p>
        </p:txBody>
      </p:sp>
      <p:pic>
        <p:nvPicPr>
          <p:cNvPr id="4" name="Picture 3">
            <a:extLst>
              <a:ext uri="{FF2B5EF4-FFF2-40B4-BE49-F238E27FC236}">
                <a16:creationId xmlns:a16="http://schemas.microsoft.com/office/drawing/2014/main" id="{3E416BC0-08E8-65AA-7C63-E32388C4D107}"/>
              </a:ext>
            </a:extLst>
          </p:cNvPr>
          <p:cNvPicPr>
            <a:picLocks noChangeAspect="1"/>
          </p:cNvPicPr>
          <p:nvPr/>
        </p:nvPicPr>
        <p:blipFill>
          <a:blip r:embed="rId2"/>
          <a:stretch>
            <a:fillRect/>
          </a:stretch>
        </p:blipFill>
        <p:spPr>
          <a:xfrm>
            <a:off x="4495754" y="1264555"/>
            <a:ext cx="3789147" cy="2311380"/>
          </a:xfrm>
          <a:prstGeom prst="rect">
            <a:avLst/>
          </a:prstGeom>
        </p:spPr>
      </p:pic>
      <p:pic>
        <p:nvPicPr>
          <p:cNvPr id="6" name="Picture 5">
            <a:extLst>
              <a:ext uri="{FF2B5EF4-FFF2-40B4-BE49-F238E27FC236}">
                <a16:creationId xmlns:a16="http://schemas.microsoft.com/office/drawing/2014/main" id="{A15D74C3-F821-D830-AE43-5FC658DD13AB}"/>
              </a:ext>
            </a:extLst>
          </p:cNvPr>
          <p:cNvPicPr>
            <a:picLocks noChangeAspect="1"/>
          </p:cNvPicPr>
          <p:nvPr/>
        </p:nvPicPr>
        <p:blipFill>
          <a:blip r:embed="rId3"/>
          <a:stretch>
            <a:fillRect/>
          </a:stretch>
        </p:blipFill>
        <p:spPr>
          <a:xfrm>
            <a:off x="8284901" y="1264555"/>
            <a:ext cx="3789147" cy="2313775"/>
          </a:xfrm>
          <a:prstGeom prst="rect">
            <a:avLst/>
          </a:prstGeom>
        </p:spPr>
      </p:pic>
      <p:pic>
        <p:nvPicPr>
          <p:cNvPr id="8" name="Picture 7">
            <a:extLst>
              <a:ext uri="{FF2B5EF4-FFF2-40B4-BE49-F238E27FC236}">
                <a16:creationId xmlns:a16="http://schemas.microsoft.com/office/drawing/2014/main" id="{7C8814D8-D3FA-A04E-931F-50BC5A13F8FC}"/>
              </a:ext>
            </a:extLst>
          </p:cNvPr>
          <p:cNvPicPr>
            <a:picLocks noChangeAspect="1"/>
          </p:cNvPicPr>
          <p:nvPr/>
        </p:nvPicPr>
        <p:blipFill>
          <a:blip r:embed="rId4"/>
          <a:stretch>
            <a:fillRect/>
          </a:stretch>
        </p:blipFill>
        <p:spPr>
          <a:xfrm>
            <a:off x="6922781" y="3575935"/>
            <a:ext cx="5151267" cy="2842620"/>
          </a:xfrm>
          <a:prstGeom prst="rect">
            <a:avLst/>
          </a:prstGeom>
        </p:spPr>
      </p:pic>
      <p:sp>
        <p:nvSpPr>
          <p:cNvPr id="9" name="TextBox 8">
            <a:extLst>
              <a:ext uri="{FF2B5EF4-FFF2-40B4-BE49-F238E27FC236}">
                <a16:creationId xmlns:a16="http://schemas.microsoft.com/office/drawing/2014/main" id="{02A49CD3-DD80-3570-8954-DA620626ACE0}"/>
              </a:ext>
            </a:extLst>
          </p:cNvPr>
          <p:cNvSpPr txBox="1"/>
          <p:nvPr/>
        </p:nvSpPr>
        <p:spPr>
          <a:xfrm>
            <a:off x="1154097" y="1264555"/>
            <a:ext cx="2986550" cy="5016758"/>
          </a:xfrm>
          <a:prstGeom prst="rect">
            <a:avLst/>
          </a:prstGeom>
          <a:noFill/>
        </p:spPr>
        <p:txBody>
          <a:bodyPr wrap="square" rtlCol="0">
            <a:spAutoFit/>
          </a:bodyPr>
          <a:lstStyle/>
          <a:p>
            <a:pPr algn="just"/>
            <a:r>
              <a:rPr lang="en-US" sz="1600">
                <a:solidFill>
                  <a:srgbClr val="050E17"/>
                </a:solidFill>
                <a:latin typeface="Times New Roman" panose="02020603050405020304" pitchFamily="18" charset="0"/>
                <a:cs typeface="Times New Roman" panose="02020603050405020304" pitchFamily="18" charset="0"/>
              </a:rPr>
              <a:t>T</a:t>
            </a:r>
            <a:r>
              <a:rPr lang="vi-VN" sz="1600" b="0" i="0">
                <a:solidFill>
                  <a:srgbClr val="050E17"/>
                </a:solidFill>
                <a:effectLst/>
                <a:latin typeface="Times New Roman" panose="02020603050405020304" pitchFamily="18" charset="0"/>
                <a:cs typeface="Times New Roman" panose="02020603050405020304" pitchFamily="18" charset="0"/>
              </a:rPr>
              <a:t>ỷ lệ mất gói trung bình với SDNPS (đường cong màu xanh)</a:t>
            </a:r>
            <a:r>
              <a:rPr lang="en-US" sz="1600" b="0" i="0">
                <a:solidFill>
                  <a:srgbClr val="050E17"/>
                </a:solidFill>
                <a:effectLst/>
                <a:latin typeface="Times New Roman" panose="02020603050405020304" pitchFamily="18" charset="0"/>
                <a:cs typeface="Times New Roman" panose="02020603050405020304" pitchFamily="18" charset="0"/>
              </a:rPr>
              <a:t> </a:t>
            </a:r>
            <a:r>
              <a:rPr lang="vi-VN" sz="1600" b="0" i="0">
                <a:solidFill>
                  <a:srgbClr val="050E17"/>
                </a:solidFill>
                <a:effectLst/>
                <a:latin typeface="Times New Roman" panose="02020603050405020304" pitchFamily="18" charset="0"/>
                <a:cs typeface="Times New Roman" panose="02020603050405020304" pitchFamily="18" charset="0"/>
              </a:rPr>
              <a:t>luôn giảm xuống gần </a:t>
            </a:r>
            <a:r>
              <a:rPr lang="en-US" sz="1600" b="0" i="0">
                <a:solidFill>
                  <a:srgbClr val="050E17"/>
                </a:solidFill>
                <a:effectLst/>
                <a:latin typeface="Times New Roman" panose="02020603050405020304" pitchFamily="18" charset="0"/>
                <a:cs typeface="Times New Roman" panose="02020603050405020304" pitchFamily="18" charset="0"/>
              </a:rPr>
              <a:t>0</a:t>
            </a:r>
            <a:r>
              <a:rPr lang="vi-VN" sz="1600" b="0" i="0">
                <a:solidFill>
                  <a:srgbClr val="050E17"/>
                </a:solidFill>
                <a:effectLst/>
                <a:latin typeface="Times New Roman" panose="02020603050405020304" pitchFamily="18" charset="0"/>
                <a:cs typeface="Times New Roman" panose="02020603050405020304" pitchFamily="18" charset="0"/>
              </a:rPr>
              <a:t> nhanh hơn sau khi qua </a:t>
            </a:r>
            <a:r>
              <a:rPr lang="en-US" sz="1600" b="0" i="0">
                <a:solidFill>
                  <a:srgbClr val="050E17"/>
                </a:solidFill>
                <a:effectLst/>
                <a:latin typeface="Times New Roman" panose="02020603050405020304" pitchFamily="18" charset="0"/>
                <a:cs typeface="Times New Roman" panose="02020603050405020304" pitchFamily="18" charset="0"/>
              </a:rPr>
              <a:t>3</a:t>
            </a:r>
            <a:r>
              <a:rPr lang="vi-VN" sz="1600" b="0" i="0">
                <a:solidFill>
                  <a:srgbClr val="050E17"/>
                </a:solidFill>
                <a:effectLst/>
                <a:latin typeface="Times New Roman" panose="02020603050405020304" pitchFamily="18" charset="0"/>
                <a:cs typeface="Times New Roman" panose="02020603050405020304" pitchFamily="18" charset="0"/>
              </a:rPr>
              <a:t> giây so với SDN truyền thống với định tuyến tĩnh (đường</a:t>
            </a:r>
            <a:r>
              <a:rPr lang="en-US" sz="1600" b="0" i="0">
                <a:solidFill>
                  <a:srgbClr val="050E17"/>
                </a:solidFill>
                <a:effectLst/>
                <a:latin typeface="Times New Roman" panose="02020603050405020304" pitchFamily="18" charset="0"/>
                <a:cs typeface="Times New Roman" panose="02020603050405020304" pitchFamily="18" charset="0"/>
              </a:rPr>
              <a:t> </a:t>
            </a:r>
            <a:r>
              <a:rPr lang="vi-VN" sz="1600" b="0" i="0">
                <a:solidFill>
                  <a:srgbClr val="050E17"/>
                </a:solidFill>
                <a:effectLst/>
                <a:latin typeface="Times New Roman" panose="02020603050405020304" pitchFamily="18" charset="0"/>
                <a:cs typeface="Times New Roman" panose="02020603050405020304" pitchFamily="18" charset="0"/>
              </a:rPr>
              <a:t>màu xám) hoặc định tuyến động (đường</a:t>
            </a:r>
            <a:r>
              <a:rPr lang="en-US" sz="1600" b="0" i="0">
                <a:solidFill>
                  <a:srgbClr val="050E17"/>
                </a:solidFill>
                <a:effectLst/>
                <a:latin typeface="Times New Roman" panose="02020603050405020304" pitchFamily="18" charset="0"/>
                <a:cs typeface="Times New Roman" panose="02020603050405020304" pitchFamily="18" charset="0"/>
              </a:rPr>
              <a:t> </a:t>
            </a:r>
            <a:r>
              <a:rPr lang="vi-VN" sz="1600" b="0" i="0">
                <a:solidFill>
                  <a:srgbClr val="050E17"/>
                </a:solidFill>
                <a:effectLst/>
                <a:latin typeface="Times New Roman" panose="02020603050405020304" pitchFamily="18" charset="0"/>
                <a:cs typeface="Times New Roman" panose="02020603050405020304" pitchFamily="18" charset="0"/>
              </a:rPr>
              <a:t>màu cam)</a:t>
            </a:r>
            <a:r>
              <a:rPr lang="en-US" sz="1600" b="0" i="0">
                <a:solidFill>
                  <a:srgbClr val="050E17"/>
                </a:solidFill>
                <a:effectLst/>
                <a:latin typeface="Times New Roman" panose="02020603050405020304" pitchFamily="18" charset="0"/>
                <a:cs typeface="Times New Roman" panose="02020603050405020304" pitchFamily="18" charset="0"/>
              </a:rPr>
              <a:t>. </a:t>
            </a:r>
            <a:r>
              <a:rPr lang="vi-VN" sz="1600" b="0" i="0">
                <a:solidFill>
                  <a:srgbClr val="050E17"/>
                </a:solidFill>
                <a:effectLst/>
                <a:latin typeface="Times New Roman" panose="02020603050405020304" pitchFamily="18" charset="0"/>
                <a:cs typeface="Times New Roman" panose="02020603050405020304" pitchFamily="18" charset="0"/>
              </a:rPr>
              <a:t>Kết quả này xảy ra vì với SDNPS, dữ liệu INT cho mỗi switch được mang bởi một gói tin dữ liệu mỗi 0,5 giây, được trích xuất tại switch đích và gửi đến bộ điều khiển lát cắt mạng, cho phép phản hồi nhanh chóng cho tắc nghẽn mạng. Do đó, bộ điều khiển NS nhanh chóng quyết định chuyển hướng luồng URLLC 17 Mbps sang đường chuyển tiếp thứ hai (tức là S1-S3-S4-S6) trong lát cắt URLLC.</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59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724BBA-10B6-247F-3C4E-CDE2157AADFA}"/>
              </a:ext>
            </a:extLst>
          </p:cNvPr>
          <p:cNvSpPr txBox="1"/>
          <p:nvPr/>
        </p:nvSpPr>
        <p:spPr>
          <a:xfrm>
            <a:off x="2334827" y="1722268"/>
            <a:ext cx="6915705" cy="646331"/>
          </a:xfrm>
          <a:prstGeom prst="rect">
            <a:avLst/>
          </a:prstGeom>
          <a:noFill/>
        </p:spPr>
        <p:txBody>
          <a:bodyPr wrap="square" rtlCol="0">
            <a:spAutoFit/>
          </a:bodyPr>
          <a:lstStyle/>
          <a:p>
            <a:r>
              <a:rPr lang="en-US" sz="3600"/>
              <a:t>Nội dung thuyết trình</a:t>
            </a:r>
          </a:p>
        </p:txBody>
      </p:sp>
      <p:sp>
        <p:nvSpPr>
          <p:cNvPr id="5" name="TextBox 4">
            <a:extLst>
              <a:ext uri="{FF2B5EF4-FFF2-40B4-BE49-F238E27FC236}">
                <a16:creationId xmlns:a16="http://schemas.microsoft.com/office/drawing/2014/main" id="{8A78A958-FF2E-BE4C-729F-B19B780D3A66}"/>
              </a:ext>
            </a:extLst>
          </p:cNvPr>
          <p:cNvSpPr txBox="1"/>
          <p:nvPr/>
        </p:nvSpPr>
        <p:spPr>
          <a:xfrm>
            <a:off x="2334827" y="2503503"/>
            <a:ext cx="8140823" cy="2308324"/>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3200"/>
              <a:t>Phân tích bài báo</a:t>
            </a:r>
          </a:p>
          <a:p>
            <a:pPr marL="285750" indent="-285750">
              <a:buFont typeface="Arial" panose="020B0604020202020204" pitchFamily="34" charset="0"/>
              <a:buChar char="•"/>
            </a:pPr>
            <a:r>
              <a:rPr lang="en-US" sz="3200"/>
              <a:t>Triển khai chương trình</a:t>
            </a:r>
          </a:p>
          <a:p>
            <a:pPr marL="285750" indent="-285750">
              <a:buFont typeface="Arial" panose="020B0604020202020204" pitchFamily="34" charset="0"/>
              <a:buChar char="•"/>
            </a:pPr>
            <a:endParaRPr lang="en-US" sz="3200"/>
          </a:p>
        </p:txBody>
      </p:sp>
    </p:spTree>
    <p:extLst>
      <p:ext uri="{BB962C8B-B14F-4D97-AF65-F5344CB8AC3E}">
        <p14:creationId xmlns:p14="http://schemas.microsoft.com/office/powerpoint/2010/main" val="2518426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C0E6-F7D8-3C7C-FFB4-FF5EC12842E7}"/>
              </a:ext>
            </a:extLst>
          </p:cNvPr>
          <p:cNvSpPr>
            <a:spLocks noGrp="1"/>
          </p:cNvSpPr>
          <p:nvPr>
            <p:ph type="title"/>
          </p:nvPr>
        </p:nvSpPr>
        <p:spPr/>
        <p:txBody>
          <a:bodyPr/>
          <a:lstStyle/>
          <a:p>
            <a:r>
              <a:rPr lang="en-US"/>
              <a:t>Kết quả mô phỏng với URLLC Slice</a:t>
            </a:r>
          </a:p>
        </p:txBody>
      </p:sp>
      <p:pic>
        <p:nvPicPr>
          <p:cNvPr id="4" name="Picture 3">
            <a:extLst>
              <a:ext uri="{FF2B5EF4-FFF2-40B4-BE49-F238E27FC236}">
                <a16:creationId xmlns:a16="http://schemas.microsoft.com/office/drawing/2014/main" id="{25719C4C-0635-F77D-7FD5-483CC1E930EF}"/>
              </a:ext>
            </a:extLst>
          </p:cNvPr>
          <p:cNvPicPr>
            <a:picLocks noChangeAspect="1"/>
          </p:cNvPicPr>
          <p:nvPr/>
        </p:nvPicPr>
        <p:blipFill>
          <a:blip r:embed="rId2"/>
          <a:stretch>
            <a:fillRect/>
          </a:stretch>
        </p:blipFill>
        <p:spPr>
          <a:xfrm>
            <a:off x="2592924" y="1392791"/>
            <a:ext cx="3312576" cy="2533575"/>
          </a:xfrm>
          <a:prstGeom prst="rect">
            <a:avLst/>
          </a:prstGeom>
        </p:spPr>
      </p:pic>
      <p:pic>
        <p:nvPicPr>
          <p:cNvPr id="8" name="Picture 7">
            <a:extLst>
              <a:ext uri="{FF2B5EF4-FFF2-40B4-BE49-F238E27FC236}">
                <a16:creationId xmlns:a16="http://schemas.microsoft.com/office/drawing/2014/main" id="{A9686B94-73EB-D177-B456-837B62F918BD}"/>
              </a:ext>
            </a:extLst>
          </p:cNvPr>
          <p:cNvPicPr>
            <a:picLocks noChangeAspect="1"/>
          </p:cNvPicPr>
          <p:nvPr/>
        </p:nvPicPr>
        <p:blipFill>
          <a:blip r:embed="rId3"/>
          <a:stretch>
            <a:fillRect/>
          </a:stretch>
        </p:blipFill>
        <p:spPr>
          <a:xfrm>
            <a:off x="3673841" y="3962325"/>
            <a:ext cx="3708034" cy="2662385"/>
          </a:xfrm>
          <a:prstGeom prst="rect">
            <a:avLst/>
          </a:prstGeom>
        </p:spPr>
      </p:pic>
      <p:pic>
        <p:nvPicPr>
          <p:cNvPr id="10" name="Picture 9">
            <a:extLst>
              <a:ext uri="{FF2B5EF4-FFF2-40B4-BE49-F238E27FC236}">
                <a16:creationId xmlns:a16="http://schemas.microsoft.com/office/drawing/2014/main" id="{CE7C7800-9173-2AFE-0393-84AD5F462E66}"/>
              </a:ext>
            </a:extLst>
          </p:cNvPr>
          <p:cNvPicPr>
            <a:picLocks noChangeAspect="1"/>
          </p:cNvPicPr>
          <p:nvPr/>
        </p:nvPicPr>
        <p:blipFill>
          <a:blip r:embed="rId4"/>
          <a:stretch>
            <a:fillRect/>
          </a:stretch>
        </p:blipFill>
        <p:spPr>
          <a:xfrm>
            <a:off x="7186965" y="1392791"/>
            <a:ext cx="3312576" cy="2628220"/>
          </a:xfrm>
          <a:prstGeom prst="rect">
            <a:avLst/>
          </a:prstGeom>
        </p:spPr>
      </p:pic>
    </p:spTree>
    <p:extLst>
      <p:ext uri="{BB962C8B-B14F-4D97-AF65-F5344CB8AC3E}">
        <p14:creationId xmlns:p14="http://schemas.microsoft.com/office/powerpoint/2010/main" val="282127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95BA-DF3B-7163-171A-5DA416484790}"/>
              </a:ext>
            </a:extLst>
          </p:cNvPr>
          <p:cNvSpPr>
            <a:spLocks noGrp="1"/>
          </p:cNvSpPr>
          <p:nvPr>
            <p:ph type="title"/>
          </p:nvPr>
        </p:nvSpPr>
        <p:spPr/>
        <p:txBody>
          <a:bodyPr/>
          <a:lstStyle/>
          <a:p>
            <a:r>
              <a:rPr lang="en-US"/>
              <a:t>Kết quả mô phỏng với mMTC Slice</a:t>
            </a:r>
          </a:p>
        </p:txBody>
      </p:sp>
      <p:pic>
        <p:nvPicPr>
          <p:cNvPr id="4" name="Picture 3">
            <a:extLst>
              <a:ext uri="{FF2B5EF4-FFF2-40B4-BE49-F238E27FC236}">
                <a16:creationId xmlns:a16="http://schemas.microsoft.com/office/drawing/2014/main" id="{B189298B-33AB-0412-DCEF-276A74CEAF0A}"/>
              </a:ext>
            </a:extLst>
          </p:cNvPr>
          <p:cNvPicPr>
            <a:picLocks noChangeAspect="1"/>
          </p:cNvPicPr>
          <p:nvPr/>
        </p:nvPicPr>
        <p:blipFill>
          <a:blip r:embed="rId2"/>
          <a:stretch>
            <a:fillRect/>
          </a:stretch>
        </p:blipFill>
        <p:spPr>
          <a:xfrm>
            <a:off x="1367577" y="1916978"/>
            <a:ext cx="5044042" cy="3615910"/>
          </a:xfrm>
          <a:prstGeom prst="rect">
            <a:avLst/>
          </a:prstGeom>
        </p:spPr>
      </p:pic>
      <p:pic>
        <p:nvPicPr>
          <p:cNvPr id="6" name="Picture 5">
            <a:extLst>
              <a:ext uri="{FF2B5EF4-FFF2-40B4-BE49-F238E27FC236}">
                <a16:creationId xmlns:a16="http://schemas.microsoft.com/office/drawing/2014/main" id="{0F63A9E4-A8FC-9AED-8903-108CDAA443FD}"/>
              </a:ext>
            </a:extLst>
          </p:cNvPr>
          <p:cNvPicPr>
            <a:picLocks noChangeAspect="1"/>
          </p:cNvPicPr>
          <p:nvPr/>
        </p:nvPicPr>
        <p:blipFill>
          <a:blip r:embed="rId3"/>
          <a:stretch>
            <a:fillRect/>
          </a:stretch>
        </p:blipFill>
        <p:spPr>
          <a:xfrm>
            <a:off x="6591300" y="1917577"/>
            <a:ext cx="5285493" cy="3591356"/>
          </a:xfrm>
          <a:prstGeom prst="rect">
            <a:avLst/>
          </a:prstGeom>
        </p:spPr>
      </p:pic>
    </p:spTree>
    <p:extLst>
      <p:ext uri="{BB962C8B-B14F-4D97-AF65-F5344CB8AC3E}">
        <p14:creationId xmlns:p14="http://schemas.microsoft.com/office/powerpoint/2010/main" val="281132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1E4D-1B6B-BEFA-A1F8-35DD49F4EC07}"/>
              </a:ext>
            </a:extLst>
          </p:cNvPr>
          <p:cNvSpPr>
            <a:spLocks noGrp="1"/>
          </p:cNvSpPr>
          <p:nvPr>
            <p:ph type="title"/>
          </p:nvPr>
        </p:nvSpPr>
        <p:spPr/>
        <p:txBody>
          <a:bodyPr/>
          <a:lstStyle/>
          <a:p>
            <a:r>
              <a:rPr lang="en-US"/>
              <a:t>Phần 2: Triển khai chương trình</a:t>
            </a:r>
          </a:p>
        </p:txBody>
      </p:sp>
      <p:sp>
        <p:nvSpPr>
          <p:cNvPr id="3" name="TextBox 2">
            <a:extLst>
              <a:ext uri="{FF2B5EF4-FFF2-40B4-BE49-F238E27FC236}">
                <a16:creationId xmlns:a16="http://schemas.microsoft.com/office/drawing/2014/main" id="{EC0300A8-A225-5EC3-BB2A-4C42FE6A0937}"/>
              </a:ext>
            </a:extLst>
          </p:cNvPr>
          <p:cNvSpPr txBox="1"/>
          <p:nvPr/>
        </p:nvSpPr>
        <p:spPr>
          <a:xfrm>
            <a:off x="1548882" y="1567543"/>
            <a:ext cx="9582538" cy="1477328"/>
          </a:xfrm>
          <a:prstGeom prst="rect">
            <a:avLst/>
          </a:prstGeom>
          <a:noFill/>
        </p:spPr>
        <p:txBody>
          <a:bodyPr wrap="square" rtlCol="0">
            <a:spAutoFit/>
          </a:bodyPr>
          <a:lstStyle/>
          <a:p>
            <a:pPr marL="285750" indent="-285750">
              <a:buFontTx/>
              <a:buChar char="-"/>
            </a:pP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switch: P4</a:t>
            </a:r>
          </a:p>
          <a:p>
            <a:pPr marL="285750" indent="-285750">
              <a:buFontTx/>
              <a:buChar char="-"/>
            </a:pP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controller: python</a:t>
            </a:r>
          </a:p>
          <a:p>
            <a:pPr marL="285750" indent="-285750">
              <a:buFontTx/>
              <a:buChar char="-"/>
            </a:pPr>
            <a:r>
              <a:rPr lang="en-US" dirty="0"/>
              <a:t>SDN API: P4runtime</a:t>
            </a:r>
          </a:p>
          <a:p>
            <a:pPr marL="285750" indent="-285750">
              <a:buFontTx/>
              <a:buChar char="-"/>
            </a:pPr>
            <a:r>
              <a:rPr lang="en-US" dirty="0" err="1"/>
              <a:t>Đã</a:t>
            </a:r>
            <a:r>
              <a:rPr lang="en-US" dirty="0"/>
              <a:t> </a:t>
            </a:r>
            <a:r>
              <a:rPr lang="en-US" dirty="0" err="1"/>
              <a:t>hoàn</a:t>
            </a:r>
            <a:r>
              <a:rPr lang="en-US" dirty="0"/>
              <a:t> </a:t>
            </a:r>
            <a:r>
              <a:rPr lang="en-US" dirty="0" err="1"/>
              <a:t>thành</a:t>
            </a:r>
            <a:r>
              <a:rPr lang="en-US" dirty="0"/>
              <a:t> </a:t>
            </a:r>
            <a:r>
              <a:rPr lang="en-US" dirty="0" err="1"/>
              <a:t>việc</a:t>
            </a:r>
            <a:r>
              <a:rPr lang="en-US" dirty="0"/>
              <a:t> </a:t>
            </a:r>
            <a:r>
              <a:rPr lang="en-US" dirty="0" err="1"/>
              <a:t>triển</a:t>
            </a:r>
            <a:r>
              <a:rPr lang="en-US" dirty="0"/>
              <a:t> </a:t>
            </a:r>
            <a:r>
              <a:rPr lang="en-US" dirty="0" err="1"/>
              <a:t>khai</a:t>
            </a:r>
            <a:r>
              <a:rPr lang="en-US" dirty="0"/>
              <a:t> </a:t>
            </a:r>
            <a:r>
              <a:rPr lang="en-US" dirty="0" err="1"/>
              <a:t>gói</a:t>
            </a:r>
            <a:r>
              <a:rPr lang="en-US" dirty="0"/>
              <a:t> tin INT data</a:t>
            </a:r>
          </a:p>
          <a:p>
            <a:pPr marL="285750" indent="-285750">
              <a:buFontTx/>
              <a:buChar char="-"/>
            </a:pPr>
            <a:r>
              <a:rPr lang="en-US" dirty="0" err="1"/>
              <a:t>Chưa</a:t>
            </a:r>
            <a:r>
              <a:rPr lang="en-US" dirty="0"/>
              <a:t> </a:t>
            </a:r>
            <a:r>
              <a:rPr lang="en-US" dirty="0" err="1"/>
              <a:t>hoàn</a:t>
            </a:r>
            <a:r>
              <a:rPr lang="en-US" dirty="0"/>
              <a:t> </a:t>
            </a:r>
            <a:r>
              <a:rPr lang="en-US" dirty="0" err="1"/>
              <a:t>thành</a:t>
            </a:r>
            <a:r>
              <a:rPr lang="en-US" dirty="0"/>
              <a:t> </a:t>
            </a:r>
            <a:r>
              <a:rPr lang="en-US" dirty="0" err="1"/>
              <a:t>việc</a:t>
            </a:r>
            <a:r>
              <a:rPr lang="en-US" dirty="0"/>
              <a:t> </a:t>
            </a:r>
            <a:r>
              <a:rPr lang="en-US" dirty="0" err="1"/>
              <a:t>gửi</a:t>
            </a:r>
            <a:r>
              <a:rPr lang="en-US" dirty="0"/>
              <a:t> </a:t>
            </a:r>
            <a:r>
              <a:rPr lang="en-US" dirty="0" err="1"/>
              <a:t>gói</a:t>
            </a:r>
            <a:r>
              <a:rPr lang="en-US" dirty="0"/>
              <a:t> tin </a:t>
            </a:r>
            <a:r>
              <a:rPr lang="en-US" dirty="0" err="1"/>
              <a:t>từ</a:t>
            </a:r>
            <a:r>
              <a:rPr lang="en-US" dirty="0"/>
              <a:t> switch </a:t>
            </a:r>
            <a:r>
              <a:rPr lang="en-US" dirty="0" err="1"/>
              <a:t>lên</a:t>
            </a:r>
            <a:r>
              <a:rPr lang="en-US" dirty="0"/>
              <a:t> controller</a:t>
            </a:r>
          </a:p>
        </p:txBody>
      </p:sp>
    </p:spTree>
    <p:extLst>
      <p:ext uri="{BB962C8B-B14F-4D97-AF65-F5344CB8AC3E}">
        <p14:creationId xmlns:p14="http://schemas.microsoft.com/office/powerpoint/2010/main" val="8367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11C7-69AD-36AE-FBF5-9308A38BEBA6}"/>
              </a:ext>
            </a:extLst>
          </p:cNvPr>
          <p:cNvSpPr>
            <a:spLocks noGrp="1"/>
          </p:cNvSpPr>
          <p:nvPr>
            <p:ph type="title"/>
          </p:nvPr>
        </p:nvSpPr>
        <p:spPr/>
        <p:txBody>
          <a:bodyPr/>
          <a:lstStyle/>
          <a:p>
            <a:r>
              <a:rPr lang="en-US" dirty="0" err="1"/>
              <a:t>Triển</a:t>
            </a:r>
            <a:r>
              <a:rPr lang="en-US" dirty="0"/>
              <a:t> </a:t>
            </a:r>
            <a:r>
              <a:rPr lang="en-US" dirty="0" err="1"/>
              <a:t>khai</a:t>
            </a:r>
            <a:r>
              <a:rPr lang="en-US" dirty="0"/>
              <a:t> </a:t>
            </a:r>
            <a:r>
              <a:rPr lang="en-US" dirty="0" err="1"/>
              <a:t>gói</a:t>
            </a:r>
            <a:r>
              <a:rPr lang="en-US" dirty="0"/>
              <a:t> tin INT data</a:t>
            </a:r>
          </a:p>
        </p:txBody>
      </p:sp>
      <p:sp>
        <p:nvSpPr>
          <p:cNvPr id="3" name="TextBox 2">
            <a:extLst>
              <a:ext uri="{FF2B5EF4-FFF2-40B4-BE49-F238E27FC236}">
                <a16:creationId xmlns:a16="http://schemas.microsoft.com/office/drawing/2014/main" id="{6946442C-D481-5355-DA8D-AF0D80E34FAD}"/>
              </a:ext>
            </a:extLst>
          </p:cNvPr>
          <p:cNvSpPr txBox="1"/>
          <p:nvPr/>
        </p:nvSpPr>
        <p:spPr>
          <a:xfrm>
            <a:off x="1287625" y="1782147"/>
            <a:ext cx="10077061" cy="4801314"/>
          </a:xfrm>
          <a:prstGeom prst="rect">
            <a:avLst/>
          </a:prstGeom>
          <a:noFill/>
        </p:spPr>
        <p:txBody>
          <a:bodyPr wrap="square" rtlCol="0">
            <a:spAutoFit/>
          </a:bodyPr>
          <a:lstStyle/>
          <a:p>
            <a:pPr marL="285750" indent="-285750">
              <a:buFontTx/>
              <a:buChar char="-"/>
            </a:pPr>
            <a:r>
              <a:rPr lang="en-US" dirty="0"/>
              <a:t>Flow header:</a:t>
            </a:r>
          </a:p>
          <a:p>
            <a:endParaRPr lang="en-US" dirty="0"/>
          </a:p>
          <a:p>
            <a:endParaRPr lang="en-US" dirty="0"/>
          </a:p>
          <a:p>
            <a:pPr marL="285750" indent="-285750">
              <a:buFontTx/>
              <a:buChar char="-"/>
            </a:pPr>
            <a:r>
              <a:rPr lang="en-US" dirty="0"/>
              <a:t>INT data: </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r>
              <a:rPr lang="en-US" dirty="0"/>
              <a:t>Port forwarding data:</a:t>
            </a:r>
          </a:p>
          <a:p>
            <a:pPr marL="285750" indent="-285750">
              <a:buFontTx/>
              <a:buChar char="-"/>
            </a:pPr>
            <a:endParaRPr lang="en-US" dirty="0"/>
          </a:p>
          <a:p>
            <a:pPr marL="285750" indent="-285750">
              <a:buFontTx/>
              <a:buChar char="-"/>
            </a:pPr>
            <a:r>
              <a:rPr lang="en-US" dirty="0"/>
              <a:t>Link ID: URLLC </a:t>
            </a:r>
            <a:r>
              <a:rPr lang="en-US" dirty="0" err="1"/>
              <a:t>là</a:t>
            </a:r>
            <a:r>
              <a:rPr lang="en-US" dirty="0"/>
              <a:t> 0 </a:t>
            </a:r>
            <a:r>
              <a:rPr lang="en-US" dirty="0" err="1"/>
              <a:t>và</a:t>
            </a:r>
            <a:r>
              <a:rPr lang="en-US" dirty="0"/>
              <a:t> 2, </a:t>
            </a:r>
            <a:r>
              <a:rPr lang="en-US" dirty="0" err="1"/>
              <a:t>mMTC</a:t>
            </a:r>
            <a:r>
              <a:rPr lang="en-US" dirty="0"/>
              <a:t> </a:t>
            </a:r>
            <a:r>
              <a:rPr lang="en-US" dirty="0" err="1"/>
              <a:t>là</a:t>
            </a:r>
            <a:r>
              <a:rPr lang="en-US" dirty="0"/>
              <a:t> 1 </a:t>
            </a:r>
            <a:r>
              <a:rPr lang="en-US" dirty="0" err="1"/>
              <a:t>và</a:t>
            </a:r>
            <a:r>
              <a:rPr lang="en-US"/>
              <a:t> 3</a:t>
            </a:r>
            <a:endParaRPr lang="en-US" dirty="0"/>
          </a:p>
          <a:p>
            <a:pPr marL="285750" indent="-285750">
              <a:buFontTx/>
              <a:buChar char="-"/>
            </a:pPr>
            <a:endParaRPr lang="en-US" dirty="0"/>
          </a:p>
          <a:p>
            <a:pPr marL="285750" indent="-285750">
              <a:buFontTx/>
              <a:buChar char="-"/>
            </a:pPr>
            <a:r>
              <a:rPr lang="en-US" dirty="0"/>
              <a:t>Threshold:</a:t>
            </a:r>
          </a:p>
          <a:p>
            <a:pPr marL="742950" lvl="1" indent="-285750">
              <a:buFontTx/>
              <a:buChar char="-"/>
            </a:pPr>
            <a:r>
              <a:rPr lang="en-US" dirty="0"/>
              <a:t>Link: 5mbps</a:t>
            </a:r>
          </a:p>
          <a:p>
            <a:pPr marL="742950" lvl="1" indent="-285750">
              <a:buFontTx/>
              <a:buChar char="-"/>
            </a:pPr>
            <a:r>
              <a:rPr lang="en-US" dirty="0" err="1"/>
              <a:t>Độ</a:t>
            </a:r>
            <a:r>
              <a:rPr lang="en-US" dirty="0"/>
              <a:t> </a:t>
            </a:r>
            <a:r>
              <a:rPr lang="en-US" dirty="0" err="1"/>
              <a:t>dài</a:t>
            </a:r>
            <a:r>
              <a:rPr lang="en-US" dirty="0"/>
              <a:t> queue: 5</a:t>
            </a:r>
          </a:p>
        </p:txBody>
      </p:sp>
      <p:pic>
        <p:nvPicPr>
          <p:cNvPr id="7" name="Picture 6">
            <a:extLst>
              <a:ext uri="{FF2B5EF4-FFF2-40B4-BE49-F238E27FC236}">
                <a16:creationId xmlns:a16="http://schemas.microsoft.com/office/drawing/2014/main" id="{52CEA4E1-E689-BB16-F1B2-DBFAEA8001DC}"/>
              </a:ext>
            </a:extLst>
          </p:cNvPr>
          <p:cNvPicPr>
            <a:picLocks noChangeAspect="1"/>
          </p:cNvPicPr>
          <p:nvPr/>
        </p:nvPicPr>
        <p:blipFill>
          <a:blip r:embed="rId2"/>
          <a:stretch>
            <a:fillRect/>
          </a:stretch>
        </p:blipFill>
        <p:spPr>
          <a:xfrm>
            <a:off x="3368594" y="1509344"/>
            <a:ext cx="1921864" cy="1055141"/>
          </a:xfrm>
          <a:prstGeom prst="rect">
            <a:avLst/>
          </a:prstGeom>
        </p:spPr>
      </p:pic>
      <p:pic>
        <p:nvPicPr>
          <p:cNvPr id="9" name="Picture 8">
            <a:extLst>
              <a:ext uri="{FF2B5EF4-FFF2-40B4-BE49-F238E27FC236}">
                <a16:creationId xmlns:a16="http://schemas.microsoft.com/office/drawing/2014/main" id="{4C08F7A4-4FF4-6979-0486-8B1A6C4D5719}"/>
              </a:ext>
            </a:extLst>
          </p:cNvPr>
          <p:cNvPicPr>
            <a:picLocks noChangeAspect="1"/>
          </p:cNvPicPr>
          <p:nvPr/>
        </p:nvPicPr>
        <p:blipFill>
          <a:blip r:embed="rId3"/>
          <a:stretch>
            <a:fillRect/>
          </a:stretch>
        </p:blipFill>
        <p:spPr>
          <a:xfrm>
            <a:off x="3368594" y="2564485"/>
            <a:ext cx="1798476" cy="1767993"/>
          </a:xfrm>
          <a:prstGeom prst="rect">
            <a:avLst/>
          </a:prstGeom>
        </p:spPr>
      </p:pic>
      <p:pic>
        <p:nvPicPr>
          <p:cNvPr id="11" name="Picture 10">
            <a:extLst>
              <a:ext uri="{FF2B5EF4-FFF2-40B4-BE49-F238E27FC236}">
                <a16:creationId xmlns:a16="http://schemas.microsoft.com/office/drawing/2014/main" id="{FE5DD370-7AF1-E60C-AA45-A66BAB9F3081}"/>
              </a:ext>
            </a:extLst>
          </p:cNvPr>
          <p:cNvPicPr>
            <a:picLocks noChangeAspect="1"/>
          </p:cNvPicPr>
          <p:nvPr/>
        </p:nvPicPr>
        <p:blipFill>
          <a:blip r:embed="rId4"/>
          <a:stretch>
            <a:fillRect/>
          </a:stretch>
        </p:blipFill>
        <p:spPr>
          <a:xfrm>
            <a:off x="4267832" y="4511015"/>
            <a:ext cx="1707028" cy="579170"/>
          </a:xfrm>
          <a:prstGeom prst="rect">
            <a:avLst/>
          </a:prstGeom>
        </p:spPr>
      </p:pic>
      <p:pic>
        <p:nvPicPr>
          <p:cNvPr id="13" name="Picture 12">
            <a:extLst>
              <a:ext uri="{FF2B5EF4-FFF2-40B4-BE49-F238E27FC236}">
                <a16:creationId xmlns:a16="http://schemas.microsoft.com/office/drawing/2014/main" id="{CDEA18FE-52F1-C05C-3694-0C8DF27EA8BE}"/>
              </a:ext>
            </a:extLst>
          </p:cNvPr>
          <p:cNvPicPr>
            <a:picLocks noChangeAspect="1"/>
          </p:cNvPicPr>
          <p:nvPr/>
        </p:nvPicPr>
        <p:blipFill>
          <a:blip r:embed="rId5"/>
          <a:stretch>
            <a:fillRect/>
          </a:stretch>
        </p:blipFill>
        <p:spPr>
          <a:xfrm>
            <a:off x="7457951" y="1442409"/>
            <a:ext cx="2857748" cy="1470787"/>
          </a:xfrm>
          <a:prstGeom prst="rect">
            <a:avLst/>
          </a:prstGeom>
        </p:spPr>
      </p:pic>
    </p:spTree>
    <p:extLst>
      <p:ext uri="{BB962C8B-B14F-4D97-AF65-F5344CB8AC3E}">
        <p14:creationId xmlns:p14="http://schemas.microsoft.com/office/powerpoint/2010/main" val="361056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0B0B-B1F0-4415-570E-23EDD3392D2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F928C7A9-E3E5-97A0-DD9B-1D5C15C88C20}"/>
              </a:ext>
            </a:extLst>
          </p:cNvPr>
          <p:cNvPicPr>
            <a:picLocks noChangeAspect="1"/>
          </p:cNvPicPr>
          <p:nvPr/>
        </p:nvPicPr>
        <p:blipFill>
          <a:blip r:embed="rId2"/>
          <a:stretch>
            <a:fillRect/>
          </a:stretch>
        </p:blipFill>
        <p:spPr>
          <a:xfrm>
            <a:off x="1333087" y="1485731"/>
            <a:ext cx="9525825" cy="3886537"/>
          </a:xfrm>
          <a:prstGeom prst="rect">
            <a:avLst/>
          </a:prstGeom>
        </p:spPr>
      </p:pic>
    </p:spTree>
    <p:extLst>
      <p:ext uri="{BB962C8B-B14F-4D97-AF65-F5344CB8AC3E}">
        <p14:creationId xmlns:p14="http://schemas.microsoft.com/office/powerpoint/2010/main" val="11900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9044-FAC2-82D4-B50E-B43053152D79}"/>
              </a:ext>
            </a:extLst>
          </p:cNvPr>
          <p:cNvSpPr>
            <a:spLocks noGrp="1"/>
          </p:cNvSpPr>
          <p:nvPr>
            <p:ph type="title"/>
          </p:nvPr>
        </p:nvSpPr>
        <p:spPr>
          <a:xfrm>
            <a:off x="1640156" y="2788555"/>
            <a:ext cx="8911687" cy="1280890"/>
          </a:xfrm>
        </p:spPr>
        <p:txBody>
          <a:bodyPr>
            <a:normAutofit/>
          </a:bodyPr>
          <a:lstStyle/>
          <a:p>
            <a:pPr algn="ctr"/>
            <a:r>
              <a:rPr lang="en-US" sz="4800"/>
              <a:t>Thank you!</a:t>
            </a:r>
          </a:p>
        </p:txBody>
      </p:sp>
    </p:spTree>
    <p:extLst>
      <p:ext uri="{BB962C8B-B14F-4D97-AF65-F5344CB8AC3E}">
        <p14:creationId xmlns:p14="http://schemas.microsoft.com/office/powerpoint/2010/main" val="394695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6F253F-FD91-2EE9-9F2C-35BDD5229E1B}"/>
              </a:ext>
            </a:extLst>
          </p:cNvPr>
          <p:cNvSpPr>
            <a:spLocks noGrp="1"/>
          </p:cNvSpPr>
          <p:nvPr>
            <p:ph type="title"/>
          </p:nvPr>
        </p:nvSpPr>
        <p:spPr/>
        <p:txBody>
          <a:bodyPr/>
          <a:lstStyle/>
          <a:p>
            <a:r>
              <a:rPr lang="en-US"/>
              <a:t>Phần 1: Phân tích bài báo</a:t>
            </a:r>
          </a:p>
        </p:txBody>
      </p:sp>
      <p:sp>
        <p:nvSpPr>
          <p:cNvPr id="6" name="TextBox 5">
            <a:extLst>
              <a:ext uri="{FF2B5EF4-FFF2-40B4-BE49-F238E27FC236}">
                <a16:creationId xmlns:a16="http://schemas.microsoft.com/office/drawing/2014/main" id="{E246048D-42C5-9C86-906A-46496F1C35C9}"/>
              </a:ext>
            </a:extLst>
          </p:cNvPr>
          <p:cNvSpPr txBox="1"/>
          <p:nvPr/>
        </p:nvSpPr>
        <p:spPr>
          <a:xfrm>
            <a:off x="1969995" y="2361461"/>
            <a:ext cx="9534616"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a:latin typeface="Century Gothic (Headings)"/>
              </a:rPr>
              <a:t>Giới thiệu</a:t>
            </a:r>
          </a:p>
          <a:p>
            <a:pPr marL="457200" indent="-457200">
              <a:buFont typeface="Wingdings" panose="05000000000000000000" pitchFamily="2" charset="2"/>
              <a:buChar char="Ø"/>
            </a:pPr>
            <a:r>
              <a:rPr lang="en-US" sz="2800">
                <a:latin typeface="Century Gothic (Headings)"/>
              </a:rPr>
              <a:t>Kiến trúc</a:t>
            </a:r>
            <a:r>
              <a:rPr lang="vi-VN" sz="2800">
                <a:latin typeface="Century Gothic (Headings)"/>
              </a:rPr>
              <a:t> và quy trình hoạt động của SDNPS</a:t>
            </a:r>
            <a:endParaRPr lang="en-US" sz="2800">
              <a:latin typeface="Century Gothic (Headings)"/>
            </a:endParaRPr>
          </a:p>
          <a:p>
            <a:pPr marL="457200" indent="-457200">
              <a:buFont typeface="Wingdings" panose="05000000000000000000" pitchFamily="2" charset="2"/>
              <a:buChar char="Ø"/>
            </a:pPr>
            <a:r>
              <a:rPr lang="en-US" sz="2800">
                <a:latin typeface="Century Gothic (Headings)"/>
              </a:rPr>
              <a:t>Định dạng gói dữ liệu SDNPS</a:t>
            </a:r>
          </a:p>
          <a:p>
            <a:pPr marL="457200" indent="-457200">
              <a:buFont typeface="Wingdings" panose="05000000000000000000" pitchFamily="2" charset="2"/>
              <a:buChar char="Ø"/>
            </a:pPr>
            <a:r>
              <a:rPr lang="en-US" sz="2800">
                <a:latin typeface="Century Gothic (Headings)"/>
              </a:rPr>
              <a:t>Mã giả của SDNPS</a:t>
            </a:r>
          </a:p>
          <a:p>
            <a:pPr marL="457200" indent="-457200">
              <a:buFont typeface="Wingdings" panose="05000000000000000000" pitchFamily="2" charset="2"/>
              <a:buChar char="Ø"/>
            </a:pPr>
            <a:r>
              <a:rPr lang="en-US" sz="2800">
                <a:latin typeface="Century Gothic (Headings)"/>
              </a:rPr>
              <a:t>Đánh giá hiệu suất</a:t>
            </a:r>
          </a:p>
          <a:p>
            <a:pPr marL="457200" indent="-457200">
              <a:buFont typeface="Wingdings" panose="05000000000000000000" pitchFamily="2" charset="2"/>
              <a:buChar char="Ø"/>
            </a:pPr>
            <a:r>
              <a:rPr lang="en-US" sz="2800">
                <a:latin typeface="Century Gothic (Headings)"/>
              </a:rPr>
              <a:t>K</a:t>
            </a:r>
            <a:r>
              <a:rPr lang="vi-VN" sz="2800">
                <a:latin typeface="Century Gothic (Headings)"/>
              </a:rPr>
              <a:t>ết luận</a:t>
            </a:r>
            <a:endParaRPr lang="en-US" sz="2800">
              <a:latin typeface="Century Gothic (Headings)"/>
            </a:endParaRPr>
          </a:p>
        </p:txBody>
      </p:sp>
    </p:spTree>
    <p:extLst>
      <p:ext uri="{BB962C8B-B14F-4D97-AF65-F5344CB8AC3E}">
        <p14:creationId xmlns:p14="http://schemas.microsoft.com/office/powerpoint/2010/main" val="2714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B00F-9759-B456-8FB1-8AE962CFFAAC}"/>
              </a:ext>
            </a:extLst>
          </p:cNvPr>
          <p:cNvSpPr>
            <a:spLocks noGrp="1"/>
          </p:cNvSpPr>
          <p:nvPr>
            <p:ph type="title"/>
          </p:nvPr>
        </p:nvSpPr>
        <p:spPr/>
        <p:txBody>
          <a:bodyPr/>
          <a:lstStyle/>
          <a:p>
            <a:r>
              <a:rPr lang="en-US"/>
              <a:t>Giới thiệu</a:t>
            </a:r>
          </a:p>
        </p:txBody>
      </p:sp>
      <p:sp>
        <p:nvSpPr>
          <p:cNvPr id="3" name="TextBox 2">
            <a:extLst>
              <a:ext uri="{FF2B5EF4-FFF2-40B4-BE49-F238E27FC236}">
                <a16:creationId xmlns:a16="http://schemas.microsoft.com/office/drawing/2014/main" id="{5CF083CF-742D-F50A-EA47-14038498EE99}"/>
              </a:ext>
            </a:extLst>
          </p:cNvPr>
          <p:cNvSpPr txBox="1"/>
          <p:nvPr/>
        </p:nvSpPr>
        <p:spPr>
          <a:xfrm>
            <a:off x="1366313" y="1619662"/>
            <a:ext cx="9970472" cy="3908762"/>
          </a:xfrm>
          <a:prstGeom prst="rect">
            <a:avLst/>
          </a:prstGeom>
          <a:noFill/>
        </p:spPr>
        <p:txBody>
          <a:bodyPr wrap="square" rtlCol="0">
            <a:spAutoFit/>
          </a:bodyPr>
          <a:lstStyle/>
          <a:p>
            <a:pPr algn="just"/>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mMTC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và</a:t>
            </a:r>
            <a:r>
              <a:rPr lang="en-US" sz="1900" dirty="0">
                <a:latin typeface="Times New Roman" panose="02020603050405020304" pitchFamily="18" charset="0"/>
                <a:cs typeface="Times New Roman" panose="02020603050405020304" pitchFamily="18" charset="0"/>
              </a:rPr>
              <a:t> URLLC </a:t>
            </a:r>
            <a:r>
              <a:rPr lang="en-US" sz="1900" dirty="0" err="1">
                <a:latin typeface="Times New Roman" panose="02020603050405020304" pitchFamily="18" charset="0"/>
                <a:cs typeface="Times New Roman" panose="02020603050405020304" pitchFamily="18" charset="0"/>
              </a:rPr>
              <a:t>là</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hai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dịch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vụ</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chính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trong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mạng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không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dây</a:t>
            </a:r>
            <a:r>
              <a:rPr lang="en-US" sz="1900" dirty="0">
                <a:latin typeface="Times New Roman" panose="02020603050405020304" pitchFamily="18" charset="0"/>
                <a:cs typeface="Times New Roman" panose="02020603050405020304" pitchFamily="18" charset="0"/>
              </a:rPr>
              <a:t> di </a:t>
            </a:r>
            <a:r>
              <a:rPr lang="en-US" sz="1900" dirty="0" err="1">
                <a:latin typeface="Times New Roman" panose="02020603050405020304" pitchFamily="18" charset="0"/>
                <a:cs typeface="Times New Roman" panose="02020603050405020304" pitchFamily="18" charset="0"/>
              </a:rPr>
              <a:t>động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thế</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hệ</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thứ</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năm</a:t>
            </a:r>
            <a:r>
              <a:rPr lang="en-US" sz="1900" dirty="0">
                <a:latin typeface="Times New Roman" panose="02020603050405020304" pitchFamily="18" charset="0"/>
                <a:cs typeface="Times New Roman" panose="02020603050405020304" pitchFamily="18" charset="0"/>
              </a:rPr>
              <a:t> (5G). </a:t>
            </a:r>
            <a:r>
              <a:rPr lang="vi-VN" sz="1900" dirty="0">
                <a:latin typeface="Times New Roman" panose="02020603050405020304" pitchFamily="18" charset="0"/>
                <a:cs typeface="Times New Roman" panose="02020603050405020304" pitchFamily="18" charset="0"/>
              </a:rPr>
              <a:t>Các mạng này đã được phát triển với yêu cầu chất lượng dịch vụ</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cao: khả năng mở rộng cho mMTC</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độ tin cậy </a:t>
            </a:r>
            <a:r>
              <a:rPr lang="en-US" sz="1900" dirty="0" err="1">
                <a:latin typeface="Times New Roman" panose="02020603050405020304" pitchFamily="18" charset="0"/>
                <a:cs typeface="Times New Roman" panose="02020603050405020304" pitchFamily="18" charset="0"/>
              </a:rPr>
              <a:t>và</a:t>
            </a:r>
            <a:r>
              <a:rPr lang="vi-VN" sz="1900" dirty="0">
                <a:latin typeface="Times New Roman" panose="02020603050405020304" pitchFamily="18" charset="0"/>
                <a:cs typeface="Times New Roman" panose="02020603050405020304" pitchFamily="18" charset="0"/>
              </a:rPr>
              <a:t> độ trễ thấp cho URLLC.</a:t>
            </a:r>
            <a:r>
              <a:rPr lang="en-US" sz="1900" dirty="0">
                <a:latin typeface="Times New Roman" panose="02020603050405020304" pitchFamily="18" charset="0"/>
                <a:cs typeface="Times New Roman" panose="02020603050405020304" pitchFamily="18" charset="0"/>
              </a:rPr>
              <a:t> Network slicing</a:t>
            </a:r>
            <a:r>
              <a:rPr lang="vi-VN" sz="1900" dirty="0">
                <a:latin typeface="Times New Roman" panose="02020603050405020304" pitchFamily="18" charset="0"/>
                <a:cs typeface="Times New Roman" panose="02020603050405020304" pitchFamily="18" charset="0"/>
              </a:rPr>
              <a:t> đóng một vai trò quan trọng trong việc hỗ trợ các yêu cầu riêng biệt của các dịch vụ </a:t>
            </a:r>
            <a:r>
              <a:rPr lang="en-US" sz="1900" dirty="0" err="1">
                <a:latin typeface="Times New Roman" panose="02020603050405020304" pitchFamily="18" charset="0"/>
                <a:cs typeface="Times New Roman" panose="02020603050405020304" pitchFamily="18" charset="0"/>
              </a:rPr>
              <a:t>này</a:t>
            </a:r>
            <a:r>
              <a:rPr lang="vi-VN" sz="1900"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p>
          <a:p>
            <a:pPr algn="just"/>
            <a:r>
              <a:rPr lang="en-US" sz="1900" dirty="0">
                <a:latin typeface="Times New Roman" panose="02020603050405020304" pitchFamily="18" charset="0"/>
                <a:cs typeface="Times New Roman" panose="02020603050405020304" pitchFamily="18" charset="0"/>
              </a:rPr>
              <a:t>	Software-defined networking (SDN)</a:t>
            </a:r>
            <a:r>
              <a:rPr lang="vi-VN" sz="1900" dirty="0">
                <a:latin typeface="Times New Roman" panose="02020603050405020304" pitchFamily="18" charset="0"/>
                <a:cs typeface="Times New Roman" panose="02020603050405020304" pitchFamily="18" charset="0"/>
              </a:rPr>
              <a:t>, một công nghệ đầy hứa hẹn để phần mềm hóa mạng, phân tách vật lý network control plane</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khỏi data plane bằng cách điều khiển tập trung các switches</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bằng</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SDN</a:t>
            </a:r>
            <a:r>
              <a:rPr lang="en-US" sz="1900" dirty="0">
                <a:latin typeface="Times New Roman" panose="02020603050405020304" pitchFamily="18" charset="0"/>
                <a:cs typeface="Times New Roman" panose="02020603050405020304" pitchFamily="18" charset="0"/>
              </a:rPr>
              <a:t> controller</a:t>
            </a:r>
            <a:r>
              <a:rPr lang="vi-VN" sz="1900" dirty="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	Paper</a:t>
            </a:r>
            <a:r>
              <a:rPr lang="vi-VN" sz="1900" dirty="0">
                <a:latin typeface="Times New Roman" panose="02020603050405020304" pitchFamily="18" charset="0"/>
                <a:cs typeface="Times New Roman" panose="02020603050405020304" pitchFamily="18" charset="0"/>
              </a:rPr>
              <a:t> này đề xuất một </a:t>
            </a:r>
            <a:r>
              <a:rPr lang="en-US" sz="1900" dirty="0">
                <a:latin typeface="Times New Roman" panose="02020603050405020304" pitchFamily="18" charset="0"/>
                <a:cs typeface="Times New Roman" panose="02020603050405020304" pitchFamily="18" charset="0"/>
              </a:rPr>
              <a:t>framework</a:t>
            </a:r>
            <a:r>
              <a:rPr lang="vi-VN" sz="1900" dirty="0">
                <a:latin typeface="Times New Roman" panose="02020603050405020304" pitchFamily="18" charset="0"/>
                <a:cs typeface="Times New Roman" panose="02020603050405020304" pitchFamily="18" charset="0"/>
              </a:rPr>
              <a:t> SDN với </a:t>
            </a:r>
            <a:r>
              <a:rPr lang="en-US" sz="1900" dirty="0">
                <a:latin typeface="Times New Roman" panose="02020603050405020304" pitchFamily="18" charset="0"/>
                <a:cs typeface="Times New Roman" panose="02020603050405020304" pitchFamily="18" charset="0"/>
              </a:rPr>
              <a:t>P4 switches</a:t>
            </a:r>
            <a:r>
              <a:rPr lang="vi-VN"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và</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xác</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định định dạng gói chứa dữ liệu đo</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mạng từ xa trong băng tần để hỗ trợ đồng thời </a:t>
            </a:r>
            <a:r>
              <a:rPr lang="en-US" sz="1900" dirty="0" err="1">
                <a:latin typeface="Times New Roman" panose="02020603050405020304" pitchFamily="18" charset="0"/>
                <a:cs typeface="Times New Roman" panose="02020603050405020304" pitchFamily="18" charset="0"/>
              </a:rPr>
              <a:t>mMTC</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và URLLC trong </a:t>
            </a:r>
            <a:r>
              <a:rPr lang="en-US" sz="1900" dirty="0" err="1">
                <a:latin typeface="Times New Roman" panose="02020603050405020304" pitchFamily="18" charset="0"/>
                <a:cs typeface="Times New Roman" panose="02020603050405020304" pitchFamily="18" charset="0"/>
              </a:rPr>
              <a:t>mạng</a:t>
            </a:r>
            <a:r>
              <a:rPr lang="en-US" sz="1900" dirty="0">
                <a:latin typeface="Times New Roman" panose="02020603050405020304" pitchFamily="18" charset="0"/>
                <a:cs typeface="Times New Roman" panose="02020603050405020304" pitchFamily="18" charset="0"/>
              </a:rPr>
              <a:t> 5G</a:t>
            </a:r>
            <a:r>
              <a:rPr lang="vi-VN" sz="1900" dirty="0">
                <a:latin typeface="Times New Roman" panose="02020603050405020304" pitchFamily="18" charset="0"/>
                <a:cs typeface="Times New Roman" panose="02020603050405020304" pitchFamily="18" charset="0"/>
              </a:rPr>
              <a:t>. Phương pháp này vừa đáp ứng các yêu cầu của mMTC và URLLC, vừa giảm tải cho</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bộ điều khiển SDN. </a:t>
            </a:r>
            <a:endParaRPr lang="en-US" sz="19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P4</a:t>
            </a:r>
            <a:r>
              <a:rPr lang="en-US" sz="1900" dirty="0">
                <a:latin typeface="Times New Roman" panose="02020603050405020304" pitchFamily="18" charset="0"/>
                <a:cs typeface="Times New Roman" panose="02020603050405020304" pitchFamily="18" charset="0"/>
              </a:rPr>
              <a:t> (</a:t>
            </a:r>
            <a:r>
              <a:rPr lang="pt-BR" sz="2000" dirty="0"/>
              <a:t>programming protocol– independent packet processor)</a:t>
            </a:r>
            <a:r>
              <a:rPr lang="vi-VN" sz="1900" dirty="0">
                <a:latin typeface="Times New Roman" panose="02020603050405020304" pitchFamily="18" charset="0"/>
                <a:cs typeface="Times New Roman" panose="02020603050405020304" pitchFamily="18" charset="0"/>
              </a:rPr>
              <a:t> là một công nghệ </a:t>
            </a:r>
            <a:r>
              <a:rPr lang="en-US" sz="1900" dirty="0" err="1">
                <a:latin typeface="Times New Roman" panose="02020603050405020304" pitchFamily="18" charset="0"/>
                <a:cs typeface="Times New Roman" panose="02020603050405020304" pitchFamily="18" charset="0"/>
              </a:rPr>
              <a:t>lập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trình</a:t>
            </a:r>
            <a:r>
              <a:rPr lang="vi-VN" sz="1900" dirty="0">
                <a:latin typeface="Times New Roman" panose="02020603050405020304" pitchFamily="18" charset="0"/>
                <a:cs typeface="Times New Roman" panose="02020603050405020304" pitchFamily="18" charset="0"/>
              </a:rPr>
              <a:t> switch tiên tiến cung cấp chức năng chuyển tiếp trạng thái nâng cao và hiển thị trạng thái liên tục trên </a:t>
            </a:r>
            <a:r>
              <a:rPr lang="en-US" sz="1900" dirty="0">
                <a:latin typeface="Times New Roman" panose="02020603050405020304" pitchFamily="18" charset="0"/>
                <a:cs typeface="Times New Roman" panose="02020603050405020304" pitchFamily="18" charset="0"/>
              </a:rPr>
              <a:t>SDN data plane</a:t>
            </a:r>
            <a:r>
              <a:rPr lang="vi-VN" sz="19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71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B00F-9759-B456-8FB1-8AE962CFFAAC}"/>
              </a:ext>
            </a:extLst>
          </p:cNvPr>
          <p:cNvSpPr>
            <a:spLocks noGrp="1"/>
          </p:cNvSpPr>
          <p:nvPr>
            <p:ph type="title"/>
          </p:nvPr>
        </p:nvSpPr>
        <p:spPr/>
        <p:txBody>
          <a:bodyPr/>
          <a:lstStyle/>
          <a:p>
            <a:r>
              <a:rPr lang="en-US"/>
              <a:t>Giới thiệu</a:t>
            </a:r>
          </a:p>
        </p:txBody>
      </p:sp>
      <p:sp>
        <p:nvSpPr>
          <p:cNvPr id="3" name="TextBox 2">
            <a:extLst>
              <a:ext uri="{FF2B5EF4-FFF2-40B4-BE49-F238E27FC236}">
                <a16:creationId xmlns:a16="http://schemas.microsoft.com/office/drawing/2014/main" id="{5CF083CF-742D-F50A-EA47-14038498EE99}"/>
              </a:ext>
            </a:extLst>
          </p:cNvPr>
          <p:cNvSpPr txBox="1"/>
          <p:nvPr/>
        </p:nvSpPr>
        <p:spPr>
          <a:xfrm>
            <a:off x="1837678" y="1905000"/>
            <a:ext cx="8782447"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Network slicing </a:t>
            </a:r>
            <a:r>
              <a:rPr lang="vi-VN" sz="2000" dirty="0">
                <a:latin typeface="Times New Roman" panose="02020603050405020304" pitchFamily="18" charset="0"/>
                <a:cs typeface="Times New Roman" panose="02020603050405020304" pitchFamily="18" charset="0"/>
              </a:rPr>
              <a:t>(NS) là một công nghệ cho phép tích hợp nhiều dịch vụ khác nhau trên một cơ sở hạ tầng mạng chung, được kỳ vọng sẽ được sử dụng rộng rãi trong các mạng trong tương lai. </a:t>
            </a:r>
            <a:endParaRPr lang="en-US" sz="2000" dirty="0">
              <a:latin typeface="Times New Roman" panose="02020603050405020304" pitchFamily="18" charset="0"/>
              <a:cs typeface="Times New Roman" panose="02020603050405020304" pitchFamily="18" charset="0"/>
            </a:endParaRPr>
          </a:p>
          <a:p>
            <a:pPr algn="just"/>
            <a:r>
              <a:rPr lang="vi-VN" sz="2000" dirty="0">
                <a:latin typeface="Times New Roman" panose="02020603050405020304" pitchFamily="18" charset="0"/>
                <a:cs typeface="Times New Roman" panose="02020603050405020304" pitchFamily="18" charset="0"/>
              </a:rPr>
              <a:t>Trong NS, ảo hóa được sử dụng để phân đoạn một mạng 5G vật lý thành nhiều mạng logic end-to-end (E2E) phục vụ các trường hợp sử dụng khác nhau. </a:t>
            </a:r>
            <a:endParaRPr lang="en-US" sz="2000" dirty="0">
              <a:latin typeface="Times New Roman" panose="02020603050405020304" pitchFamily="18" charset="0"/>
              <a:cs typeface="Times New Roman" panose="02020603050405020304" pitchFamily="18" charset="0"/>
            </a:endParaRPr>
          </a:p>
          <a:p>
            <a:pPr algn="just"/>
            <a:r>
              <a:rPr lang="vi-VN" sz="2000" dirty="0">
                <a:latin typeface="Times New Roman" panose="02020603050405020304" pitchFamily="18" charset="0"/>
                <a:cs typeface="Times New Roman" panose="02020603050405020304" pitchFamily="18" charset="0"/>
              </a:rPr>
              <a:t>Bằng cách sử dụng network slices, các công ty có thể yêu cầu các nhà cung cấp dịch vụ internet cung cấp một mạng 5G tùy chỉnh.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28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1F1C7C-E778-3258-647D-D15294EB7948}"/>
              </a:ext>
            </a:extLst>
          </p:cNvPr>
          <p:cNvPicPr>
            <a:picLocks noChangeAspect="1"/>
          </p:cNvPicPr>
          <p:nvPr/>
        </p:nvPicPr>
        <p:blipFill>
          <a:blip r:embed="rId2"/>
          <a:stretch>
            <a:fillRect/>
          </a:stretch>
        </p:blipFill>
        <p:spPr>
          <a:xfrm>
            <a:off x="6560543" y="1065832"/>
            <a:ext cx="5202370" cy="4726336"/>
          </a:xfrm>
          <a:prstGeom prst="rect">
            <a:avLst/>
          </a:prstGeom>
        </p:spPr>
      </p:pic>
      <p:sp>
        <p:nvSpPr>
          <p:cNvPr id="5" name="TextBox 4">
            <a:extLst>
              <a:ext uri="{FF2B5EF4-FFF2-40B4-BE49-F238E27FC236}">
                <a16:creationId xmlns:a16="http://schemas.microsoft.com/office/drawing/2014/main" id="{FF6096CB-34D5-FCB4-BE6F-7E1DF572079E}"/>
              </a:ext>
            </a:extLst>
          </p:cNvPr>
          <p:cNvSpPr txBox="1"/>
          <p:nvPr/>
        </p:nvSpPr>
        <p:spPr>
          <a:xfrm>
            <a:off x="1242875" y="1792146"/>
            <a:ext cx="4962617" cy="3785652"/>
          </a:xfrm>
          <a:prstGeom prst="rect">
            <a:avLst/>
          </a:prstGeom>
          <a:noFill/>
        </p:spPr>
        <p:txBody>
          <a:bodyPr wrap="square" rtlCol="0">
            <a:spAutoFit/>
          </a:bodyPr>
          <a:lstStyle/>
          <a:p>
            <a:pPr algn="just"/>
            <a:r>
              <a:rPr lang="vi-VN" sz="2000" dirty="0">
                <a:latin typeface="Times New Roman" panose="02020603050405020304" pitchFamily="18" charset="0"/>
                <a:cs typeface="Times New Roman" panose="02020603050405020304" pitchFamily="18" charset="0"/>
              </a:rPr>
              <a:t>Hình </a:t>
            </a:r>
            <a:r>
              <a:rPr lang="en-US" sz="2000" dirty="0" err="1">
                <a:latin typeface="Times New Roman" panose="02020603050405020304" pitchFamily="18" charset="0"/>
                <a:cs typeface="Times New Roman" panose="02020603050405020304" pitchFamily="18" charset="0"/>
              </a:rPr>
              <a:t>bên</a:t>
            </a:r>
            <a:r>
              <a:rPr lang="vi-VN" sz="2000" dirty="0">
                <a:latin typeface="Times New Roman" panose="02020603050405020304" pitchFamily="18" charset="0"/>
                <a:cs typeface="Times New Roman" panose="02020603050405020304" pitchFamily="18" charset="0"/>
              </a:rPr>
              <a:t> mô tả kiến trúc NS 5G dưới dạng 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khối</a:t>
            </a: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Khối trái đại diện cho việc thực hiện </a:t>
            </a:r>
            <a:r>
              <a:rPr lang="en-US" sz="2000" dirty="0">
                <a:latin typeface="Times New Roman" panose="02020603050405020304" pitchFamily="18" charset="0"/>
                <a:cs typeface="Times New Roman" panose="02020603050405020304" pitchFamily="18" charset="0"/>
              </a:rPr>
              <a:t>NS</a:t>
            </a:r>
            <a:r>
              <a:rPr lang="vi-VN" sz="2000" dirty="0">
                <a:latin typeface="Times New Roman" panose="02020603050405020304" pitchFamily="18" charset="0"/>
                <a:cs typeface="Times New Roman" panose="02020603050405020304" pitchFamily="18" charset="0"/>
              </a:rPr>
              <a:t> thực tế, và khối phải đại diện cho quản lý và cấu hình </a:t>
            </a:r>
            <a:r>
              <a:rPr lang="en-US" sz="2000" dirty="0">
                <a:latin typeface="Times New Roman" panose="02020603050405020304" pitchFamily="18" charset="0"/>
                <a:cs typeface="Times New Roman" panose="02020603050405020304" pitchFamily="18" charset="0"/>
              </a:rPr>
              <a:t>NS</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vi-VN" sz="2000" dirty="0">
                <a:latin typeface="Times New Roman" panose="02020603050405020304" pitchFamily="18" charset="0"/>
                <a:cs typeface="Times New Roman" panose="02020603050405020304" pitchFamily="18" charset="0"/>
              </a:rPr>
              <a:t>Khối bên trái là một kiến trúc đa tầng bao gồm lớp dịch vụ, lớp chức năng mạng và lớp cơ sở hạ tầng. </a:t>
            </a:r>
            <a:endParaRPr lang="en-US" sz="2000" dirty="0">
              <a:latin typeface="Times New Roman" panose="02020603050405020304" pitchFamily="18" charset="0"/>
              <a:cs typeface="Times New Roman" panose="02020603050405020304" pitchFamily="18" charset="0"/>
            </a:endParaRPr>
          </a:p>
          <a:p>
            <a:pPr algn="just"/>
            <a:r>
              <a:rPr lang="vi-VN" sz="2000" dirty="0">
                <a:latin typeface="Times New Roman" panose="02020603050405020304" pitchFamily="18" charset="0"/>
                <a:cs typeface="Times New Roman" panose="02020603050405020304" pitchFamily="18" charset="0"/>
              </a:rPr>
              <a:t>Khối bên phải là một đơn vị mạng được xử lý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vi-VN" sz="2000" dirty="0">
                <a:latin typeface="Times New Roman" panose="02020603050405020304" pitchFamily="18" charset="0"/>
                <a:cs typeface="Times New Roman" panose="02020603050405020304" pitchFamily="18" charset="0"/>
              </a:rPr>
              <a:t>, gọi là </a:t>
            </a:r>
            <a:r>
              <a:rPr lang="en-US" sz="2000" dirty="0">
                <a:latin typeface="Times New Roman" panose="02020603050405020304" pitchFamily="18" charset="0"/>
                <a:cs typeface="Times New Roman" panose="02020603050405020304" pitchFamily="18" charset="0"/>
              </a:rPr>
              <a:t>NS controller</a:t>
            </a:r>
            <a:r>
              <a:rPr lang="vi-VN" sz="2000" dirty="0">
                <a:latin typeface="Times New Roman" panose="02020603050405020304" pitchFamily="18" charset="0"/>
                <a:cs typeface="Times New Roman" panose="02020603050405020304" pitchFamily="18" charset="0"/>
              </a:rPr>
              <a:t>, theo dõi và quản lý các chức năng giữa hai trong số ba lớp trong khối trái để hiệu quả điều phối nhiều phân đoạn mạng đồng thời.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6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C35396-F29E-7816-7659-4B927C238857}"/>
              </a:ext>
            </a:extLst>
          </p:cNvPr>
          <p:cNvSpPr txBox="1"/>
          <p:nvPr/>
        </p:nvSpPr>
        <p:spPr>
          <a:xfrm>
            <a:off x="1757777" y="577047"/>
            <a:ext cx="9534617" cy="1015663"/>
          </a:xfrm>
          <a:prstGeom prst="rect">
            <a:avLst/>
          </a:prstGeom>
          <a:noFill/>
        </p:spPr>
        <p:txBody>
          <a:bodyPr wrap="square" rtlCol="0">
            <a:spAutoFit/>
          </a:bodyPr>
          <a:lstStyle/>
          <a:p>
            <a:pPr algn="just"/>
            <a:r>
              <a:rPr lang="vi-VN" sz="2000" b="0" i="0" dirty="0">
                <a:solidFill>
                  <a:srgbClr val="050E17"/>
                </a:solidFill>
                <a:effectLst/>
                <a:latin typeface="Times New Roman" panose="02020603050405020304" pitchFamily="18" charset="0"/>
                <a:cs typeface="Times New Roman" panose="02020603050405020304" pitchFamily="18" charset="0"/>
              </a:rPr>
              <a:t>Sự khác biệt lớn nhất giữa các </a:t>
            </a:r>
            <a:r>
              <a:rPr lang="en-US" sz="2000" b="0" i="0" dirty="0" err="1">
                <a:solidFill>
                  <a:srgbClr val="050E17"/>
                </a:solidFill>
                <a:effectLst/>
                <a:latin typeface="Times New Roman" panose="02020603050405020304" pitchFamily="18" charset="0"/>
                <a:cs typeface="Times New Roman" panose="02020603050405020304" pitchFamily="18" charset="0"/>
              </a:rPr>
              <a:t>mạng</a:t>
            </a:r>
            <a:r>
              <a:rPr lang="en-US" sz="2000" b="0" i="0" dirty="0">
                <a:solidFill>
                  <a:srgbClr val="050E17"/>
                </a:solidFill>
                <a:effectLst/>
                <a:latin typeface="Times New Roman" panose="02020603050405020304" pitchFamily="18" charset="0"/>
                <a:cs typeface="Times New Roman" panose="02020603050405020304" pitchFamily="18" charset="0"/>
              </a:rPr>
              <a:t> </a:t>
            </a:r>
            <a:r>
              <a:rPr lang="en-US" sz="2000" b="0" i="0" dirty="0" err="1">
                <a:solidFill>
                  <a:srgbClr val="050E17"/>
                </a:solidFill>
                <a:effectLst/>
                <a:latin typeface="Times New Roman" panose="02020603050405020304" pitchFamily="18" charset="0"/>
                <a:cs typeface="Times New Roman" panose="02020603050405020304" pitchFamily="18" charset="0"/>
              </a:rPr>
              <a:t>hiện</a:t>
            </a:r>
            <a:r>
              <a:rPr lang="en-US" sz="2000" b="0" i="0" dirty="0">
                <a:solidFill>
                  <a:srgbClr val="050E17"/>
                </a:solidFill>
                <a:effectLst/>
                <a:latin typeface="Times New Roman" panose="02020603050405020304" pitchFamily="18" charset="0"/>
                <a:cs typeface="Times New Roman" panose="02020603050405020304" pitchFamily="18" charset="0"/>
              </a:rPr>
              <a:t> </a:t>
            </a:r>
            <a:r>
              <a:rPr lang="en-US" sz="2000" b="0" i="0" dirty="0" err="1">
                <a:solidFill>
                  <a:srgbClr val="050E17"/>
                </a:solidFill>
                <a:effectLst/>
                <a:latin typeface="Times New Roman" panose="02020603050405020304" pitchFamily="18" charset="0"/>
                <a:cs typeface="Times New Roman" panose="02020603050405020304" pitchFamily="18" charset="0"/>
              </a:rPr>
              <a:t>tại</a:t>
            </a:r>
            <a:r>
              <a:rPr lang="en-US" sz="2000" b="0" i="0" dirty="0">
                <a:solidFill>
                  <a:srgbClr val="050E17"/>
                </a:solidFill>
                <a:effectLst/>
                <a:latin typeface="Times New Roman" panose="02020603050405020304" pitchFamily="18" charset="0"/>
                <a:cs typeface="Times New Roman" panose="02020603050405020304" pitchFamily="18" charset="0"/>
              </a:rPr>
              <a:t> </a:t>
            </a:r>
            <a:r>
              <a:rPr lang="vi-VN" sz="2000" b="0" i="0" dirty="0">
                <a:solidFill>
                  <a:srgbClr val="050E17"/>
                </a:solidFill>
                <a:effectLst/>
                <a:latin typeface="Times New Roman" panose="02020603050405020304" pitchFamily="18" charset="0"/>
                <a:cs typeface="Times New Roman" panose="02020603050405020304" pitchFamily="18" charset="0"/>
              </a:rPr>
              <a:t>và SDN là </a:t>
            </a:r>
            <a:r>
              <a:rPr lang="en-US" sz="2000" dirty="0">
                <a:solidFill>
                  <a:srgbClr val="050E17"/>
                </a:solidFill>
                <a:latin typeface="Times New Roman" panose="02020603050405020304" pitchFamily="18" charset="0"/>
                <a:cs typeface="Times New Roman" panose="02020603050405020304" pitchFamily="18" charset="0"/>
              </a:rPr>
              <a:t>SDN</a:t>
            </a:r>
            <a:r>
              <a:rPr lang="vi-VN" sz="2000" b="0" i="0" dirty="0">
                <a:solidFill>
                  <a:srgbClr val="050E17"/>
                </a:solidFill>
                <a:effectLst/>
                <a:latin typeface="Times New Roman" panose="02020603050405020304" pitchFamily="18" charset="0"/>
                <a:cs typeface="Times New Roman" panose="02020603050405020304" pitchFamily="18" charset="0"/>
              </a:rPr>
              <a:t> tạo ra một </a:t>
            </a:r>
            <a:r>
              <a:rPr lang="en-US" sz="2000" b="0" i="0" dirty="0">
                <a:solidFill>
                  <a:srgbClr val="050E17"/>
                </a:solidFill>
                <a:effectLst/>
                <a:latin typeface="Times New Roman" panose="02020603050405020304" pitchFamily="18" charset="0"/>
                <a:cs typeface="Times New Roman" panose="02020603050405020304" pitchFamily="18" charset="0"/>
              </a:rPr>
              <a:t>control plane </a:t>
            </a:r>
            <a:r>
              <a:rPr lang="vi-VN" sz="2000" b="0" i="0" dirty="0">
                <a:solidFill>
                  <a:srgbClr val="050E17"/>
                </a:solidFill>
                <a:effectLst/>
                <a:latin typeface="Times New Roman" panose="02020603050405020304" pitchFamily="18" charset="0"/>
                <a:cs typeface="Times New Roman" panose="02020603050405020304" pitchFamily="18" charset="0"/>
              </a:rPr>
              <a:t>ảo có thể thực hiện các quyết định quản lý thông minh cho các chức năng mạng, khắc phục khoảng cách giữa việc cung cấp dịch vụ và quản lý mạng. </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8B687AF-5C2C-CC05-EC61-7FFF565EED15}"/>
              </a:ext>
            </a:extLst>
          </p:cNvPr>
          <p:cNvPicPr>
            <a:picLocks noChangeAspect="1"/>
          </p:cNvPicPr>
          <p:nvPr/>
        </p:nvPicPr>
        <p:blipFill>
          <a:blip r:embed="rId2"/>
          <a:stretch>
            <a:fillRect/>
          </a:stretch>
        </p:blipFill>
        <p:spPr>
          <a:xfrm>
            <a:off x="2689565" y="3199554"/>
            <a:ext cx="6812870" cy="3299746"/>
          </a:xfrm>
          <a:prstGeom prst="rect">
            <a:avLst/>
          </a:prstGeom>
        </p:spPr>
      </p:pic>
    </p:spTree>
    <p:extLst>
      <p:ext uri="{BB962C8B-B14F-4D97-AF65-F5344CB8AC3E}">
        <p14:creationId xmlns:p14="http://schemas.microsoft.com/office/powerpoint/2010/main" val="199267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EEA1A-8C62-C5E8-A875-41C64EBE5F4F}"/>
              </a:ext>
            </a:extLst>
          </p:cNvPr>
          <p:cNvSpPr txBox="1"/>
          <p:nvPr/>
        </p:nvSpPr>
        <p:spPr>
          <a:xfrm>
            <a:off x="1890944" y="1633491"/>
            <a:ext cx="9028590" cy="2554545"/>
          </a:xfrm>
          <a:prstGeom prst="rect">
            <a:avLst/>
          </a:prstGeom>
          <a:no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vi-VN" sz="2000" dirty="0">
                <a:latin typeface="Times New Roman" panose="02020603050405020304" pitchFamily="18" charset="0"/>
                <a:cs typeface="Times New Roman" panose="02020603050405020304" pitchFamily="18" charset="0"/>
              </a:rPr>
              <a:t> thiết kế một SDN</a:t>
            </a:r>
            <a:r>
              <a:rPr lang="en-US" sz="2000" dirty="0">
                <a:latin typeface="Times New Roman" panose="02020603050405020304" pitchFamily="18" charset="0"/>
                <a:cs typeface="Times New Roman" panose="02020603050405020304" pitchFamily="18" charset="0"/>
              </a:rPr>
              <a:t> framework</a:t>
            </a:r>
            <a:r>
              <a:rPr lang="vi-VN" sz="2000" dirty="0">
                <a:latin typeface="Times New Roman" panose="02020603050405020304" pitchFamily="18" charset="0"/>
                <a:cs typeface="Times New Roman" panose="02020603050405020304" pitchFamily="18" charset="0"/>
              </a:rPr>
              <a:t> với các switch P4 và định nghĩa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packet format </a:t>
            </a:r>
            <a:r>
              <a:rPr lang="en-US" sz="2000" dirty="0" err="1">
                <a:latin typeface="Times New Roman" panose="02020603050405020304" pitchFamily="18" charset="0"/>
                <a:cs typeface="Times New Roman" panose="02020603050405020304" pitchFamily="18" charset="0"/>
              </a:rPr>
              <a:t>là</a:t>
            </a:r>
            <a:r>
              <a:rPr lang="vi-VN" sz="2000" dirty="0">
                <a:latin typeface="Times New Roman" panose="02020603050405020304" pitchFamily="18" charset="0"/>
                <a:cs typeface="Times New Roman" panose="02020603050405020304" pitchFamily="18" charset="0"/>
              </a:rPr>
              <a:t> INT (in-band network</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telemetry) để đồng thời hỗ trợ </a:t>
            </a:r>
            <a:r>
              <a:rPr lang="en-US" sz="2000" dirty="0" err="1">
                <a:latin typeface="Times New Roman" panose="02020603050405020304" pitchFamily="18" charset="0"/>
                <a:cs typeface="Times New Roman" panose="02020603050405020304" pitchFamily="18" charset="0"/>
              </a:rPr>
              <a:t>mMTC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và URLLC trong </a:t>
            </a:r>
            <a:r>
              <a:rPr lang="en-US" sz="2000" dirty="0">
                <a:latin typeface="Times New Roman" panose="02020603050405020304" pitchFamily="18" charset="0"/>
                <a:cs typeface="Times New Roman" panose="02020603050405020304" pitchFamily="18" charset="0"/>
              </a:rPr>
              <a:t>5G</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Giả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tất cả các switch trong </a:t>
            </a:r>
            <a:r>
              <a:rPr lang="en-US" sz="2000" dirty="0">
                <a:latin typeface="Times New Roman" panose="02020603050405020304" pitchFamily="18" charset="0"/>
                <a:cs typeface="Times New Roman" panose="02020603050405020304" pitchFamily="18" charset="0"/>
              </a:rPr>
              <a:t>data plane </a:t>
            </a:r>
            <a:r>
              <a:rPr lang="vi-VN" sz="2000" dirty="0">
                <a:latin typeface="Times New Roman" panose="02020603050405020304" pitchFamily="18" charset="0"/>
                <a:cs typeface="Times New Roman" panose="02020603050405020304" pitchFamily="18" charset="0"/>
              </a:rPr>
              <a:t>đều hỗ trợ P4 và chia các luật </a:t>
            </a:r>
            <a:r>
              <a:rPr lang="en-US" sz="2000" dirty="0">
                <a:latin typeface="Times New Roman" panose="02020603050405020304" pitchFamily="18" charset="0"/>
                <a:cs typeface="Times New Roman" panose="02020603050405020304" pitchFamily="18" charset="0"/>
              </a:rPr>
              <a:t>forwarding </a:t>
            </a:r>
            <a:r>
              <a:rPr lang="vi-VN" sz="2000" dirty="0">
                <a:latin typeface="Times New Roman" panose="02020603050405020304" pitchFamily="18" charset="0"/>
                <a:cs typeface="Times New Roman" panose="02020603050405020304" pitchFamily="18" charset="0"/>
              </a:rPr>
              <a:t>của các switch P4 thành hai phần: một cho các dịch vụ mMTC và một cho các dịch vụ URLLC. Trong SDNPS, INT cho phép các gói dữ liệu mang thông tin trạng thái mạng sao cho các switch P4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forwarding path </a:t>
            </a:r>
            <a:r>
              <a:rPr lang="vi-VN" sz="2000" dirty="0">
                <a:latin typeface="Times New Roman" panose="02020603050405020304" pitchFamily="18" charset="0"/>
                <a:cs typeface="Times New Roman" panose="02020603050405020304" pitchFamily="18" charset="0"/>
              </a:rPr>
              <a:t>có thể cập nhật thông tin trạng 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vi-VN" sz="2000" dirty="0">
                <a:latin typeface="Times New Roman" panose="02020603050405020304" pitchFamily="18" charset="0"/>
                <a:cs typeface="Times New Roman" panose="02020603050405020304" pitchFamily="18" charset="0"/>
              </a:rPr>
              <a:t>, giảm tải điều khiển trên bộ điều khiển SDN.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22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0CDA-A97F-199D-9D63-5054665710D9}"/>
              </a:ext>
            </a:extLst>
          </p:cNvPr>
          <p:cNvSpPr>
            <a:spLocks noGrp="1"/>
          </p:cNvSpPr>
          <p:nvPr>
            <p:ph type="title"/>
          </p:nvPr>
        </p:nvSpPr>
        <p:spPr>
          <a:xfrm>
            <a:off x="1633491" y="624110"/>
            <a:ext cx="10218197" cy="1280890"/>
          </a:xfrm>
        </p:spPr>
        <p:txBody>
          <a:bodyPr>
            <a:normAutofit/>
          </a:bodyPr>
          <a:lstStyle/>
          <a:p>
            <a:r>
              <a:rPr lang="en-US"/>
              <a:t>Kiến trúc và quy trình hoạt động của SDNPS</a:t>
            </a:r>
            <a:br>
              <a:rPr lang="en-US"/>
            </a:br>
            <a:endParaRPr lang="en-US"/>
          </a:p>
        </p:txBody>
      </p:sp>
      <p:pic>
        <p:nvPicPr>
          <p:cNvPr id="4" name="Picture 3">
            <a:extLst>
              <a:ext uri="{FF2B5EF4-FFF2-40B4-BE49-F238E27FC236}">
                <a16:creationId xmlns:a16="http://schemas.microsoft.com/office/drawing/2014/main" id="{F07B54DA-F181-A99C-3313-F8EE1146A107}"/>
              </a:ext>
            </a:extLst>
          </p:cNvPr>
          <p:cNvPicPr>
            <a:picLocks noChangeAspect="1"/>
          </p:cNvPicPr>
          <p:nvPr/>
        </p:nvPicPr>
        <p:blipFill>
          <a:blip r:embed="rId2"/>
          <a:stretch>
            <a:fillRect/>
          </a:stretch>
        </p:blipFill>
        <p:spPr>
          <a:xfrm>
            <a:off x="5048889" y="1518082"/>
            <a:ext cx="6897127" cy="4806015"/>
          </a:xfrm>
          <a:prstGeom prst="rect">
            <a:avLst/>
          </a:prstGeom>
        </p:spPr>
      </p:pic>
      <p:sp>
        <p:nvSpPr>
          <p:cNvPr id="5" name="TextBox 4">
            <a:extLst>
              <a:ext uri="{FF2B5EF4-FFF2-40B4-BE49-F238E27FC236}">
                <a16:creationId xmlns:a16="http://schemas.microsoft.com/office/drawing/2014/main" id="{0DDB49C4-ECB3-0D32-AB22-5222F74DFB01}"/>
              </a:ext>
            </a:extLst>
          </p:cNvPr>
          <p:cNvSpPr txBox="1"/>
          <p:nvPr/>
        </p:nvSpPr>
        <p:spPr>
          <a:xfrm>
            <a:off x="1563291" y="1905000"/>
            <a:ext cx="3391270" cy="2862322"/>
          </a:xfrm>
          <a:prstGeom prst="rect">
            <a:avLst/>
          </a:prstGeom>
          <a:noFill/>
        </p:spPr>
        <p:txBody>
          <a:bodyPr wrap="square" rtlCol="0">
            <a:spAutoFit/>
          </a:bodyPr>
          <a:lstStyle/>
          <a:p>
            <a:pPr algn="just"/>
            <a:r>
              <a:rPr lang="vi-VN" sz="2000" dirty="0">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client services được chia thành hai loại - mMTC và URLLC - được gán cho các mảnh network slice khác 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logic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SDN bao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tầng</a:t>
            </a:r>
            <a:r>
              <a:rPr lang="en-US" sz="2000" dirty="0">
                <a:latin typeface="Times New Roman" panose="02020603050405020304" pitchFamily="18" charset="0"/>
                <a:cs typeface="Times New Roman" panose="02020603050405020304" pitchFamily="18" charset="0"/>
              </a:rPr>
              <a:t>: application, control, data plane</a:t>
            </a:r>
          </a:p>
        </p:txBody>
      </p:sp>
    </p:spTree>
    <p:extLst>
      <p:ext uri="{BB962C8B-B14F-4D97-AF65-F5344CB8AC3E}">
        <p14:creationId xmlns:p14="http://schemas.microsoft.com/office/powerpoint/2010/main" val="30147630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319</TotalTime>
  <Words>1981</Words>
  <Application>Microsoft Office PowerPoint</Application>
  <PresentationFormat>Widescreen</PresentationFormat>
  <Paragraphs>93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Century Gothic</vt:lpstr>
      <vt:lpstr>Century Gothic (Headings)</vt:lpstr>
      <vt:lpstr>Times New Roman</vt:lpstr>
      <vt:lpstr>Wingdings</vt:lpstr>
      <vt:lpstr>Wingdings 3</vt:lpstr>
      <vt:lpstr>Wisp</vt:lpstr>
      <vt:lpstr>PowerPoint Presentation</vt:lpstr>
      <vt:lpstr>PowerPoint Presentation</vt:lpstr>
      <vt:lpstr>Phần 1: Phân tích bài báo</vt:lpstr>
      <vt:lpstr>Giới thiệu</vt:lpstr>
      <vt:lpstr>Giới thiệu</vt:lpstr>
      <vt:lpstr>PowerPoint Presentation</vt:lpstr>
      <vt:lpstr>PowerPoint Presentation</vt:lpstr>
      <vt:lpstr>PowerPoint Presentation</vt:lpstr>
      <vt:lpstr>Kiến trúc và quy trình hoạt động của SDNPS </vt:lpstr>
      <vt:lpstr>Kiến trúc và quy trình hoạt động của SDNPS </vt:lpstr>
      <vt:lpstr>Định dạng gói dữ liệu SDNPS</vt:lpstr>
      <vt:lpstr>Định dạng gói dữ liệu SDNPS</vt:lpstr>
      <vt:lpstr>PowerPoint Presentation</vt:lpstr>
      <vt:lpstr>PowerPoint Presentation</vt:lpstr>
      <vt:lpstr>Mã giả của SDNPS</vt:lpstr>
      <vt:lpstr>Mã giả của SDNPS</vt:lpstr>
      <vt:lpstr>Đánh giá hiệu suất</vt:lpstr>
      <vt:lpstr>Đánh giá hiệu suất</vt:lpstr>
      <vt:lpstr>Kết quả mô phỏng với URLLC Slice</vt:lpstr>
      <vt:lpstr>Kết quả mô phỏng với URLLC Slice</vt:lpstr>
      <vt:lpstr>Kết quả mô phỏng với mMTC Slice</vt:lpstr>
      <vt:lpstr>Phần 2: Triển khai chương trình</vt:lpstr>
      <vt:lpstr>Triển khai gói tin INT data</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๖🆁🅸🅳🅴🆁 ↭ঌ</cp:lastModifiedBy>
  <cp:revision>8</cp:revision>
  <dcterms:created xsi:type="dcterms:W3CDTF">2023-08-02T17:59:08Z</dcterms:created>
  <dcterms:modified xsi:type="dcterms:W3CDTF">2023-08-03T09:18:55Z</dcterms:modified>
</cp:coreProperties>
</file>