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68" r:id="rId5"/>
    <p:sldId id="266" r:id="rId6"/>
    <p:sldId id="267" r:id="rId7"/>
    <p:sldId id="269" r:id="rId8"/>
    <p:sldId id="259" r:id="rId9"/>
    <p:sldId id="260" r:id="rId10"/>
    <p:sldId id="261" r:id="rId11"/>
    <p:sldId id="262" r:id="rId12"/>
    <p:sldId id="272" r:id="rId13"/>
    <p:sldId id="271" r:id="rId14"/>
    <p:sldId id="263" r:id="rId15"/>
    <p:sldId id="264" r:id="rId16"/>
    <p:sldId id="277" r:id="rId17"/>
    <p:sldId id="273" r:id="rId18"/>
    <p:sldId id="275" r:id="rId19"/>
    <p:sldId id="279" r:id="rId20"/>
    <p:sldId id="280" r:id="rId21"/>
    <p:sldId id="276" r:id="rId22"/>
    <p:sldId id="27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1"/>
  </p:normalViewPr>
  <p:slideViewPr>
    <p:cSldViewPr snapToGrid="0" snapToObjects="1">
      <p:cViewPr>
        <p:scale>
          <a:sx n="145" d="100"/>
          <a:sy n="145" d="100"/>
        </p:scale>
        <p:origin x="68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021318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Shape 14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8" name="Shape 148"/>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Shape 15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0" name="Shape 160"/>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Shape 14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8" name="Shape 148"/>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50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Shape 208"/>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9" name="Shape 209"/>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8368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Shape 208"/>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9" name="Shape 209"/>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Shape 22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Shape 22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306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Shape 22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1348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Shape 22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2738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964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474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Shape 12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269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Shape 12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7110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Shape 12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Shape 13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Shape 16"/>
          <p:cNvSpPr/>
          <p:nvPr/>
        </p:nvSpPr>
        <p:spPr>
          <a:xfrm>
            <a:off x="1" y="571500"/>
            <a:ext cx="6856200" cy="40005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 name="Shape 17"/>
          <p:cNvSpPr/>
          <p:nvPr/>
        </p:nvSpPr>
        <p:spPr>
          <a:xfrm>
            <a:off x="6952697" y="571500"/>
            <a:ext cx="2193900" cy="4000500"/>
          </a:xfrm>
          <a:prstGeom prst="rect">
            <a:avLst/>
          </a:prstGeom>
          <a:solidFill>
            <a:srgbClr val="C3C3C3">
              <a:alpha val="4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 name="Shape 18"/>
          <p:cNvSpPr txBox="1">
            <a:spLocks noGrp="1"/>
          </p:cNvSpPr>
          <p:nvPr>
            <p:ph type="ctrTitle"/>
          </p:nvPr>
        </p:nvSpPr>
        <p:spPr>
          <a:xfrm>
            <a:off x="802386" y="973836"/>
            <a:ext cx="5486400" cy="24414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rgbClr val="FFFFFF"/>
              </a:buClr>
              <a:buSzPts val="1400"/>
              <a:buFont typeface="Corbel"/>
              <a:buNone/>
              <a:defRPr sz="5400" b="0" i="0" u="none" strike="noStrike" cap="none">
                <a:solidFill>
                  <a:srgbClr val="FFFFFF"/>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Shape 19"/>
          <p:cNvSpPr txBox="1">
            <a:spLocks noGrp="1"/>
          </p:cNvSpPr>
          <p:nvPr>
            <p:ph type="subTitle" idx="1"/>
          </p:nvPr>
        </p:nvSpPr>
        <p:spPr>
          <a:xfrm>
            <a:off x="825011" y="3502685"/>
            <a:ext cx="5486400" cy="6858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200"/>
              </a:spcBef>
              <a:spcAft>
                <a:spcPts val="0"/>
              </a:spcAft>
              <a:buClr>
                <a:schemeClr val="accent1"/>
              </a:buClr>
              <a:buSzPts val="3200"/>
              <a:buFont typeface="Noto Sans Symbols"/>
              <a:buNone/>
              <a:defRPr sz="2000" b="0" i="0" u="none" strike="noStrike" cap="none">
                <a:solidFill>
                  <a:srgbClr val="BBC3FF"/>
                </a:solidFill>
                <a:latin typeface="Corbel"/>
                <a:ea typeface="Corbel"/>
                <a:cs typeface="Corbel"/>
                <a:sym typeface="Corbel"/>
              </a:defRPr>
            </a:lvl1pPr>
            <a:lvl2pPr marL="457189" marR="0" lvl="1" indent="0" algn="ctr" rtl="0">
              <a:lnSpc>
                <a:spcPct val="90000"/>
              </a:lnSpc>
              <a:spcBef>
                <a:spcPts val="250"/>
              </a:spcBef>
              <a:spcAft>
                <a:spcPts val="0"/>
              </a:spcAft>
              <a:buClr>
                <a:schemeClr val="accent1"/>
              </a:buClr>
              <a:buSzPts val="2400"/>
              <a:buFont typeface="Noto Sans Symbols"/>
              <a:buNone/>
              <a:defRPr sz="2000" b="0" i="0" u="none" strike="noStrike" cap="none">
                <a:solidFill>
                  <a:srgbClr val="595959"/>
                </a:solidFill>
                <a:latin typeface="Corbel"/>
                <a:ea typeface="Corbel"/>
                <a:cs typeface="Corbel"/>
                <a:sym typeface="Corbel"/>
              </a:defRPr>
            </a:lvl2pPr>
            <a:lvl3pPr marL="914378" marR="0" lvl="2" indent="0" algn="ctr"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3pPr>
            <a:lvl4pPr marL="1371566" marR="0" lvl="3"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4pPr>
            <a:lvl5pPr marL="1828754" marR="0" lvl="4"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5pPr>
            <a:lvl6pPr marL="2285943" marR="0" lvl="5"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6pPr>
            <a:lvl7pPr marL="2743132" marR="0" lvl="6"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7pPr>
            <a:lvl8pPr marL="3200320" marR="0" lvl="7"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8pPr>
            <a:lvl9pPr marL="3657509" marR="0" lvl="8" indent="0" algn="ctr" rtl="0">
              <a:lnSpc>
                <a:spcPct val="90000"/>
              </a:lnSpc>
              <a:spcBef>
                <a:spcPts val="250"/>
              </a:spcBef>
              <a:spcAft>
                <a:spcPts val="25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20" name="Shape 20"/>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0" i="0" u="none" strike="noStrike" cap="none">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21" name="Shape 21"/>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2" name="Shape 22"/>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i="0" u="none" strike="noStrike" cap="none">
                <a:solidFill>
                  <a:schemeClr val="accent1"/>
                </a:solidFill>
                <a:latin typeface="Corbel"/>
                <a:ea typeface="Corbel"/>
                <a:cs typeface="Corbel"/>
                <a:sym typeface="Corbel"/>
              </a:defRPr>
            </a:lvl1pPr>
            <a:lvl2pPr marL="0" marR="0" lvl="1" indent="0" algn="r" rtl="0">
              <a:spcBef>
                <a:spcPts val="0"/>
              </a:spcBef>
              <a:buNone/>
              <a:defRPr sz="1100" b="1" i="0" u="none" strike="noStrike" cap="none">
                <a:solidFill>
                  <a:schemeClr val="accent1"/>
                </a:solidFill>
                <a:latin typeface="Corbel"/>
                <a:ea typeface="Corbel"/>
                <a:cs typeface="Corbel"/>
                <a:sym typeface="Corbel"/>
              </a:defRPr>
            </a:lvl2pPr>
            <a:lvl3pPr marL="0" marR="0" lvl="2" indent="0" algn="r" rtl="0">
              <a:spcBef>
                <a:spcPts val="0"/>
              </a:spcBef>
              <a:buNone/>
              <a:defRPr sz="1100" b="1" i="0" u="none" strike="noStrike" cap="none">
                <a:solidFill>
                  <a:schemeClr val="accent1"/>
                </a:solidFill>
                <a:latin typeface="Corbel"/>
                <a:ea typeface="Corbel"/>
                <a:cs typeface="Corbel"/>
                <a:sym typeface="Corbel"/>
              </a:defRPr>
            </a:lvl3pPr>
            <a:lvl4pPr marL="0" marR="0" lvl="3" indent="0" algn="r" rtl="0">
              <a:spcBef>
                <a:spcPts val="0"/>
              </a:spcBef>
              <a:buNone/>
              <a:defRPr sz="1100" b="1" i="0" u="none" strike="noStrike" cap="none">
                <a:solidFill>
                  <a:schemeClr val="accent1"/>
                </a:solidFill>
                <a:latin typeface="Corbel"/>
                <a:ea typeface="Corbel"/>
                <a:cs typeface="Corbel"/>
                <a:sym typeface="Corbel"/>
              </a:defRPr>
            </a:lvl4pPr>
            <a:lvl5pPr marL="0" marR="0" lvl="4" indent="0" algn="r" rtl="0">
              <a:spcBef>
                <a:spcPts val="0"/>
              </a:spcBef>
              <a:buNone/>
              <a:defRPr sz="1100" b="1" i="0" u="none" strike="noStrike" cap="none">
                <a:solidFill>
                  <a:schemeClr val="accent1"/>
                </a:solidFill>
                <a:latin typeface="Corbel"/>
                <a:ea typeface="Corbel"/>
                <a:cs typeface="Corbel"/>
                <a:sym typeface="Corbel"/>
              </a:defRPr>
            </a:lvl5pPr>
            <a:lvl6pPr marL="0" marR="0" lvl="5" indent="0" algn="r" rtl="0">
              <a:spcBef>
                <a:spcPts val="0"/>
              </a:spcBef>
              <a:buNone/>
              <a:defRPr sz="1100" b="1" i="0" u="none" strike="noStrike" cap="none">
                <a:solidFill>
                  <a:schemeClr val="accent1"/>
                </a:solidFill>
                <a:latin typeface="Corbel"/>
                <a:ea typeface="Corbel"/>
                <a:cs typeface="Corbel"/>
                <a:sym typeface="Corbel"/>
              </a:defRPr>
            </a:lvl6pPr>
            <a:lvl7pPr marL="0" marR="0" lvl="6" indent="0" algn="r" rtl="0">
              <a:spcBef>
                <a:spcPts val="0"/>
              </a:spcBef>
              <a:buNone/>
              <a:defRPr sz="1100" b="1" i="0" u="none" strike="noStrike" cap="none">
                <a:solidFill>
                  <a:schemeClr val="accent1"/>
                </a:solidFill>
                <a:latin typeface="Corbel"/>
                <a:ea typeface="Corbel"/>
                <a:cs typeface="Corbel"/>
                <a:sym typeface="Corbel"/>
              </a:defRPr>
            </a:lvl7pPr>
            <a:lvl8pPr marL="0" marR="0" lvl="7" indent="0" algn="r" rtl="0">
              <a:spcBef>
                <a:spcPts val="0"/>
              </a:spcBef>
              <a:buNone/>
              <a:defRPr sz="1100" b="1" i="0" u="none" strike="noStrike" cap="none">
                <a:solidFill>
                  <a:schemeClr val="accent1"/>
                </a:solidFill>
                <a:latin typeface="Corbel"/>
                <a:ea typeface="Corbel"/>
                <a:cs typeface="Corbel"/>
                <a:sym typeface="Corbel"/>
              </a:defRPr>
            </a:lvl8pPr>
            <a:lvl9pPr marL="0" marR="0" lvl="8" indent="0" algn="r" rtl="0">
              <a:spcBef>
                <a:spcPts val="0"/>
              </a:spcBef>
              <a:buNone/>
              <a:defRPr sz="1100" b="1" i="0" u="none" strike="noStrike" cap="none">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
        <p:nvSpPr>
          <p:cNvPr id="23" name="Shape 23"/>
          <p:cNvSpPr txBox="1"/>
          <p:nvPr/>
        </p:nvSpPr>
        <p:spPr>
          <a:xfrm rot="5400000">
            <a:off x="7002300" y="2349600"/>
            <a:ext cx="3881700" cy="554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0" i="0" u="none" strike="noStrike" cap="none">
                <a:solidFill>
                  <a:srgbClr val="7F7F7F"/>
                </a:solidFill>
                <a:latin typeface="Corbel"/>
                <a:ea typeface="Corbel"/>
                <a:cs typeface="Corbel"/>
                <a:sym typeface="Corbel"/>
              </a:rPr>
              <a:t>12</a:t>
            </a:r>
            <a:r>
              <a:rPr lang="en" sz="1200" b="0" i="0" u="none" strike="noStrike" cap="none" baseline="30000">
                <a:solidFill>
                  <a:srgbClr val="7F7F7F"/>
                </a:solidFill>
                <a:latin typeface="Corbel"/>
                <a:ea typeface="Corbel"/>
                <a:cs typeface="Corbel"/>
                <a:sym typeface="Corbel"/>
              </a:rPr>
              <a:t>th</a:t>
            </a:r>
            <a:r>
              <a:rPr lang="en" sz="1200" b="0" i="0" u="none" strike="noStrike" cap="none">
                <a:solidFill>
                  <a:srgbClr val="7F7F7F"/>
                </a:solidFill>
                <a:latin typeface="Corbel"/>
                <a:ea typeface="Corbel"/>
                <a:cs typeface="Corbel"/>
                <a:sym typeface="Corbel"/>
              </a:rPr>
              <a:t> Joint ACL - ISO Workshop on Interoperable Semantic Annotation</a:t>
            </a:r>
            <a:endParaRPr sz="1400"/>
          </a:p>
          <a:p>
            <a:pPr marL="0" marR="0" lvl="0" indent="0" algn="ctr" rtl="0">
              <a:spcBef>
                <a:spcPts val="0"/>
              </a:spcBef>
              <a:spcAft>
                <a:spcPts val="0"/>
              </a:spcAft>
              <a:buNone/>
            </a:pPr>
            <a:endParaRPr sz="1200" b="0" i="0" u="none" strike="noStrike" cap="none">
              <a:solidFill>
                <a:srgbClr val="7F7F7F"/>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7" name="Shape 77"/>
          <p:cNvSpPr txBox="1">
            <a:spLocks noGrp="1"/>
          </p:cNvSpPr>
          <p:nvPr>
            <p:ph type="body" idx="1"/>
          </p:nvPr>
        </p:nvSpPr>
        <p:spPr>
          <a:xfrm rot="5400000">
            <a:off x="2935701" y="-963969"/>
            <a:ext cx="3840600" cy="7064700"/>
          </a:xfrm>
          <a:prstGeom prst="rect">
            <a:avLst/>
          </a:prstGeom>
          <a:noFill/>
          <a:ln>
            <a:noFill/>
          </a:ln>
        </p:spPr>
        <p:txBody>
          <a:bodyPr spcFirstLastPara="1" wrap="square" lIns="91425" tIns="91425" rIns="91425" bIns="91425" anchor="t" anchorCtr="0"/>
          <a:lstStyle>
            <a:lvl1pPr marL="457189" marR="0" lvl="0" indent="-431789" algn="l" rtl="0">
              <a:lnSpc>
                <a:spcPct val="90000"/>
              </a:lnSpc>
              <a:spcBef>
                <a:spcPts val="1200"/>
              </a:spcBef>
              <a:spcAft>
                <a:spcPts val="0"/>
              </a:spcAft>
              <a:buClr>
                <a:schemeClr val="accent1"/>
              </a:buClr>
              <a:buSzPts val="3200"/>
              <a:buFont typeface="Noto Sans Symbols"/>
              <a:buChar char="⚫"/>
              <a:defRPr sz="3200" b="0" i="0" u="none" strike="noStrike" cap="none">
                <a:solidFill>
                  <a:srgbClr val="595959"/>
                </a:solidFill>
                <a:latin typeface="Corbel"/>
                <a:ea typeface="Corbel"/>
                <a:cs typeface="Corbel"/>
                <a:sym typeface="Corbel"/>
              </a:defRPr>
            </a:lvl1pPr>
            <a:lvl2pPr marL="914378" marR="0" lvl="1" indent="-380990" algn="l" rtl="0">
              <a:lnSpc>
                <a:spcPct val="90000"/>
              </a:lnSpc>
              <a:spcBef>
                <a:spcPts val="250"/>
              </a:spcBef>
              <a:spcAft>
                <a:spcPts val="0"/>
              </a:spcAft>
              <a:buClr>
                <a:schemeClr val="accent1"/>
              </a:buClr>
              <a:buSzPts val="2400"/>
              <a:buFont typeface="Noto Sans Symbols"/>
              <a:buChar char="⚫"/>
              <a:defRPr sz="2400" b="0" i="0" u="none" strike="noStrike" cap="none">
                <a:solidFill>
                  <a:srgbClr val="595959"/>
                </a:solidFill>
                <a:latin typeface="Corbel"/>
                <a:ea typeface="Corbel"/>
                <a:cs typeface="Corbel"/>
                <a:sym typeface="Corbel"/>
              </a:defRPr>
            </a:lvl2pPr>
            <a:lvl3pPr marL="1371566" marR="0" lvl="2" indent="-355591" algn="l" rtl="0">
              <a:lnSpc>
                <a:spcPct val="90000"/>
              </a:lnSpc>
              <a:spcBef>
                <a:spcPts val="25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78" name="Shape 78"/>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79" name="Shape 79"/>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rot="5400000">
            <a:off x="-514500" y="1543050"/>
            <a:ext cx="3714900" cy="2114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3" name="Shape 83"/>
          <p:cNvSpPr txBox="1">
            <a:spLocks noGrp="1"/>
          </p:cNvSpPr>
          <p:nvPr>
            <p:ph type="body" idx="1"/>
          </p:nvPr>
        </p:nvSpPr>
        <p:spPr>
          <a:xfrm rot="5400000">
            <a:off x="3723834" y="-171390"/>
            <a:ext cx="3840600" cy="5486400"/>
          </a:xfrm>
          <a:prstGeom prst="rect">
            <a:avLst/>
          </a:prstGeom>
          <a:noFill/>
          <a:ln>
            <a:noFill/>
          </a:ln>
        </p:spPr>
        <p:txBody>
          <a:bodyPr spcFirstLastPara="1" wrap="square" lIns="91425" tIns="91425" rIns="91425" bIns="91425" anchor="t" anchorCtr="0"/>
          <a:lstStyle>
            <a:lvl1pPr marL="457189" marR="0" lvl="0" indent="-431789" algn="l" rtl="0">
              <a:lnSpc>
                <a:spcPct val="90000"/>
              </a:lnSpc>
              <a:spcBef>
                <a:spcPts val="1200"/>
              </a:spcBef>
              <a:spcAft>
                <a:spcPts val="0"/>
              </a:spcAft>
              <a:buClr>
                <a:schemeClr val="accent1"/>
              </a:buClr>
              <a:buSzPts val="3200"/>
              <a:buFont typeface="Noto Sans Symbols"/>
              <a:buChar char="⚫"/>
              <a:defRPr sz="3200" b="0" i="0" u="none" strike="noStrike" cap="none">
                <a:solidFill>
                  <a:srgbClr val="595959"/>
                </a:solidFill>
                <a:latin typeface="Corbel"/>
                <a:ea typeface="Corbel"/>
                <a:cs typeface="Corbel"/>
                <a:sym typeface="Corbel"/>
              </a:defRPr>
            </a:lvl1pPr>
            <a:lvl2pPr marL="914378" marR="0" lvl="1" indent="-380990" algn="l" rtl="0">
              <a:lnSpc>
                <a:spcPct val="90000"/>
              </a:lnSpc>
              <a:spcBef>
                <a:spcPts val="250"/>
              </a:spcBef>
              <a:spcAft>
                <a:spcPts val="0"/>
              </a:spcAft>
              <a:buClr>
                <a:schemeClr val="accent1"/>
              </a:buClr>
              <a:buSzPts val="2400"/>
              <a:buFont typeface="Noto Sans Symbols"/>
              <a:buChar char="⚫"/>
              <a:defRPr sz="2400" b="0" i="0" u="none" strike="noStrike" cap="none">
                <a:solidFill>
                  <a:srgbClr val="595959"/>
                </a:solidFill>
                <a:latin typeface="Corbel"/>
                <a:ea typeface="Corbel"/>
                <a:cs typeface="Corbel"/>
                <a:sym typeface="Corbel"/>
              </a:defRPr>
            </a:lvl2pPr>
            <a:lvl3pPr marL="1371566" marR="0" lvl="2" indent="-355591" algn="l" rtl="0">
              <a:lnSpc>
                <a:spcPct val="90000"/>
              </a:lnSpc>
              <a:spcBef>
                <a:spcPts val="25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84" name="Shape 84"/>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85" name="Shape 85"/>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Calibri"/>
              <a:buNone/>
              <a:defRPr sz="3000" b="0" i="0" u="none" strike="noStrike" cap="none">
                <a:solidFill>
                  <a:srgbClr val="FFFFFF"/>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6" name="Shape 26"/>
          <p:cNvSpPr txBox="1">
            <a:spLocks noGrp="1"/>
          </p:cNvSpPr>
          <p:nvPr>
            <p:ph type="body" idx="1"/>
          </p:nvPr>
        </p:nvSpPr>
        <p:spPr>
          <a:xfrm>
            <a:off x="1323544" y="648081"/>
            <a:ext cx="7064700" cy="3840600"/>
          </a:xfrm>
          <a:prstGeom prst="rect">
            <a:avLst/>
          </a:prstGeom>
          <a:noFill/>
          <a:ln>
            <a:noFill/>
          </a:ln>
        </p:spPr>
        <p:txBody>
          <a:bodyPr spcFirstLastPara="1" wrap="square" lIns="91425" tIns="91425" rIns="91425" bIns="91425" anchor="ctr" anchorCtr="0"/>
          <a:lstStyle>
            <a:lvl1pPr marL="457189" marR="0" lvl="0" indent="-431789" algn="l" rtl="0">
              <a:lnSpc>
                <a:spcPct val="90000"/>
              </a:lnSpc>
              <a:spcBef>
                <a:spcPts val="1200"/>
              </a:spcBef>
              <a:spcAft>
                <a:spcPts val="0"/>
              </a:spcAft>
              <a:buClr>
                <a:schemeClr val="accent1"/>
              </a:buClr>
              <a:buSzPts val="3200"/>
              <a:buFont typeface="Noto Sans Symbols"/>
              <a:buChar char="⚫"/>
              <a:defRPr sz="3200" b="0" i="0" u="none" strike="noStrike" cap="none">
                <a:solidFill>
                  <a:srgbClr val="595959"/>
                </a:solidFill>
                <a:latin typeface="Corbel"/>
                <a:ea typeface="Corbel"/>
                <a:cs typeface="Corbel"/>
                <a:sym typeface="Corbel"/>
              </a:defRPr>
            </a:lvl1pPr>
            <a:lvl2pPr marL="914378" marR="0" lvl="1" indent="-380990" algn="l" rtl="0">
              <a:lnSpc>
                <a:spcPct val="90000"/>
              </a:lnSpc>
              <a:spcBef>
                <a:spcPts val="250"/>
              </a:spcBef>
              <a:spcAft>
                <a:spcPts val="0"/>
              </a:spcAft>
              <a:buClr>
                <a:schemeClr val="accent1"/>
              </a:buClr>
              <a:buSzPts val="2400"/>
              <a:buFont typeface="Noto Sans Symbols"/>
              <a:buChar char="⚫"/>
              <a:defRPr sz="2400" b="0" i="0" u="none" strike="noStrike" cap="none">
                <a:solidFill>
                  <a:srgbClr val="595959"/>
                </a:solidFill>
                <a:latin typeface="Corbel"/>
                <a:ea typeface="Corbel"/>
                <a:cs typeface="Corbel"/>
                <a:sym typeface="Corbel"/>
              </a:defRPr>
            </a:lvl2pPr>
            <a:lvl3pPr marL="1371566" marR="0" lvl="2" indent="-355591" algn="l" rtl="0">
              <a:lnSpc>
                <a:spcPct val="90000"/>
              </a:lnSpc>
              <a:spcBef>
                <a:spcPts val="25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27" name="Shape 27"/>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28" name="Shape 28"/>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9" name="Shape 29"/>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rot="-5400000">
            <a:off x="4423434" y="-548616"/>
            <a:ext cx="2441400" cy="54864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rgbClr val="595959"/>
              </a:buClr>
              <a:buSzPts val="1400"/>
              <a:buFont typeface="Times New Roman"/>
              <a:buNone/>
              <a:defRPr sz="5400" b="0" i="0" u="none" strike="noStrike" cap="none">
                <a:solidFill>
                  <a:srgbClr val="595959"/>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2" name="Shape 32"/>
          <p:cNvSpPr txBox="1">
            <a:spLocks noGrp="1"/>
          </p:cNvSpPr>
          <p:nvPr>
            <p:ph type="body" idx="1"/>
          </p:nvPr>
        </p:nvSpPr>
        <p:spPr>
          <a:xfrm>
            <a:off x="2914650" y="3504438"/>
            <a:ext cx="5486400" cy="685800"/>
          </a:xfrm>
          <a:prstGeom prst="rect">
            <a:avLst/>
          </a:prstGeom>
          <a:noFill/>
          <a:ln>
            <a:noFill/>
          </a:ln>
        </p:spPr>
        <p:txBody>
          <a:bodyPr spcFirstLastPara="1" wrap="square" lIns="91425" tIns="91425" rIns="91425" bIns="91425" anchor="t" anchorCtr="0"/>
          <a:lstStyle>
            <a:lvl1pPr marL="457189" marR="0" lvl="0" indent="-228594" algn="l" rtl="0">
              <a:lnSpc>
                <a:spcPct val="90000"/>
              </a:lnSpc>
              <a:spcBef>
                <a:spcPts val="1200"/>
              </a:spcBef>
              <a:spcAft>
                <a:spcPts val="0"/>
              </a:spcAft>
              <a:buClr>
                <a:schemeClr val="accent1"/>
              </a:buClr>
              <a:buSzPts val="3200"/>
              <a:buFont typeface="Noto Sans Symbols"/>
              <a:buNone/>
              <a:defRPr sz="2000" b="0" i="0" u="none" strike="noStrike" cap="none">
                <a:solidFill>
                  <a:srgbClr val="595959"/>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800" b="0" i="0" u="none" strike="noStrike" cap="none">
                <a:solidFill>
                  <a:srgbClr val="888888"/>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600" b="0" i="0" u="none" strike="noStrike" cap="none">
                <a:solidFill>
                  <a:srgbClr val="888888"/>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9pPr>
          </a:lstStyle>
          <a:p>
            <a:endParaRPr/>
          </a:p>
        </p:txBody>
      </p:sp>
      <p:sp>
        <p:nvSpPr>
          <p:cNvPr id="33" name="Shape 33"/>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34" name="Shape 34"/>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35" name="Shape 35"/>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2900934" y="651510"/>
            <a:ext cx="2606100" cy="3840600"/>
          </a:xfrm>
          <a:prstGeom prst="rect">
            <a:avLst/>
          </a:prstGeom>
          <a:noFill/>
          <a:ln>
            <a:noFill/>
          </a:ln>
        </p:spPr>
        <p:txBody>
          <a:bodyPr spcFirstLastPara="1" wrap="square" lIns="91425" tIns="91425" rIns="91425" bIns="91425" anchor="ctr" anchorCtr="0"/>
          <a:lstStyle>
            <a:lvl1pPr marL="457189" marR="0" lvl="0" indent="-349241" algn="l" rtl="0">
              <a:lnSpc>
                <a:spcPct val="90000"/>
              </a:lnSpc>
              <a:spcBef>
                <a:spcPts val="1200"/>
              </a:spcBef>
              <a:spcAft>
                <a:spcPts val="0"/>
              </a:spcAft>
              <a:buClr>
                <a:schemeClr val="accent1"/>
              </a:buClr>
              <a:buSzPts val="1900"/>
              <a:buFont typeface="Noto Sans Symbols"/>
              <a:buChar char="⚫"/>
              <a:defRPr sz="1900" b="0" i="0" u="none" strike="noStrike" cap="none">
                <a:solidFill>
                  <a:srgbClr val="595959"/>
                </a:solidFill>
                <a:latin typeface="Corbel"/>
                <a:ea typeface="Corbel"/>
                <a:cs typeface="Corbel"/>
                <a:sym typeface="Corbel"/>
              </a:defRPr>
            </a:lvl1pPr>
            <a:lvl2pPr marL="914378" marR="0" lvl="1" indent="-336542" algn="l" rtl="0">
              <a:lnSpc>
                <a:spcPct val="90000"/>
              </a:lnSpc>
              <a:spcBef>
                <a:spcPts val="250"/>
              </a:spcBef>
              <a:spcAft>
                <a:spcPts val="0"/>
              </a:spcAft>
              <a:buClr>
                <a:schemeClr val="accent1"/>
              </a:buClr>
              <a:buSzPts val="1700"/>
              <a:buFont typeface="Noto Sans Symbols"/>
              <a:buChar char="⚫"/>
              <a:defRPr sz="1700" b="0" i="0" u="none" strike="noStrike" cap="none">
                <a:solidFill>
                  <a:srgbClr val="595959"/>
                </a:solidFill>
                <a:latin typeface="Corbel"/>
                <a:ea typeface="Corbel"/>
                <a:cs typeface="Corbel"/>
                <a:sym typeface="Corbel"/>
              </a:defRPr>
            </a:lvl2pPr>
            <a:lvl3pPr marL="1371566" marR="0" lvl="2" indent="-323842" algn="l" rtl="0">
              <a:lnSpc>
                <a:spcPct val="90000"/>
              </a:lnSpc>
              <a:spcBef>
                <a:spcPts val="25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39" name="Shape 39"/>
          <p:cNvSpPr txBox="1">
            <a:spLocks noGrp="1"/>
          </p:cNvSpPr>
          <p:nvPr>
            <p:ph type="body" idx="2"/>
          </p:nvPr>
        </p:nvSpPr>
        <p:spPr>
          <a:xfrm>
            <a:off x="5863590" y="651510"/>
            <a:ext cx="2606100" cy="3840600"/>
          </a:xfrm>
          <a:prstGeom prst="rect">
            <a:avLst/>
          </a:prstGeom>
          <a:noFill/>
          <a:ln>
            <a:noFill/>
          </a:ln>
        </p:spPr>
        <p:txBody>
          <a:bodyPr spcFirstLastPara="1" wrap="square" lIns="91425" tIns="91425" rIns="91425" bIns="91425" anchor="ctr" anchorCtr="0"/>
          <a:lstStyle>
            <a:lvl1pPr marL="457189" marR="0" lvl="0" indent="-349241" algn="l" rtl="0">
              <a:lnSpc>
                <a:spcPct val="90000"/>
              </a:lnSpc>
              <a:spcBef>
                <a:spcPts val="1200"/>
              </a:spcBef>
              <a:spcAft>
                <a:spcPts val="0"/>
              </a:spcAft>
              <a:buClr>
                <a:schemeClr val="accent1"/>
              </a:buClr>
              <a:buSzPts val="1900"/>
              <a:buFont typeface="Noto Sans Symbols"/>
              <a:buChar char="⚫"/>
              <a:defRPr sz="1900" b="0" i="0" u="none" strike="noStrike" cap="none">
                <a:solidFill>
                  <a:srgbClr val="595959"/>
                </a:solidFill>
                <a:latin typeface="Corbel"/>
                <a:ea typeface="Corbel"/>
                <a:cs typeface="Corbel"/>
                <a:sym typeface="Corbel"/>
              </a:defRPr>
            </a:lvl1pPr>
            <a:lvl2pPr marL="914378" marR="0" lvl="1" indent="-336542" algn="l" rtl="0">
              <a:lnSpc>
                <a:spcPct val="90000"/>
              </a:lnSpc>
              <a:spcBef>
                <a:spcPts val="250"/>
              </a:spcBef>
              <a:spcAft>
                <a:spcPts val="0"/>
              </a:spcAft>
              <a:buClr>
                <a:schemeClr val="accent1"/>
              </a:buClr>
              <a:buSzPts val="1700"/>
              <a:buFont typeface="Noto Sans Symbols"/>
              <a:buChar char="⚫"/>
              <a:defRPr sz="1700" b="0" i="0" u="none" strike="noStrike" cap="none">
                <a:solidFill>
                  <a:srgbClr val="595959"/>
                </a:solidFill>
                <a:latin typeface="Corbel"/>
                <a:ea typeface="Corbel"/>
                <a:cs typeface="Corbel"/>
                <a:sym typeface="Corbel"/>
              </a:defRPr>
            </a:lvl2pPr>
            <a:lvl3pPr marL="1371566" marR="0" lvl="2" indent="-323842" algn="l" rtl="0">
              <a:lnSpc>
                <a:spcPct val="90000"/>
              </a:lnSpc>
              <a:spcBef>
                <a:spcPts val="25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40" name="Shape 40"/>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41" name="Shape 41"/>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2" name="Shape 42"/>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5" name="Shape 45"/>
          <p:cNvSpPr txBox="1">
            <a:spLocks noGrp="1"/>
          </p:cNvSpPr>
          <p:nvPr>
            <p:ph type="body" idx="1"/>
          </p:nvPr>
        </p:nvSpPr>
        <p:spPr>
          <a:xfrm>
            <a:off x="2900934" y="767690"/>
            <a:ext cx="2606100" cy="605700"/>
          </a:xfrm>
          <a:prstGeom prst="rect">
            <a:avLst/>
          </a:prstGeom>
          <a:noFill/>
          <a:ln>
            <a:noFill/>
          </a:ln>
        </p:spPr>
        <p:txBody>
          <a:bodyPr spcFirstLastPara="1" wrap="square" lIns="91425" tIns="91425" rIns="91425" bIns="91425" anchor="b" anchorCtr="0"/>
          <a:lstStyle>
            <a:lvl1pPr marL="457189" marR="0" lvl="0" indent="-228594" algn="l" rtl="0">
              <a:lnSpc>
                <a:spcPct val="90000"/>
              </a:lnSpc>
              <a:spcBef>
                <a:spcPts val="0"/>
              </a:spcBef>
              <a:spcAft>
                <a:spcPts val="0"/>
              </a:spcAft>
              <a:buClr>
                <a:schemeClr val="accent1"/>
              </a:buClr>
              <a:buSzPts val="3200"/>
              <a:buFont typeface="Noto Sans Symbols"/>
              <a:buNone/>
              <a:defRPr sz="1900" b="1" i="0" u="none" strike="noStrike" cap="none">
                <a:solidFill>
                  <a:srgbClr val="595959"/>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900" b="1" i="0" u="none" strike="noStrike" cap="none">
                <a:solidFill>
                  <a:srgbClr val="595959"/>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800" b="1" i="0" u="none" strike="noStrike" cap="none">
                <a:solidFill>
                  <a:srgbClr val="595959"/>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9pPr>
          </a:lstStyle>
          <a:p>
            <a:endParaRPr/>
          </a:p>
        </p:txBody>
      </p:sp>
      <p:sp>
        <p:nvSpPr>
          <p:cNvPr id="46" name="Shape 46"/>
          <p:cNvSpPr txBox="1">
            <a:spLocks noGrp="1"/>
          </p:cNvSpPr>
          <p:nvPr>
            <p:ph type="body" idx="2"/>
          </p:nvPr>
        </p:nvSpPr>
        <p:spPr>
          <a:xfrm>
            <a:off x="2900934" y="1448202"/>
            <a:ext cx="2606100" cy="3017400"/>
          </a:xfrm>
          <a:prstGeom prst="rect">
            <a:avLst/>
          </a:prstGeom>
          <a:noFill/>
          <a:ln>
            <a:noFill/>
          </a:ln>
        </p:spPr>
        <p:txBody>
          <a:bodyPr spcFirstLastPara="1" wrap="square" lIns="91425" tIns="91425" rIns="91425" bIns="91425" anchor="ctr" anchorCtr="0"/>
          <a:lstStyle>
            <a:lvl1pPr marL="457189" marR="0" lvl="0" indent="-349241" algn="l" rtl="0">
              <a:lnSpc>
                <a:spcPct val="90000"/>
              </a:lnSpc>
              <a:spcBef>
                <a:spcPts val="1200"/>
              </a:spcBef>
              <a:spcAft>
                <a:spcPts val="0"/>
              </a:spcAft>
              <a:buClr>
                <a:schemeClr val="accent1"/>
              </a:buClr>
              <a:buSzPts val="1900"/>
              <a:buFont typeface="Noto Sans Symbols"/>
              <a:buChar char="⚫"/>
              <a:defRPr sz="1900" b="0" i="0" u="none" strike="noStrike" cap="none">
                <a:solidFill>
                  <a:srgbClr val="595959"/>
                </a:solidFill>
                <a:latin typeface="Corbel"/>
                <a:ea typeface="Corbel"/>
                <a:cs typeface="Corbel"/>
                <a:sym typeface="Corbel"/>
              </a:defRPr>
            </a:lvl1pPr>
            <a:lvl2pPr marL="914378" marR="0" lvl="1" indent="-336542" algn="l" rtl="0">
              <a:lnSpc>
                <a:spcPct val="90000"/>
              </a:lnSpc>
              <a:spcBef>
                <a:spcPts val="250"/>
              </a:spcBef>
              <a:spcAft>
                <a:spcPts val="0"/>
              </a:spcAft>
              <a:buClr>
                <a:schemeClr val="accent1"/>
              </a:buClr>
              <a:buSzPts val="1700"/>
              <a:buFont typeface="Noto Sans Symbols"/>
              <a:buChar char="⚫"/>
              <a:defRPr sz="1700" b="0" i="0" u="none" strike="noStrike" cap="none">
                <a:solidFill>
                  <a:srgbClr val="595959"/>
                </a:solidFill>
                <a:latin typeface="Corbel"/>
                <a:ea typeface="Corbel"/>
                <a:cs typeface="Corbel"/>
                <a:sym typeface="Corbel"/>
              </a:defRPr>
            </a:lvl2pPr>
            <a:lvl3pPr marL="1371566" marR="0" lvl="2" indent="-323842" algn="l" rtl="0">
              <a:lnSpc>
                <a:spcPct val="90000"/>
              </a:lnSpc>
              <a:spcBef>
                <a:spcPts val="25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47" name="Shape 47"/>
          <p:cNvSpPr txBox="1">
            <a:spLocks noGrp="1"/>
          </p:cNvSpPr>
          <p:nvPr>
            <p:ph type="body" idx="3"/>
          </p:nvPr>
        </p:nvSpPr>
        <p:spPr>
          <a:xfrm>
            <a:off x="5863847" y="767690"/>
            <a:ext cx="2606100" cy="609900"/>
          </a:xfrm>
          <a:prstGeom prst="rect">
            <a:avLst/>
          </a:prstGeom>
          <a:noFill/>
          <a:ln>
            <a:noFill/>
          </a:ln>
        </p:spPr>
        <p:txBody>
          <a:bodyPr spcFirstLastPara="1" wrap="square" lIns="91425" tIns="91425" rIns="91425" bIns="91425" anchor="b" anchorCtr="0"/>
          <a:lstStyle>
            <a:lvl1pPr marL="457189" marR="0" lvl="0" indent="-228594" algn="l" rtl="0">
              <a:lnSpc>
                <a:spcPct val="90000"/>
              </a:lnSpc>
              <a:spcBef>
                <a:spcPts val="0"/>
              </a:spcBef>
              <a:spcAft>
                <a:spcPts val="0"/>
              </a:spcAft>
              <a:buClr>
                <a:schemeClr val="accent1"/>
              </a:buClr>
              <a:buSzPts val="3200"/>
              <a:buFont typeface="Noto Sans Symbols"/>
              <a:buNone/>
              <a:defRPr sz="1900" b="1" i="0" u="none" strike="noStrike" cap="none">
                <a:solidFill>
                  <a:srgbClr val="595959"/>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900" b="1" i="0" u="none" strike="noStrike" cap="none">
                <a:solidFill>
                  <a:srgbClr val="595959"/>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800" b="1" i="0" u="none" strike="noStrike" cap="none">
                <a:solidFill>
                  <a:srgbClr val="595959"/>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9pPr>
          </a:lstStyle>
          <a:p>
            <a:endParaRPr/>
          </a:p>
        </p:txBody>
      </p:sp>
      <p:sp>
        <p:nvSpPr>
          <p:cNvPr id="48" name="Shape 48"/>
          <p:cNvSpPr txBox="1">
            <a:spLocks noGrp="1"/>
          </p:cNvSpPr>
          <p:nvPr>
            <p:ph type="body" idx="4"/>
          </p:nvPr>
        </p:nvSpPr>
        <p:spPr>
          <a:xfrm>
            <a:off x="5863847" y="1448202"/>
            <a:ext cx="2606100" cy="3017400"/>
          </a:xfrm>
          <a:prstGeom prst="rect">
            <a:avLst/>
          </a:prstGeom>
          <a:noFill/>
          <a:ln>
            <a:noFill/>
          </a:ln>
        </p:spPr>
        <p:txBody>
          <a:bodyPr spcFirstLastPara="1" wrap="square" lIns="91425" tIns="91425" rIns="91425" bIns="91425" anchor="ctr" anchorCtr="0"/>
          <a:lstStyle>
            <a:lvl1pPr marL="457189" marR="0" lvl="0" indent="-349241" algn="l" rtl="0">
              <a:lnSpc>
                <a:spcPct val="90000"/>
              </a:lnSpc>
              <a:spcBef>
                <a:spcPts val="1200"/>
              </a:spcBef>
              <a:spcAft>
                <a:spcPts val="0"/>
              </a:spcAft>
              <a:buClr>
                <a:schemeClr val="accent1"/>
              </a:buClr>
              <a:buSzPts val="1900"/>
              <a:buFont typeface="Noto Sans Symbols"/>
              <a:buChar char="⚫"/>
              <a:defRPr sz="1900" b="0" i="0" u="none" strike="noStrike" cap="none">
                <a:solidFill>
                  <a:srgbClr val="595959"/>
                </a:solidFill>
                <a:latin typeface="Corbel"/>
                <a:ea typeface="Corbel"/>
                <a:cs typeface="Corbel"/>
                <a:sym typeface="Corbel"/>
              </a:defRPr>
            </a:lvl1pPr>
            <a:lvl2pPr marL="914378" marR="0" lvl="1" indent="-336542" algn="l" rtl="0">
              <a:lnSpc>
                <a:spcPct val="90000"/>
              </a:lnSpc>
              <a:spcBef>
                <a:spcPts val="250"/>
              </a:spcBef>
              <a:spcAft>
                <a:spcPts val="0"/>
              </a:spcAft>
              <a:buClr>
                <a:schemeClr val="accent1"/>
              </a:buClr>
              <a:buSzPts val="1700"/>
              <a:buFont typeface="Noto Sans Symbols"/>
              <a:buChar char="⚫"/>
              <a:defRPr sz="1700" b="0" i="0" u="none" strike="noStrike" cap="none">
                <a:solidFill>
                  <a:srgbClr val="595959"/>
                </a:solidFill>
                <a:latin typeface="Corbel"/>
                <a:ea typeface="Corbel"/>
                <a:cs typeface="Corbel"/>
                <a:sym typeface="Corbel"/>
              </a:defRPr>
            </a:lvl2pPr>
            <a:lvl3pPr marL="1371566" marR="0" lvl="2" indent="-323842" algn="l" rtl="0">
              <a:lnSpc>
                <a:spcPct val="90000"/>
              </a:lnSpc>
              <a:spcBef>
                <a:spcPts val="25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49" name="Shape 49"/>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50" name="Shape 50"/>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1" name="Shape 51"/>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4" name="Shape 54"/>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55" name="Shape 55"/>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sp>
        <p:nvSpPr>
          <p:cNvPr id="58" name="Shape 58"/>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59" name="Shape 59"/>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60" name="Shape 60"/>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rot="-5400000">
            <a:off x="432174" y="617220"/>
            <a:ext cx="1645800" cy="21261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rgbClr val="FFFFFF"/>
              </a:buClr>
              <a:buSzPts val="1400"/>
              <a:buFont typeface="Times New Roman"/>
              <a:buNone/>
              <a:defRPr sz="28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900934" y="651510"/>
            <a:ext cx="5486400" cy="3840600"/>
          </a:xfrm>
          <a:prstGeom prst="rect">
            <a:avLst/>
          </a:prstGeom>
          <a:noFill/>
          <a:ln>
            <a:noFill/>
          </a:ln>
        </p:spPr>
        <p:txBody>
          <a:bodyPr spcFirstLastPara="1" wrap="square" lIns="91425" tIns="91425" rIns="91425" bIns="91425" anchor="ctr" anchorCtr="0"/>
          <a:lstStyle>
            <a:lvl1pPr marL="457189" marR="0" lvl="0" indent="-355591"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378" marR="0" lvl="1" indent="-342892"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566" marR="0" lvl="2" indent="-330192"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754" marR="0" lvl="3"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5943" marR="0" lvl="4"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132" marR="0" lvl="5"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320" marR="0" lvl="6"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509" marR="0" lvl="7"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697" marR="0" lvl="8" indent="-317492"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64" name="Shape 64"/>
          <p:cNvSpPr txBox="1">
            <a:spLocks noGrp="1"/>
          </p:cNvSpPr>
          <p:nvPr>
            <p:ph type="body" idx="2"/>
          </p:nvPr>
        </p:nvSpPr>
        <p:spPr>
          <a:xfrm>
            <a:off x="192024" y="2503170"/>
            <a:ext cx="2126100" cy="1920300"/>
          </a:xfrm>
          <a:prstGeom prst="rect">
            <a:avLst/>
          </a:prstGeom>
          <a:noFill/>
          <a:ln>
            <a:noFill/>
          </a:ln>
        </p:spPr>
        <p:txBody>
          <a:bodyPr spcFirstLastPara="1" wrap="square" lIns="91425" tIns="91425" rIns="91425" bIns="91425" anchor="t" anchorCtr="0"/>
          <a:lstStyle>
            <a:lvl1pPr marL="457189" marR="0" lvl="0" indent="-228594" algn="l" rtl="0">
              <a:lnSpc>
                <a:spcPct val="100000"/>
              </a:lnSpc>
              <a:spcBef>
                <a:spcPts val="800"/>
              </a:spcBef>
              <a:spcAft>
                <a:spcPts val="0"/>
              </a:spcAft>
              <a:buClr>
                <a:schemeClr val="accent1"/>
              </a:buClr>
              <a:buSzPts val="3200"/>
              <a:buFont typeface="Noto Sans Symbols"/>
              <a:buNone/>
              <a:defRPr sz="1250" b="0" i="0" u="none" strike="noStrike" cap="none">
                <a:solidFill>
                  <a:srgbClr val="FFFFFF"/>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200" b="0" i="0" u="none" strike="noStrike" cap="none">
                <a:solidFill>
                  <a:srgbClr val="595959"/>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000" b="0" i="0" u="none" strike="noStrike" cap="none">
                <a:solidFill>
                  <a:srgbClr val="595959"/>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9pPr>
          </a:lstStyle>
          <a:p>
            <a:endParaRPr/>
          </a:p>
        </p:txBody>
      </p:sp>
      <p:sp>
        <p:nvSpPr>
          <p:cNvPr id="65" name="Shape 65"/>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66" name="Shape 66"/>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67" name="Shape 67"/>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rot="-5400000">
            <a:off x="432174" y="617220"/>
            <a:ext cx="1645800" cy="21261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rgbClr val="FFFFFF"/>
              </a:buClr>
              <a:buSzPts val="1400"/>
              <a:buFont typeface="Times New Roman"/>
              <a:buNone/>
              <a:defRPr sz="28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Shape 70"/>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91425" tIns="91425" rIns="91425" bIns="91425" anchor="t" anchorCtr="0"/>
          <a:lstStyle>
            <a:lvl1pPr marL="0" marR="0" lvl="0" indent="0" algn="l" rtl="0">
              <a:lnSpc>
                <a:spcPct val="90000"/>
              </a:lnSpc>
              <a:spcBef>
                <a:spcPts val="1200"/>
              </a:spcBef>
              <a:spcAft>
                <a:spcPts val="0"/>
              </a:spcAft>
              <a:buClr>
                <a:schemeClr val="accent1"/>
              </a:buClr>
              <a:buSzPts val="1400"/>
              <a:buFont typeface="Noto Sans Symbols"/>
              <a:buNone/>
              <a:defRPr sz="3200" b="0" i="0" u="none" strike="noStrike" cap="none">
                <a:solidFill>
                  <a:srgbClr val="595959"/>
                </a:solidFill>
                <a:latin typeface="Corbel"/>
                <a:ea typeface="Corbel"/>
                <a:cs typeface="Corbel"/>
                <a:sym typeface="Corbel"/>
              </a:defRPr>
            </a:lvl1pPr>
            <a:lvl2pPr marL="457189" marR="0" lvl="1" indent="0" algn="l" rtl="0">
              <a:lnSpc>
                <a:spcPct val="90000"/>
              </a:lnSpc>
              <a:spcBef>
                <a:spcPts val="250"/>
              </a:spcBef>
              <a:spcAft>
                <a:spcPts val="0"/>
              </a:spcAft>
              <a:buClr>
                <a:schemeClr val="accent1"/>
              </a:buClr>
              <a:buSzPts val="1400"/>
              <a:buFont typeface="Noto Sans Symbols"/>
              <a:buNone/>
              <a:defRPr sz="2800" b="0" i="0" u="none" strike="noStrike" cap="none">
                <a:solidFill>
                  <a:srgbClr val="595959"/>
                </a:solidFill>
                <a:latin typeface="Corbel"/>
                <a:ea typeface="Corbel"/>
                <a:cs typeface="Corbel"/>
                <a:sym typeface="Corbel"/>
              </a:defRPr>
            </a:lvl2pPr>
            <a:lvl3pPr marL="914378" marR="0" lvl="2" indent="0" algn="l" rtl="0">
              <a:lnSpc>
                <a:spcPct val="90000"/>
              </a:lnSpc>
              <a:spcBef>
                <a:spcPts val="250"/>
              </a:spcBef>
              <a:spcAft>
                <a:spcPts val="0"/>
              </a:spcAft>
              <a:buClr>
                <a:schemeClr val="accent1"/>
              </a:buClr>
              <a:buSzPts val="1400"/>
              <a:buFont typeface="Noto Sans Symbols"/>
              <a:buNone/>
              <a:defRPr sz="2400" b="0" i="0" u="none" strike="noStrike" cap="none">
                <a:solidFill>
                  <a:srgbClr val="595959"/>
                </a:solidFill>
                <a:latin typeface="Corbel"/>
                <a:ea typeface="Corbel"/>
                <a:cs typeface="Corbel"/>
                <a:sym typeface="Corbel"/>
              </a:defRPr>
            </a:lvl3pPr>
            <a:lvl4pPr marL="1371566" marR="0" lvl="3"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4pPr>
            <a:lvl5pPr marL="1828754" marR="0" lvl="4"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5pPr>
            <a:lvl6pPr marL="2285943" marR="0" lvl="5"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6pPr>
            <a:lvl7pPr marL="2743132" marR="0" lvl="6"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7pPr>
            <a:lvl8pPr marL="3200320" marR="0" lvl="7"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8pPr>
            <a:lvl9pPr marL="3657509" marR="0" lvl="8" indent="0" algn="l" rtl="0">
              <a:lnSpc>
                <a:spcPct val="90000"/>
              </a:lnSpc>
              <a:spcBef>
                <a:spcPts val="250"/>
              </a:spcBef>
              <a:spcAft>
                <a:spcPts val="25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71" name="Shape 71"/>
          <p:cNvSpPr txBox="1">
            <a:spLocks noGrp="1"/>
          </p:cNvSpPr>
          <p:nvPr>
            <p:ph type="body" idx="1"/>
          </p:nvPr>
        </p:nvSpPr>
        <p:spPr>
          <a:xfrm>
            <a:off x="192024" y="2505451"/>
            <a:ext cx="2126100" cy="1920300"/>
          </a:xfrm>
          <a:prstGeom prst="rect">
            <a:avLst/>
          </a:prstGeom>
          <a:noFill/>
          <a:ln>
            <a:noFill/>
          </a:ln>
        </p:spPr>
        <p:txBody>
          <a:bodyPr spcFirstLastPara="1" wrap="square" lIns="91425" tIns="91425" rIns="91425" bIns="91425" anchor="t" anchorCtr="0"/>
          <a:lstStyle>
            <a:lvl1pPr marL="457189" marR="0" lvl="0" indent="-228594" algn="l" rtl="0">
              <a:lnSpc>
                <a:spcPct val="100000"/>
              </a:lnSpc>
              <a:spcBef>
                <a:spcPts val="800"/>
              </a:spcBef>
              <a:spcAft>
                <a:spcPts val="0"/>
              </a:spcAft>
              <a:buClr>
                <a:schemeClr val="accent1"/>
              </a:buClr>
              <a:buSzPts val="3200"/>
              <a:buFont typeface="Noto Sans Symbols"/>
              <a:buNone/>
              <a:defRPr sz="1250" b="0" i="0" u="none" strike="noStrike" cap="none">
                <a:solidFill>
                  <a:srgbClr val="FFFFFF"/>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200" b="0" i="0" u="none" strike="noStrike" cap="none">
                <a:solidFill>
                  <a:srgbClr val="595959"/>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000" b="0" i="0" u="none" strike="noStrike" cap="none">
                <a:solidFill>
                  <a:srgbClr val="595959"/>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9pPr>
          </a:lstStyle>
          <a:p>
            <a:endParaRPr/>
          </a:p>
        </p:txBody>
      </p:sp>
      <p:sp>
        <p:nvSpPr>
          <p:cNvPr id="72" name="Shape 72"/>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73" name="Shape 73"/>
          <p:cNvSpPr txBox="1">
            <a:spLocks noGrp="1"/>
          </p:cNvSpPr>
          <p:nvPr>
            <p:ph type="ftr" idx="11"/>
          </p:nvPr>
        </p:nvSpPr>
        <p:spPr>
          <a:xfrm>
            <a:off x="2624326"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74" name="Shape 74"/>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1" y="569214"/>
            <a:ext cx="1134000" cy="39981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 name="Shape 7"/>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 name="Shape 8"/>
          <p:cNvSpPr/>
          <p:nvPr/>
        </p:nvSpPr>
        <p:spPr>
          <a:xfrm>
            <a:off x="8861898" y="569214"/>
            <a:ext cx="288000" cy="3998100"/>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 name="Shape 9"/>
          <p:cNvSpPr txBox="1">
            <a:spLocks noGrp="1"/>
          </p:cNvSpPr>
          <p:nvPr>
            <p:ph type="body" idx="1"/>
          </p:nvPr>
        </p:nvSpPr>
        <p:spPr>
          <a:xfrm>
            <a:off x="1323544" y="648081"/>
            <a:ext cx="7064700" cy="3840600"/>
          </a:xfrm>
          <a:prstGeom prst="rect">
            <a:avLst/>
          </a:prstGeom>
          <a:noFill/>
          <a:ln>
            <a:noFill/>
          </a:ln>
        </p:spPr>
        <p:txBody>
          <a:bodyPr spcFirstLastPara="1" wrap="square" lIns="91425" tIns="91425" rIns="91425" bIns="91425" anchor="ctr" anchorCtr="0"/>
          <a:lstStyle>
            <a:lvl1pPr marL="457200" marR="0" lvl="0" indent="-431800" algn="l" rtl="0">
              <a:lnSpc>
                <a:spcPct val="90000"/>
              </a:lnSpc>
              <a:spcBef>
                <a:spcPts val="1200"/>
              </a:spcBef>
              <a:spcAft>
                <a:spcPts val="0"/>
              </a:spcAft>
              <a:buClr>
                <a:schemeClr val="accent1"/>
              </a:buClr>
              <a:buSzPts val="3200"/>
              <a:buFont typeface="Noto Sans Symbols"/>
              <a:buChar char="⚫"/>
              <a:defRPr sz="3200" b="0" i="0" u="none" strike="noStrike" cap="none">
                <a:solidFill>
                  <a:srgbClr val="595959"/>
                </a:solidFill>
                <a:latin typeface="Corbel"/>
                <a:ea typeface="Corbel"/>
                <a:cs typeface="Corbel"/>
                <a:sym typeface="Corbel"/>
              </a:defRPr>
            </a:lvl1pPr>
            <a:lvl2pPr marL="914400" marR="0" lvl="1" indent="-381000" algn="l" rtl="0">
              <a:lnSpc>
                <a:spcPct val="90000"/>
              </a:lnSpc>
              <a:spcBef>
                <a:spcPts val="250"/>
              </a:spcBef>
              <a:spcAft>
                <a:spcPts val="0"/>
              </a:spcAft>
              <a:buClr>
                <a:schemeClr val="accent1"/>
              </a:buClr>
              <a:buSzPts val="2400"/>
              <a:buFont typeface="Noto Sans Symbols"/>
              <a:buChar char="⚫"/>
              <a:defRPr sz="2400" b="0" i="0" u="none" strike="noStrike" cap="none">
                <a:solidFill>
                  <a:srgbClr val="595959"/>
                </a:solidFill>
                <a:latin typeface="Corbel"/>
                <a:ea typeface="Corbel"/>
                <a:cs typeface="Corbel"/>
                <a:sym typeface="Corbel"/>
              </a:defRPr>
            </a:lvl2pPr>
            <a:lvl3pPr marL="1371600" marR="0" lvl="2" indent="-355600" algn="l" rtl="0">
              <a:lnSpc>
                <a:spcPct val="90000"/>
              </a:lnSpc>
              <a:spcBef>
                <a:spcPts val="25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3pPr>
            <a:lvl4pPr marL="1828800" marR="0" lvl="3"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6000" marR="0" lvl="4"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200" marR="0" lvl="5"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400" marR="0" lvl="6"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600" marR="0" lvl="7"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800" marR="0" lvl="8" indent="-311150"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10" name="Shape 10"/>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0" i="0" u="none" strike="noStrike" cap="none">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11" name="Shape 11"/>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Shape 12"/>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i="0" u="none" strike="noStrike" cap="none">
                <a:solidFill>
                  <a:schemeClr val="accent1"/>
                </a:solidFill>
                <a:latin typeface="Corbel"/>
                <a:ea typeface="Corbel"/>
                <a:cs typeface="Corbel"/>
                <a:sym typeface="Corbel"/>
              </a:defRPr>
            </a:lvl1pPr>
            <a:lvl2pPr marL="0" marR="0" lvl="1" indent="0" algn="r" rtl="0">
              <a:spcBef>
                <a:spcPts val="0"/>
              </a:spcBef>
              <a:buNone/>
              <a:defRPr sz="1100" b="1" i="0" u="none" strike="noStrike" cap="none">
                <a:solidFill>
                  <a:schemeClr val="accent1"/>
                </a:solidFill>
                <a:latin typeface="Corbel"/>
                <a:ea typeface="Corbel"/>
                <a:cs typeface="Corbel"/>
                <a:sym typeface="Corbel"/>
              </a:defRPr>
            </a:lvl2pPr>
            <a:lvl3pPr marL="0" marR="0" lvl="2" indent="0" algn="r" rtl="0">
              <a:spcBef>
                <a:spcPts val="0"/>
              </a:spcBef>
              <a:buNone/>
              <a:defRPr sz="1100" b="1" i="0" u="none" strike="noStrike" cap="none">
                <a:solidFill>
                  <a:schemeClr val="accent1"/>
                </a:solidFill>
                <a:latin typeface="Corbel"/>
                <a:ea typeface="Corbel"/>
                <a:cs typeface="Corbel"/>
                <a:sym typeface="Corbel"/>
              </a:defRPr>
            </a:lvl3pPr>
            <a:lvl4pPr marL="0" marR="0" lvl="3" indent="0" algn="r" rtl="0">
              <a:spcBef>
                <a:spcPts val="0"/>
              </a:spcBef>
              <a:buNone/>
              <a:defRPr sz="1100" b="1" i="0" u="none" strike="noStrike" cap="none">
                <a:solidFill>
                  <a:schemeClr val="accent1"/>
                </a:solidFill>
                <a:latin typeface="Corbel"/>
                <a:ea typeface="Corbel"/>
                <a:cs typeface="Corbel"/>
                <a:sym typeface="Corbel"/>
              </a:defRPr>
            </a:lvl4pPr>
            <a:lvl5pPr marL="0" marR="0" lvl="4" indent="0" algn="r" rtl="0">
              <a:spcBef>
                <a:spcPts val="0"/>
              </a:spcBef>
              <a:buNone/>
              <a:defRPr sz="1100" b="1" i="0" u="none" strike="noStrike" cap="none">
                <a:solidFill>
                  <a:schemeClr val="accent1"/>
                </a:solidFill>
                <a:latin typeface="Corbel"/>
                <a:ea typeface="Corbel"/>
                <a:cs typeface="Corbel"/>
                <a:sym typeface="Corbel"/>
              </a:defRPr>
            </a:lvl5pPr>
            <a:lvl6pPr marL="0" marR="0" lvl="5" indent="0" algn="r" rtl="0">
              <a:spcBef>
                <a:spcPts val="0"/>
              </a:spcBef>
              <a:buNone/>
              <a:defRPr sz="1100" b="1" i="0" u="none" strike="noStrike" cap="none">
                <a:solidFill>
                  <a:schemeClr val="accent1"/>
                </a:solidFill>
                <a:latin typeface="Corbel"/>
                <a:ea typeface="Corbel"/>
                <a:cs typeface="Corbel"/>
                <a:sym typeface="Corbel"/>
              </a:defRPr>
            </a:lvl6pPr>
            <a:lvl7pPr marL="0" marR="0" lvl="6" indent="0" algn="r" rtl="0">
              <a:spcBef>
                <a:spcPts val="0"/>
              </a:spcBef>
              <a:buNone/>
              <a:defRPr sz="1100" b="1" i="0" u="none" strike="noStrike" cap="none">
                <a:solidFill>
                  <a:schemeClr val="accent1"/>
                </a:solidFill>
                <a:latin typeface="Corbel"/>
                <a:ea typeface="Corbel"/>
                <a:cs typeface="Corbel"/>
                <a:sym typeface="Corbel"/>
              </a:defRPr>
            </a:lvl7pPr>
            <a:lvl8pPr marL="0" marR="0" lvl="7" indent="0" algn="r" rtl="0">
              <a:spcBef>
                <a:spcPts val="0"/>
              </a:spcBef>
              <a:buNone/>
              <a:defRPr sz="1100" b="1" i="0" u="none" strike="noStrike" cap="none">
                <a:solidFill>
                  <a:schemeClr val="accent1"/>
                </a:solidFill>
                <a:latin typeface="Corbel"/>
                <a:ea typeface="Corbel"/>
                <a:cs typeface="Corbel"/>
                <a:sym typeface="Corbel"/>
              </a:defRPr>
            </a:lvl8pPr>
            <a:lvl9pPr marL="0" marR="0" lvl="8" indent="0" algn="r" rtl="0">
              <a:spcBef>
                <a:spcPts val="0"/>
              </a:spcBef>
              <a:buNone/>
              <a:defRPr sz="1100" b="1" i="0" u="none" strike="noStrike" cap="none">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
        <p:nvSpPr>
          <p:cNvPr id="13" name="Shape 13"/>
          <p:cNvSpPr txBox="1"/>
          <p:nvPr/>
        </p:nvSpPr>
        <p:spPr>
          <a:xfrm rot="5400000">
            <a:off x="7002300" y="2349600"/>
            <a:ext cx="3881700" cy="554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0" i="0" u="none" strike="noStrike" cap="none">
                <a:solidFill>
                  <a:srgbClr val="7F7F7F"/>
                </a:solidFill>
                <a:latin typeface="Corbel"/>
                <a:ea typeface="Corbel"/>
                <a:cs typeface="Corbel"/>
                <a:sym typeface="Corbel"/>
              </a:rPr>
              <a:t>12</a:t>
            </a:r>
            <a:r>
              <a:rPr lang="en" sz="1200" b="0" i="0" u="none" strike="noStrike" cap="none" baseline="30000">
                <a:solidFill>
                  <a:srgbClr val="7F7F7F"/>
                </a:solidFill>
                <a:latin typeface="Corbel"/>
                <a:ea typeface="Corbel"/>
                <a:cs typeface="Corbel"/>
                <a:sym typeface="Corbel"/>
              </a:rPr>
              <a:t>th</a:t>
            </a:r>
            <a:r>
              <a:rPr lang="en" sz="1200" b="0" i="0" u="none" strike="noStrike" cap="none">
                <a:solidFill>
                  <a:srgbClr val="7F7F7F"/>
                </a:solidFill>
                <a:latin typeface="Corbel"/>
                <a:ea typeface="Corbel"/>
                <a:cs typeface="Corbel"/>
                <a:sym typeface="Corbel"/>
              </a:rPr>
              <a:t> Joint ACL - ISO Workshop on Interoperable Semantic Annotation</a:t>
            </a:r>
            <a:endParaRPr sz="1400"/>
          </a:p>
          <a:p>
            <a:pPr marL="0" marR="0" lvl="0" indent="0" algn="ctr" rtl="0">
              <a:spcBef>
                <a:spcPts val="0"/>
              </a:spcBef>
              <a:spcAft>
                <a:spcPts val="0"/>
              </a:spcAft>
              <a:buNone/>
            </a:pPr>
            <a:endParaRPr sz="1200" b="0" i="0" u="none" strike="noStrike" cap="none">
              <a:solidFill>
                <a:srgbClr val="7F7F7F"/>
              </a:solidFill>
              <a:latin typeface="Corbel"/>
              <a:ea typeface="Corbel"/>
              <a:cs typeface="Corbel"/>
              <a:sym typeface="Corbel"/>
            </a:endParaRPr>
          </a:p>
        </p:txBody>
      </p:sp>
      <p:pic>
        <p:nvPicPr>
          <p:cNvPr id="14" name="Shape 14" descr="PowerpointBanner-large"/>
          <p:cNvPicPr preferRelativeResize="0"/>
          <p:nvPr/>
        </p:nvPicPr>
        <p:blipFill rotWithShape="1">
          <a:blip r:embed="rId13">
            <a:alphaModFix/>
          </a:blip>
          <a:srcRect/>
          <a:stretch/>
        </p:blipFill>
        <p:spPr>
          <a:xfrm>
            <a:off x="4" y="2"/>
            <a:ext cx="6790597" cy="68522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802386" y="973838"/>
            <a:ext cx="5486400" cy="2248335"/>
          </a:xfrm>
          <a:prstGeom prst="rect">
            <a:avLst/>
          </a:prstGeom>
        </p:spPr>
        <p:txBody>
          <a:bodyPr spcFirstLastPara="1" wrap="square" lIns="91425" tIns="91425" rIns="91425" bIns="91425" anchor="b" anchorCtr="0">
            <a:noAutofit/>
          </a:bodyPr>
          <a:lstStyle/>
          <a:p>
            <a:r>
              <a:rPr lang="en" sz="2400" dirty="0"/>
              <a:t>Teaching simulated agents to perform complex spatial-temporal activities</a:t>
            </a:r>
            <a:endParaRPr sz="2400" dirty="0"/>
          </a:p>
        </p:txBody>
      </p:sp>
      <p:sp>
        <p:nvSpPr>
          <p:cNvPr id="92" name="Shape 92"/>
          <p:cNvSpPr txBox="1">
            <a:spLocks noGrp="1"/>
          </p:cNvSpPr>
          <p:nvPr>
            <p:ph type="subTitle" idx="1"/>
          </p:nvPr>
        </p:nvSpPr>
        <p:spPr>
          <a:xfrm>
            <a:off x="825011" y="3502685"/>
            <a:ext cx="5486400" cy="956104"/>
          </a:xfrm>
          <a:prstGeom prst="rect">
            <a:avLst/>
          </a:prstGeom>
        </p:spPr>
        <p:txBody>
          <a:bodyPr spcFirstLastPara="1" wrap="square" lIns="91425" tIns="91425" rIns="91425" bIns="91425" anchor="t" anchorCtr="0">
            <a:noAutofit/>
          </a:bodyPr>
          <a:lstStyle/>
          <a:p>
            <a:pPr>
              <a:lnSpc>
                <a:spcPct val="70000"/>
              </a:lnSpc>
              <a:spcBef>
                <a:spcPts val="0"/>
              </a:spcBef>
            </a:pPr>
            <a:r>
              <a:rPr lang="en-US" sz="1800" dirty="0">
                <a:solidFill>
                  <a:srgbClr val="FFFF00"/>
                </a:solidFill>
              </a:rPr>
              <a:t>Tuan Do</a:t>
            </a:r>
            <a:r>
              <a:rPr lang="en-US" sz="1800" dirty="0"/>
              <a:t>,  Nikhil </a:t>
            </a:r>
            <a:r>
              <a:rPr lang="en-US" sz="1800" dirty="0" err="1" smtClean="0"/>
              <a:t>Krishnaswamy</a:t>
            </a:r>
            <a:r>
              <a:rPr lang="en-US" sz="1800" dirty="0"/>
              <a:t>, James </a:t>
            </a:r>
            <a:r>
              <a:rPr lang="en-US" sz="1800" dirty="0" err="1"/>
              <a:t>Pustejovsky</a:t>
            </a:r>
            <a:r>
              <a:rPr lang="en-US" sz="1800" dirty="0"/>
              <a:t>, </a:t>
            </a:r>
          </a:p>
          <a:p>
            <a:pPr>
              <a:lnSpc>
                <a:spcPct val="70000"/>
              </a:lnSpc>
              <a:spcBef>
                <a:spcPts val="0"/>
              </a:spcBef>
            </a:pPr>
            <a:r>
              <a:rPr lang="en-US" sz="1800" dirty="0"/>
              <a:t>Brandeis University</a:t>
            </a:r>
          </a:p>
          <a:p>
            <a:pPr lvl="0">
              <a:lnSpc>
                <a:spcPct val="70000"/>
              </a:lnSpc>
            </a:pPr>
            <a:r>
              <a:rPr lang="en-US" sz="1800" dirty="0"/>
              <a:t>AAAI-SS2018</a:t>
            </a:r>
          </a:p>
        </p:txBody>
      </p:sp>
      <p:sp>
        <p:nvSpPr>
          <p:cNvPr id="93" name="Shape 93"/>
          <p:cNvSpPr txBox="1"/>
          <p:nvPr/>
        </p:nvSpPr>
        <p:spPr>
          <a:xfrm rot="5400000" flipH="1">
            <a:off x="6798848" y="2206040"/>
            <a:ext cx="39762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dirty="0"/>
          </a:p>
        </p:txBody>
      </p:sp>
      <p:sp>
        <p:nvSpPr>
          <p:cNvPr id="3" name="Slide Number Placeholder 2"/>
          <p:cNvSpPr>
            <a:spLocks noGrp="1"/>
          </p:cNvSpPr>
          <p:nvPr>
            <p:ph type="sldNum" idx="12"/>
          </p:nvPr>
        </p:nvSpPr>
        <p:spPr/>
        <p:txBody>
          <a:bodyPr/>
          <a:lstStyle/>
          <a:p>
            <a:fld id="{00000000-1234-1234-1234-123412341234}" type="slidenum">
              <a:rPr lang="uk-UA" smtClean="0"/>
              <a:pPr/>
              <a:t>1</a:t>
            </a:fld>
            <a:endParaRPr lang="uk-U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3" name="Shape 153"/>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54" name="Shape 154"/>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55" name="Shape 155"/>
          <p:cNvSpPr txBox="1">
            <a:spLocks noGrp="1"/>
          </p:cNvSpPr>
          <p:nvPr>
            <p:ph type="body" idx="1"/>
          </p:nvPr>
        </p:nvSpPr>
        <p:spPr>
          <a:xfrm>
            <a:off x="1306161" y="904108"/>
            <a:ext cx="4032194" cy="3572098"/>
          </a:xfrm>
          <a:prstGeom prst="rect">
            <a:avLst/>
          </a:prstGeom>
        </p:spPr>
        <p:txBody>
          <a:bodyPr spcFirstLastPara="1" wrap="square" lIns="91425" tIns="91425" rIns="91425" bIns="91425" anchor="ctr" anchorCtr="0">
            <a:noAutofit/>
          </a:bodyPr>
          <a:lstStyle/>
          <a:p>
            <a:pPr marL="0" lvl="0" indent="0">
              <a:spcBef>
                <a:spcPts val="0"/>
              </a:spcBef>
              <a:buClr>
                <a:schemeClr val="dk1"/>
              </a:buClr>
              <a:buSzPts val="1100"/>
              <a:buNone/>
            </a:pPr>
            <a:r>
              <a:rPr lang="en" sz="1600" dirty="0">
                <a:solidFill>
                  <a:srgbClr val="FF0000"/>
                </a:solidFill>
              </a:rPr>
              <a:t>Cardinal direction</a:t>
            </a:r>
            <a:r>
              <a:rPr lang="en" sz="1600" dirty="0"/>
              <a:t>: measures compass relations between two objects into canonical directions such as North, North East etc. In total, this qualitative relation give 9 different values, including one where two locations are identical. </a:t>
            </a:r>
          </a:p>
          <a:p>
            <a:pPr marL="0" lvl="0" indent="0">
              <a:spcBef>
                <a:spcPts val="1600"/>
              </a:spcBef>
              <a:buClr>
                <a:schemeClr val="dk1"/>
              </a:buClr>
              <a:buSzPts val="1100"/>
              <a:buNone/>
            </a:pPr>
            <a:r>
              <a:rPr lang="en" sz="1600" dirty="0">
                <a:solidFill>
                  <a:srgbClr val="FF0000"/>
                </a:solidFill>
              </a:rPr>
              <a:t>Qualitative Distance Calculus </a:t>
            </a:r>
            <a:r>
              <a:rPr lang="en" sz="1600" dirty="0"/>
              <a:t>discretizes the distance between two moving points. Here I discretizes the distance between two centers of two squares.</a:t>
            </a:r>
          </a:p>
          <a:p>
            <a:pPr marL="0" lvl="0" indent="0">
              <a:spcBef>
                <a:spcPts val="1600"/>
              </a:spcBef>
              <a:spcAft>
                <a:spcPts val="1600"/>
              </a:spcAft>
              <a:buNone/>
            </a:pPr>
            <a:r>
              <a:rPr lang="en" sz="1600" dirty="0">
                <a:solidFill>
                  <a:srgbClr val="FF0000"/>
                </a:solidFill>
              </a:rPr>
              <a:t>Qualitative Trajectory Calculus </a:t>
            </a:r>
            <a:r>
              <a:rPr lang="en" sz="1600" dirty="0"/>
              <a:t>(Double Cross) QTC_C is a representation of motions between two objects by considering them as two moving point objects (MPOs) </a:t>
            </a:r>
          </a:p>
        </p:txBody>
      </p:sp>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1"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Representation</a:t>
            </a:r>
            <a:endParaRPr sz="2800" dirty="0"/>
          </a:p>
        </p:txBody>
      </p:sp>
      <p:sp>
        <p:nvSpPr>
          <p:cNvPr id="12" name="Shape 241"/>
          <p:cNvSpPr/>
          <p:nvPr/>
        </p:nvSpPr>
        <p:spPr>
          <a:xfrm rot="1324421">
            <a:off x="6214752" y="1991098"/>
            <a:ext cx="1266104" cy="126818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242"/>
          <p:cNvSpPr/>
          <p:nvPr/>
        </p:nvSpPr>
        <p:spPr>
          <a:xfrm rot="1323263">
            <a:off x="6513729" y="2296981"/>
            <a:ext cx="668733" cy="65663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243"/>
          <p:cNvSpPr/>
          <p:nvPr/>
        </p:nvSpPr>
        <p:spPr>
          <a:xfrm rot="1324716">
            <a:off x="5661778" y="1420115"/>
            <a:ext cx="2372044" cy="240978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5" name="Shape 244"/>
          <p:cNvCxnSpPr/>
          <p:nvPr/>
        </p:nvCxnSpPr>
        <p:spPr>
          <a:xfrm>
            <a:off x="6377928" y="1515130"/>
            <a:ext cx="939900" cy="2220300"/>
          </a:xfrm>
          <a:prstGeom prst="straightConnector1">
            <a:avLst/>
          </a:prstGeom>
          <a:noFill/>
          <a:ln w="9525" cap="flat" cmpd="sng">
            <a:solidFill>
              <a:srgbClr val="000000"/>
            </a:solidFill>
            <a:prstDash val="solid"/>
            <a:round/>
            <a:headEnd type="none" w="med" len="med"/>
            <a:tailEnd type="none" w="med" len="med"/>
          </a:ln>
        </p:spPr>
      </p:cxnSp>
      <p:cxnSp>
        <p:nvCxnSpPr>
          <p:cNvPr id="16" name="Shape 245"/>
          <p:cNvCxnSpPr/>
          <p:nvPr/>
        </p:nvCxnSpPr>
        <p:spPr>
          <a:xfrm flipH="1">
            <a:off x="5763520" y="2145587"/>
            <a:ext cx="2168700" cy="958800"/>
          </a:xfrm>
          <a:prstGeom prst="straightConnector1">
            <a:avLst/>
          </a:prstGeom>
          <a:noFill/>
          <a:ln w="9525" cap="flat" cmpd="sng">
            <a:solidFill>
              <a:srgbClr val="000000"/>
            </a:solidFill>
            <a:prstDash val="solid"/>
            <a:round/>
            <a:headEnd type="none" w="med" len="med"/>
            <a:tailEnd type="none" w="med" len="med"/>
          </a:ln>
        </p:spPr>
      </p:cxnSp>
      <p:cxnSp>
        <p:nvCxnSpPr>
          <p:cNvPr id="17" name="Shape 246"/>
          <p:cNvCxnSpPr/>
          <p:nvPr/>
        </p:nvCxnSpPr>
        <p:spPr>
          <a:xfrm flipH="1">
            <a:off x="6413251" y="1501205"/>
            <a:ext cx="869100" cy="2247600"/>
          </a:xfrm>
          <a:prstGeom prst="straightConnector1">
            <a:avLst/>
          </a:prstGeom>
          <a:noFill/>
          <a:ln w="9525" cap="flat" cmpd="sng">
            <a:solidFill>
              <a:srgbClr val="000000"/>
            </a:solidFill>
            <a:prstDash val="solid"/>
            <a:round/>
            <a:headEnd type="none" w="med" len="med"/>
            <a:tailEnd type="none" w="med" len="med"/>
          </a:ln>
        </p:spPr>
      </p:cxnSp>
      <p:cxnSp>
        <p:nvCxnSpPr>
          <p:cNvPr id="18" name="Shape 247"/>
          <p:cNvCxnSpPr/>
          <p:nvPr/>
        </p:nvCxnSpPr>
        <p:spPr>
          <a:xfrm>
            <a:off x="5748751" y="2179205"/>
            <a:ext cx="2198100" cy="891600"/>
          </a:xfrm>
          <a:prstGeom prst="straightConnector1">
            <a:avLst/>
          </a:prstGeom>
          <a:noFill/>
          <a:ln w="9525" cap="flat" cmpd="sng">
            <a:solidFill>
              <a:srgbClr val="000000"/>
            </a:solidFill>
            <a:prstDash val="solid"/>
            <a:round/>
            <a:headEnd type="none" w="med" len="med"/>
            <a:tailEnd type="none" w="med" len="med"/>
          </a:ln>
        </p:spPr>
      </p:cxnSp>
      <p:sp>
        <p:nvSpPr>
          <p:cNvPr id="19" name="Shape 248"/>
          <p:cNvSpPr/>
          <p:nvPr/>
        </p:nvSpPr>
        <p:spPr>
          <a:xfrm>
            <a:off x="6734928" y="2517760"/>
            <a:ext cx="225900" cy="2145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49"/>
          <p:cNvSpPr txBox="1"/>
          <p:nvPr/>
        </p:nvSpPr>
        <p:spPr>
          <a:xfrm>
            <a:off x="6563607" y="1623405"/>
            <a:ext cx="603000" cy="1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North</a:t>
            </a:r>
            <a:endParaRPr sz="1000"/>
          </a:p>
        </p:txBody>
      </p:sp>
      <p:sp>
        <p:nvSpPr>
          <p:cNvPr id="21" name="Shape 250"/>
          <p:cNvSpPr txBox="1"/>
          <p:nvPr/>
        </p:nvSpPr>
        <p:spPr>
          <a:xfrm>
            <a:off x="7594581" y="2538955"/>
            <a:ext cx="603000" cy="1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East</a:t>
            </a:r>
            <a:endParaRPr sz="1000"/>
          </a:p>
        </p:txBody>
      </p:sp>
      <p:sp>
        <p:nvSpPr>
          <p:cNvPr id="22" name="Shape 251"/>
          <p:cNvSpPr txBox="1"/>
          <p:nvPr/>
        </p:nvSpPr>
        <p:spPr>
          <a:xfrm>
            <a:off x="5672229" y="2538955"/>
            <a:ext cx="521100" cy="1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West</a:t>
            </a:r>
            <a:endParaRPr sz="1000"/>
          </a:p>
        </p:txBody>
      </p:sp>
      <p:sp>
        <p:nvSpPr>
          <p:cNvPr id="23" name="Shape 252"/>
          <p:cNvSpPr txBox="1"/>
          <p:nvPr/>
        </p:nvSpPr>
        <p:spPr>
          <a:xfrm>
            <a:off x="6563604" y="3484480"/>
            <a:ext cx="521100" cy="1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South</a:t>
            </a:r>
            <a:endParaRPr sz="1000"/>
          </a:p>
        </p:txBody>
      </p:sp>
      <p:sp>
        <p:nvSpPr>
          <p:cNvPr id="3" name="Date Placeholder 2"/>
          <p:cNvSpPr>
            <a:spLocks noGrp="1"/>
          </p:cNvSpPr>
          <p:nvPr>
            <p:ph type="dt" idx="10"/>
          </p:nvPr>
        </p:nvSpPr>
        <p:spPr/>
        <p:txBody>
          <a:bodyPr/>
          <a:lstStyle/>
          <a:p>
            <a:r>
              <a:rPr lang="en-US" smtClean="0"/>
              <a:t>03/27/2018</a:t>
            </a:r>
            <a:endParaRPr lang="en-US"/>
          </a:p>
        </p:txBody>
      </p:sp>
      <p:sp>
        <p:nvSpPr>
          <p:cNvPr id="4" name="Slide Number Placeholder 3"/>
          <p:cNvSpPr>
            <a:spLocks noGrp="1"/>
          </p:cNvSpPr>
          <p:nvPr>
            <p:ph type="sldNum" idx="12"/>
          </p:nvPr>
        </p:nvSpPr>
        <p:spPr/>
        <p:txBody>
          <a:bodyPr/>
          <a:lstStyle/>
          <a:p>
            <a:fld id="{00000000-1234-1234-1234-123412341234}" type="slidenum">
              <a:rPr lang="uk-UA" smtClean="0"/>
              <a:pPr/>
              <a:t>10</a:t>
            </a:fld>
            <a:endParaRPr lang="uk-U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5" name="Shape 165"/>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66" name="Shape 166"/>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67" name="Shape 167"/>
          <p:cNvSpPr txBox="1">
            <a:spLocks noGrp="1"/>
          </p:cNvSpPr>
          <p:nvPr>
            <p:ph type="body" idx="1"/>
          </p:nvPr>
        </p:nvSpPr>
        <p:spPr>
          <a:xfrm>
            <a:off x="1139725" y="648075"/>
            <a:ext cx="7248600" cy="1119900"/>
          </a:xfrm>
          <a:prstGeom prst="rect">
            <a:avLst/>
          </a:prstGeom>
        </p:spPr>
        <p:txBody>
          <a:bodyPr spcFirstLastPara="1" wrap="square" lIns="91425" tIns="91425" rIns="91425" bIns="91425" anchor="ctr" anchorCtr="0">
            <a:noAutofit/>
          </a:bodyPr>
          <a:lstStyle/>
          <a:p>
            <a:pPr lvl="1" indent="-342892">
              <a:lnSpc>
                <a:spcPct val="108000"/>
              </a:lnSpc>
              <a:spcBef>
                <a:spcPts val="500"/>
              </a:spcBef>
              <a:buClr>
                <a:srgbClr val="4A86E8"/>
              </a:buClr>
              <a:buSzPts val="1800"/>
              <a:buFont typeface="Arial"/>
              <a:buChar char="●"/>
            </a:pPr>
            <a:r>
              <a:rPr lang="en" sz="1800"/>
              <a:t>For each event class, we use sequential modeling (LSTM) to learn a function f that takes in a sequence of feature vectors and outputs an estimation of the event progress</a:t>
            </a:r>
            <a:endParaRPr sz="1800"/>
          </a:p>
        </p:txBody>
      </p:sp>
      <p:sp>
        <p:nvSpPr>
          <p:cNvPr id="46"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49"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Learning</a:t>
            </a:r>
            <a:endParaRPr sz="2800" dirty="0"/>
          </a:p>
        </p:txBody>
      </p:sp>
      <p:pic>
        <p:nvPicPr>
          <p:cNvPr id="50" name="Shape 259"/>
          <p:cNvPicPr preferRelativeResize="0"/>
          <p:nvPr/>
        </p:nvPicPr>
        <p:blipFill>
          <a:blip r:embed="rId3">
            <a:alphaModFix/>
          </a:blip>
          <a:stretch>
            <a:fillRect/>
          </a:stretch>
        </p:blipFill>
        <p:spPr>
          <a:xfrm>
            <a:off x="2447109" y="1898469"/>
            <a:ext cx="4888542" cy="2658456"/>
          </a:xfrm>
          <a:prstGeom prst="rect">
            <a:avLst/>
          </a:prstGeom>
          <a:noFill/>
          <a:ln>
            <a:noFill/>
          </a:ln>
        </p:spPr>
      </p:pic>
      <p:sp>
        <p:nvSpPr>
          <p:cNvPr id="3" name="Date Placeholder 2"/>
          <p:cNvSpPr>
            <a:spLocks noGrp="1"/>
          </p:cNvSpPr>
          <p:nvPr>
            <p:ph type="dt" idx="10"/>
          </p:nvPr>
        </p:nvSpPr>
        <p:spPr/>
        <p:txBody>
          <a:bodyPr/>
          <a:lstStyle/>
          <a:p>
            <a:r>
              <a:rPr lang="en-US" smtClean="0"/>
              <a:t>03/27/2018</a:t>
            </a:r>
            <a:endParaRPr lang="en-US"/>
          </a:p>
        </p:txBody>
      </p:sp>
      <p:sp>
        <p:nvSpPr>
          <p:cNvPr id="4" name="Slide Number Placeholder 3"/>
          <p:cNvSpPr>
            <a:spLocks noGrp="1"/>
          </p:cNvSpPr>
          <p:nvPr>
            <p:ph type="sldNum" idx="12"/>
          </p:nvPr>
        </p:nvSpPr>
        <p:spPr/>
        <p:txBody>
          <a:bodyPr/>
          <a:lstStyle/>
          <a:p>
            <a:fld id="{00000000-1234-1234-1234-123412341234}" type="slidenum">
              <a:rPr lang="uk-UA" smtClean="0"/>
              <a:pPr/>
              <a:t>11</a:t>
            </a:fld>
            <a:endParaRPr lang="uk-U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3" name="Shape 153"/>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54" name="Shape 154"/>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55" name="Shape 155"/>
          <p:cNvSpPr txBox="1">
            <a:spLocks noGrp="1"/>
          </p:cNvSpPr>
          <p:nvPr>
            <p:ph type="body" idx="1"/>
          </p:nvPr>
        </p:nvSpPr>
        <p:spPr>
          <a:xfrm>
            <a:off x="1306161" y="904108"/>
            <a:ext cx="6940856" cy="3572098"/>
          </a:xfrm>
          <a:prstGeom prst="rect">
            <a:avLst/>
          </a:prstGeom>
        </p:spPr>
        <p:txBody>
          <a:bodyPr spcFirstLastPara="1" wrap="square" lIns="91425" tIns="91425" rIns="91425" bIns="91425" anchor="ctr" anchorCtr="0">
            <a:noAutofit/>
          </a:bodyPr>
          <a:lstStyle/>
          <a:p>
            <a:pPr marL="0" lvl="0" indent="0">
              <a:spcBef>
                <a:spcPts val="0"/>
              </a:spcBef>
              <a:buClr>
                <a:schemeClr val="dk1"/>
              </a:buClr>
              <a:buSzPts val="1100"/>
              <a:buNone/>
            </a:pPr>
            <a:r>
              <a:rPr lang="en-US" sz="1600" dirty="0" smtClean="0">
                <a:solidFill>
                  <a:srgbClr val="FF0000"/>
                </a:solidFill>
              </a:rPr>
              <a:t>Some observations</a:t>
            </a:r>
            <a:r>
              <a:rPr lang="en-US" sz="1600" dirty="0" smtClean="0"/>
              <a:t>:</a:t>
            </a:r>
          </a:p>
          <a:p>
            <a:pPr marL="927077" lvl="1" indent="-342892">
              <a:lnSpc>
                <a:spcPct val="108000"/>
              </a:lnSpc>
              <a:spcBef>
                <a:spcPts val="0"/>
              </a:spcBef>
              <a:buClr>
                <a:srgbClr val="4A86E8"/>
              </a:buClr>
              <a:buSzPts val="1800"/>
              <a:buFont typeface="Noto Sans Symbols"/>
              <a:buChar char="●"/>
            </a:pPr>
            <a:r>
              <a:rPr lang="en-US" sz="1600" dirty="0" smtClean="0"/>
              <a:t>Use of qualitative features, or in general, discretize feature space help in learning: improve accuracy, </a:t>
            </a:r>
          </a:p>
          <a:p>
            <a:pPr marL="927077" lvl="1" indent="-342892">
              <a:lnSpc>
                <a:spcPct val="108000"/>
              </a:lnSpc>
              <a:spcBef>
                <a:spcPts val="0"/>
              </a:spcBef>
              <a:buClr>
                <a:srgbClr val="4A86E8"/>
              </a:buClr>
              <a:buSzPts val="1800"/>
              <a:buFont typeface="Noto Sans Symbols"/>
              <a:buChar char="●"/>
            </a:pPr>
            <a:r>
              <a:rPr lang="en-US" sz="1600" dirty="0" smtClean="0"/>
              <a:t>In this framework, we use LSTM to make comparison between raw features vs discretized features, but this method also allows us to work with discrete state model, such as HMM.</a:t>
            </a:r>
          </a:p>
          <a:p>
            <a:pPr marL="927077" lvl="1" indent="-342892">
              <a:lnSpc>
                <a:spcPct val="108000"/>
              </a:lnSpc>
              <a:spcBef>
                <a:spcPts val="0"/>
              </a:spcBef>
              <a:buClr>
                <a:srgbClr val="4A86E8"/>
              </a:buClr>
              <a:buSzPts val="1800"/>
              <a:buFont typeface="Noto Sans Symbols"/>
              <a:buChar char="●"/>
            </a:pPr>
            <a:r>
              <a:rPr lang="en-US" sz="1600" dirty="0"/>
              <a:t>Qualitative feature translation implies bias on our ML methods, that helps to reduce number of training </a:t>
            </a:r>
            <a:r>
              <a:rPr lang="en-US" sz="1600" dirty="0" smtClean="0"/>
              <a:t>samples to about a dozen</a:t>
            </a:r>
            <a:endParaRPr lang="en-US" sz="1600" dirty="0"/>
          </a:p>
          <a:p>
            <a:pPr marL="927077" lvl="1" indent="-342892">
              <a:lnSpc>
                <a:spcPct val="108000"/>
              </a:lnSpc>
              <a:spcBef>
                <a:spcPts val="0"/>
              </a:spcBef>
              <a:buClr>
                <a:srgbClr val="4A86E8"/>
              </a:buClr>
              <a:buSzPts val="1800"/>
              <a:buFont typeface="Noto Sans Symbols"/>
              <a:buChar char="●"/>
            </a:pPr>
            <a:endParaRPr lang="en-US" sz="1600" dirty="0"/>
          </a:p>
          <a:p>
            <a:pPr marL="0" lvl="0" indent="0">
              <a:spcBef>
                <a:spcPts val="0"/>
              </a:spcBef>
              <a:buClr>
                <a:schemeClr val="dk1"/>
              </a:buClr>
              <a:buSzPts val="1100"/>
              <a:buNone/>
            </a:pPr>
            <a:r>
              <a:rPr lang="en-US" sz="1600" dirty="0" smtClean="0">
                <a:solidFill>
                  <a:srgbClr val="FF0000"/>
                </a:solidFill>
              </a:rPr>
              <a:t>Discussion questions</a:t>
            </a:r>
            <a:r>
              <a:rPr lang="en-US" sz="1600" dirty="0" smtClean="0"/>
              <a:t>:</a:t>
            </a:r>
          </a:p>
          <a:p>
            <a:pPr marL="927077" lvl="1" indent="-342892">
              <a:lnSpc>
                <a:spcPct val="108000"/>
              </a:lnSpc>
              <a:spcBef>
                <a:spcPts val="0"/>
              </a:spcBef>
              <a:buClr>
                <a:srgbClr val="4A86E8"/>
              </a:buClr>
              <a:buSzPts val="1800"/>
              <a:buFont typeface="Noto Sans Symbols"/>
              <a:buChar char="●"/>
            </a:pPr>
            <a:r>
              <a:rPr lang="en-US" sz="1600" dirty="0" smtClean="0"/>
              <a:t>Can we assume more bias corresponding to human spatial perception bias to reduce even more samples?</a:t>
            </a:r>
          </a:p>
          <a:p>
            <a:pPr marL="927077" lvl="1" indent="-342892">
              <a:lnSpc>
                <a:spcPct val="108000"/>
              </a:lnSpc>
              <a:spcBef>
                <a:spcPts val="0"/>
              </a:spcBef>
              <a:buClr>
                <a:srgbClr val="4A86E8"/>
              </a:buClr>
              <a:buSzPts val="1800"/>
              <a:buFont typeface="Noto Sans Symbols"/>
              <a:buChar char="●"/>
            </a:pPr>
            <a:endParaRPr lang="en" sz="1600" dirty="0"/>
          </a:p>
        </p:txBody>
      </p:sp>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1"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a:t>
            </a:r>
            <a:r>
              <a:rPr lang="en-US" sz="2000" dirty="0" smtClean="0"/>
              <a:t>Representation for Learning</a:t>
            </a:r>
            <a:endParaRPr sz="2000" dirty="0"/>
          </a:p>
        </p:txBody>
      </p:sp>
      <p:sp>
        <p:nvSpPr>
          <p:cNvPr id="4" name="Date Placeholder 3"/>
          <p:cNvSpPr>
            <a:spLocks noGrp="1"/>
          </p:cNvSpPr>
          <p:nvPr>
            <p:ph type="dt" idx="10"/>
          </p:nvPr>
        </p:nvSpPr>
        <p:spPr/>
        <p:txBody>
          <a:bodyPr/>
          <a:lstStyle/>
          <a:p>
            <a:r>
              <a:rPr lang="en-US" smtClean="0"/>
              <a:t>03/27/2018</a:t>
            </a:r>
            <a:endParaRPr lang="en-US"/>
          </a:p>
        </p:txBody>
      </p:sp>
      <p:sp>
        <p:nvSpPr>
          <p:cNvPr id="5" name="Slide Number Placeholder 4"/>
          <p:cNvSpPr>
            <a:spLocks noGrp="1"/>
          </p:cNvSpPr>
          <p:nvPr>
            <p:ph type="sldNum" idx="12"/>
          </p:nvPr>
        </p:nvSpPr>
        <p:spPr/>
        <p:txBody>
          <a:bodyPr/>
          <a:lstStyle/>
          <a:p>
            <a:fld id="{00000000-1234-1234-1234-123412341234}" type="slidenum">
              <a:rPr lang="uk-UA" smtClean="0"/>
              <a:pPr/>
              <a:t>12</a:t>
            </a:fld>
            <a:endParaRPr lang="uk-UA"/>
          </a:p>
        </p:txBody>
      </p:sp>
    </p:spTree>
    <p:extLst>
      <p:ext uri="{BB962C8B-B14F-4D97-AF65-F5344CB8AC3E}">
        <p14:creationId xmlns:p14="http://schemas.microsoft.com/office/powerpoint/2010/main" val="1470831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4" name="Shape 214"/>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215" name="Shape 215"/>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216" name="Shape 216"/>
          <p:cNvSpPr txBox="1">
            <a:spLocks noGrp="1"/>
          </p:cNvSpPr>
          <p:nvPr>
            <p:ph type="body" idx="1"/>
          </p:nvPr>
        </p:nvSpPr>
        <p:spPr>
          <a:xfrm>
            <a:off x="1168988" y="1062446"/>
            <a:ext cx="7252200" cy="3704817"/>
          </a:xfrm>
          <a:prstGeom prst="rect">
            <a:avLst/>
          </a:prstGeom>
        </p:spPr>
        <p:txBody>
          <a:bodyPr spcFirstLastPara="1" wrap="square" lIns="91425" tIns="91425" rIns="91425" bIns="91425" anchor="ctr" anchorCtr="0">
            <a:noAutofit/>
          </a:bodyPr>
          <a:lstStyle/>
          <a:p>
            <a:pPr marL="0" lvl="0" indent="0">
              <a:spcBef>
                <a:spcPts val="0"/>
              </a:spcBef>
              <a:buClr>
                <a:schemeClr val="dk1"/>
              </a:buClr>
              <a:buSzPts val="1100"/>
              <a:buNone/>
            </a:pPr>
            <a:r>
              <a:rPr lang="en-US" sz="1600" dirty="0" smtClean="0">
                <a:solidFill>
                  <a:srgbClr val="FF0000"/>
                </a:solidFill>
              </a:rPr>
              <a:t>A scenario</a:t>
            </a:r>
            <a:r>
              <a:rPr lang="en-US" sz="1600" dirty="0" smtClean="0"/>
              <a:t>:</a:t>
            </a:r>
          </a:p>
          <a:p>
            <a:pPr marL="927077" lvl="1" indent="-342892">
              <a:lnSpc>
                <a:spcPct val="108000"/>
              </a:lnSpc>
              <a:spcBef>
                <a:spcPts val="0"/>
              </a:spcBef>
              <a:buClr>
                <a:srgbClr val="4A86E8"/>
              </a:buClr>
              <a:buSzPts val="1800"/>
              <a:buFont typeface="Noto Sans Symbols"/>
              <a:buChar char="●"/>
            </a:pPr>
            <a:r>
              <a:rPr lang="en-US" sz="1600" dirty="0" smtClean="0"/>
              <a:t>We want to teach our agent the concept of “making a row from blocks”. </a:t>
            </a:r>
          </a:p>
          <a:p>
            <a:pPr marL="0" lvl="0" indent="0">
              <a:spcBef>
                <a:spcPts val="0"/>
              </a:spcBef>
              <a:buClr>
                <a:schemeClr val="dk1"/>
              </a:buClr>
              <a:buSzPts val="1100"/>
              <a:buNone/>
            </a:pPr>
            <a:r>
              <a:rPr lang="en-US" sz="1600" dirty="0" smtClean="0">
                <a:solidFill>
                  <a:srgbClr val="FF0000"/>
                </a:solidFill>
              </a:rPr>
              <a:t>Some </a:t>
            </a:r>
            <a:r>
              <a:rPr lang="en-US" sz="1600" dirty="0">
                <a:solidFill>
                  <a:srgbClr val="FF0000"/>
                </a:solidFill>
              </a:rPr>
              <a:t>observations</a:t>
            </a:r>
            <a:r>
              <a:rPr lang="en-US" sz="1600" dirty="0"/>
              <a:t>:</a:t>
            </a:r>
          </a:p>
          <a:p>
            <a:pPr marL="927077" lvl="1" indent="-342892">
              <a:lnSpc>
                <a:spcPct val="108000"/>
              </a:lnSpc>
              <a:spcBef>
                <a:spcPts val="0"/>
              </a:spcBef>
              <a:buClr>
                <a:srgbClr val="4A86E8"/>
              </a:buClr>
              <a:buSzPts val="1800"/>
              <a:buFont typeface="Noto Sans Symbols"/>
              <a:buChar char="●"/>
            </a:pPr>
            <a:r>
              <a:rPr lang="en-US" sz="1600" dirty="0" smtClean="0"/>
              <a:t>If the agent learns the movement of blocks and the final setup of blocks, it could still recognize that order of execution or manner of movement is not important, but it needs </a:t>
            </a:r>
            <a:r>
              <a:rPr lang="en-US" sz="1600" i="1" dirty="0" smtClean="0"/>
              <a:t>many more </a:t>
            </a:r>
            <a:r>
              <a:rPr lang="en-US" sz="1600" dirty="0" smtClean="0"/>
              <a:t>training samples.</a:t>
            </a:r>
          </a:p>
          <a:p>
            <a:pPr marL="927077" lvl="1" indent="-342892">
              <a:lnSpc>
                <a:spcPct val="108000"/>
              </a:lnSpc>
              <a:spcBef>
                <a:spcPts val="0"/>
              </a:spcBef>
              <a:buClr>
                <a:srgbClr val="4A86E8"/>
              </a:buClr>
              <a:buSzPts val="1800"/>
              <a:buFont typeface="Noto Sans Symbols"/>
              <a:buChar char="●"/>
            </a:pPr>
            <a:r>
              <a:rPr lang="en-US" sz="1600" dirty="0"/>
              <a:t>W</a:t>
            </a:r>
            <a:r>
              <a:rPr lang="en-US" sz="1600" dirty="0" smtClean="0"/>
              <a:t>e should give it a learning bias  for the type of action. For example, in this case, we only focus on the final outcome.</a:t>
            </a:r>
          </a:p>
          <a:p>
            <a:pPr marL="0" lvl="0" indent="0">
              <a:spcBef>
                <a:spcPts val="0"/>
              </a:spcBef>
              <a:buClr>
                <a:schemeClr val="dk1"/>
              </a:buClr>
              <a:buSzPts val="1100"/>
              <a:buNone/>
            </a:pPr>
            <a:r>
              <a:rPr lang="en-US" sz="1600" dirty="0" smtClean="0">
                <a:solidFill>
                  <a:srgbClr val="FF0000"/>
                </a:solidFill>
              </a:rPr>
              <a:t>Discussion </a:t>
            </a:r>
            <a:r>
              <a:rPr lang="en-US" sz="1600" dirty="0">
                <a:solidFill>
                  <a:srgbClr val="FF0000"/>
                </a:solidFill>
              </a:rPr>
              <a:t>questions</a:t>
            </a:r>
            <a:r>
              <a:rPr lang="en-US" sz="1600" dirty="0" smtClean="0"/>
              <a:t>:</a:t>
            </a:r>
          </a:p>
          <a:p>
            <a:pPr marL="927077" lvl="1" indent="-342892">
              <a:spcBef>
                <a:spcPts val="600"/>
              </a:spcBef>
              <a:buClr>
                <a:srgbClr val="4A86E8"/>
              </a:buClr>
              <a:buSzPts val="1800"/>
              <a:buFont typeface="Noto Sans Symbols"/>
              <a:buChar char="●"/>
            </a:pPr>
            <a:r>
              <a:rPr lang="en-US" sz="1600" dirty="0"/>
              <a:t>Even with this assumption, we still don’t know how to abstract from featured-based representation to symbolic representation. How to represent row, zigzag etc</a:t>
            </a:r>
            <a:r>
              <a:rPr lang="en-US" sz="1600" dirty="0" smtClean="0"/>
              <a:t>.?</a:t>
            </a:r>
          </a:p>
          <a:p>
            <a:pPr marL="927077" lvl="1" indent="-342892">
              <a:spcBef>
                <a:spcPts val="600"/>
              </a:spcBef>
              <a:buClr>
                <a:srgbClr val="4A86E8"/>
              </a:buClr>
              <a:buSzPts val="1800"/>
              <a:buFont typeface="Noto Sans Symbols"/>
              <a:buChar char="●"/>
            </a:pPr>
            <a:r>
              <a:rPr lang="en-US" sz="1600" dirty="0" smtClean="0"/>
              <a:t>Feature-based </a:t>
            </a:r>
            <a:r>
              <a:rPr lang="en-US" sz="1600" dirty="0"/>
              <a:t>representation could be used for learning with neural-based methods, but it is hard to be carried over to symbolic reasoning. What would be the appropriate method to handle that?</a:t>
            </a:r>
          </a:p>
          <a:p>
            <a:pPr lvl="1" indent="-342892">
              <a:lnSpc>
                <a:spcPct val="108000"/>
              </a:lnSpc>
              <a:spcBef>
                <a:spcPts val="500"/>
              </a:spcBef>
              <a:buClr>
                <a:srgbClr val="4A86E8"/>
              </a:buClr>
              <a:buSzPts val="1800"/>
              <a:buFont typeface="Arial"/>
              <a:buChar char="●"/>
            </a:pPr>
            <a:endParaRPr dirty="0"/>
          </a:p>
        </p:txBody>
      </p:sp>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1"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Reasoning</a:t>
            </a:r>
            <a:endParaRPr sz="2800" dirty="0"/>
          </a:p>
        </p:txBody>
      </p:sp>
      <p:sp>
        <p:nvSpPr>
          <p:cNvPr id="3" name="Date Placeholder 2"/>
          <p:cNvSpPr>
            <a:spLocks noGrp="1"/>
          </p:cNvSpPr>
          <p:nvPr>
            <p:ph type="dt" idx="10"/>
          </p:nvPr>
        </p:nvSpPr>
        <p:spPr/>
        <p:txBody>
          <a:bodyPr/>
          <a:lstStyle/>
          <a:p>
            <a:r>
              <a:rPr lang="en-US" smtClean="0"/>
              <a:t>03/27/2018</a:t>
            </a:r>
            <a:endParaRPr lang="en-US"/>
          </a:p>
        </p:txBody>
      </p:sp>
      <p:sp>
        <p:nvSpPr>
          <p:cNvPr id="4" name="Slide Number Placeholder 3"/>
          <p:cNvSpPr>
            <a:spLocks noGrp="1"/>
          </p:cNvSpPr>
          <p:nvPr>
            <p:ph type="sldNum" idx="12"/>
          </p:nvPr>
        </p:nvSpPr>
        <p:spPr/>
        <p:txBody>
          <a:bodyPr/>
          <a:lstStyle/>
          <a:p>
            <a:fld id="{00000000-1234-1234-1234-123412341234}" type="slidenum">
              <a:rPr lang="uk-UA" smtClean="0"/>
              <a:pPr/>
              <a:t>13</a:t>
            </a:fld>
            <a:endParaRPr lang="uk-UA"/>
          </a:p>
        </p:txBody>
      </p:sp>
    </p:spTree>
    <p:extLst>
      <p:ext uri="{BB962C8B-B14F-4D97-AF65-F5344CB8AC3E}">
        <p14:creationId xmlns:p14="http://schemas.microsoft.com/office/powerpoint/2010/main" val="2065826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4" name="Shape 214"/>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215" name="Shape 215"/>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2"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Execution</a:t>
            </a:r>
            <a:endParaRPr sz="2800" dirty="0"/>
          </a:p>
        </p:txBody>
      </p:sp>
      <p:sp>
        <p:nvSpPr>
          <p:cNvPr id="6" name="Date Placeholder 5"/>
          <p:cNvSpPr>
            <a:spLocks noGrp="1"/>
          </p:cNvSpPr>
          <p:nvPr>
            <p:ph type="dt" idx="10"/>
          </p:nvPr>
        </p:nvSpPr>
        <p:spPr/>
        <p:txBody>
          <a:bodyPr/>
          <a:lstStyle/>
          <a:p>
            <a:r>
              <a:rPr lang="en-US" smtClean="0"/>
              <a:t>03/27/2018</a:t>
            </a:r>
            <a:endParaRPr lang="en-US"/>
          </a:p>
        </p:txBody>
      </p:sp>
      <p:sp>
        <p:nvSpPr>
          <p:cNvPr id="7" name="Slide Number Placeholder 6"/>
          <p:cNvSpPr>
            <a:spLocks noGrp="1"/>
          </p:cNvSpPr>
          <p:nvPr>
            <p:ph type="sldNum" idx="12"/>
          </p:nvPr>
        </p:nvSpPr>
        <p:spPr/>
        <p:txBody>
          <a:bodyPr/>
          <a:lstStyle/>
          <a:p>
            <a:fld id="{00000000-1234-1234-1234-123412341234}" type="slidenum">
              <a:rPr lang="uk-UA" smtClean="0"/>
              <a:pPr/>
              <a:t>14</a:t>
            </a:fld>
            <a:endParaRPr lang="uk-UA"/>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103" y="790302"/>
            <a:ext cx="7455878" cy="419393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3"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Execution</a:t>
            </a:r>
            <a:endParaRPr sz="2800" dirty="0"/>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15</a:t>
            </a:fld>
            <a:endParaRPr lang="uk-U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61" y="790302"/>
            <a:ext cx="6694050" cy="183859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6962" y="2827125"/>
            <a:ext cx="6620607" cy="1754859"/>
          </a:xfrm>
          <a:prstGeom prst="rect">
            <a:avLst/>
          </a:prstGeom>
        </p:spPr>
      </p:pic>
      <p:cxnSp>
        <p:nvCxnSpPr>
          <p:cNvPr id="14" name="Straight Arrow Connector 13"/>
          <p:cNvCxnSpPr/>
          <p:nvPr/>
        </p:nvCxnSpPr>
        <p:spPr>
          <a:xfrm flipV="1">
            <a:off x="1899138" y="940777"/>
            <a:ext cx="0" cy="44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01562" y="940777"/>
            <a:ext cx="439615" cy="211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43500" y="1266092"/>
            <a:ext cx="720969" cy="50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598986" y="978877"/>
            <a:ext cx="0" cy="448408"/>
          </a:xfrm>
          <a:prstGeom prst="straightConnector1">
            <a:avLst/>
          </a:prstGeom>
          <a:ln w="6350">
            <a:solidFill>
              <a:schemeClr val="accent1">
                <a:shade val="95000"/>
                <a:satMod val="105000"/>
                <a:alpha val="7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399944" y="922689"/>
            <a:ext cx="439615" cy="211016"/>
          </a:xfrm>
          <a:prstGeom prst="straightConnector1">
            <a:avLst/>
          </a:prstGeom>
          <a:ln>
            <a:solidFill>
              <a:schemeClr val="accent1">
                <a:shade val="95000"/>
                <a:satMod val="105000"/>
                <a:alpha val="7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298833" y="909501"/>
            <a:ext cx="0" cy="448408"/>
          </a:xfrm>
          <a:prstGeom prst="straightConnector1">
            <a:avLst/>
          </a:prstGeom>
          <a:ln w="3175">
            <a:solidFill>
              <a:schemeClr val="accent1">
                <a:shade val="95000"/>
                <a:satMod val="105000"/>
                <a:alpha val="4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2347546" y="2989385"/>
            <a:ext cx="38099" cy="71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4090116" y="3009869"/>
            <a:ext cx="38099" cy="715169"/>
          </a:xfrm>
          <a:prstGeom prst="straightConnector1">
            <a:avLst/>
          </a:prstGeom>
          <a:ln>
            <a:solidFill>
              <a:schemeClr val="accent1">
                <a:shade val="95000"/>
                <a:satMod val="105000"/>
                <a:alpha val="6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423764" y="3009869"/>
            <a:ext cx="594322" cy="88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5826370" y="2987261"/>
            <a:ext cx="38099" cy="715169"/>
          </a:xfrm>
          <a:prstGeom prst="straightConnector1">
            <a:avLst/>
          </a:prstGeom>
          <a:ln>
            <a:solidFill>
              <a:schemeClr val="accent1">
                <a:shade val="95000"/>
                <a:satMod val="105000"/>
                <a:alpha val="4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160018" y="2987261"/>
            <a:ext cx="594322" cy="885123"/>
          </a:xfrm>
          <a:prstGeom prst="straightConnector1">
            <a:avLst/>
          </a:prstGeom>
          <a:ln>
            <a:solidFill>
              <a:schemeClr val="accent1">
                <a:shade val="95000"/>
                <a:satMod val="105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178669" y="3725039"/>
            <a:ext cx="509954" cy="20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23764" y="2510244"/>
            <a:ext cx="1863968" cy="307777"/>
          </a:xfrm>
          <a:prstGeom prst="rect">
            <a:avLst/>
          </a:prstGeom>
          <a:noFill/>
        </p:spPr>
        <p:txBody>
          <a:bodyPr wrap="square" rtlCol="0">
            <a:spAutoFit/>
          </a:bodyPr>
          <a:lstStyle/>
          <a:p>
            <a:r>
              <a:rPr lang="en-US" smtClean="0"/>
              <a:t>Good demonstration</a:t>
            </a:r>
            <a:endParaRPr lang="en-US"/>
          </a:p>
        </p:txBody>
      </p:sp>
      <p:sp>
        <p:nvSpPr>
          <p:cNvPr id="45" name="TextBox 44"/>
          <p:cNvSpPr txBox="1"/>
          <p:nvPr/>
        </p:nvSpPr>
        <p:spPr>
          <a:xfrm>
            <a:off x="3535976" y="4428095"/>
            <a:ext cx="1863968" cy="307777"/>
          </a:xfrm>
          <a:prstGeom prst="rect">
            <a:avLst/>
          </a:prstGeom>
          <a:noFill/>
        </p:spPr>
        <p:txBody>
          <a:bodyPr wrap="square" rtlCol="0">
            <a:spAutoFit/>
          </a:bodyPr>
          <a:lstStyle/>
          <a:p>
            <a:r>
              <a:rPr lang="en-US" smtClean="0"/>
              <a:t>Bad demonstration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3"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Execution</a:t>
            </a:r>
            <a:endParaRPr sz="2800" dirty="0"/>
          </a:p>
        </p:txBody>
      </p:sp>
      <p:sp>
        <p:nvSpPr>
          <p:cNvPr id="4" name="TextBox 3"/>
          <p:cNvSpPr txBox="1"/>
          <p:nvPr/>
        </p:nvSpPr>
        <p:spPr>
          <a:xfrm>
            <a:off x="1290259" y="925912"/>
            <a:ext cx="6839865" cy="338554"/>
          </a:xfrm>
          <a:prstGeom prst="rect">
            <a:avLst/>
          </a:prstGeom>
          <a:noFill/>
        </p:spPr>
        <p:txBody>
          <a:bodyPr wrap="square" rtlCol="0">
            <a:spAutoFit/>
          </a:bodyPr>
          <a:lstStyle/>
          <a:p>
            <a:r>
              <a:rPr lang="en-US" sz="1600" dirty="0">
                <a:solidFill>
                  <a:srgbClr val="FF0000"/>
                </a:solidFill>
                <a:latin typeface="Corbel"/>
                <a:ea typeface="Corbel"/>
                <a:cs typeface="Corbel"/>
              </a:rPr>
              <a:t>Human evaluation of action executions </a:t>
            </a:r>
            <a:r>
              <a:rPr lang="en-US" sz="1600" dirty="0">
                <a:solidFill>
                  <a:srgbClr val="595959"/>
                </a:solidFill>
                <a:latin typeface="Corbel"/>
                <a:ea typeface="Corbel"/>
                <a:cs typeface="Corbel"/>
              </a:rPr>
              <a:t>(30 executions for each action).</a:t>
            </a:r>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16</a:t>
            </a:fld>
            <a:endParaRPr lang="uk-UA"/>
          </a:p>
        </p:txBody>
      </p:sp>
      <p:sp>
        <p:nvSpPr>
          <p:cNvPr id="14" name="TextBox 13"/>
          <p:cNvSpPr txBox="1"/>
          <p:nvPr/>
        </p:nvSpPr>
        <p:spPr>
          <a:xfrm>
            <a:off x="1378882" y="1336462"/>
            <a:ext cx="3381073" cy="2677656"/>
          </a:xfrm>
          <a:prstGeom prst="rect">
            <a:avLst/>
          </a:prstGeom>
          <a:noFill/>
        </p:spPr>
        <p:txBody>
          <a:bodyPr wrap="square" lIns="0" tIns="0" rIns="0" bIns="0" rtlCol="0">
            <a:spAutoFit/>
          </a:bodyPr>
          <a:lstStyle/>
          <a:p>
            <a:r>
              <a:rPr lang="en-US" sz="1600" dirty="0">
                <a:solidFill>
                  <a:srgbClr val="595959"/>
                </a:solidFill>
                <a:latin typeface="Corbel"/>
                <a:ea typeface="Corbel"/>
                <a:cs typeface="Corbel"/>
              </a:rPr>
              <a:t>Each execution is graded by two annotators. They are solicited for a grade from 0 to 10, with 0 being non-relevant at all. They are also asked to give a comments for each execution.</a:t>
            </a:r>
          </a:p>
          <a:p>
            <a:endParaRPr lang="en-US" sz="1600" dirty="0">
              <a:solidFill>
                <a:srgbClr val="595959"/>
              </a:solidFill>
              <a:latin typeface="Corbel"/>
              <a:ea typeface="Corbel"/>
              <a:cs typeface="Corbel"/>
            </a:endParaRPr>
          </a:p>
          <a:p>
            <a:r>
              <a:rPr lang="en-US" sz="1600" dirty="0">
                <a:solidFill>
                  <a:srgbClr val="FF0000"/>
                </a:solidFill>
                <a:latin typeface="Corbel"/>
                <a:ea typeface="Corbel"/>
                <a:cs typeface="Corbel"/>
              </a:rPr>
              <a:t>Evaluator disparity</a:t>
            </a:r>
            <a:r>
              <a:rPr lang="en-US" sz="1600" dirty="0">
                <a:solidFill>
                  <a:srgbClr val="595959"/>
                </a:solidFill>
                <a:latin typeface="Corbel"/>
                <a:ea typeface="Corbel"/>
                <a:cs typeface="Corbel"/>
              </a:rPr>
              <a:t>:</a:t>
            </a:r>
          </a:p>
          <a:p>
            <a:r>
              <a:rPr lang="en-US" sz="1600" dirty="0">
                <a:solidFill>
                  <a:srgbClr val="595959"/>
                </a:solidFill>
                <a:latin typeface="Corbel"/>
                <a:ea typeface="Corbel"/>
                <a:cs typeface="Corbel"/>
              </a:rPr>
              <a:t>Absolute difference between annotators’ scores, averaged over executions</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4175923"/>
              </p:ext>
            </p:extLst>
          </p:nvPr>
        </p:nvGraphicFramePr>
        <p:xfrm>
          <a:off x="4909842" y="1411699"/>
          <a:ext cx="3370168" cy="1645920"/>
        </p:xfrm>
        <a:graphic>
          <a:graphicData uri="http://schemas.openxmlformats.org/drawingml/2006/table">
            <a:tbl>
              <a:tblPr firstRow="1" bandRow="1">
                <a:tableStyleId>{5C22544A-7EE6-4342-B048-85BDC9FD1C3A}</a:tableStyleId>
              </a:tblPr>
              <a:tblGrid>
                <a:gridCol w="1123390"/>
                <a:gridCol w="1253247"/>
                <a:gridCol w="993531"/>
              </a:tblGrid>
              <a:tr h="212229">
                <a:tc>
                  <a:txBody>
                    <a:bodyPr/>
                    <a:lstStyle/>
                    <a:p>
                      <a:r>
                        <a:rPr lang="en-US" sz="1200" dirty="0" smtClean="0"/>
                        <a:t>Action type</a:t>
                      </a:r>
                      <a:endParaRPr lang="en-US" sz="1200" dirty="0"/>
                    </a:p>
                  </a:txBody>
                  <a:tcPr/>
                </a:tc>
                <a:tc>
                  <a:txBody>
                    <a:bodyPr/>
                    <a:lstStyle/>
                    <a:p>
                      <a:r>
                        <a:rPr lang="en-US" sz="1200" dirty="0" smtClean="0"/>
                        <a:t>Average score</a:t>
                      </a:r>
                      <a:endParaRPr lang="en-US" sz="1200" dirty="0"/>
                    </a:p>
                  </a:txBody>
                  <a:tcPr/>
                </a:tc>
                <a:tc>
                  <a:txBody>
                    <a:bodyPr/>
                    <a:lstStyle/>
                    <a:p>
                      <a:r>
                        <a:rPr lang="en-US" sz="1200" dirty="0" smtClean="0"/>
                        <a:t>Disparity</a:t>
                      </a:r>
                      <a:endParaRPr lang="en-US" sz="1200" dirty="0"/>
                    </a:p>
                  </a:txBody>
                  <a:tcPr/>
                </a:tc>
              </a:tr>
              <a:tr h="212229">
                <a:tc>
                  <a:txBody>
                    <a:bodyPr/>
                    <a:lstStyle/>
                    <a:p>
                      <a:r>
                        <a:rPr lang="en-US" sz="1200" dirty="0" smtClean="0"/>
                        <a:t>Slide Closer</a:t>
                      </a:r>
                      <a:endParaRPr lang="en-US" sz="1200" dirty="0"/>
                    </a:p>
                  </a:txBody>
                  <a:tcPr/>
                </a:tc>
                <a:tc>
                  <a:txBody>
                    <a:bodyPr/>
                    <a:lstStyle/>
                    <a:p>
                      <a:pPr algn="ctr"/>
                      <a:r>
                        <a:rPr lang="en-US" sz="1200" dirty="0" smtClean="0"/>
                        <a:t>5.4</a:t>
                      </a:r>
                      <a:endParaRPr lang="en-US" sz="1200" dirty="0"/>
                    </a:p>
                  </a:txBody>
                  <a:tcPr/>
                </a:tc>
                <a:tc>
                  <a:txBody>
                    <a:bodyPr/>
                    <a:lstStyle/>
                    <a:p>
                      <a:pPr algn="ctr"/>
                      <a:r>
                        <a:rPr lang="en-US" sz="1200" dirty="0" smtClean="0"/>
                        <a:t>1.57</a:t>
                      </a:r>
                      <a:endParaRPr lang="en-US" sz="1200" dirty="0"/>
                    </a:p>
                  </a:txBody>
                  <a:tcPr/>
                </a:tc>
              </a:tr>
              <a:tr h="212229">
                <a:tc>
                  <a:txBody>
                    <a:bodyPr/>
                    <a:lstStyle/>
                    <a:p>
                      <a:r>
                        <a:rPr lang="en-US" sz="1200" dirty="0" smtClean="0"/>
                        <a:t>Slide Away</a:t>
                      </a:r>
                      <a:endParaRPr lang="en-US" sz="1200" dirty="0"/>
                    </a:p>
                  </a:txBody>
                  <a:tcPr/>
                </a:tc>
                <a:tc>
                  <a:txBody>
                    <a:bodyPr/>
                    <a:lstStyle/>
                    <a:p>
                      <a:pPr algn="ctr"/>
                      <a:r>
                        <a:rPr lang="en-US" sz="1200" dirty="0" smtClean="0"/>
                        <a:t>6.48</a:t>
                      </a:r>
                      <a:endParaRPr lang="en-US" sz="1200" dirty="0"/>
                    </a:p>
                  </a:txBody>
                  <a:tcPr/>
                </a:tc>
                <a:tc>
                  <a:txBody>
                    <a:bodyPr/>
                    <a:lstStyle/>
                    <a:p>
                      <a:pPr algn="ctr"/>
                      <a:r>
                        <a:rPr lang="en-US" sz="1200" dirty="0" smtClean="0"/>
                        <a:t>2.37</a:t>
                      </a:r>
                      <a:endParaRPr lang="en-US" sz="1200" dirty="0"/>
                    </a:p>
                  </a:txBody>
                  <a:tcPr/>
                </a:tc>
              </a:tr>
              <a:tr h="0">
                <a:tc>
                  <a:txBody>
                    <a:bodyPr/>
                    <a:lstStyle/>
                    <a:p>
                      <a:r>
                        <a:rPr lang="en-US" sz="1200" dirty="0" smtClean="0"/>
                        <a:t>Slide Next</a:t>
                      </a:r>
                      <a:r>
                        <a:rPr lang="en-US" sz="1200" baseline="0" dirty="0" smtClean="0"/>
                        <a:t> To</a:t>
                      </a:r>
                      <a:endParaRPr lang="en-US" sz="1200" dirty="0"/>
                    </a:p>
                  </a:txBody>
                  <a:tcPr/>
                </a:tc>
                <a:tc>
                  <a:txBody>
                    <a:bodyPr/>
                    <a:lstStyle/>
                    <a:p>
                      <a:pPr algn="ctr"/>
                      <a:r>
                        <a:rPr lang="en-US" sz="1200" dirty="0" smtClean="0"/>
                        <a:t>5.55</a:t>
                      </a:r>
                      <a:endParaRPr lang="en-US" sz="1200" dirty="0"/>
                    </a:p>
                  </a:txBody>
                  <a:tcPr/>
                </a:tc>
                <a:tc>
                  <a:txBody>
                    <a:bodyPr/>
                    <a:lstStyle/>
                    <a:p>
                      <a:pPr algn="ctr"/>
                      <a:r>
                        <a:rPr lang="en-US" sz="1200" dirty="0" smtClean="0"/>
                        <a:t>1.7</a:t>
                      </a:r>
                      <a:endParaRPr lang="en-US" sz="1200" dirty="0"/>
                    </a:p>
                  </a:txBody>
                  <a:tcPr/>
                </a:tc>
              </a:tr>
              <a:tr h="212229">
                <a:tc>
                  <a:txBody>
                    <a:bodyPr/>
                    <a:lstStyle/>
                    <a:p>
                      <a:r>
                        <a:rPr lang="en-US" sz="1200" dirty="0" smtClean="0"/>
                        <a:t>Slide Past</a:t>
                      </a:r>
                      <a:endParaRPr lang="en-US" sz="1200" dirty="0"/>
                    </a:p>
                  </a:txBody>
                  <a:tcPr/>
                </a:tc>
                <a:tc>
                  <a:txBody>
                    <a:bodyPr/>
                    <a:lstStyle/>
                    <a:p>
                      <a:pPr algn="ctr"/>
                      <a:r>
                        <a:rPr lang="en-US" sz="1200" dirty="0" smtClean="0"/>
                        <a:t>6.38</a:t>
                      </a:r>
                      <a:endParaRPr lang="en-US" sz="1200" dirty="0"/>
                    </a:p>
                  </a:txBody>
                  <a:tcPr/>
                </a:tc>
                <a:tc>
                  <a:txBody>
                    <a:bodyPr/>
                    <a:lstStyle/>
                    <a:p>
                      <a:pPr algn="ctr"/>
                      <a:r>
                        <a:rPr lang="en-US" sz="1200" dirty="0" smtClean="0"/>
                        <a:t>1.9</a:t>
                      </a:r>
                      <a:endParaRPr lang="en-US" sz="1200" dirty="0"/>
                    </a:p>
                  </a:txBody>
                  <a:tcPr/>
                </a:tc>
              </a:tr>
              <a:tr h="212229">
                <a:tc>
                  <a:txBody>
                    <a:bodyPr/>
                    <a:lstStyle/>
                    <a:p>
                      <a:r>
                        <a:rPr lang="en-US" sz="1200" dirty="0" smtClean="0"/>
                        <a:t>Slide Around</a:t>
                      </a:r>
                      <a:endParaRPr lang="en-US" sz="1200" dirty="0"/>
                    </a:p>
                  </a:txBody>
                  <a:tcPr/>
                </a:tc>
                <a:tc>
                  <a:txBody>
                    <a:bodyPr/>
                    <a:lstStyle/>
                    <a:p>
                      <a:pPr algn="ctr"/>
                      <a:r>
                        <a:rPr lang="en-US" sz="1200" dirty="0" smtClean="0"/>
                        <a:t>2.75</a:t>
                      </a:r>
                      <a:endParaRPr lang="en-US" sz="1200" dirty="0"/>
                    </a:p>
                  </a:txBody>
                  <a:tcPr/>
                </a:tc>
                <a:tc>
                  <a:txBody>
                    <a:bodyPr/>
                    <a:lstStyle/>
                    <a:p>
                      <a:pPr algn="ctr"/>
                      <a:r>
                        <a:rPr lang="en-US" sz="1200" dirty="0" smtClean="0"/>
                        <a:t>1.03</a:t>
                      </a:r>
                      <a:endParaRPr lang="en-US" sz="1200" dirty="0"/>
                    </a:p>
                  </a:txBody>
                  <a:tcPr/>
                </a:tc>
              </a:tr>
            </a:tbl>
          </a:graphicData>
        </a:graphic>
      </p:graphicFrame>
    </p:spTree>
    <p:extLst>
      <p:ext uri="{BB962C8B-B14F-4D97-AF65-F5344CB8AC3E}">
        <p14:creationId xmlns:p14="http://schemas.microsoft.com/office/powerpoint/2010/main" val="740534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6" name="Shape 226"/>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227" name="Shape 227"/>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3"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a:t> Execution</a:t>
            </a:r>
            <a:endParaRPr sz="2800" dirty="0"/>
          </a:p>
        </p:txBody>
      </p:sp>
      <p:sp>
        <p:nvSpPr>
          <p:cNvPr id="2" name="Rectangle 1"/>
          <p:cNvSpPr/>
          <p:nvPr/>
        </p:nvSpPr>
        <p:spPr>
          <a:xfrm>
            <a:off x="756138" y="790302"/>
            <a:ext cx="7570177" cy="3907120"/>
          </a:xfrm>
          <a:prstGeom prst="rect">
            <a:avLst/>
          </a:prstGeom>
        </p:spPr>
        <p:txBody>
          <a:bodyPr wrap="square">
            <a:spAutoFit/>
          </a:bodyPr>
          <a:lstStyle/>
          <a:p>
            <a:pPr marL="596900">
              <a:lnSpc>
                <a:spcPct val="150000"/>
              </a:lnSpc>
              <a:spcBef>
                <a:spcPts val="600"/>
              </a:spcBef>
              <a:buClr>
                <a:schemeClr val="accent1"/>
              </a:buClr>
              <a:buSzPts val="1400"/>
            </a:pPr>
            <a:r>
              <a:rPr lang="en" sz="1600" dirty="0" smtClean="0">
                <a:solidFill>
                  <a:srgbClr val="FF0000"/>
                </a:solidFill>
                <a:latin typeface="Corbel"/>
                <a:ea typeface="Corbel"/>
                <a:cs typeface="Corbel"/>
                <a:sym typeface="Corbel"/>
              </a:rPr>
              <a:t>Using feedback</a:t>
            </a:r>
            <a:r>
              <a:rPr lang="en" sz="1600" dirty="0" smtClean="0">
                <a:solidFill>
                  <a:srgbClr val="595959"/>
                </a:solidFill>
                <a:latin typeface="Corbel"/>
                <a:ea typeface="Corbel"/>
                <a:cs typeface="Corbel"/>
                <a:sym typeface="Corbel"/>
              </a:rPr>
              <a:t>:</a:t>
            </a:r>
            <a:endParaRPr lang="vi-VN" sz="1600" dirty="0" smtClean="0">
              <a:solidFill>
                <a:srgbClr val="595959"/>
              </a:solidFill>
              <a:latin typeface="Corbel"/>
              <a:ea typeface="Corbel"/>
              <a:cs typeface="Corbel"/>
              <a:sym typeface="Corbel"/>
            </a:endParaRPr>
          </a:p>
          <a:p>
            <a:pPr marL="927077" lvl="1" indent="-342892">
              <a:lnSpc>
                <a:spcPct val="108000"/>
              </a:lnSpc>
              <a:spcBef>
                <a:spcPts val="600"/>
              </a:spcBef>
              <a:buClr>
                <a:srgbClr val="4A86E8"/>
              </a:buClr>
              <a:buSzPts val="1800"/>
              <a:buFont typeface="Noto Sans Symbols"/>
              <a:buChar char="●"/>
            </a:pPr>
            <a:r>
              <a:rPr lang="en" dirty="0" smtClean="0">
                <a:solidFill>
                  <a:srgbClr val="595959"/>
                </a:solidFill>
                <a:latin typeface="Corbel"/>
                <a:ea typeface="Corbel"/>
                <a:cs typeface="Corbel"/>
                <a:sym typeface="Corbel"/>
              </a:rPr>
              <a:t>Dividing 30 demonstrations from </a:t>
            </a:r>
            <a:r>
              <a:rPr lang="en" dirty="0" err="1" smtClean="0">
                <a:solidFill>
                  <a:srgbClr val="595959"/>
                </a:solidFill>
                <a:latin typeface="Corbel"/>
                <a:ea typeface="Corbel"/>
                <a:cs typeface="Corbel"/>
                <a:sym typeface="Corbel"/>
              </a:rPr>
              <a:t>SlideAround</a:t>
            </a:r>
            <a:r>
              <a:rPr lang="en" dirty="0" smtClean="0">
                <a:solidFill>
                  <a:srgbClr val="595959"/>
                </a:solidFill>
                <a:latin typeface="Corbel"/>
                <a:ea typeface="Corbel"/>
                <a:cs typeface="Corbel"/>
                <a:sym typeface="Corbel"/>
              </a:rPr>
              <a:t> into 2 groups, using ones that got high score (&gt;=7) for positive samples, and ones that got low scores (&lt;=2) for negative samples. </a:t>
            </a:r>
          </a:p>
          <a:p>
            <a:pPr marL="927077" lvl="1" indent="-342892">
              <a:lnSpc>
                <a:spcPct val="108000"/>
              </a:lnSpc>
              <a:spcBef>
                <a:spcPts val="600"/>
              </a:spcBef>
              <a:buClr>
                <a:srgbClr val="4A86E8"/>
              </a:buClr>
              <a:buSzPts val="1800"/>
              <a:buFont typeface="Noto Sans Symbols"/>
              <a:buChar char="●"/>
            </a:pPr>
            <a:r>
              <a:rPr lang="en" dirty="0" smtClean="0">
                <a:solidFill>
                  <a:srgbClr val="595959"/>
                </a:solidFill>
                <a:latin typeface="Corbel"/>
                <a:ea typeface="Corbel"/>
                <a:cs typeface="Corbel"/>
                <a:sym typeface="Corbel"/>
              </a:rPr>
              <a:t>Retrain for one group, and re-generate for another group.</a:t>
            </a:r>
          </a:p>
          <a:p>
            <a:pPr marL="927077" lvl="1" indent="-342892">
              <a:lnSpc>
                <a:spcPct val="108000"/>
              </a:lnSpc>
              <a:spcBef>
                <a:spcPts val="600"/>
              </a:spcBef>
              <a:buClr>
                <a:srgbClr val="4A86E8"/>
              </a:buClr>
              <a:buSzPts val="1800"/>
              <a:buFont typeface="Noto Sans Symbols"/>
              <a:buChar char="●"/>
            </a:pPr>
            <a:r>
              <a:rPr lang="en" dirty="0" smtClean="0">
                <a:solidFill>
                  <a:srgbClr val="595959"/>
                </a:solidFill>
                <a:latin typeface="Corbel"/>
                <a:ea typeface="Corbel"/>
                <a:cs typeface="Corbel"/>
                <a:sym typeface="Corbel"/>
              </a:rPr>
              <a:t>Re-evaluation: 2.75 -&gt; 5.95 (evaluator disparity ~ 1).</a:t>
            </a:r>
            <a:endParaRPr lang="vi-VN" sz="1600" dirty="0" smtClean="0">
              <a:solidFill>
                <a:srgbClr val="595959"/>
              </a:solidFill>
              <a:latin typeface="Corbel"/>
              <a:ea typeface="Corbel"/>
              <a:cs typeface="Corbel"/>
            </a:endParaRPr>
          </a:p>
          <a:p>
            <a:pPr marL="596900">
              <a:lnSpc>
                <a:spcPct val="150000"/>
              </a:lnSpc>
              <a:spcBef>
                <a:spcPts val="600"/>
              </a:spcBef>
              <a:buClr>
                <a:schemeClr val="accent1"/>
              </a:buClr>
              <a:buSzPts val="1400"/>
            </a:pPr>
            <a:r>
              <a:rPr lang="en-US" sz="1600" dirty="0" smtClean="0">
                <a:solidFill>
                  <a:srgbClr val="FF0000"/>
                </a:solidFill>
                <a:latin typeface="Corbel"/>
                <a:ea typeface="Corbel"/>
                <a:cs typeface="Corbel"/>
              </a:rPr>
              <a:t>Descriptive </a:t>
            </a:r>
            <a:r>
              <a:rPr lang="en-US" sz="1600" dirty="0">
                <a:solidFill>
                  <a:srgbClr val="FF0000"/>
                </a:solidFill>
                <a:latin typeface="Corbel"/>
                <a:ea typeface="Corbel"/>
                <a:cs typeface="Corbel"/>
              </a:rPr>
              <a:t>feedback from annotators</a:t>
            </a:r>
            <a:r>
              <a:rPr lang="en-US" sz="1600" dirty="0">
                <a:solidFill>
                  <a:srgbClr val="595959"/>
                </a:solidFill>
                <a:latin typeface="Corbel"/>
                <a:ea typeface="Corbel"/>
                <a:cs typeface="Corbel"/>
              </a:rPr>
              <a:t>:</a:t>
            </a:r>
          </a:p>
          <a:p>
            <a:pPr marL="927077" lvl="1" indent="-342892">
              <a:lnSpc>
                <a:spcPct val="108000"/>
              </a:lnSpc>
              <a:spcBef>
                <a:spcPts val="600"/>
              </a:spcBef>
              <a:buClr>
                <a:srgbClr val="4A86E8"/>
              </a:buClr>
              <a:buSzPts val="1800"/>
              <a:buFont typeface="Noto Sans Symbols"/>
              <a:buChar char="●"/>
            </a:pPr>
            <a:r>
              <a:rPr lang="en-US" dirty="0">
                <a:solidFill>
                  <a:srgbClr val="595959"/>
                </a:solidFill>
                <a:latin typeface="Corbel"/>
                <a:ea typeface="Corbel"/>
                <a:cs typeface="Corbel"/>
              </a:rPr>
              <a:t>For “Move closer”: First part of action looks good, but then the object moves away.</a:t>
            </a:r>
          </a:p>
          <a:p>
            <a:pPr marL="927077" lvl="1" indent="-342892">
              <a:lnSpc>
                <a:spcPct val="108000"/>
              </a:lnSpc>
              <a:spcBef>
                <a:spcPts val="600"/>
              </a:spcBef>
              <a:buClr>
                <a:srgbClr val="4A86E8"/>
              </a:buClr>
              <a:buSzPts val="1800"/>
              <a:buFont typeface="Noto Sans Symbols"/>
              <a:buChar char="●"/>
            </a:pPr>
            <a:r>
              <a:rPr lang="en-US" dirty="0" smtClean="0">
                <a:solidFill>
                  <a:srgbClr val="595959"/>
                </a:solidFill>
                <a:latin typeface="Corbel"/>
                <a:ea typeface="Corbel"/>
                <a:cs typeface="Corbel"/>
              </a:rPr>
              <a:t>For “Move around”: The first part looks good, but at the end it doesn’t close the loop</a:t>
            </a:r>
            <a:endParaRPr lang="en-US" dirty="0" smtClean="0">
              <a:solidFill>
                <a:srgbClr val="595959"/>
              </a:solidFill>
              <a:latin typeface="Corbel"/>
              <a:ea typeface="Corbel"/>
              <a:cs typeface="Corbel"/>
              <a:sym typeface="Corbel"/>
            </a:endParaRPr>
          </a:p>
          <a:p>
            <a:pPr marL="596900">
              <a:lnSpc>
                <a:spcPct val="150000"/>
              </a:lnSpc>
              <a:spcBef>
                <a:spcPts val="600"/>
              </a:spcBef>
              <a:buClr>
                <a:schemeClr val="accent1"/>
              </a:buClr>
              <a:buSzPts val="1400"/>
            </a:pPr>
            <a:r>
              <a:rPr lang="en-US" sz="1600" dirty="0" smtClean="0">
                <a:solidFill>
                  <a:srgbClr val="FF0000"/>
                </a:solidFill>
                <a:latin typeface="Corbel"/>
                <a:ea typeface="Corbel"/>
                <a:cs typeface="Corbel"/>
                <a:sym typeface="Corbel"/>
              </a:rPr>
              <a:t>Online </a:t>
            </a:r>
            <a:r>
              <a:rPr lang="en" sz="1600" dirty="0" smtClean="0">
                <a:solidFill>
                  <a:srgbClr val="FF0000"/>
                </a:solidFill>
                <a:latin typeface="Corbel"/>
                <a:ea typeface="Corbel"/>
                <a:cs typeface="Corbel"/>
                <a:sym typeface="Corbel"/>
              </a:rPr>
              <a:t>feedback</a:t>
            </a:r>
            <a:r>
              <a:rPr lang="en" sz="1600" dirty="0">
                <a:solidFill>
                  <a:srgbClr val="595959"/>
                </a:solidFill>
                <a:latin typeface="Corbel"/>
                <a:ea typeface="Corbel"/>
                <a:cs typeface="Corbel"/>
                <a:sym typeface="Corbel"/>
              </a:rPr>
              <a:t>:</a:t>
            </a:r>
            <a:endParaRPr lang="vi-VN" sz="1600" dirty="0">
              <a:solidFill>
                <a:srgbClr val="595959"/>
              </a:solidFill>
              <a:latin typeface="Corbel"/>
              <a:ea typeface="Corbel"/>
              <a:cs typeface="Corbel"/>
              <a:sym typeface="Corbel"/>
            </a:endParaRPr>
          </a:p>
          <a:p>
            <a:pPr marL="927077" lvl="1" indent="-342892">
              <a:lnSpc>
                <a:spcPct val="108000"/>
              </a:lnSpc>
              <a:spcBef>
                <a:spcPts val="600"/>
              </a:spcBef>
              <a:buClr>
                <a:srgbClr val="4A86E8"/>
              </a:buClr>
              <a:buSzPts val="1800"/>
              <a:buFont typeface="Noto Sans Symbols"/>
              <a:buChar char="●"/>
            </a:pPr>
            <a:r>
              <a:rPr lang="en-US" dirty="0" smtClean="0">
                <a:solidFill>
                  <a:srgbClr val="595959"/>
                </a:solidFill>
                <a:latin typeface="Corbel"/>
                <a:ea typeface="Corbel"/>
                <a:cs typeface="Corbel"/>
                <a:sym typeface="Corbel"/>
              </a:rPr>
              <a:t>We can extend the offline method to investigate the effect of using feedback in an online manner. </a:t>
            </a:r>
            <a:endParaRPr lang="en" sz="1600" dirty="0">
              <a:solidFill>
                <a:srgbClr val="595959"/>
              </a:solidFill>
              <a:latin typeface="Corbel"/>
              <a:ea typeface="Corbel"/>
              <a:cs typeface="Corbel"/>
            </a:endParaRPr>
          </a:p>
        </p:txBody>
      </p:sp>
      <p:sp>
        <p:nvSpPr>
          <p:cNvPr id="4" name="Date Placeholder 3"/>
          <p:cNvSpPr>
            <a:spLocks noGrp="1"/>
          </p:cNvSpPr>
          <p:nvPr>
            <p:ph type="dt" idx="10"/>
          </p:nvPr>
        </p:nvSpPr>
        <p:spPr/>
        <p:txBody>
          <a:bodyPr/>
          <a:lstStyle/>
          <a:p>
            <a:r>
              <a:rPr lang="en-US" smtClean="0"/>
              <a:t>03/27/2018</a:t>
            </a:r>
            <a:endParaRPr lang="en-US"/>
          </a:p>
        </p:txBody>
      </p:sp>
      <p:sp>
        <p:nvSpPr>
          <p:cNvPr id="5" name="Slide Number Placeholder 4"/>
          <p:cNvSpPr>
            <a:spLocks noGrp="1"/>
          </p:cNvSpPr>
          <p:nvPr>
            <p:ph type="sldNum" idx="12"/>
          </p:nvPr>
        </p:nvSpPr>
        <p:spPr/>
        <p:txBody>
          <a:bodyPr/>
          <a:lstStyle/>
          <a:p>
            <a:fld id="{00000000-1234-1234-1234-123412341234}" type="slidenum">
              <a:rPr lang="uk-UA" smtClean="0"/>
              <a:pPr/>
              <a:t>17</a:t>
            </a:fld>
            <a:endParaRPr lang="uk-UA"/>
          </a:p>
        </p:txBody>
      </p:sp>
    </p:spTree>
    <p:extLst>
      <p:ext uri="{BB962C8B-B14F-4D97-AF65-F5344CB8AC3E}">
        <p14:creationId xmlns:p14="http://schemas.microsoft.com/office/powerpoint/2010/main" val="326759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a:t>
            </a:r>
            <a:endParaRPr lang="en-US" dirty="0"/>
          </a:p>
        </p:txBody>
      </p:sp>
      <p:sp>
        <p:nvSpPr>
          <p:cNvPr id="3" name="Text Placeholder 2"/>
          <p:cNvSpPr>
            <a:spLocks noGrp="1"/>
          </p:cNvSpPr>
          <p:nvPr>
            <p:ph type="body" idx="1"/>
          </p:nvPr>
        </p:nvSpPr>
        <p:spPr>
          <a:xfrm>
            <a:off x="775539" y="746716"/>
            <a:ext cx="7654358" cy="3916866"/>
          </a:xfrm>
        </p:spPr>
        <p:txBody>
          <a:bodyPr/>
          <a:lstStyle/>
          <a:p>
            <a:pPr marL="914400" lvl="1" indent="-317500">
              <a:lnSpc>
                <a:spcPct val="150000"/>
              </a:lnSpc>
              <a:spcBef>
                <a:spcPts val="0"/>
              </a:spcBef>
              <a:buSzPts val="1400"/>
              <a:buChar char="-"/>
            </a:pPr>
            <a:endParaRPr lang="en-US" sz="1400" dirty="0" smtClean="0"/>
          </a:p>
          <a:p>
            <a:pPr marL="596900" lvl="1" indent="0">
              <a:lnSpc>
                <a:spcPct val="150000"/>
              </a:lnSpc>
              <a:spcBef>
                <a:spcPts val="0"/>
              </a:spcBef>
              <a:buSzPts val="1400"/>
              <a:buNone/>
            </a:pPr>
            <a:r>
              <a:rPr lang="en-US" sz="1600" dirty="0" smtClean="0">
                <a:solidFill>
                  <a:srgbClr val="FF0000"/>
                </a:solidFill>
              </a:rPr>
              <a:t>Limitations</a:t>
            </a:r>
            <a:r>
              <a:rPr lang="en-US" sz="1600" dirty="0" smtClean="0"/>
              <a:t>:</a:t>
            </a:r>
          </a:p>
          <a:p>
            <a:pPr marL="927077" lvl="1" indent="-342892">
              <a:lnSpc>
                <a:spcPct val="108000"/>
              </a:lnSpc>
              <a:spcBef>
                <a:spcPts val="0"/>
              </a:spcBef>
              <a:buClr>
                <a:srgbClr val="4A86E8"/>
              </a:buClr>
              <a:buSzPts val="1800"/>
              <a:buFont typeface="Noto Sans Symbols"/>
              <a:buChar char="●"/>
            </a:pPr>
            <a:r>
              <a:rPr lang="en-US" sz="1400" dirty="0" smtClean="0"/>
              <a:t>Need to define the set of actions beforehand. Linguistic expressions are, therefore, hardcoded.</a:t>
            </a:r>
          </a:p>
          <a:p>
            <a:pPr marL="927077" lvl="1" indent="-342892">
              <a:lnSpc>
                <a:spcPct val="108000"/>
              </a:lnSpc>
              <a:spcBef>
                <a:spcPts val="0"/>
              </a:spcBef>
              <a:buClr>
                <a:srgbClr val="4A86E8"/>
              </a:buClr>
              <a:buSzPts val="1800"/>
              <a:buFont typeface="Noto Sans Symbols"/>
              <a:buChar char="●"/>
            </a:pPr>
            <a:r>
              <a:rPr lang="en-US" sz="1400" dirty="0" smtClean="0"/>
              <a:t>Resolution and tracking capability of our capturing framework limits extension to more complex actions.</a:t>
            </a:r>
            <a:endParaRPr lang="en-US" sz="1400" dirty="0"/>
          </a:p>
          <a:p>
            <a:pPr marL="596900" lvl="1" indent="0">
              <a:lnSpc>
                <a:spcPct val="150000"/>
              </a:lnSpc>
              <a:spcBef>
                <a:spcPts val="0"/>
              </a:spcBef>
              <a:buSzPts val="1400"/>
              <a:buNone/>
            </a:pPr>
            <a:r>
              <a:rPr lang="en-US" sz="1600" dirty="0" smtClean="0">
                <a:solidFill>
                  <a:srgbClr val="FF0000"/>
                </a:solidFill>
              </a:rPr>
              <a:t>Future directions</a:t>
            </a:r>
            <a:r>
              <a:rPr lang="en-US" sz="1600" dirty="0" smtClean="0"/>
              <a:t>:</a:t>
            </a:r>
          </a:p>
          <a:p>
            <a:pPr marL="927077" lvl="1" indent="-342892">
              <a:lnSpc>
                <a:spcPct val="108000"/>
              </a:lnSpc>
              <a:spcBef>
                <a:spcPts val="0"/>
              </a:spcBef>
              <a:buClr>
                <a:srgbClr val="4A86E8"/>
              </a:buClr>
              <a:buSzPts val="1800"/>
              <a:buFont typeface="Noto Sans Symbols"/>
              <a:buChar char="●"/>
            </a:pPr>
            <a:r>
              <a:rPr lang="en-US" sz="1400" dirty="0" smtClean="0"/>
              <a:t>Encode</a:t>
            </a:r>
            <a:r>
              <a:rPr lang="en" sz="1400" dirty="0" smtClean="0"/>
              <a:t> </a:t>
            </a:r>
            <a:r>
              <a:rPr lang="en-US" sz="1400" dirty="0" smtClean="0"/>
              <a:t>bias </a:t>
            </a:r>
            <a:r>
              <a:rPr lang="en" sz="1400" dirty="0" smtClean="0"/>
              <a:t>for objects and actions. For example, concept of repetition</a:t>
            </a:r>
            <a:r>
              <a:rPr lang="en-US" sz="1400" dirty="0" smtClean="0"/>
              <a:t> (bias of action)</a:t>
            </a:r>
            <a:r>
              <a:rPr lang="en" sz="1400" dirty="0" smtClean="0"/>
              <a:t>, </a:t>
            </a:r>
            <a:r>
              <a:rPr lang="en-US" sz="1400" dirty="0" smtClean="0"/>
              <a:t>object composition and direction invariance (bias of objects) </a:t>
            </a:r>
            <a:r>
              <a:rPr lang="en-US" sz="1400" dirty="0" err="1" smtClean="0"/>
              <a:t>etc</a:t>
            </a:r>
            <a:r>
              <a:rPr lang="en" sz="1400" dirty="0" smtClean="0"/>
              <a:t>.</a:t>
            </a:r>
            <a:r>
              <a:rPr lang="en-US" sz="1400" dirty="0" smtClean="0"/>
              <a:t> </a:t>
            </a:r>
            <a:endParaRPr lang="en" sz="1400" dirty="0" smtClean="0"/>
          </a:p>
          <a:p>
            <a:pPr marL="927077" lvl="1" indent="-342892">
              <a:lnSpc>
                <a:spcPct val="108000"/>
              </a:lnSpc>
              <a:spcBef>
                <a:spcPts val="0"/>
              </a:spcBef>
              <a:buClr>
                <a:srgbClr val="4A86E8"/>
              </a:buClr>
              <a:buSzPts val="1800"/>
              <a:buFont typeface="Noto Sans Symbols"/>
              <a:buChar char="●"/>
            </a:pPr>
            <a:r>
              <a:rPr lang="en-US" sz="1400" dirty="0" smtClean="0"/>
              <a:t>Learn actions on generic objects with varied shapes and affordances</a:t>
            </a:r>
            <a:r>
              <a:rPr lang="en" sz="1400" dirty="0" smtClean="0"/>
              <a:t>. For example, </a:t>
            </a:r>
            <a:r>
              <a:rPr lang="en-US" sz="1400" dirty="0" smtClean="0"/>
              <a:t>to learn the difference between </a:t>
            </a:r>
            <a:r>
              <a:rPr lang="en" sz="1400" dirty="0" smtClean="0"/>
              <a:t>“rolling a bottle” and “sliding a bottle”, </a:t>
            </a:r>
            <a:r>
              <a:rPr lang="en-US" sz="1400" dirty="0" smtClean="0"/>
              <a:t>the system needs to be equipped </a:t>
            </a:r>
            <a:r>
              <a:rPr lang="en" sz="1400" dirty="0" smtClean="0"/>
              <a:t>with </a:t>
            </a:r>
            <a:r>
              <a:rPr lang="en-US" sz="1400" dirty="0" smtClean="0"/>
              <a:t>object pose tracking</a:t>
            </a:r>
            <a:r>
              <a:rPr lang="en-US" sz="1400" dirty="0"/>
              <a:t>.</a:t>
            </a:r>
            <a:endParaRPr lang="en-US" sz="1400" dirty="0" smtClean="0"/>
          </a:p>
          <a:p>
            <a:pPr marL="927077" lvl="1" indent="-342892">
              <a:lnSpc>
                <a:spcPct val="108000"/>
              </a:lnSpc>
              <a:spcBef>
                <a:spcPts val="0"/>
              </a:spcBef>
              <a:buClr>
                <a:srgbClr val="4A86E8"/>
              </a:buClr>
              <a:buSzPts val="1800"/>
              <a:buFont typeface="Noto Sans Symbols"/>
              <a:buChar char="●"/>
            </a:pPr>
            <a:r>
              <a:rPr lang="en-US" sz="1400" dirty="0" smtClean="0"/>
              <a:t>Online learning</a:t>
            </a:r>
          </a:p>
          <a:p>
            <a:pPr marL="927077" lvl="1" indent="-342892">
              <a:lnSpc>
                <a:spcPct val="108000"/>
              </a:lnSpc>
              <a:spcBef>
                <a:spcPts val="0"/>
              </a:spcBef>
              <a:buClr>
                <a:srgbClr val="4A86E8"/>
              </a:buClr>
              <a:buSzPts val="1800"/>
              <a:buFont typeface="Noto Sans Symbols"/>
              <a:buChar char="●"/>
            </a:pPr>
            <a:r>
              <a:rPr lang="en-US" sz="1400" dirty="0" smtClean="0"/>
              <a:t>Learning </a:t>
            </a:r>
            <a:r>
              <a:rPr lang="en-US" sz="1400" dirty="0"/>
              <a:t>action from </a:t>
            </a:r>
            <a:r>
              <a:rPr lang="en-US" sz="1400" i="1" u="sng" dirty="0"/>
              <a:t>simulated action demonstrations</a:t>
            </a:r>
            <a:r>
              <a:rPr lang="en-US" sz="1400" dirty="0"/>
              <a:t>, and from </a:t>
            </a:r>
            <a:r>
              <a:rPr lang="en-US" sz="1400" i="1" u="sng" dirty="0"/>
              <a:t>descriptions of the </a:t>
            </a:r>
            <a:r>
              <a:rPr lang="en-US" sz="1400" i="1" u="sng" dirty="0" smtClean="0"/>
              <a:t>instructions</a:t>
            </a:r>
            <a:r>
              <a:rPr lang="en-US" sz="1400" dirty="0" smtClean="0"/>
              <a:t>. (to be continue on next slide)</a:t>
            </a:r>
            <a:endParaRPr lang="en-US" sz="1400" dirty="0"/>
          </a:p>
          <a:p>
            <a:pPr marL="927077" lvl="1" indent="-342892">
              <a:lnSpc>
                <a:spcPct val="108000"/>
              </a:lnSpc>
              <a:spcBef>
                <a:spcPts val="0"/>
              </a:spcBef>
              <a:buClr>
                <a:srgbClr val="4A86E8"/>
              </a:buClr>
              <a:buSzPts val="1800"/>
              <a:buFont typeface="Noto Sans Symbols"/>
              <a:buChar char="●"/>
            </a:pPr>
            <a:endParaRPr lang="en" sz="1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18</a:t>
            </a:fld>
            <a:endParaRPr lang="uk-UA"/>
          </a:p>
        </p:txBody>
      </p:sp>
    </p:spTree>
    <p:extLst>
      <p:ext uri="{BB962C8B-B14F-4D97-AF65-F5344CB8AC3E}">
        <p14:creationId xmlns:p14="http://schemas.microsoft.com/office/powerpoint/2010/main" val="620551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a:t>
            </a:r>
            <a:endParaRPr lang="en-US" dirty="0"/>
          </a:p>
        </p:txBody>
      </p:sp>
      <p:sp>
        <p:nvSpPr>
          <p:cNvPr id="3" name="Text Placeholder 2"/>
          <p:cNvSpPr>
            <a:spLocks noGrp="1"/>
          </p:cNvSpPr>
          <p:nvPr>
            <p:ph type="body" idx="1"/>
          </p:nvPr>
        </p:nvSpPr>
        <p:spPr>
          <a:xfrm>
            <a:off x="763107" y="970813"/>
            <a:ext cx="3905607" cy="3796450"/>
          </a:xfrm>
        </p:spPr>
        <p:txBody>
          <a:bodyPr/>
          <a:lstStyle/>
          <a:p>
            <a:pPr marL="596900" lvl="1" indent="0">
              <a:lnSpc>
                <a:spcPct val="150000"/>
              </a:lnSpc>
              <a:spcBef>
                <a:spcPts val="0"/>
              </a:spcBef>
              <a:buSzPts val="1400"/>
              <a:buNone/>
            </a:pPr>
            <a:r>
              <a:rPr lang="en-US" sz="1600" dirty="0">
                <a:solidFill>
                  <a:srgbClr val="FF0000"/>
                </a:solidFill>
              </a:rPr>
              <a:t>Setup</a:t>
            </a:r>
          </a:p>
          <a:p>
            <a:pPr marL="927077" lvl="1" indent="-342892">
              <a:lnSpc>
                <a:spcPct val="108000"/>
              </a:lnSpc>
              <a:spcBef>
                <a:spcPts val="0"/>
              </a:spcBef>
              <a:buClr>
                <a:srgbClr val="4A86E8"/>
              </a:buClr>
              <a:buSzPts val="1800"/>
              <a:buFont typeface="Noto Sans Symbols"/>
              <a:buChar char="●"/>
            </a:pPr>
            <a:r>
              <a:rPr lang="en-US" sz="1400" dirty="0" smtClean="0"/>
              <a:t>Annotators are shown a maze traversal map.</a:t>
            </a:r>
          </a:p>
          <a:p>
            <a:pPr marL="927077" lvl="1" indent="-342892">
              <a:lnSpc>
                <a:spcPct val="108000"/>
              </a:lnSpc>
              <a:spcBef>
                <a:spcPts val="0"/>
              </a:spcBef>
              <a:buClr>
                <a:srgbClr val="4A86E8"/>
              </a:buClr>
              <a:buSzPts val="1800"/>
              <a:buFont typeface="Noto Sans Symbols"/>
              <a:buChar char="●"/>
            </a:pPr>
            <a:r>
              <a:rPr lang="en-US" sz="1400" dirty="0" smtClean="0"/>
              <a:t>They are asked to give instruction to move object from source to target.</a:t>
            </a:r>
          </a:p>
          <a:p>
            <a:pPr marL="596900" lvl="1" indent="0">
              <a:lnSpc>
                <a:spcPct val="150000"/>
              </a:lnSpc>
              <a:spcBef>
                <a:spcPts val="0"/>
              </a:spcBef>
              <a:buSzPts val="1400"/>
              <a:buNone/>
            </a:pPr>
            <a:r>
              <a:rPr lang="en-US" sz="1600" dirty="0" smtClean="0">
                <a:solidFill>
                  <a:srgbClr val="FF0000"/>
                </a:solidFill>
              </a:rPr>
              <a:t>Instruction samples</a:t>
            </a:r>
            <a:r>
              <a:rPr lang="en-US" sz="1600" dirty="0" smtClean="0"/>
              <a:t>:</a:t>
            </a:r>
            <a:r>
              <a:rPr lang="en-US" sz="1600" dirty="0"/>
              <a:t>	</a:t>
            </a:r>
          </a:p>
          <a:p>
            <a:pPr marL="927077" lvl="1" indent="-342892">
              <a:lnSpc>
                <a:spcPct val="108000"/>
              </a:lnSpc>
              <a:spcBef>
                <a:spcPts val="0"/>
              </a:spcBef>
              <a:buClr>
                <a:srgbClr val="4A86E8"/>
              </a:buClr>
              <a:buSzPts val="1800"/>
              <a:buFont typeface="Noto Sans Symbols"/>
              <a:buChar char="●"/>
            </a:pPr>
            <a:r>
              <a:rPr lang="en" sz="1400" dirty="0" smtClean="0"/>
              <a:t>Move </a:t>
            </a:r>
            <a:r>
              <a:rPr lang="en" sz="1400" dirty="0"/>
              <a:t>the </a:t>
            </a:r>
            <a:r>
              <a:rPr lang="vi-VN" sz="1400" dirty="0"/>
              <a:t>yellow </a:t>
            </a:r>
            <a:r>
              <a:rPr lang="en" sz="1400" dirty="0"/>
              <a:t>block between the orange row and the blue </a:t>
            </a:r>
            <a:r>
              <a:rPr lang="vi-VN" sz="1400" dirty="0"/>
              <a:t>row</a:t>
            </a:r>
            <a:r>
              <a:rPr lang="en" sz="1400" dirty="0"/>
              <a:t>, to the left end of the orange row. </a:t>
            </a:r>
          </a:p>
          <a:p>
            <a:pPr marL="927077" lvl="1" indent="-342892">
              <a:lnSpc>
                <a:spcPct val="108000"/>
              </a:lnSpc>
              <a:spcBef>
                <a:spcPts val="0"/>
              </a:spcBef>
              <a:buClr>
                <a:srgbClr val="4A86E8"/>
              </a:buClr>
              <a:buSzPts val="1800"/>
              <a:buFont typeface="Noto Sans Symbols"/>
              <a:buChar char="●"/>
            </a:pPr>
            <a:r>
              <a:rPr lang="en" sz="1400" dirty="0"/>
              <a:t>Sneak the yellow </a:t>
            </a:r>
            <a:r>
              <a:rPr lang="en-US" sz="1400" dirty="0"/>
              <a:t>square </a:t>
            </a:r>
            <a:r>
              <a:rPr lang="en" sz="1400" dirty="0"/>
              <a:t>between the orange and green shapes, then slide it beneath the orange </a:t>
            </a:r>
            <a:r>
              <a:rPr lang="en-US" sz="1400" dirty="0" smtClean="0"/>
              <a:t>toward its </a:t>
            </a:r>
            <a:r>
              <a:rPr lang="en" sz="1400" dirty="0" smtClean="0"/>
              <a:t>left </a:t>
            </a:r>
            <a:r>
              <a:rPr lang="en" sz="1400" dirty="0"/>
              <a:t>end.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p:txBody>
      </p:sp>
      <p:sp>
        <p:nvSpPr>
          <p:cNvPr id="4"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19</a:t>
            </a:fld>
            <a:endParaRPr lang="uk-UA"/>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715" y="970812"/>
            <a:ext cx="3562493" cy="3562493"/>
          </a:xfrm>
          <a:prstGeom prst="rect">
            <a:avLst/>
          </a:prstGeom>
          <a:ln>
            <a:solidFill>
              <a:schemeClr val="accent1"/>
            </a:solidFill>
          </a:ln>
        </p:spPr>
      </p:pic>
    </p:spTree>
    <p:extLst>
      <p:ext uri="{BB962C8B-B14F-4D97-AF65-F5344CB8AC3E}">
        <p14:creationId xmlns:p14="http://schemas.microsoft.com/office/powerpoint/2010/main" val="1301418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1118611" y="2151166"/>
            <a:ext cx="3450900" cy="834300"/>
          </a:xfrm>
          <a:prstGeom prst="rect">
            <a:avLst/>
          </a:prstGeom>
        </p:spPr>
        <p:txBody>
          <a:bodyPr spcFirstLastPara="1" wrap="square" lIns="91425" tIns="91425" rIns="91425" bIns="91425" anchor="ctr" anchorCtr="0">
            <a:noAutofit/>
          </a:bodyPr>
          <a:lstStyle/>
          <a:p>
            <a:r>
              <a:rPr lang="en" sz="2800"/>
              <a:t>Summary</a:t>
            </a:r>
            <a:endParaRPr/>
          </a:p>
        </p:txBody>
      </p:sp>
      <p:sp>
        <p:nvSpPr>
          <p:cNvPr id="99" name="Shape 99"/>
          <p:cNvSpPr txBox="1">
            <a:spLocks noGrp="1"/>
          </p:cNvSpPr>
          <p:nvPr>
            <p:ph type="body" idx="1"/>
          </p:nvPr>
        </p:nvSpPr>
        <p:spPr>
          <a:xfrm>
            <a:off x="1323544" y="648081"/>
            <a:ext cx="7064700" cy="3840600"/>
          </a:xfrm>
          <a:prstGeom prst="rect">
            <a:avLst/>
          </a:prstGeom>
        </p:spPr>
        <p:txBody>
          <a:bodyPr spcFirstLastPara="1" wrap="square" lIns="91425" tIns="91425" rIns="91425" bIns="91425" anchor="ctr" anchorCtr="0">
            <a:noAutofit/>
          </a:bodyPr>
          <a:lstStyle/>
          <a:p>
            <a:pPr marL="927077" lvl="1">
              <a:lnSpc>
                <a:spcPct val="108000"/>
              </a:lnSpc>
              <a:spcBef>
                <a:spcPts val="0"/>
              </a:spcBef>
              <a:buClr>
                <a:srgbClr val="4A86E8"/>
              </a:buClr>
              <a:buFont typeface="Noto Sans Symbols"/>
              <a:buChar char="●"/>
            </a:pPr>
            <a:r>
              <a:rPr lang="en-US" dirty="0" smtClean="0"/>
              <a:t>Overview</a:t>
            </a:r>
          </a:p>
          <a:p>
            <a:pPr marL="927077" lvl="1">
              <a:lnSpc>
                <a:spcPct val="108000"/>
              </a:lnSpc>
              <a:spcBef>
                <a:spcPts val="0"/>
              </a:spcBef>
              <a:buClr>
                <a:srgbClr val="4A86E8"/>
              </a:buClr>
              <a:buFont typeface="Noto Sans Symbols"/>
              <a:buChar char="●"/>
            </a:pPr>
            <a:r>
              <a:rPr lang="en" dirty="0" smtClean="0"/>
              <a:t>Motivations</a:t>
            </a:r>
            <a:endParaRPr dirty="0"/>
          </a:p>
          <a:p>
            <a:pPr lvl="1">
              <a:lnSpc>
                <a:spcPct val="108000"/>
              </a:lnSpc>
              <a:spcBef>
                <a:spcPts val="0"/>
              </a:spcBef>
              <a:buClr>
                <a:srgbClr val="4A86E8"/>
              </a:buClr>
              <a:buFont typeface="Arial"/>
              <a:buChar char="●"/>
            </a:pPr>
            <a:r>
              <a:rPr lang="en" dirty="0" smtClean="0"/>
              <a:t>Details</a:t>
            </a:r>
            <a:endParaRPr lang="en-US" dirty="0" smtClean="0"/>
          </a:p>
          <a:p>
            <a:pPr lvl="1">
              <a:lnSpc>
                <a:spcPct val="108000"/>
              </a:lnSpc>
              <a:spcBef>
                <a:spcPts val="0"/>
              </a:spcBef>
              <a:buClr>
                <a:srgbClr val="4A86E8"/>
              </a:buClr>
              <a:buFont typeface="Arial"/>
              <a:buChar char="●"/>
            </a:pPr>
            <a:r>
              <a:rPr lang="en-US" dirty="0" smtClean="0"/>
              <a:t>Future direction</a:t>
            </a:r>
          </a:p>
          <a:p>
            <a:pPr lvl="1">
              <a:lnSpc>
                <a:spcPct val="108000"/>
              </a:lnSpc>
              <a:spcBef>
                <a:spcPts val="0"/>
              </a:spcBef>
              <a:buClr>
                <a:srgbClr val="4A86E8"/>
              </a:buClr>
              <a:buFont typeface="Arial"/>
              <a:buChar char="●"/>
            </a:pPr>
            <a:r>
              <a:rPr lang="en-US" dirty="0" smtClean="0"/>
              <a:t>Contributions</a:t>
            </a:r>
          </a:p>
          <a:p>
            <a:pPr lvl="1">
              <a:lnSpc>
                <a:spcPct val="108000"/>
              </a:lnSpc>
              <a:spcBef>
                <a:spcPts val="0"/>
              </a:spcBef>
              <a:buClr>
                <a:srgbClr val="4A86E8"/>
              </a:buClr>
              <a:buFont typeface="Arial"/>
              <a:buChar char="●"/>
            </a:pPr>
            <a:r>
              <a:rPr lang="en-US" dirty="0" smtClean="0"/>
              <a:t>Discussion</a:t>
            </a:r>
            <a:endParaRPr dirty="0"/>
          </a:p>
        </p:txBody>
      </p:sp>
      <p:sp>
        <p:nvSpPr>
          <p:cNvPr id="100" name="Shape 100"/>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6"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dirty="0"/>
          </a:p>
        </p:txBody>
      </p:sp>
      <p:sp>
        <p:nvSpPr>
          <p:cNvPr id="3" name="Slide Number Placeholder 2"/>
          <p:cNvSpPr>
            <a:spLocks noGrp="1"/>
          </p:cNvSpPr>
          <p:nvPr>
            <p:ph type="sldNum" idx="12"/>
          </p:nvPr>
        </p:nvSpPr>
        <p:spPr/>
        <p:txBody>
          <a:bodyPr/>
          <a:lstStyle/>
          <a:p>
            <a:fld id="{00000000-1234-1234-1234-123412341234}" type="slidenum">
              <a:rPr lang="uk-UA" smtClean="0"/>
              <a:pPr/>
              <a:t>2</a:t>
            </a:fld>
            <a:endParaRPr lang="uk-UA"/>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Text Placeholder 2"/>
          <p:cNvSpPr>
            <a:spLocks noGrp="1"/>
          </p:cNvSpPr>
          <p:nvPr>
            <p:ph type="body" idx="1"/>
          </p:nvPr>
        </p:nvSpPr>
        <p:spPr>
          <a:xfrm>
            <a:off x="888023" y="689915"/>
            <a:ext cx="7341577" cy="3840600"/>
          </a:xfrm>
        </p:spPr>
        <p:txBody>
          <a:bodyPr/>
          <a:lstStyle/>
          <a:p>
            <a:pPr marL="927077" lvl="1" indent="-342892">
              <a:lnSpc>
                <a:spcPct val="108000"/>
              </a:lnSpc>
              <a:spcBef>
                <a:spcPts val="600"/>
              </a:spcBef>
              <a:buClr>
                <a:srgbClr val="4A86E8"/>
              </a:buClr>
              <a:buSzPts val="1800"/>
              <a:buFont typeface="Noto Sans Symbols"/>
              <a:buChar char="●"/>
            </a:pPr>
            <a:r>
              <a:rPr lang="en-US" sz="1800" dirty="0" smtClean="0">
                <a:sym typeface="Arial"/>
              </a:rPr>
              <a:t>We provided an annotated dataset for learning action execution.</a:t>
            </a:r>
          </a:p>
          <a:p>
            <a:pPr marL="927077" lvl="1" indent="-342892">
              <a:lnSpc>
                <a:spcPct val="108000"/>
              </a:lnSpc>
              <a:spcBef>
                <a:spcPts val="600"/>
              </a:spcBef>
              <a:buClr>
                <a:srgbClr val="4A86E8"/>
              </a:buClr>
              <a:buSzPts val="1800"/>
              <a:buFont typeface="Noto Sans Symbols"/>
              <a:buChar char="●"/>
            </a:pPr>
            <a:r>
              <a:rPr lang="en-US" sz="1800" dirty="0" smtClean="0">
                <a:sym typeface="Arial"/>
              </a:rPr>
              <a:t>We proposed and tested an end-to-end system that allows virtual agents to learn actionable predicates by observing human demonstrations.</a:t>
            </a:r>
          </a:p>
          <a:p>
            <a:pPr marL="927077" lvl="1" indent="-342892">
              <a:lnSpc>
                <a:spcPct val="108000"/>
              </a:lnSpc>
              <a:spcBef>
                <a:spcPts val="600"/>
              </a:spcBef>
              <a:buClr>
                <a:srgbClr val="4A86E8"/>
              </a:buClr>
              <a:buSzPts val="1800"/>
              <a:buFont typeface="Noto Sans Symbols"/>
              <a:buChar char="●"/>
            </a:pPr>
            <a:r>
              <a:rPr lang="en-US" sz="1800" dirty="0" smtClean="0">
                <a:sym typeface="Arial"/>
              </a:rPr>
              <a:t>We showed that with limited data, virtual agents can learn to execute fairly complex actions.</a:t>
            </a:r>
          </a:p>
          <a:p>
            <a:pPr marL="927077" lvl="1" indent="-342892">
              <a:lnSpc>
                <a:spcPct val="108000"/>
              </a:lnSpc>
              <a:spcBef>
                <a:spcPts val="600"/>
              </a:spcBef>
              <a:buClr>
                <a:srgbClr val="4A86E8"/>
              </a:buClr>
              <a:buSzPts val="1800"/>
              <a:buFont typeface="Noto Sans Symbols"/>
              <a:buChar char="●"/>
            </a:pPr>
            <a:r>
              <a:rPr lang="en-US" sz="1800" dirty="0" smtClean="0">
                <a:sym typeface="Arial"/>
              </a:rPr>
              <a:t>We discussed some limitations, and directions to extend our framework.</a:t>
            </a:r>
          </a:p>
          <a:p>
            <a:pPr marL="927077" lvl="1" indent="-342892">
              <a:lnSpc>
                <a:spcPct val="108000"/>
              </a:lnSpc>
              <a:spcBef>
                <a:spcPts val="600"/>
              </a:spcBef>
              <a:buClr>
                <a:srgbClr val="4A86E8"/>
              </a:buClr>
              <a:buSzPts val="1800"/>
              <a:buFont typeface="Noto Sans Symbols"/>
              <a:buChar char="●"/>
            </a:pPr>
            <a:endParaRPr lang="en-US" sz="1600" dirty="0">
              <a:sym typeface="Arial"/>
            </a:endParaRPr>
          </a:p>
        </p:txBody>
      </p:sp>
      <p:sp>
        <p:nvSpPr>
          <p:cNvPr id="4" name="Date Placeholder 3"/>
          <p:cNvSpPr>
            <a:spLocks noGrp="1"/>
          </p:cNvSpPr>
          <p:nvPr>
            <p:ph type="dt" idx="10"/>
          </p:nvPr>
        </p:nvSpPr>
        <p:spPr/>
        <p:txBody>
          <a:bodyPr/>
          <a:lstStyle/>
          <a:p>
            <a:r>
              <a:rPr lang="mr-IN" smtClean="0"/>
              <a:t>03/27/2018</a:t>
            </a:r>
            <a:endParaRPr lang="mr-IN"/>
          </a:p>
        </p:txBody>
      </p:sp>
      <p:sp>
        <p:nvSpPr>
          <p:cNvPr id="5" name="Slide Number Placeholder 4"/>
          <p:cNvSpPr>
            <a:spLocks noGrp="1"/>
          </p:cNvSpPr>
          <p:nvPr>
            <p:ph type="sldNum" idx="12"/>
          </p:nvPr>
        </p:nvSpPr>
        <p:spPr/>
        <p:txBody>
          <a:bodyPr/>
          <a:lstStyle/>
          <a:p>
            <a:fld id="{00000000-1234-1234-1234-123412341234}" type="slidenum">
              <a:rPr lang="uk-UA" smtClean="0"/>
              <a:pPr/>
              <a:t>20</a:t>
            </a:fld>
            <a:endParaRPr lang="uk-UA"/>
          </a:p>
        </p:txBody>
      </p:sp>
      <p:sp>
        <p:nvSpPr>
          <p:cNvPr id="6"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Tree>
    <p:extLst>
      <p:ext uri="{BB962C8B-B14F-4D97-AF65-F5344CB8AC3E}">
        <p14:creationId xmlns:p14="http://schemas.microsoft.com/office/powerpoint/2010/main" val="1526673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4" name="Rectangle 3"/>
          <p:cNvSpPr/>
          <p:nvPr/>
        </p:nvSpPr>
        <p:spPr>
          <a:xfrm>
            <a:off x="770793" y="1061201"/>
            <a:ext cx="7132320" cy="3734612"/>
          </a:xfrm>
          <a:prstGeom prst="rect">
            <a:avLst/>
          </a:prstGeom>
        </p:spPr>
        <p:txBody>
          <a:bodyPr wrap="square">
            <a:spAutoFit/>
          </a:bodyPr>
          <a:lstStyle/>
          <a:p>
            <a:pPr marL="914378" lvl="1" indent="-380990">
              <a:lnSpc>
                <a:spcPct val="108000"/>
              </a:lnSpc>
              <a:spcBef>
                <a:spcPts val="500"/>
              </a:spcBef>
              <a:buClr>
                <a:srgbClr val="4A86E8"/>
              </a:buClr>
              <a:buSzPts val="2400"/>
              <a:buFont typeface="Arial"/>
              <a:buChar char="●"/>
            </a:pPr>
            <a:r>
              <a:rPr lang="en-US" sz="1600" dirty="0">
                <a:solidFill>
                  <a:srgbClr val="595959"/>
                </a:solidFill>
                <a:latin typeface="Corbel"/>
                <a:ea typeface="Corbel"/>
                <a:cs typeface="Corbel"/>
                <a:sym typeface="Corbel"/>
              </a:rPr>
              <a:t>Can we assume more bias corresponding to human spatial perception bias to reduce even more samples? How do we make learning on the fly?</a:t>
            </a:r>
          </a:p>
          <a:p>
            <a:pPr marL="914378" lvl="1" indent="-380990">
              <a:lnSpc>
                <a:spcPct val="108000"/>
              </a:lnSpc>
              <a:spcBef>
                <a:spcPts val="500"/>
              </a:spcBef>
              <a:buClr>
                <a:srgbClr val="4A86E8"/>
              </a:buClr>
              <a:buSzPts val="2400"/>
              <a:buFont typeface="Arial"/>
              <a:buChar char="●"/>
            </a:pPr>
            <a:r>
              <a:rPr lang="en-US" sz="1600" dirty="0">
                <a:solidFill>
                  <a:srgbClr val="595959"/>
                </a:solidFill>
                <a:latin typeface="Corbel"/>
                <a:ea typeface="Corbel"/>
                <a:cs typeface="Corbel"/>
                <a:sym typeface="Corbel"/>
              </a:rPr>
              <a:t>Feature-based representation could be used for learning with neural-based methods, but it is hard to be carried over to symbolic reasoning. What would be the appropriate method to do </a:t>
            </a:r>
            <a:r>
              <a:rPr lang="en-US" sz="1600" dirty="0" smtClean="0">
                <a:solidFill>
                  <a:srgbClr val="595959"/>
                </a:solidFill>
                <a:latin typeface="Corbel"/>
                <a:ea typeface="Corbel"/>
                <a:cs typeface="Corbel"/>
                <a:sym typeface="Corbel"/>
              </a:rPr>
              <a:t>so?</a:t>
            </a:r>
            <a:endParaRPr lang="en-US" sz="1600" dirty="0">
              <a:solidFill>
                <a:srgbClr val="595959"/>
              </a:solidFill>
              <a:latin typeface="Corbel"/>
              <a:ea typeface="Corbel"/>
              <a:cs typeface="Corbel"/>
              <a:sym typeface="Corbel"/>
            </a:endParaRPr>
          </a:p>
          <a:p>
            <a:pPr marL="914378" lvl="1" indent="-380990">
              <a:lnSpc>
                <a:spcPct val="108000"/>
              </a:lnSpc>
              <a:spcBef>
                <a:spcPts val="500"/>
              </a:spcBef>
              <a:buClr>
                <a:srgbClr val="4A86E8"/>
              </a:buClr>
              <a:buSzPts val="2400"/>
              <a:buFont typeface="Arial"/>
              <a:buChar char="●"/>
            </a:pPr>
            <a:r>
              <a:rPr lang="en-US" sz="1600" dirty="0">
                <a:solidFill>
                  <a:srgbClr val="595959"/>
                </a:solidFill>
                <a:latin typeface="Corbel"/>
                <a:ea typeface="Corbel"/>
                <a:cs typeface="Corbel"/>
                <a:sym typeface="Corbel"/>
              </a:rPr>
              <a:t>Learning from demonstration in our framework is similar in nature to Robot p</a:t>
            </a:r>
            <a:r>
              <a:rPr lang="en" sz="1600" dirty="0" err="1">
                <a:solidFill>
                  <a:srgbClr val="595959"/>
                </a:solidFill>
                <a:latin typeface="Corbel"/>
                <a:ea typeface="Corbel"/>
                <a:cs typeface="Corbel"/>
                <a:sym typeface="Corbel"/>
              </a:rPr>
              <a:t>rogram</a:t>
            </a:r>
            <a:r>
              <a:rPr lang="en-US" sz="1600" dirty="0" err="1">
                <a:solidFill>
                  <a:srgbClr val="595959"/>
                </a:solidFill>
                <a:latin typeface="Corbel"/>
                <a:ea typeface="Corbel"/>
                <a:cs typeface="Corbel"/>
                <a:sym typeface="Corbel"/>
              </a:rPr>
              <a:t>ming</a:t>
            </a:r>
            <a:r>
              <a:rPr lang="en" sz="1600" dirty="0">
                <a:solidFill>
                  <a:srgbClr val="595959"/>
                </a:solidFill>
                <a:latin typeface="Corbel"/>
                <a:ea typeface="Corbel"/>
                <a:cs typeface="Corbel"/>
                <a:sym typeface="Corbel"/>
              </a:rPr>
              <a:t> from demonstration</a:t>
            </a:r>
            <a:r>
              <a:rPr lang="en-US" sz="1600" dirty="0">
                <a:solidFill>
                  <a:srgbClr val="595959"/>
                </a:solidFill>
                <a:latin typeface="Corbel"/>
                <a:ea typeface="Corbel"/>
                <a:cs typeface="Corbel"/>
                <a:sym typeface="Corbel"/>
              </a:rPr>
              <a:t> (</a:t>
            </a:r>
            <a:r>
              <a:rPr lang="en-US" sz="1600" dirty="0" err="1" smtClean="0">
                <a:solidFill>
                  <a:srgbClr val="595959"/>
                </a:solidFill>
                <a:latin typeface="Corbel"/>
                <a:ea typeface="Corbel"/>
                <a:cs typeface="Corbel"/>
                <a:sym typeface="Corbel"/>
              </a:rPr>
              <a:t>Billard</a:t>
            </a:r>
            <a:r>
              <a:rPr lang="en-US" sz="1600" dirty="0" smtClean="0">
                <a:solidFill>
                  <a:srgbClr val="595959"/>
                </a:solidFill>
                <a:latin typeface="Corbel"/>
                <a:ea typeface="Corbel"/>
                <a:cs typeface="Corbel"/>
                <a:sym typeface="Corbel"/>
              </a:rPr>
              <a:t> et al. </a:t>
            </a:r>
            <a:r>
              <a:rPr lang="en-US" sz="1600" dirty="0">
                <a:solidFill>
                  <a:srgbClr val="595959"/>
                </a:solidFill>
                <a:latin typeface="Corbel"/>
                <a:ea typeface="Corbel"/>
                <a:cs typeface="Corbel"/>
                <a:sym typeface="Corbel"/>
              </a:rPr>
              <a:t>2008). To what extend the framework we have described so far can be applied for real robots?</a:t>
            </a:r>
          </a:p>
          <a:p>
            <a:pPr marL="927077" lvl="1" indent="-342892">
              <a:spcBef>
                <a:spcPts val="600"/>
              </a:spcBef>
              <a:buClr>
                <a:srgbClr val="4A86E8"/>
              </a:buClr>
              <a:buSzPts val="1800"/>
              <a:buFont typeface="Noto Sans Symbols"/>
              <a:buChar char="●"/>
            </a:pPr>
            <a:endParaRPr lang="en-US" sz="1600" dirty="0" smtClean="0"/>
          </a:p>
          <a:p>
            <a:pPr marL="927077" lvl="1" indent="-342892">
              <a:lnSpc>
                <a:spcPct val="108000"/>
              </a:lnSpc>
              <a:buClr>
                <a:srgbClr val="4A86E8"/>
              </a:buClr>
              <a:buSzPts val="1800"/>
              <a:buFont typeface="Noto Sans Symbols"/>
              <a:buChar char="●"/>
            </a:pPr>
            <a:endParaRPr lang="en-US" sz="1600" dirty="0" smtClean="0"/>
          </a:p>
          <a:p>
            <a:pPr marL="927077" lvl="1" indent="-342892">
              <a:lnSpc>
                <a:spcPct val="108000"/>
              </a:lnSpc>
              <a:buClr>
                <a:srgbClr val="4A86E8"/>
              </a:buClr>
              <a:buSzPts val="1800"/>
              <a:buFont typeface="Noto Sans Symbols"/>
              <a:buChar char="●"/>
            </a:pPr>
            <a:endParaRPr lang="en-US" sz="1600" dirty="0"/>
          </a:p>
        </p:txBody>
      </p:sp>
      <p:sp>
        <p:nvSpPr>
          <p:cNvPr id="6"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7" name="Date Placeholder 6"/>
          <p:cNvSpPr>
            <a:spLocks noGrp="1"/>
          </p:cNvSpPr>
          <p:nvPr>
            <p:ph type="dt" idx="10"/>
          </p:nvPr>
        </p:nvSpPr>
        <p:spPr/>
        <p:txBody>
          <a:bodyPr/>
          <a:lstStyle/>
          <a:p>
            <a:r>
              <a:rPr lang="en-US" smtClean="0"/>
              <a:t>03/27/2018</a:t>
            </a:r>
            <a:endParaRPr lang="en-US"/>
          </a:p>
        </p:txBody>
      </p:sp>
      <p:sp>
        <p:nvSpPr>
          <p:cNvPr id="8" name="Slide Number Placeholder 7"/>
          <p:cNvSpPr>
            <a:spLocks noGrp="1"/>
          </p:cNvSpPr>
          <p:nvPr>
            <p:ph type="sldNum" idx="12"/>
          </p:nvPr>
        </p:nvSpPr>
        <p:spPr/>
        <p:txBody>
          <a:bodyPr/>
          <a:lstStyle/>
          <a:p>
            <a:fld id="{00000000-1234-1234-1234-123412341234}" type="slidenum">
              <a:rPr lang="uk-UA" smtClean="0"/>
              <a:pPr/>
              <a:t>21</a:t>
            </a:fld>
            <a:endParaRPr lang="uk-UA"/>
          </a:p>
        </p:txBody>
      </p:sp>
    </p:spTree>
    <p:extLst>
      <p:ext uri="{BB962C8B-B14F-4D97-AF65-F5344CB8AC3E}">
        <p14:creationId xmlns:p14="http://schemas.microsoft.com/office/powerpoint/2010/main" val="582762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US" sz="2800" dirty="0" smtClean="0"/>
              <a:t>References</a:t>
            </a:r>
            <a:endParaRPr sz="2800" dirty="0"/>
          </a:p>
        </p:txBody>
      </p:sp>
      <p:sp>
        <p:nvSpPr>
          <p:cNvPr id="226" name="Shape 226"/>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227" name="Shape 227"/>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228" name="Shape 228"/>
          <p:cNvSpPr txBox="1">
            <a:spLocks noGrp="1"/>
          </p:cNvSpPr>
          <p:nvPr>
            <p:ph type="body" idx="1"/>
          </p:nvPr>
        </p:nvSpPr>
        <p:spPr>
          <a:xfrm>
            <a:off x="1101254" y="718349"/>
            <a:ext cx="7252200" cy="3840600"/>
          </a:xfrm>
          <a:prstGeom prst="rect">
            <a:avLst/>
          </a:prstGeom>
        </p:spPr>
        <p:txBody>
          <a:bodyPr spcFirstLastPara="1" wrap="square" lIns="91425" tIns="91425" rIns="91425" bIns="91425" anchor="ctr" anchorCtr="0">
            <a:noAutofit/>
          </a:bodyPr>
          <a:lstStyle/>
          <a:p>
            <a:pPr lvl="1">
              <a:lnSpc>
                <a:spcPct val="108000"/>
              </a:lnSpc>
              <a:spcBef>
                <a:spcPts val="500"/>
              </a:spcBef>
              <a:buClr>
                <a:srgbClr val="4A86E8"/>
              </a:buClr>
              <a:buFont typeface="Arial"/>
              <a:buChar char="●"/>
            </a:pPr>
            <a:r>
              <a:rPr lang="en-US" sz="1200" dirty="0"/>
              <a:t>Bisk, Y., Shih, K. J., Choi, Y., &amp; </a:t>
            </a:r>
            <a:r>
              <a:rPr lang="en-US" sz="1200" dirty="0" err="1"/>
              <a:t>Marcu</a:t>
            </a:r>
            <a:r>
              <a:rPr lang="en-US" sz="1200" dirty="0"/>
              <a:t>, D. (2017). Learning Interpretable Spatial Operations in a Rich 3D Blocks World. </a:t>
            </a:r>
            <a:r>
              <a:rPr lang="en-US" sz="1200" i="1" dirty="0" err="1"/>
              <a:t>arXiv</a:t>
            </a:r>
            <a:r>
              <a:rPr lang="en-US" sz="1200" i="1" dirty="0"/>
              <a:t> preprint arXiv:1712.03463</a:t>
            </a:r>
            <a:r>
              <a:rPr lang="en-US" sz="1200" dirty="0" smtClean="0"/>
              <a:t>.</a:t>
            </a:r>
          </a:p>
          <a:p>
            <a:pPr lvl="1">
              <a:lnSpc>
                <a:spcPct val="108000"/>
              </a:lnSpc>
              <a:spcBef>
                <a:spcPts val="500"/>
              </a:spcBef>
              <a:buClr>
                <a:srgbClr val="4A86E8"/>
              </a:buClr>
              <a:buFont typeface="Arial"/>
              <a:buChar char="●"/>
            </a:pPr>
            <a:r>
              <a:rPr lang="en-US" sz="1200" dirty="0" err="1"/>
              <a:t>Perera</a:t>
            </a:r>
            <a:r>
              <a:rPr lang="en-US" sz="1200" dirty="0"/>
              <a:t>, I. E., Allen, J. F., </a:t>
            </a:r>
            <a:r>
              <a:rPr lang="en-US" sz="1200" dirty="0" err="1"/>
              <a:t>Galescu</a:t>
            </a:r>
            <a:r>
              <a:rPr lang="en-US" sz="1200" dirty="0"/>
              <a:t>, L., </a:t>
            </a:r>
            <a:r>
              <a:rPr lang="en-US" sz="1200" dirty="0" err="1"/>
              <a:t>Teng</a:t>
            </a:r>
            <a:r>
              <a:rPr lang="en-US" sz="1200" dirty="0"/>
              <a:t>, C. M., Burstein, M. H., Friedman, S. E., ... &amp; Rye, J. M. (2017). Natural Language Dialogue for Building and Learning Models and Structures. In </a:t>
            </a:r>
            <a:r>
              <a:rPr lang="en-US" sz="1200" i="1" dirty="0"/>
              <a:t>AAAI</a:t>
            </a:r>
            <a:r>
              <a:rPr lang="en-US" sz="1200" dirty="0"/>
              <a:t> (pp. 5103-5104</a:t>
            </a:r>
            <a:r>
              <a:rPr lang="en-US" sz="1200" dirty="0" smtClean="0"/>
              <a:t>).</a:t>
            </a:r>
          </a:p>
          <a:p>
            <a:pPr lvl="1">
              <a:lnSpc>
                <a:spcPct val="108000"/>
              </a:lnSpc>
              <a:spcBef>
                <a:spcPts val="500"/>
              </a:spcBef>
              <a:buClr>
                <a:srgbClr val="4A86E8"/>
              </a:buClr>
              <a:buFont typeface="Arial"/>
              <a:buChar char="●"/>
            </a:pPr>
            <a:r>
              <a:rPr lang="en-US" sz="1200" dirty="0" err="1"/>
              <a:t>Pustejovsky</a:t>
            </a:r>
            <a:r>
              <a:rPr lang="en-US" sz="1200" dirty="0"/>
              <a:t>, J., &amp; </a:t>
            </a:r>
            <a:r>
              <a:rPr lang="en-US" sz="1200" dirty="0" err="1"/>
              <a:t>Moszkowicz</a:t>
            </a:r>
            <a:r>
              <a:rPr lang="en-US" sz="1200" dirty="0"/>
              <a:t>, J. L. (2011). The qualitative spatial dynamics of motion in language. </a:t>
            </a:r>
            <a:r>
              <a:rPr lang="en-US" sz="1200" i="1" dirty="0"/>
              <a:t>Spatial Cognition &amp; Computation</a:t>
            </a:r>
            <a:r>
              <a:rPr lang="en-US" sz="1200" dirty="0"/>
              <a:t>, </a:t>
            </a:r>
            <a:r>
              <a:rPr lang="en-US" sz="1200" i="1" dirty="0"/>
              <a:t>11</a:t>
            </a:r>
            <a:r>
              <a:rPr lang="en-US" sz="1200" dirty="0"/>
              <a:t>(1), 15-44.</a:t>
            </a:r>
            <a:endParaRPr lang="en-US" sz="1200" dirty="0" smtClean="0"/>
          </a:p>
          <a:p>
            <a:pPr lvl="1">
              <a:lnSpc>
                <a:spcPct val="108000"/>
              </a:lnSpc>
              <a:spcBef>
                <a:spcPts val="500"/>
              </a:spcBef>
              <a:buClr>
                <a:srgbClr val="4A86E8"/>
              </a:buClr>
              <a:buFont typeface="Arial"/>
              <a:buChar char="●"/>
            </a:pPr>
            <a:r>
              <a:rPr lang="en-US" sz="1200" dirty="0" err="1"/>
              <a:t>Krishnaswamy</a:t>
            </a:r>
            <a:r>
              <a:rPr lang="en-US" sz="1200" dirty="0"/>
              <a:t>, </a:t>
            </a:r>
            <a:r>
              <a:rPr lang="en-US" sz="1200" dirty="0" smtClean="0"/>
              <a:t>N., Narayana, P., Wang, I., Rim, K., </a:t>
            </a:r>
            <a:r>
              <a:rPr lang="en-US" sz="1200" dirty="0" err="1" smtClean="0"/>
              <a:t>Bangar</a:t>
            </a:r>
            <a:r>
              <a:rPr lang="en-US" sz="1200" dirty="0" smtClean="0"/>
              <a:t>, R., </a:t>
            </a:r>
            <a:r>
              <a:rPr lang="en-US" sz="1200" dirty="0" err="1" smtClean="0"/>
              <a:t>Patil</a:t>
            </a:r>
            <a:r>
              <a:rPr lang="en-US" sz="1200" dirty="0" smtClean="0"/>
              <a:t>, D, </a:t>
            </a:r>
            <a:r>
              <a:rPr lang="en-US" sz="1200" dirty="0" err="1" smtClean="0"/>
              <a:t>Mulay</a:t>
            </a:r>
            <a:r>
              <a:rPr lang="en-US" sz="1200" dirty="0" smtClean="0"/>
              <a:t>, G., Beveridge, R., Ruiz, J., Draper, B., &amp; </a:t>
            </a:r>
            <a:r>
              <a:rPr lang="en-US" sz="1200" dirty="0" err="1" smtClean="0"/>
              <a:t>Pustejovsky</a:t>
            </a:r>
            <a:r>
              <a:rPr lang="en-US" sz="1200" dirty="0" smtClean="0"/>
              <a:t>, J. (2017). Communicating </a:t>
            </a:r>
            <a:r>
              <a:rPr lang="en-US" sz="1200" dirty="0"/>
              <a:t>and acting: Understanding gesture in simulation </a:t>
            </a:r>
            <a:r>
              <a:rPr lang="en-US" sz="1200" dirty="0" smtClean="0"/>
              <a:t>semantics</a:t>
            </a:r>
            <a:r>
              <a:rPr lang="en-US" sz="1200" dirty="0"/>
              <a:t>.</a:t>
            </a:r>
            <a:r>
              <a:rPr lang="en-US" sz="1200" dirty="0" smtClean="0"/>
              <a:t> </a:t>
            </a:r>
            <a:r>
              <a:rPr lang="en-US" sz="1200" dirty="0"/>
              <a:t>In </a:t>
            </a:r>
            <a:r>
              <a:rPr lang="en-US" sz="1200" i="1" dirty="0"/>
              <a:t>IWCS 2017—12th International Conference on Computational Semantics—Short papers</a:t>
            </a:r>
            <a:r>
              <a:rPr lang="en-US" sz="1200" dirty="0" smtClean="0"/>
              <a:t>.</a:t>
            </a:r>
          </a:p>
          <a:p>
            <a:pPr lvl="1">
              <a:lnSpc>
                <a:spcPct val="108000"/>
              </a:lnSpc>
              <a:spcBef>
                <a:spcPts val="500"/>
              </a:spcBef>
              <a:buClr>
                <a:srgbClr val="4A86E8"/>
              </a:buClr>
              <a:buFont typeface="Arial"/>
              <a:buChar char="●"/>
            </a:pPr>
            <a:r>
              <a:rPr lang="en-US" sz="1200" dirty="0"/>
              <a:t>Narayan-Chen, A., Graber, C., Das, M., Islam, M.R., Dan, S., Natarajan, S., </a:t>
            </a:r>
            <a:r>
              <a:rPr lang="en-US" sz="1200" dirty="0" err="1"/>
              <a:t>Doppa</a:t>
            </a:r>
            <a:r>
              <a:rPr lang="en-US" sz="1200" dirty="0"/>
              <a:t>, J.R., </a:t>
            </a:r>
            <a:r>
              <a:rPr lang="en-US" sz="1200" dirty="0" err="1"/>
              <a:t>Hockenmaier</a:t>
            </a:r>
            <a:r>
              <a:rPr lang="en-US" sz="1200" dirty="0"/>
              <a:t>, J., Palmer, </a:t>
            </a:r>
            <a:r>
              <a:rPr lang="en-US" sz="1200" dirty="0" smtClean="0"/>
              <a:t>M., &amp; Roth</a:t>
            </a:r>
            <a:r>
              <a:rPr lang="en-US" sz="1200" dirty="0"/>
              <a:t>, D</a:t>
            </a:r>
            <a:r>
              <a:rPr lang="en-US" sz="1200" dirty="0" smtClean="0"/>
              <a:t>. (2017). </a:t>
            </a:r>
            <a:r>
              <a:rPr lang="en-US" sz="1200" dirty="0"/>
              <a:t>Towards Problem Solving Agents that Communicate and Learn. In </a:t>
            </a:r>
            <a:r>
              <a:rPr lang="en-US" sz="1200" i="1" dirty="0"/>
              <a:t>Proceedings of the First Workshop on Language Grounding for Robotics</a:t>
            </a:r>
            <a:r>
              <a:rPr lang="en-US" sz="1200" dirty="0"/>
              <a:t> (pp. 95-103</a:t>
            </a:r>
            <a:r>
              <a:rPr lang="en-US" sz="1200" dirty="0" smtClean="0"/>
              <a:t>).</a:t>
            </a:r>
          </a:p>
          <a:p>
            <a:pPr lvl="1">
              <a:lnSpc>
                <a:spcPct val="108000"/>
              </a:lnSpc>
              <a:spcBef>
                <a:spcPts val="500"/>
              </a:spcBef>
              <a:buClr>
                <a:srgbClr val="4A86E8"/>
              </a:buClr>
              <a:buFont typeface="Arial"/>
              <a:buChar char="●"/>
            </a:pPr>
            <a:r>
              <a:rPr lang="en-US" sz="1200" dirty="0" err="1"/>
              <a:t>Billard</a:t>
            </a:r>
            <a:r>
              <a:rPr lang="en-US" sz="1200" dirty="0"/>
              <a:t>, A., </a:t>
            </a:r>
            <a:r>
              <a:rPr lang="en-US" sz="1200" dirty="0" err="1"/>
              <a:t>Calinon</a:t>
            </a:r>
            <a:r>
              <a:rPr lang="en-US" sz="1200" dirty="0"/>
              <a:t>, S., </a:t>
            </a:r>
            <a:r>
              <a:rPr lang="en-US" sz="1200" dirty="0" err="1"/>
              <a:t>Dillmann</a:t>
            </a:r>
            <a:r>
              <a:rPr lang="en-US" sz="1200" dirty="0"/>
              <a:t>, R., &amp; </a:t>
            </a:r>
            <a:r>
              <a:rPr lang="en-US" sz="1200" dirty="0" err="1"/>
              <a:t>Schaal</a:t>
            </a:r>
            <a:r>
              <a:rPr lang="en-US" sz="1200" dirty="0"/>
              <a:t>, S. (2008). Robot programming by demonstration. In </a:t>
            </a:r>
            <a:r>
              <a:rPr lang="en-US" sz="1200" i="1" dirty="0"/>
              <a:t>Springer handbook of robotics</a:t>
            </a:r>
            <a:r>
              <a:rPr lang="en-US" sz="1200" dirty="0"/>
              <a:t> (pp. 1371-1394). Springer Berlin </a:t>
            </a:r>
            <a:r>
              <a:rPr lang="en-US" sz="1200" dirty="0" smtClean="0"/>
              <a:t>Heidelberg.</a:t>
            </a:r>
            <a:endParaRPr sz="1200" dirty="0"/>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dirty="0" smtClean="0"/>
              <a:t>03/27/2018</a:t>
            </a:r>
            <a:endParaRPr lang="en-US" dirty="0"/>
          </a:p>
        </p:txBody>
      </p:sp>
      <p:sp>
        <p:nvSpPr>
          <p:cNvPr id="3" name="Slide Number Placeholder 2"/>
          <p:cNvSpPr>
            <a:spLocks noGrp="1"/>
          </p:cNvSpPr>
          <p:nvPr>
            <p:ph type="sldNum" idx="12"/>
          </p:nvPr>
        </p:nvSpPr>
        <p:spPr/>
        <p:txBody>
          <a:bodyPr/>
          <a:lstStyle/>
          <a:p>
            <a:fld id="{00000000-1234-1234-1234-123412341234}" type="slidenum">
              <a:rPr lang="uk-UA" smtClean="0"/>
              <a:pPr/>
              <a:t>22</a:t>
            </a:fld>
            <a:endParaRPr lang="uk-UA"/>
          </a:p>
        </p:txBody>
      </p:sp>
      <p:sp>
        <p:nvSpPr>
          <p:cNvPr id="4" name="TextBox 3"/>
          <p:cNvSpPr txBox="1"/>
          <p:nvPr/>
        </p:nvSpPr>
        <p:spPr>
          <a:xfrm>
            <a:off x="2117607" y="4547800"/>
            <a:ext cx="5511152" cy="430887"/>
          </a:xfrm>
          <a:prstGeom prst="rect">
            <a:avLst/>
          </a:prstGeom>
          <a:noFill/>
        </p:spPr>
        <p:txBody>
          <a:bodyPr wrap="square" rtlCol="0">
            <a:spAutoFit/>
          </a:bodyPr>
          <a:lstStyle/>
          <a:p>
            <a:pPr algn="just"/>
            <a:r>
              <a:rPr lang="en-US" sz="1100" dirty="0">
                <a:solidFill>
                  <a:srgbClr val="0000FF"/>
                </a:solidFill>
              </a:rPr>
              <a:t>This work was supported by </a:t>
            </a:r>
            <a:r>
              <a:rPr lang="en-US" sz="1100" dirty="0" smtClean="0">
                <a:solidFill>
                  <a:srgbClr val="0000FF"/>
                </a:solidFill>
              </a:rPr>
              <a:t>Contract W911NF</a:t>
            </a:r>
            <a:r>
              <a:rPr lang="en-US" sz="1100" dirty="0">
                <a:solidFill>
                  <a:srgbClr val="0000FF"/>
                </a:solidFill>
              </a:rPr>
              <a:t>-15-C-0238 with the </a:t>
            </a:r>
            <a:r>
              <a:rPr lang="en-US" sz="1100" dirty="0" smtClean="0">
                <a:solidFill>
                  <a:srgbClr val="0000FF"/>
                </a:solidFill>
              </a:rPr>
              <a:t>US </a:t>
            </a:r>
            <a:r>
              <a:rPr lang="en-US" sz="1100" dirty="0">
                <a:solidFill>
                  <a:srgbClr val="0000FF"/>
                </a:solidFill>
              </a:rPr>
              <a:t>Defense Advanced Research Projects Agency (DARPA) and the </a:t>
            </a:r>
            <a:r>
              <a:rPr lang="en-US" sz="1100" dirty="0" smtClean="0">
                <a:solidFill>
                  <a:srgbClr val="0000FF"/>
                </a:solidFill>
              </a:rPr>
              <a:t>Army Research </a:t>
            </a:r>
            <a:r>
              <a:rPr lang="en-US" sz="1100" dirty="0">
                <a:solidFill>
                  <a:srgbClr val="0000FF"/>
                </a:solidFill>
              </a:rPr>
              <a:t>Office (ARO).</a:t>
            </a:r>
          </a:p>
        </p:txBody>
      </p:sp>
    </p:spTree>
    <p:extLst>
      <p:ext uri="{BB962C8B-B14F-4D97-AF65-F5344CB8AC3E}">
        <p14:creationId xmlns:p14="http://schemas.microsoft.com/office/powerpoint/2010/main" val="113048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dirty="0"/>
              <a:t>Overview</a:t>
            </a:r>
            <a:endParaRPr sz="2800" dirty="0"/>
          </a:p>
        </p:txBody>
      </p:sp>
      <p:sp>
        <p:nvSpPr>
          <p:cNvPr id="110" name="Shape 11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21" name="Shape 12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7"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9" name="Shape 91"/>
          <p:cNvSpPr txBox="1">
            <a:spLocks noGrp="1"/>
          </p:cNvSpPr>
          <p:nvPr>
            <p:ph type="body" idx="1"/>
          </p:nvPr>
        </p:nvSpPr>
        <p:spPr>
          <a:xfrm>
            <a:off x="1123406" y="685799"/>
            <a:ext cx="7306491" cy="3883076"/>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600" dirty="0"/>
              <a:t>Learning for virtual agents to </a:t>
            </a:r>
            <a:r>
              <a:rPr lang="en" sz="1600" i="1" u="sng" dirty="0"/>
              <a:t>perform action</a:t>
            </a:r>
            <a:r>
              <a:rPr lang="en" sz="1600" dirty="0"/>
              <a:t> from </a:t>
            </a:r>
            <a:r>
              <a:rPr lang="en" sz="1600" i="1" u="sng" dirty="0"/>
              <a:t>observing recorded human demonstrations</a:t>
            </a:r>
            <a:r>
              <a:rPr lang="en" sz="1600" dirty="0"/>
              <a:t>, and from </a:t>
            </a:r>
            <a:r>
              <a:rPr lang="en" sz="1600" i="1" u="sng" dirty="0" smtClean="0"/>
              <a:t>descriptions </a:t>
            </a:r>
            <a:r>
              <a:rPr lang="en" sz="1600" i="1" u="sng" dirty="0"/>
              <a:t>of </a:t>
            </a:r>
            <a:r>
              <a:rPr lang="en" sz="1600" i="1" u="sng" dirty="0" smtClean="0"/>
              <a:t>actions</a:t>
            </a:r>
            <a:r>
              <a:rPr lang="en" sz="1600" dirty="0" smtClean="0"/>
              <a:t>.</a:t>
            </a:r>
            <a:endParaRPr lang="en-US" sz="1600" dirty="0" smtClean="0"/>
          </a:p>
          <a:p>
            <a:pPr marL="457200" lvl="0" indent="-342900" rtl="0">
              <a:spcBef>
                <a:spcPts val="0"/>
              </a:spcBef>
              <a:spcAft>
                <a:spcPts val="0"/>
              </a:spcAft>
              <a:buSzPts val="1800"/>
              <a:buChar char="-"/>
            </a:pPr>
            <a:r>
              <a:rPr lang="en-US" sz="1600" dirty="0" smtClean="0"/>
              <a:t>Input</a:t>
            </a:r>
          </a:p>
          <a:p>
            <a:pPr marL="914389" lvl="1" indent="-342900">
              <a:spcBef>
                <a:spcPts val="0"/>
              </a:spcBef>
              <a:buSzPts val="1800"/>
              <a:buChar char="-"/>
            </a:pPr>
            <a:r>
              <a:rPr lang="en" sz="1400" i="1" dirty="0"/>
              <a:t>descriptions of </a:t>
            </a:r>
            <a:r>
              <a:rPr lang="en" sz="1400" i="1" dirty="0" smtClean="0"/>
              <a:t>actions</a:t>
            </a:r>
            <a:endParaRPr lang="en-US" sz="1400" i="1" dirty="0" smtClean="0"/>
          </a:p>
          <a:p>
            <a:pPr marL="914389" lvl="1" indent="-342900">
              <a:spcBef>
                <a:spcPts val="0"/>
              </a:spcBef>
              <a:buSzPts val="1800"/>
              <a:buChar char="-"/>
            </a:pPr>
            <a:r>
              <a:rPr lang="en" sz="1400" i="1" dirty="0"/>
              <a:t>recorded human demonstrations</a:t>
            </a:r>
            <a:endParaRPr lang="en-US" sz="1400" dirty="0" smtClean="0"/>
          </a:p>
        </p:txBody>
      </p:sp>
      <p:pic>
        <p:nvPicPr>
          <p:cNvPr id="31" name="Shape 94"/>
          <p:cNvPicPr preferRelativeResize="0"/>
          <p:nvPr/>
        </p:nvPicPr>
        <p:blipFill>
          <a:blip r:embed="rId3">
            <a:alphaModFix/>
          </a:blip>
          <a:stretch>
            <a:fillRect/>
          </a:stretch>
        </p:blipFill>
        <p:spPr>
          <a:xfrm>
            <a:off x="1553212" y="2232690"/>
            <a:ext cx="2018075" cy="2064501"/>
          </a:xfrm>
          <a:prstGeom prst="rect">
            <a:avLst/>
          </a:prstGeom>
          <a:noFill/>
          <a:ln>
            <a:noFill/>
          </a:ln>
        </p:spPr>
      </p:pic>
      <p:pic>
        <p:nvPicPr>
          <p:cNvPr id="32" name="Shape 95"/>
          <p:cNvPicPr preferRelativeResize="0"/>
          <p:nvPr/>
        </p:nvPicPr>
        <p:blipFill>
          <a:blip r:embed="rId4">
            <a:alphaModFix/>
          </a:blip>
          <a:stretch>
            <a:fillRect/>
          </a:stretch>
        </p:blipFill>
        <p:spPr>
          <a:xfrm>
            <a:off x="3772775" y="2232690"/>
            <a:ext cx="2104314" cy="2064501"/>
          </a:xfrm>
          <a:prstGeom prst="rect">
            <a:avLst/>
          </a:prstGeom>
          <a:noFill/>
          <a:ln>
            <a:noFill/>
          </a:ln>
        </p:spPr>
      </p:pic>
      <p:pic>
        <p:nvPicPr>
          <p:cNvPr id="33" name="Shape 96"/>
          <p:cNvPicPr preferRelativeResize="0"/>
          <p:nvPr/>
        </p:nvPicPr>
        <p:blipFill>
          <a:blip r:embed="rId5">
            <a:alphaModFix/>
          </a:blip>
          <a:stretch>
            <a:fillRect/>
          </a:stretch>
        </p:blipFill>
        <p:spPr>
          <a:xfrm>
            <a:off x="6078587" y="2232690"/>
            <a:ext cx="1830214" cy="2064501"/>
          </a:xfrm>
          <a:prstGeom prst="rect">
            <a:avLst/>
          </a:prstGeom>
          <a:noFill/>
          <a:ln>
            <a:noFill/>
          </a:ln>
        </p:spPr>
      </p:pic>
      <p:cxnSp>
        <p:nvCxnSpPr>
          <p:cNvPr id="34" name="Shape 97"/>
          <p:cNvCxnSpPr/>
          <p:nvPr/>
        </p:nvCxnSpPr>
        <p:spPr>
          <a:xfrm flipH="1">
            <a:off x="2241287" y="1985490"/>
            <a:ext cx="1155000" cy="1806000"/>
          </a:xfrm>
          <a:prstGeom prst="straightConnector1">
            <a:avLst/>
          </a:prstGeom>
          <a:noFill/>
          <a:ln w="9525" cap="flat" cmpd="sng">
            <a:solidFill>
              <a:srgbClr val="00FF00"/>
            </a:solidFill>
            <a:prstDash val="solid"/>
            <a:round/>
            <a:headEnd type="none" w="med" len="med"/>
            <a:tailEnd type="none" w="med" len="med"/>
          </a:ln>
        </p:spPr>
      </p:cxnSp>
      <p:cxnSp>
        <p:nvCxnSpPr>
          <p:cNvPr id="35" name="Shape 98"/>
          <p:cNvCxnSpPr/>
          <p:nvPr/>
        </p:nvCxnSpPr>
        <p:spPr>
          <a:xfrm>
            <a:off x="3402662" y="1998265"/>
            <a:ext cx="1384800" cy="1576200"/>
          </a:xfrm>
          <a:prstGeom prst="straightConnector1">
            <a:avLst/>
          </a:prstGeom>
          <a:noFill/>
          <a:ln w="9525" cap="flat" cmpd="sng">
            <a:solidFill>
              <a:srgbClr val="00FF00"/>
            </a:solidFill>
            <a:prstDash val="solid"/>
            <a:round/>
            <a:headEnd type="none" w="med" len="med"/>
            <a:tailEnd type="none" w="med" len="med"/>
          </a:ln>
        </p:spPr>
      </p:cxnSp>
      <p:cxnSp>
        <p:nvCxnSpPr>
          <p:cNvPr id="36" name="Shape 99"/>
          <p:cNvCxnSpPr/>
          <p:nvPr/>
        </p:nvCxnSpPr>
        <p:spPr>
          <a:xfrm>
            <a:off x="3396287" y="2004640"/>
            <a:ext cx="3509700" cy="1927200"/>
          </a:xfrm>
          <a:prstGeom prst="straightConnector1">
            <a:avLst/>
          </a:prstGeom>
          <a:noFill/>
          <a:ln w="9525" cap="flat" cmpd="sng">
            <a:solidFill>
              <a:srgbClr val="00FF00"/>
            </a:solidFill>
            <a:prstDash val="solid"/>
            <a:round/>
            <a:headEnd type="none" w="med" len="med"/>
            <a:tailEnd type="none" w="med" len="med"/>
          </a:ln>
        </p:spPr>
      </p:cxnSp>
      <p:cxnSp>
        <p:nvCxnSpPr>
          <p:cNvPr id="37" name="Shape 100"/>
          <p:cNvCxnSpPr/>
          <p:nvPr/>
        </p:nvCxnSpPr>
        <p:spPr>
          <a:xfrm flipH="1">
            <a:off x="2987887" y="2030165"/>
            <a:ext cx="1927200" cy="1844400"/>
          </a:xfrm>
          <a:prstGeom prst="straightConnector1">
            <a:avLst/>
          </a:prstGeom>
          <a:noFill/>
          <a:ln w="9525" cap="flat" cmpd="sng">
            <a:solidFill>
              <a:srgbClr val="FF0000"/>
            </a:solidFill>
            <a:prstDash val="solid"/>
            <a:round/>
            <a:headEnd type="none" w="med" len="med"/>
            <a:tailEnd type="none" w="med" len="med"/>
          </a:ln>
        </p:spPr>
      </p:cxnSp>
      <p:cxnSp>
        <p:nvCxnSpPr>
          <p:cNvPr id="38" name="Shape 101"/>
          <p:cNvCxnSpPr/>
          <p:nvPr/>
        </p:nvCxnSpPr>
        <p:spPr>
          <a:xfrm flipH="1">
            <a:off x="4442887" y="2030165"/>
            <a:ext cx="472200" cy="1946400"/>
          </a:xfrm>
          <a:prstGeom prst="straightConnector1">
            <a:avLst/>
          </a:prstGeom>
          <a:noFill/>
          <a:ln w="9525" cap="flat" cmpd="sng">
            <a:solidFill>
              <a:srgbClr val="FF0000"/>
            </a:solidFill>
            <a:prstDash val="solid"/>
            <a:round/>
            <a:headEnd type="none" w="med" len="med"/>
            <a:tailEnd type="none" w="med" len="med"/>
          </a:ln>
        </p:spPr>
      </p:cxnSp>
      <p:cxnSp>
        <p:nvCxnSpPr>
          <p:cNvPr id="39" name="Shape 102"/>
          <p:cNvCxnSpPr/>
          <p:nvPr/>
        </p:nvCxnSpPr>
        <p:spPr>
          <a:xfrm>
            <a:off x="4921462" y="2042915"/>
            <a:ext cx="1582500" cy="1461300"/>
          </a:xfrm>
          <a:prstGeom prst="straightConnector1">
            <a:avLst/>
          </a:prstGeom>
          <a:noFill/>
          <a:ln w="9525" cap="flat" cmpd="sng">
            <a:solidFill>
              <a:srgbClr val="FF0000"/>
            </a:solidFill>
            <a:prstDash val="solid"/>
            <a:round/>
            <a:headEnd type="none" w="med" len="med"/>
            <a:tailEnd type="none" w="med" len="med"/>
          </a:ln>
        </p:spPr>
      </p:cxnSp>
      <p:sp>
        <p:nvSpPr>
          <p:cNvPr id="40" name="Shape 93"/>
          <p:cNvSpPr txBox="1"/>
          <p:nvPr/>
        </p:nvSpPr>
        <p:spPr>
          <a:xfrm>
            <a:off x="1596637" y="1902540"/>
            <a:ext cx="4116000" cy="249000"/>
          </a:xfrm>
          <a:prstGeom prst="rect">
            <a:avLst/>
          </a:prstGeom>
          <a:noFill/>
          <a:ln>
            <a:noFill/>
          </a:ln>
        </p:spPr>
        <p:txBody>
          <a:bodyPr spcFirstLastPara="1" wrap="square" lIns="91425" tIns="91425" rIns="91425" bIns="91425" anchor="ctr" anchorCtr="0">
            <a:noAutofit/>
          </a:bodyPr>
          <a:lstStyle/>
          <a:p>
            <a:pPr marL="914400" lvl="1" indent="-317500" rtl="0">
              <a:lnSpc>
                <a:spcPct val="150000"/>
              </a:lnSpc>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Slide </a:t>
            </a:r>
            <a:r>
              <a:rPr lang="en" dirty="0">
                <a:solidFill>
                  <a:srgbClr val="00FF00"/>
                </a:solidFill>
                <a:latin typeface="Open Sans"/>
                <a:ea typeface="Open Sans"/>
                <a:cs typeface="Open Sans"/>
                <a:sym typeface="Open Sans"/>
              </a:rPr>
              <a:t>Stella Artois</a:t>
            </a:r>
            <a:r>
              <a:rPr lang="en" dirty="0">
                <a:solidFill>
                  <a:schemeClr val="dk1"/>
                </a:solidFill>
                <a:latin typeface="Open Sans"/>
                <a:ea typeface="Open Sans"/>
                <a:cs typeface="Open Sans"/>
                <a:sym typeface="Open Sans"/>
              </a:rPr>
              <a:t> around </a:t>
            </a:r>
            <a:r>
              <a:rPr lang="en" dirty="0">
                <a:solidFill>
                  <a:srgbClr val="FF0000"/>
                </a:solidFill>
                <a:latin typeface="Open Sans"/>
                <a:ea typeface="Open Sans"/>
                <a:cs typeface="Open Sans"/>
                <a:sym typeface="Open Sans"/>
              </a:rPr>
              <a:t>Shell</a:t>
            </a:r>
            <a:endParaRPr dirty="0">
              <a:solidFill>
                <a:srgbClr val="FF0000"/>
              </a:solidFill>
              <a:latin typeface="Open Sans"/>
              <a:ea typeface="Open Sans"/>
              <a:cs typeface="Open Sans"/>
              <a:sym typeface="Open Sans"/>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dirty="0"/>
              <a:t>Overview</a:t>
            </a:r>
            <a:endParaRPr sz="2800" dirty="0"/>
          </a:p>
        </p:txBody>
      </p:sp>
      <p:sp>
        <p:nvSpPr>
          <p:cNvPr id="110" name="Shape 11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21" name="Shape 12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7"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9" name="Shape 91"/>
          <p:cNvSpPr txBox="1">
            <a:spLocks noGrp="1"/>
          </p:cNvSpPr>
          <p:nvPr>
            <p:ph type="body" idx="1"/>
          </p:nvPr>
        </p:nvSpPr>
        <p:spPr>
          <a:xfrm>
            <a:off x="1123406" y="685799"/>
            <a:ext cx="7306491" cy="3883076"/>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600" dirty="0"/>
              <a:t>Learning for virtual agents to </a:t>
            </a:r>
            <a:r>
              <a:rPr lang="en" sz="1600" i="1" u="sng" dirty="0"/>
              <a:t>perform action</a:t>
            </a:r>
            <a:r>
              <a:rPr lang="en" sz="1600" dirty="0"/>
              <a:t> from </a:t>
            </a:r>
            <a:r>
              <a:rPr lang="en" sz="1600" i="1" u="sng" dirty="0"/>
              <a:t>observing recorded human demonstrations</a:t>
            </a:r>
            <a:r>
              <a:rPr lang="en" sz="1600" dirty="0"/>
              <a:t>, and from </a:t>
            </a:r>
            <a:r>
              <a:rPr lang="en" sz="1600" i="1" u="sng" dirty="0"/>
              <a:t>descriptions of the </a:t>
            </a:r>
            <a:r>
              <a:rPr lang="en" sz="1600" i="1" u="sng" dirty="0" smtClean="0"/>
              <a:t>actions</a:t>
            </a:r>
            <a:r>
              <a:rPr lang="en-US" sz="1600" dirty="0" smtClean="0"/>
              <a:t>.</a:t>
            </a:r>
          </a:p>
          <a:p>
            <a:pPr marL="457200" lvl="0" indent="-342900" rtl="0">
              <a:spcBef>
                <a:spcPts val="0"/>
              </a:spcBef>
              <a:spcAft>
                <a:spcPts val="0"/>
              </a:spcAft>
              <a:buSzPts val="1800"/>
              <a:buChar char="-"/>
            </a:pPr>
            <a:r>
              <a:rPr lang="en-US" sz="1600" dirty="0" smtClean="0"/>
              <a:t>Output:</a:t>
            </a:r>
          </a:p>
          <a:p>
            <a:pPr marL="914389" lvl="1" indent="-342900">
              <a:spcBef>
                <a:spcPts val="0"/>
              </a:spcBef>
              <a:buSzPts val="1800"/>
              <a:buFont typeface="Noto Sans Symbols"/>
              <a:buChar char="-"/>
            </a:pPr>
            <a:r>
              <a:rPr lang="en-US" sz="1400" i="1" dirty="0"/>
              <a:t>Perform action in a situated environment</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066" y="2013691"/>
            <a:ext cx="4651628" cy="2546209"/>
          </a:xfrm>
          <a:prstGeom prst="rect">
            <a:avLst/>
          </a:prstGeom>
        </p:spPr>
      </p:pic>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4</a:t>
            </a:fld>
            <a:endParaRPr lang="uk-UA"/>
          </a:p>
        </p:txBody>
      </p:sp>
    </p:spTree>
    <p:extLst>
      <p:ext uri="{BB962C8B-B14F-4D97-AF65-F5344CB8AC3E}">
        <p14:creationId xmlns:p14="http://schemas.microsoft.com/office/powerpoint/2010/main" val="1247300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dirty="0"/>
              <a:t>Overview</a:t>
            </a:r>
            <a:endParaRPr sz="2800" dirty="0"/>
          </a:p>
        </p:txBody>
      </p:sp>
      <p:sp>
        <p:nvSpPr>
          <p:cNvPr id="110" name="Shape 11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11" name="Shape 111"/>
          <p:cNvSpPr txBox="1"/>
          <p:nvPr/>
        </p:nvSpPr>
        <p:spPr>
          <a:xfrm>
            <a:off x="2049944" y="1158082"/>
            <a:ext cx="1409499" cy="3536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n-US" smtClean="0">
                <a:solidFill>
                  <a:schemeClr val="dk1"/>
                </a:solidFill>
                <a:latin typeface="Corbel"/>
                <a:ea typeface="Corbel"/>
                <a:cs typeface="Corbel"/>
                <a:sym typeface="Corbel"/>
              </a:rPr>
              <a:t>Representation</a:t>
            </a:r>
            <a:endParaRPr dirty="0">
              <a:solidFill>
                <a:schemeClr val="dk1"/>
              </a:solidFill>
              <a:latin typeface="Corbel"/>
              <a:ea typeface="Corbel"/>
              <a:cs typeface="Corbel"/>
              <a:sym typeface="Corbel"/>
            </a:endParaRPr>
          </a:p>
        </p:txBody>
      </p:sp>
      <p:sp>
        <p:nvSpPr>
          <p:cNvPr id="113" name="Shape 113"/>
          <p:cNvSpPr txBox="1"/>
          <p:nvPr/>
        </p:nvSpPr>
        <p:spPr>
          <a:xfrm>
            <a:off x="2049944" y="3071422"/>
            <a:ext cx="1409499" cy="31032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n-US" smtClean="0">
                <a:solidFill>
                  <a:schemeClr val="dk1"/>
                </a:solidFill>
                <a:latin typeface="Corbel"/>
                <a:ea typeface="Corbel"/>
                <a:cs typeface="Corbel"/>
                <a:sym typeface="Corbel"/>
              </a:rPr>
              <a:t>Reasoning</a:t>
            </a:r>
            <a:endParaRPr dirty="0">
              <a:solidFill>
                <a:schemeClr val="dk1"/>
              </a:solidFill>
              <a:latin typeface="Corbel"/>
              <a:ea typeface="Corbel"/>
              <a:cs typeface="Corbel"/>
              <a:sym typeface="Corbel"/>
            </a:endParaRPr>
          </a:p>
        </p:txBody>
      </p:sp>
      <p:sp>
        <p:nvSpPr>
          <p:cNvPr id="116" name="Shape 116"/>
          <p:cNvSpPr txBox="1"/>
          <p:nvPr/>
        </p:nvSpPr>
        <p:spPr>
          <a:xfrm>
            <a:off x="5760643" y="1158081"/>
            <a:ext cx="1555323" cy="3536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n-US" smtClean="0">
                <a:solidFill>
                  <a:schemeClr val="dk1"/>
                </a:solidFill>
                <a:latin typeface="Corbel"/>
                <a:ea typeface="Corbel"/>
                <a:cs typeface="Corbel"/>
                <a:sym typeface="Corbel"/>
              </a:rPr>
              <a:t>Learning</a:t>
            </a:r>
            <a:endParaRPr dirty="0"/>
          </a:p>
        </p:txBody>
      </p:sp>
      <p:sp>
        <p:nvSpPr>
          <p:cNvPr id="121" name="Shape 12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7"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8" name="Shape 116"/>
          <p:cNvSpPr txBox="1"/>
          <p:nvPr/>
        </p:nvSpPr>
        <p:spPr>
          <a:xfrm>
            <a:off x="5760643" y="3071422"/>
            <a:ext cx="1555323" cy="3536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n-US" dirty="0" smtClean="0">
                <a:solidFill>
                  <a:schemeClr val="dk1"/>
                </a:solidFill>
                <a:latin typeface="Corbel"/>
                <a:ea typeface="Corbel"/>
                <a:cs typeface="Corbel"/>
                <a:sym typeface="Corbel"/>
              </a:rPr>
              <a:t>Execution</a:t>
            </a:r>
            <a:endParaRPr dirty="0"/>
          </a:p>
        </p:txBody>
      </p:sp>
      <p:sp>
        <p:nvSpPr>
          <p:cNvPr id="19" name="Shape 117"/>
          <p:cNvSpPr/>
          <p:nvPr/>
        </p:nvSpPr>
        <p:spPr>
          <a:xfrm>
            <a:off x="1750040" y="1511731"/>
            <a:ext cx="2029480" cy="1231467"/>
          </a:xfrm>
          <a:prstGeom prst="ellipse">
            <a:avLst/>
          </a:prstGeom>
          <a:noFill/>
          <a:ln w="10775" cap="flat" cmpd="sng">
            <a:solidFill>
              <a:srgbClr val="00107C"/>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orbel"/>
              <a:ea typeface="Corbel"/>
              <a:cs typeface="Corbel"/>
              <a:sym typeface="Corbel"/>
            </a:endParaRPr>
          </a:p>
        </p:txBody>
      </p:sp>
      <p:sp>
        <p:nvSpPr>
          <p:cNvPr id="20" name="Shape 118"/>
          <p:cNvSpPr txBox="1"/>
          <p:nvPr/>
        </p:nvSpPr>
        <p:spPr>
          <a:xfrm>
            <a:off x="1977031" y="1618043"/>
            <a:ext cx="1555323" cy="967764"/>
          </a:xfrm>
          <a:prstGeom prst="rect">
            <a:avLst/>
          </a:prstGeom>
          <a:noFill/>
          <a:ln>
            <a:noFill/>
          </a:ln>
        </p:spPr>
        <p:txBody>
          <a:bodyPr spcFirstLastPara="1" wrap="square" lIns="91425" tIns="45700" rIns="91425" bIns="45700" anchor="t" anchorCtr="0">
            <a:noAutofit/>
          </a:bodyPr>
          <a:lstStyle/>
          <a:p>
            <a:pPr algn="ctr"/>
            <a:r>
              <a:rPr lang="en" smtClean="0">
                <a:solidFill>
                  <a:schemeClr val="dk1"/>
                </a:solidFill>
                <a:latin typeface="Corbel"/>
                <a:ea typeface="Corbel"/>
                <a:cs typeface="Corbel"/>
                <a:sym typeface="Corbel"/>
              </a:rPr>
              <a:t>QSRLIb-2D </a:t>
            </a:r>
            <a:r>
              <a:rPr lang="en-US" dirty="0" smtClean="0">
                <a:solidFill>
                  <a:schemeClr val="dk1"/>
                </a:solidFill>
                <a:latin typeface="Corbel"/>
                <a:ea typeface="Corbel"/>
                <a:cs typeface="Corbel"/>
                <a:sym typeface="Corbel"/>
              </a:rPr>
              <a:t>features extracted on frame-by-frame basis</a:t>
            </a:r>
            <a:endParaRPr dirty="0">
              <a:solidFill>
                <a:schemeClr val="dk1"/>
              </a:solidFill>
              <a:latin typeface="Corbel"/>
              <a:ea typeface="Corbel"/>
              <a:cs typeface="Corbel"/>
              <a:sym typeface="Corbel"/>
            </a:endParaRPr>
          </a:p>
        </p:txBody>
      </p:sp>
      <p:sp>
        <p:nvSpPr>
          <p:cNvPr id="21" name="Shape 117"/>
          <p:cNvSpPr/>
          <p:nvPr/>
        </p:nvSpPr>
        <p:spPr>
          <a:xfrm>
            <a:off x="5568748" y="1536454"/>
            <a:ext cx="2029480" cy="1231467"/>
          </a:xfrm>
          <a:prstGeom prst="ellipse">
            <a:avLst/>
          </a:prstGeom>
          <a:noFill/>
          <a:ln w="10775" cap="flat" cmpd="sng">
            <a:solidFill>
              <a:srgbClr val="00107C"/>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orbel"/>
              <a:ea typeface="Corbel"/>
              <a:cs typeface="Corbel"/>
              <a:sym typeface="Corbel"/>
            </a:endParaRPr>
          </a:p>
        </p:txBody>
      </p:sp>
      <p:sp>
        <p:nvSpPr>
          <p:cNvPr id="23" name="Shape 117"/>
          <p:cNvSpPr/>
          <p:nvPr/>
        </p:nvSpPr>
        <p:spPr>
          <a:xfrm>
            <a:off x="1750040" y="3386158"/>
            <a:ext cx="2029480" cy="1231467"/>
          </a:xfrm>
          <a:prstGeom prst="ellipse">
            <a:avLst/>
          </a:prstGeom>
          <a:noFill/>
          <a:ln w="10775" cap="flat" cmpd="sng">
            <a:solidFill>
              <a:srgbClr val="00107C"/>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orbel"/>
              <a:ea typeface="Corbel"/>
              <a:cs typeface="Corbel"/>
              <a:sym typeface="Corbel"/>
            </a:endParaRPr>
          </a:p>
        </p:txBody>
      </p:sp>
      <p:sp>
        <p:nvSpPr>
          <p:cNvPr id="25" name="Shape 117"/>
          <p:cNvSpPr/>
          <p:nvPr/>
        </p:nvSpPr>
        <p:spPr>
          <a:xfrm>
            <a:off x="5568748" y="3429486"/>
            <a:ext cx="2029480" cy="1231467"/>
          </a:xfrm>
          <a:prstGeom prst="ellipse">
            <a:avLst/>
          </a:prstGeom>
          <a:noFill/>
          <a:ln w="10775" cap="flat" cmpd="sng">
            <a:solidFill>
              <a:srgbClr val="00107C"/>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orbel"/>
              <a:ea typeface="Corbel"/>
              <a:cs typeface="Corbel"/>
              <a:sym typeface="Corbel"/>
            </a:endParaRPr>
          </a:p>
        </p:txBody>
      </p:sp>
      <p:sp>
        <p:nvSpPr>
          <p:cNvPr id="26" name="Shape 118"/>
          <p:cNvSpPr txBox="1"/>
          <p:nvPr/>
        </p:nvSpPr>
        <p:spPr>
          <a:xfrm>
            <a:off x="5683198" y="3454209"/>
            <a:ext cx="1772700" cy="1119660"/>
          </a:xfrm>
          <a:prstGeom prst="rect">
            <a:avLst/>
          </a:prstGeom>
          <a:noFill/>
          <a:ln>
            <a:noFill/>
          </a:ln>
        </p:spPr>
        <p:txBody>
          <a:bodyPr spcFirstLastPara="1" wrap="square" lIns="91425" tIns="45700" rIns="91425" bIns="45700" anchor="t" anchorCtr="0">
            <a:noAutofit/>
          </a:bodyPr>
          <a:lstStyle/>
          <a:p>
            <a:pPr algn="ctr"/>
            <a:endParaRPr dirty="0">
              <a:solidFill>
                <a:schemeClr val="dk1"/>
              </a:solidFill>
              <a:latin typeface="Corbel"/>
              <a:ea typeface="Corbel"/>
              <a:cs typeface="Corbel"/>
              <a:sym typeface="Corbel"/>
            </a:endParaRPr>
          </a:p>
        </p:txBody>
      </p:sp>
      <p:sp>
        <p:nvSpPr>
          <p:cNvPr id="27" name="Shape 118"/>
          <p:cNvSpPr txBox="1"/>
          <p:nvPr/>
        </p:nvSpPr>
        <p:spPr>
          <a:xfrm>
            <a:off x="5479626" y="1719220"/>
            <a:ext cx="2148256" cy="930414"/>
          </a:xfrm>
          <a:prstGeom prst="rect">
            <a:avLst/>
          </a:prstGeom>
          <a:noFill/>
          <a:ln>
            <a:noFill/>
          </a:ln>
        </p:spPr>
        <p:txBody>
          <a:bodyPr spcFirstLastPara="1" wrap="square" lIns="91425" tIns="45700" rIns="91425" bIns="45700" anchor="t" anchorCtr="0">
            <a:noAutofit/>
          </a:bodyPr>
          <a:lstStyle/>
          <a:p>
            <a:pPr algn="ctr"/>
            <a:r>
              <a:rPr lang="en-US" dirty="0" smtClean="0">
                <a:solidFill>
                  <a:schemeClr val="dk1"/>
                </a:solidFill>
                <a:latin typeface="Corbel"/>
                <a:ea typeface="Corbel"/>
                <a:cs typeface="Corbel"/>
                <a:sym typeface="Corbel"/>
              </a:rPr>
              <a:t>Sequential model (LSTM)</a:t>
            </a:r>
          </a:p>
          <a:p>
            <a:pPr algn="ctr"/>
            <a:r>
              <a:rPr lang="en-US" dirty="0">
                <a:solidFill>
                  <a:schemeClr val="dk1"/>
                </a:solidFill>
                <a:latin typeface="Corbel"/>
                <a:ea typeface="Corbel"/>
                <a:cs typeface="Corbel"/>
                <a:sym typeface="Corbel"/>
              </a:rPr>
              <a:t>t</a:t>
            </a:r>
            <a:r>
              <a:rPr lang="en-US" dirty="0" smtClean="0">
                <a:solidFill>
                  <a:schemeClr val="dk1"/>
                </a:solidFill>
                <a:latin typeface="Corbel"/>
                <a:ea typeface="Corbel"/>
                <a:cs typeface="Corbel"/>
                <a:sym typeface="Corbel"/>
              </a:rPr>
              <a:t>o learn action completion. RL to learn best policy</a:t>
            </a:r>
            <a:endParaRPr lang="en" dirty="0">
              <a:solidFill>
                <a:schemeClr val="dk1"/>
              </a:solidFill>
              <a:latin typeface="Corbel"/>
              <a:ea typeface="Corbel"/>
              <a:cs typeface="Corbel"/>
              <a:sym typeface="Corbel"/>
            </a:endParaRPr>
          </a:p>
        </p:txBody>
      </p:sp>
      <p:sp>
        <p:nvSpPr>
          <p:cNvPr id="28" name="Shape 118"/>
          <p:cNvSpPr txBox="1"/>
          <p:nvPr/>
        </p:nvSpPr>
        <p:spPr>
          <a:xfrm>
            <a:off x="5619003" y="3558814"/>
            <a:ext cx="1901090" cy="999158"/>
          </a:xfrm>
          <a:prstGeom prst="rect">
            <a:avLst/>
          </a:prstGeom>
          <a:noFill/>
          <a:ln>
            <a:noFill/>
          </a:ln>
        </p:spPr>
        <p:txBody>
          <a:bodyPr spcFirstLastPara="1" wrap="square" lIns="91425" tIns="45700" rIns="91425" bIns="45700" anchor="t" anchorCtr="0">
            <a:noAutofit/>
          </a:bodyPr>
          <a:lstStyle/>
          <a:p>
            <a:pPr algn="ctr"/>
            <a:r>
              <a:rPr lang="en-US" dirty="0" smtClean="0">
                <a:solidFill>
                  <a:schemeClr val="dk1"/>
                </a:solidFill>
                <a:latin typeface="Corbel"/>
                <a:ea typeface="Corbel"/>
                <a:cs typeface="Corbel"/>
                <a:sym typeface="Corbel"/>
              </a:rPr>
              <a:t>Plan generated from RL on simulator, evaluated by human annotators</a:t>
            </a:r>
            <a:endParaRPr lang="en" dirty="0">
              <a:solidFill>
                <a:schemeClr val="dk1"/>
              </a:solidFill>
              <a:latin typeface="Corbel"/>
              <a:ea typeface="Corbel"/>
              <a:cs typeface="Corbel"/>
              <a:sym typeface="Corbel"/>
            </a:endParaRPr>
          </a:p>
        </p:txBody>
      </p:sp>
      <p:sp>
        <p:nvSpPr>
          <p:cNvPr id="29" name="Shape 118"/>
          <p:cNvSpPr txBox="1"/>
          <p:nvPr/>
        </p:nvSpPr>
        <p:spPr>
          <a:xfrm>
            <a:off x="1904120" y="3511075"/>
            <a:ext cx="1701229" cy="967764"/>
          </a:xfrm>
          <a:prstGeom prst="rect">
            <a:avLst/>
          </a:prstGeom>
          <a:noFill/>
          <a:ln>
            <a:noFill/>
          </a:ln>
        </p:spPr>
        <p:txBody>
          <a:bodyPr spcFirstLastPara="1" wrap="square" lIns="91425" tIns="45700" rIns="91425" bIns="45700" anchor="t" anchorCtr="0">
            <a:noAutofit/>
          </a:bodyPr>
          <a:lstStyle/>
          <a:p>
            <a:pPr algn="ctr"/>
            <a:r>
              <a:rPr lang="en-US" dirty="0" smtClean="0">
                <a:solidFill>
                  <a:schemeClr val="dk1"/>
                </a:solidFill>
                <a:latin typeface="Corbel"/>
                <a:ea typeface="Corbel"/>
                <a:cs typeface="Corbel"/>
                <a:sym typeface="Corbel"/>
              </a:rPr>
              <a:t>(in progress)</a:t>
            </a:r>
          </a:p>
          <a:p>
            <a:pPr algn="ctr"/>
            <a:r>
              <a:rPr lang="en-US" dirty="0">
                <a:solidFill>
                  <a:schemeClr val="dk1"/>
                </a:solidFill>
                <a:latin typeface="Corbel"/>
                <a:ea typeface="Corbel"/>
                <a:cs typeface="Corbel"/>
                <a:sym typeface="Corbel"/>
              </a:rPr>
              <a:t>f</a:t>
            </a:r>
            <a:r>
              <a:rPr lang="en-US" dirty="0" smtClean="0">
                <a:solidFill>
                  <a:schemeClr val="dk1"/>
                </a:solidFill>
                <a:latin typeface="Corbel"/>
                <a:ea typeface="Corbel"/>
                <a:cs typeface="Corbel"/>
                <a:sym typeface="Corbel"/>
              </a:rPr>
              <a:t>rom feature-based learning to symbolic reasoning</a:t>
            </a:r>
            <a:endParaRPr lang="en" dirty="0">
              <a:solidFill>
                <a:schemeClr val="dk1"/>
              </a:solidFill>
              <a:latin typeface="Corbel"/>
              <a:ea typeface="Corbel"/>
              <a:cs typeface="Corbel"/>
              <a:sym typeface="Corbel"/>
            </a:endParaRPr>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5</a:t>
            </a:fld>
            <a:endParaRPr lang="uk-UA"/>
          </a:p>
        </p:txBody>
      </p:sp>
    </p:spTree>
    <p:extLst>
      <p:ext uri="{BB962C8B-B14F-4D97-AF65-F5344CB8AC3E}">
        <p14:creationId xmlns:p14="http://schemas.microsoft.com/office/powerpoint/2010/main" val="98470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a:t>Motivation</a:t>
            </a:r>
            <a:endParaRPr sz="2800"/>
          </a:p>
        </p:txBody>
      </p:sp>
      <p:sp>
        <p:nvSpPr>
          <p:cNvPr id="130" name="Shape 13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31" name="Shape 13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32" name="Shape 132"/>
          <p:cNvSpPr txBox="1">
            <a:spLocks noGrp="1"/>
          </p:cNvSpPr>
          <p:nvPr>
            <p:ph type="body" idx="1"/>
          </p:nvPr>
        </p:nvSpPr>
        <p:spPr>
          <a:xfrm>
            <a:off x="1323544" y="648081"/>
            <a:ext cx="7064700" cy="3840600"/>
          </a:xfrm>
          <a:prstGeom prst="rect">
            <a:avLst/>
          </a:prstGeom>
        </p:spPr>
        <p:txBody>
          <a:bodyPr spcFirstLastPara="1" wrap="square" lIns="91425" tIns="91425" rIns="91425" bIns="91425" anchor="ctr" anchorCtr="0">
            <a:noAutofit/>
          </a:bodyPr>
          <a:lstStyle/>
          <a:p>
            <a:pPr marL="0" lvl="0" indent="0">
              <a:spcBef>
                <a:spcPts val="0"/>
              </a:spcBef>
              <a:buNone/>
            </a:pPr>
            <a:r>
              <a:rPr lang="en-US" sz="1800" dirty="0" smtClean="0">
                <a:solidFill>
                  <a:srgbClr val="1C1C1C"/>
                </a:solidFill>
              </a:rPr>
              <a:t>Communicating with Computers main points:</a:t>
            </a:r>
          </a:p>
          <a:p>
            <a:pPr marL="0" lvl="0" indent="0">
              <a:spcBef>
                <a:spcPts val="0"/>
              </a:spcBef>
              <a:buNone/>
            </a:pPr>
            <a:endParaRPr lang="en" sz="1800" dirty="0">
              <a:solidFill>
                <a:srgbClr val="1C1C1C"/>
              </a:solidFill>
            </a:endParaRPr>
          </a:p>
          <a:p>
            <a:pPr marL="927077" lvl="1" indent="-342892">
              <a:lnSpc>
                <a:spcPct val="100000"/>
              </a:lnSpc>
              <a:spcBef>
                <a:spcPts val="600"/>
              </a:spcBef>
              <a:buClr>
                <a:srgbClr val="4A86E8"/>
              </a:buClr>
              <a:buSzPts val="1800"/>
              <a:buFont typeface="Noto Sans Symbols"/>
              <a:buChar char="●"/>
            </a:pPr>
            <a:r>
              <a:rPr lang="en" sz="1800" dirty="0"/>
              <a:t>A corpus or library of elementary </a:t>
            </a:r>
            <a:r>
              <a:rPr lang="en" sz="1800" dirty="0" smtClean="0"/>
              <a:t>ideas</a:t>
            </a:r>
            <a:endParaRPr lang="en-US" sz="1800" dirty="0" smtClean="0"/>
          </a:p>
          <a:p>
            <a:pPr marL="1384265" lvl="2" indent="-342892">
              <a:lnSpc>
                <a:spcPct val="100000"/>
              </a:lnSpc>
              <a:spcBef>
                <a:spcPts val="600"/>
              </a:spcBef>
              <a:buClr>
                <a:srgbClr val="4A86E8"/>
              </a:buClr>
              <a:buSzPts val="1800"/>
              <a:buFont typeface="Noto Sans Symbols"/>
              <a:buChar char="●"/>
            </a:pPr>
            <a:r>
              <a:rPr lang="en-US" sz="1400" dirty="0" smtClean="0">
                <a:solidFill>
                  <a:srgbClr val="FF0000"/>
                </a:solidFill>
              </a:rPr>
              <a:t>Starting with action primitives</a:t>
            </a:r>
            <a:endParaRPr lang="en" sz="1400" dirty="0">
              <a:solidFill>
                <a:srgbClr val="FF0000"/>
              </a:solidFill>
            </a:endParaRPr>
          </a:p>
          <a:p>
            <a:pPr marL="927077" lvl="1" indent="-342892">
              <a:lnSpc>
                <a:spcPct val="100000"/>
              </a:lnSpc>
              <a:spcBef>
                <a:spcPts val="600"/>
              </a:spcBef>
              <a:buClr>
                <a:srgbClr val="4A86E8"/>
              </a:buClr>
              <a:buSzPts val="1800"/>
              <a:buFont typeface="Noto Sans Symbols"/>
              <a:buChar char="●"/>
            </a:pPr>
            <a:r>
              <a:rPr lang="en" sz="1800" dirty="0"/>
              <a:t>Algorithms for assembling complex ideas from elementary ones given language and </a:t>
            </a:r>
            <a:r>
              <a:rPr lang="en" sz="1800" dirty="0" smtClean="0"/>
              <a:t>context</a:t>
            </a:r>
            <a:endParaRPr lang="en-US" sz="1800" dirty="0" smtClean="0"/>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6</a:t>
            </a:fld>
            <a:endParaRPr lang="uk-UA"/>
          </a:p>
        </p:txBody>
      </p:sp>
    </p:spTree>
    <p:extLst>
      <p:ext uri="{BB962C8B-B14F-4D97-AF65-F5344CB8AC3E}">
        <p14:creationId xmlns:p14="http://schemas.microsoft.com/office/powerpoint/2010/main" val="10339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a:t>Motivation</a:t>
            </a:r>
            <a:endParaRPr sz="2800"/>
          </a:p>
        </p:txBody>
      </p:sp>
      <p:sp>
        <p:nvSpPr>
          <p:cNvPr id="130" name="Shape 13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31" name="Shape 13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32" name="Shape 132"/>
          <p:cNvSpPr txBox="1">
            <a:spLocks noGrp="1"/>
          </p:cNvSpPr>
          <p:nvPr>
            <p:ph type="body" idx="1"/>
          </p:nvPr>
        </p:nvSpPr>
        <p:spPr>
          <a:xfrm>
            <a:off x="1323544" y="648081"/>
            <a:ext cx="7064700" cy="3840600"/>
          </a:xfrm>
          <a:prstGeom prst="rect">
            <a:avLst/>
          </a:prstGeom>
        </p:spPr>
        <p:txBody>
          <a:bodyPr spcFirstLastPara="1" wrap="square" lIns="91425" tIns="91425" rIns="91425" bIns="91425" anchor="ctr" anchorCtr="0">
            <a:noAutofit/>
          </a:bodyPr>
          <a:lstStyle/>
          <a:p>
            <a:pPr marL="25400" indent="0">
              <a:lnSpc>
                <a:spcPct val="150000"/>
              </a:lnSpc>
              <a:buNone/>
            </a:pPr>
            <a:r>
              <a:rPr lang="en-US" sz="1600" dirty="0">
                <a:solidFill>
                  <a:srgbClr val="FF0000"/>
                </a:solidFill>
              </a:rPr>
              <a:t>Directions of Blocks World </a:t>
            </a:r>
            <a:r>
              <a:rPr lang="en-US" sz="1600" dirty="0" smtClean="0">
                <a:solidFill>
                  <a:srgbClr val="FF0000"/>
                </a:solidFill>
              </a:rPr>
              <a:t>subtask</a:t>
            </a:r>
          </a:p>
          <a:p>
            <a:pPr marL="927077" lvl="1" indent="-342892">
              <a:lnSpc>
                <a:spcPct val="108000"/>
              </a:lnSpc>
              <a:spcBef>
                <a:spcPts val="0"/>
              </a:spcBef>
              <a:buClr>
                <a:srgbClr val="4A86E8"/>
              </a:buClr>
              <a:buSzPts val="1800"/>
              <a:buChar char="●"/>
            </a:pPr>
            <a:r>
              <a:rPr lang="en-US" sz="1600" dirty="0"/>
              <a:t>Mapping between languages descriptions and various spatial configurations: directly northwest, bottom left corner should be almost touching upper right northeast etc</a:t>
            </a:r>
            <a:r>
              <a:rPr lang="en-US" sz="1600" dirty="0" smtClean="0"/>
              <a:t>. (Bisk et al 2017)</a:t>
            </a:r>
            <a:endParaRPr lang="en-US" sz="1600" dirty="0"/>
          </a:p>
          <a:p>
            <a:pPr marL="927077" lvl="1" indent="-342892">
              <a:lnSpc>
                <a:spcPct val="108000"/>
              </a:lnSpc>
              <a:spcBef>
                <a:spcPts val="0"/>
              </a:spcBef>
              <a:buClr>
                <a:srgbClr val="4A86E8"/>
              </a:buClr>
              <a:buSzPts val="1800"/>
              <a:buChar char="●"/>
            </a:pPr>
            <a:r>
              <a:rPr lang="en-US" sz="1600" dirty="0"/>
              <a:t>Natural Language Dialogue for Building and Learning Models and </a:t>
            </a:r>
            <a:r>
              <a:rPr lang="en-US" sz="1600" dirty="0" smtClean="0"/>
              <a:t>Structures (</a:t>
            </a:r>
            <a:r>
              <a:rPr lang="en-US" sz="1600" dirty="0" err="1" smtClean="0"/>
              <a:t>Perera</a:t>
            </a:r>
            <a:r>
              <a:rPr lang="en-US" sz="1600" dirty="0" smtClean="0"/>
              <a:t> </a:t>
            </a:r>
            <a:r>
              <a:rPr lang="en-US" sz="1600" dirty="0"/>
              <a:t>et al </a:t>
            </a:r>
            <a:r>
              <a:rPr lang="en-US" sz="1600" dirty="0" smtClean="0"/>
              <a:t>2017).</a:t>
            </a:r>
            <a:endParaRPr lang="en" sz="1600" dirty="0"/>
          </a:p>
          <a:p>
            <a:pPr marL="927077" lvl="1" indent="-342892">
              <a:lnSpc>
                <a:spcPct val="108000"/>
              </a:lnSpc>
              <a:spcBef>
                <a:spcPts val="0"/>
              </a:spcBef>
              <a:buClr>
                <a:srgbClr val="4A86E8"/>
              </a:buClr>
              <a:buSzPts val="1800"/>
              <a:buChar char="●"/>
            </a:pPr>
            <a:r>
              <a:rPr lang="en-US" sz="1600" dirty="0"/>
              <a:t>Mapping between languages descriptions and shape: Build a square of size 3. Then, construct a row of 4 blocks above the square</a:t>
            </a:r>
            <a:r>
              <a:rPr lang="en-US" sz="1600" dirty="0" smtClean="0"/>
              <a:t>. (Narayan-Chen </a:t>
            </a:r>
            <a:r>
              <a:rPr lang="en-US" sz="1600" dirty="0"/>
              <a:t>et al </a:t>
            </a:r>
            <a:r>
              <a:rPr lang="en-US" sz="1600" dirty="0" smtClean="0"/>
              <a:t>2017)</a:t>
            </a:r>
            <a:endParaRPr lang="en" sz="1600" dirty="0"/>
          </a:p>
          <a:p>
            <a:pPr marL="927077" lvl="1" indent="-342892">
              <a:lnSpc>
                <a:spcPct val="108000"/>
              </a:lnSpc>
              <a:spcBef>
                <a:spcPts val="0"/>
              </a:spcBef>
              <a:buClr>
                <a:srgbClr val="4A86E8"/>
              </a:buClr>
              <a:buSzPts val="1800"/>
              <a:buChar char="●"/>
            </a:pPr>
            <a:r>
              <a:rPr lang="en-US" sz="1600" dirty="0"/>
              <a:t>Understanding Gesture in Simulation Semantics:  language, gesture, objects with rich semantic typing </a:t>
            </a:r>
            <a:r>
              <a:rPr lang="en-US" sz="1600" dirty="0" smtClean="0"/>
              <a:t>(</a:t>
            </a:r>
            <a:r>
              <a:rPr lang="en-US" sz="1600" dirty="0" err="1"/>
              <a:t>Krishnaswamy</a:t>
            </a:r>
            <a:r>
              <a:rPr lang="en-US" sz="1600" dirty="0"/>
              <a:t> et al </a:t>
            </a:r>
            <a:r>
              <a:rPr lang="en-US" sz="1600" dirty="0" smtClean="0"/>
              <a:t>2017)</a:t>
            </a:r>
            <a:r>
              <a:rPr lang="en-US" sz="1600" dirty="0"/>
              <a:t/>
            </a:r>
            <a:br>
              <a:rPr lang="en-US" sz="1600" dirty="0"/>
            </a:br>
            <a:endParaRPr lang="en-US" sz="1600" dirty="0"/>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7</a:t>
            </a:fld>
            <a:endParaRPr lang="uk-UA"/>
          </a:p>
        </p:txBody>
      </p:sp>
    </p:spTree>
    <p:extLst>
      <p:ext uri="{BB962C8B-B14F-4D97-AF65-F5344CB8AC3E}">
        <p14:creationId xmlns:p14="http://schemas.microsoft.com/office/powerpoint/2010/main" val="847462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a:t>Motivation</a:t>
            </a:r>
            <a:endParaRPr sz="2800"/>
          </a:p>
        </p:txBody>
      </p:sp>
      <p:sp>
        <p:nvSpPr>
          <p:cNvPr id="130" name="Shape 13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31" name="Shape 13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32" name="Shape 132"/>
          <p:cNvSpPr txBox="1">
            <a:spLocks noGrp="1"/>
          </p:cNvSpPr>
          <p:nvPr>
            <p:ph type="body" idx="1"/>
          </p:nvPr>
        </p:nvSpPr>
        <p:spPr>
          <a:xfrm>
            <a:off x="1323544" y="648081"/>
            <a:ext cx="7064700" cy="3840600"/>
          </a:xfrm>
          <a:prstGeom prst="rect">
            <a:avLst/>
          </a:prstGeom>
        </p:spPr>
        <p:txBody>
          <a:bodyPr spcFirstLastPara="1" wrap="square" lIns="91425" tIns="91425" rIns="91425" bIns="91425" anchor="ctr" anchorCtr="0">
            <a:noAutofit/>
          </a:bodyPr>
          <a:lstStyle/>
          <a:p>
            <a:pPr marL="927077" lvl="1" indent="-342892">
              <a:lnSpc>
                <a:spcPct val="108000"/>
              </a:lnSpc>
              <a:spcBef>
                <a:spcPts val="0"/>
              </a:spcBef>
              <a:buClr>
                <a:srgbClr val="4A86E8"/>
              </a:buClr>
              <a:buSzPts val="1800"/>
              <a:buFont typeface="Noto Sans Symbols"/>
              <a:buChar char="●"/>
            </a:pPr>
            <a:r>
              <a:rPr lang="en-US" sz="1800" dirty="0"/>
              <a:t>Agents that </a:t>
            </a:r>
            <a:r>
              <a:rPr lang="en-US" sz="1800" dirty="0" smtClean="0"/>
              <a:t>can communicate with </a:t>
            </a:r>
            <a:r>
              <a:rPr lang="en-US" sz="1800" dirty="0"/>
              <a:t>humans to </a:t>
            </a:r>
            <a:r>
              <a:rPr lang="en-US" sz="1800" dirty="0" smtClean="0"/>
              <a:t>execute tasks </a:t>
            </a:r>
            <a:r>
              <a:rPr lang="en-US" sz="1800" dirty="0"/>
              <a:t>are a long sought goal of </a:t>
            </a:r>
            <a:r>
              <a:rPr lang="en-US" sz="1800" dirty="0" smtClean="0"/>
              <a:t>AI. </a:t>
            </a:r>
          </a:p>
          <a:p>
            <a:pPr marL="927077" lvl="1" indent="-342892">
              <a:lnSpc>
                <a:spcPct val="108000"/>
              </a:lnSpc>
              <a:spcBef>
                <a:spcPts val="0"/>
              </a:spcBef>
              <a:buClr>
                <a:srgbClr val="4A86E8"/>
              </a:buClr>
              <a:buSzPts val="1800"/>
              <a:buFont typeface="Noto Sans Symbols"/>
              <a:buChar char="●"/>
            </a:pPr>
            <a:r>
              <a:rPr lang="en-US" sz="1800" dirty="0" smtClean="0"/>
              <a:t>Agents need </a:t>
            </a:r>
            <a:r>
              <a:rPr lang="en-US" sz="1800" dirty="0"/>
              <a:t>to translate </a:t>
            </a:r>
            <a:r>
              <a:rPr lang="en-US" sz="1800" dirty="0" smtClean="0"/>
              <a:t>from instruction to executable plan in a context- </a:t>
            </a:r>
            <a:r>
              <a:rPr lang="en-US" sz="1800" dirty="0"/>
              <a:t>dependent manner. </a:t>
            </a:r>
          </a:p>
          <a:p>
            <a:pPr marL="927077" lvl="1" indent="-342892">
              <a:lnSpc>
                <a:spcPct val="108000"/>
              </a:lnSpc>
              <a:spcBef>
                <a:spcPts val="0"/>
              </a:spcBef>
              <a:buClr>
                <a:srgbClr val="4A86E8"/>
              </a:buClr>
              <a:buSzPts val="1800"/>
              <a:buFont typeface="Noto Sans Symbols"/>
              <a:buChar char="●"/>
            </a:pPr>
            <a:r>
              <a:rPr lang="en-US" sz="1800" dirty="0" smtClean="0"/>
              <a:t>Agents should </a:t>
            </a:r>
            <a:r>
              <a:rPr lang="en-US" sz="1800" dirty="0"/>
              <a:t>also be able to learn </a:t>
            </a:r>
            <a:r>
              <a:rPr lang="en-US" sz="1800" dirty="0" smtClean="0"/>
              <a:t>new actionable predicates </a:t>
            </a:r>
            <a:r>
              <a:rPr lang="en-US" sz="1800" dirty="0"/>
              <a:t>on the </a:t>
            </a:r>
            <a:r>
              <a:rPr lang="en-US" sz="1800" dirty="0" smtClean="0"/>
              <a:t>fly. </a:t>
            </a:r>
          </a:p>
          <a:p>
            <a:pPr marL="927077" lvl="1" indent="-342892">
              <a:lnSpc>
                <a:spcPct val="108000"/>
              </a:lnSpc>
              <a:spcBef>
                <a:spcPts val="0"/>
              </a:spcBef>
              <a:buClr>
                <a:srgbClr val="4A86E8"/>
              </a:buClr>
              <a:buSzPts val="1800"/>
              <a:buFont typeface="Noto Sans Symbols"/>
              <a:buChar char="●"/>
            </a:pPr>
            <a:r>
              <a:rPr lang="en-US" sz="1800" dirty="0" smtClean="0"/>
              <a:t>Agents should be able to learn after small number of training samples.</a:t>
            </a:r>
          </a:p>
          <a:p>
            <a:pPr marL="927077" lvl="1" indent="-342892">
              <a:lnSpc>
                <a:spcPct val="108000"/>
              </a:lnSpc>
              <a:spcBef>
                <a:spcPts val="0"/>
              </a:spcBef>
              <a:buClr>
                <a:srgbClr val="4A86E8"/>
              </a:buClr>
              <a:buSzPts val="1800"/>
              <a:buFont typeface="Noto Sans Symbols"/>
              <a:buChar char="●"/>
            </a:pPr>
            <a:r>
              <a:rPr lang="en-US" sz="1800" dirty="0" smtClean="0"/>
              <a:t>Actionable predicates could be of different types: </a:t>
            </a:r>
            <a:r>
              <a:rPr lang="en-US" sz="1800" dirty="0" err="1" smtClean="0"/>
              <a:t>Aktionsart</a:t>
            </a:r>
            <a:r>
              <a:rPr lang="en-US" sz="1800" dirty="0" smtClean="0"/>
              <a:t> </a:t>
            </a:r>
            <a:r>
              <a:rPr lang="en-US" sz="1800" dirty="0"/>
              <a:t>classification of verbal </a:t>
            </a:r>
            <a:r>
              <a:rPr lang="en-US" sz="1800" dirty="0" smtClean="0"/>
              <a:t>predicates (achievements, activities, accomplishments) (</a:t>
            </a:r>
            <a:r>
              <a:rPr lang="en-US" sz="1800" dirty="0" err="1" smtClean="0"/>
              <a:t>Pustejovsky</a:t>
            </a:r>
            <a:r>
              <a:rPr lang="en-US" sz="1800" dirty="0" smtClean="0"/>
              <a:t> et al 2011)</a:t>
            </a:r>
          </a:p>
          <a:p>
            <a:pPr marL="927077" lvl="1" indent="-342892">
              <a:lnSpc>
                <a:spcPct val="108000"/>
              </a:lnSpc>
              <a:spcBef>
                <a:spcPts val="0"/>
              </a:spcBef>
              <a:buClr>
                <a:srgbClr val="4A86E8"/>
              </a:buClr>
              <a:buSzPts val="1800"/>
              <a:buFont typeface="Noto Sans Symbols"/>
              <a:buChar char="●"/>
            </a:pPr>
            <a:endParaRPr lang="en-US" sz="1800" dirty="0"/>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8</a:t>
            </a:fld>
            <a:endParaRPr lang="uk-U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Representation</a:t>
            </a:r>
            <a:endParaRPr sz="2800" dirty="0"/>
          </a:p>
        </p:txBody>
      </p:sp>
      <p:sp>
        <p:nvSpPr>
          <p:cNvPr id="141" name="Shape 141"/>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42" name="Shape 142"/>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43" name="Shape 143"/>
          <p:cNvSpPr txBox="1">
            <a:spLocks noGrp="1"/>
          </p:cNvSpPr>
          <p:nvPr>
            <p:ph type="body" idx="1"/>
          </p:nvPr>
        </p:nvSpPr>
        <p:spPr>
          <a:xfrm>
            <a:off x="1082291" y="427523"/>
            <a:ext cx="7255800" cy="1419600"/>
          </a:xfrm>
          <a:prstGeom prst="rect">
            <a:avLst/>
          </a:prstGeom>
        </p:spPr>
        <p:txBody>
          <a:bodyPr spcFirstLastPara="1" wrap="square" lIns="91425" tIns="91425" rIns="91425" bIns="91425" anchor="ctr" anchorCtr="0">
            <a:noAutofit/>
          </a:bodyPr>
          <a:lstStyle/>
          <a:p>
            <a:pPr lvl="1" indent="-342892">
              <a:lnSpc>
                <a:spcPct val="108000"/>
              </a:lnSpc>
              <a:spcBef>
                <a:spcPts val="500"/>
              </a:spcBef>
              <a:buClr>
                <a:srgbClr val="4A86E8"/>
              </a:buClr>
              <a:buSzPts val="1800"/>
              <a:buFont typeface="Arial"/>
              <a:buChar char="●"/>
            </a:pPr>
            <a:r>
              <a:rPr lang="en" sz="1800" dirty="0"/>
              <a:t>We capture 3-dimensional videos of human performers doing interaction with objects and annotating spans of events with textual description</a:t>
            </a:r>
            <a:endParaRPr sz="1800" dirty="0"/>
          </a:p>
        </p:txBody>
      </p:sp>
      <p:pic>
        <p:nvPicPr>
          <p:cNvPr id="144" name="Shape 144"/>
          <p:cNvPicPr preferRelativeResize="0"/>
          <p:nvPr/>
        </p:nvPicPr>
        <p:blipFill rotWithShape="1">
          <a:blip r:embed="rId3">
            <a:alphaModFix/>
          </a:blip>
          <a:srcRect/>
          <a:stretch/>
        </p:blipFill>
        <p:spPr>
          <a:xfrm>
            <a:off x="1925514" y="1652953"/>
            <a:ext cx="5451231" cy="3182815"/>
          </a:xfrm>
          <a:prstGeom prst="rect">
            <a:avLst/>
          </a:prstGeom>
          <a:noFill/>
          <a:ln>
            <a:noFill/>
          </a:ln>
        </p:spPr>
      </p:pic>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9</a:t>
            </a:fld>
            <a:endParaRPr lang="uk-U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0016AA"/>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3603</TotalTime>
  <Words>2055</Words>
  <Application>Microsoft Macintosh PowerPoint</Application>
  <PresentationFormat>On-screen Show (16:9)</PresentationFormat>
  <Paragraphs>300</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Corbel</vt:lpstr>
      <vt:lpstr>Noto Sans Symbols</vt:lpstr>
      <vt:lpstr>Open Sans</vt:lpstr>
      <vt:lpstr>Times New Roman</vt:lpstr>
      <vt:lpstr>Arial</vt:lpstr>
      <vt:lpstr>Frame</vt:lpstr>
      <vt:lpstr>Teaching simulated agents to perform complex spatial-temporal activities</vt:lpstr>
      <vt:lpstr>Summary</vt:lpstr>
      <vt:lpstr>Overview</vt:lpstr>
      <vt:lpstr>Overview</vt:lpstr>
      <vt:lpstr>Overview</vt:lpstr>
      <vt:lpstr>Motivation</vt:lpstr>
      <vt:lpstr>Motivation</vt:lpstr>
      <vt:lpstr>Motivation</vt:lpstr>
      <vt:lpstr>Details  Representation</vt:lpstr>
      <vt:lpstr>Details  Representation</vt:lpstr>
      <vt:lpstr>Details  Learning</vt:lpstr>
      <vt:lpstr>Details  Representation for Learning</vt:lpstr>
      <vt:lpstr>Details  Reasoning</vt:lpstr>
      <vt:lpstr>Details  Execution</vt:lpstr>
      <vt:lpstr>Details  Execution</vt:lpstr>
      <vt:lpstr>Details  Execution</vt:lpstr>
      <vt:lpstr>Details  Execution</vt:lpstr>
      <vt:lpstr>Future direction</vt:lpstr>
      <vt:lpstr>Future direction</vt:lpstr>
      <vt:lpstr>Contributions</vt:lpstr>
      <vt:lpstr>Discussion</vt:lpstr>
      <vt:lpstr>References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simulated agents to perform complex spatial-temporal activities</dc:title>
  <cp:lastModifiedBy>Tuan Do</cp:lastModifiedBy>
  <cp:revision>124</cp:revision>
  <dcterms:modified xsi:type="dcterms:W3CDTF">2018-03-26T16:23:02Z</dcterms:modified>
</cp:coreProperties>
</file>