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Shape 20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Shape 20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Shape 21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Shape 22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457200" y="563759"/>
            <a:ext cx="8229600" cy="3009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7200"/>
            </a:lvl1pPr>
            <a:lvl2pPr lvl="1">
              <a:spcBef>
                <a:spcPts val="0"/>
              </a:spcBef>
              <a:buSzPct val="100000"/>
              <a:defRPr sz="7200"/>
            </a:lvl2pPr>
            <a:lvl3pPr lvl="2">
              <a:spcBef>
                <a:spcPts val="0"/>
              </a:spcBef>
              <a:buSzPct val="100000"/>
              <a:defRPr sz="7200"/>
            </a:lvl3pPr>
            <a:lvl4pPr lvl="3">
              <a:spcBef>
                <a:spcPts val="0"/>
              </a:spcBef>
              <a:buSzPct val="100000"/>
              <a:defRPr sz="7200"/>
            </a:lvl4pPr>
            <a:lvl5pPr lvl="4">
              <a:spcBef>
                <a:spcPts val="0"/>
              </a:spcBef>
              <a:buSzPct val="100000"/>
              <a:defRPr sz="7200"/>
            </a:lvl5pPr>
            <a:lvl6pPr lvl="5">
              <a:spcBef>
                <a:spcPts val="0"/>
              </a:spcBef>
              <a:buSzPct val="100000"/>
              <a:defRPr sz="7200"/>
            </a:lvl6pPr>
            <a:lvl7pPr lvl="6">
              <a:spcBef>
                <a:spcPts val="0"/>
              </a:spcBef>
              <a:buSzPct val="100000"/>
              <a:defRPr sz="7200"/>
            </a:lvl7pPr>
            <a:lvl8pPr lvl="7">
              <a:spcBef>
                <a:spcPts val="0"/>
              </a:spcBef>
              <a:buSzPct val="100000"/>
              <a:defRPr sz="7200"/>
            </a:lvl8pPr>
            <a:lvl9pPr lvl="8">
              <a:spcBef>
                <a:spcPts val="0"/>
              </a:spcBef>
              <a:buSzPct val="100000"/>
              <a:defRPr sz="7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457200" y="3716392"/>
            <a:ext cx="8229600" cy="1232699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9pPr>
          </a:lstStyle>
          <a:p/>
        </p:txBody>
      </p:sp>
      <p:cxnSp>
        <p:nvCxnSpPr>
          <p:cNvPr id="12" name="Shape 12"/>
          <p:cNvCxnSpPr/>
          <p:nvPr/>
        </p:nvCxnSpPr>
        <p:spPr>
          <a:xfrm>
            <a:off x="457200" y="411479"/>
            <a:ext cx="8229600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" name="Shape 13"/>
          <p:cNvCxnSpPr/>
          <p:nvPr/>
        </p:nvCxnSpPr>
        <p:spPr>
          <a:xfrm>
            <a:off x="457200" y="3633382"/>
            <a:ext cx="8229600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defRPr>
                <a:solidFill>
                  <a:srgbClr val="DA0002"/>
                </a:solidFill>
              </a:defRPr>
            </a:lvl1pPr>
            <a:lvl2pPr lvl="1">
              <a:spcBef>
                <a:spcPts val="0"/>
              </a:spcBef>
              <a:defRPr>
                <a:solidFill>
                  <a:srgbClr val="DA0002"/>
                </a:solidFill>
              </a:defRPr>
            </a:lvl2pPr>
            <a:lvl3pPr lvl="2">
              <a:spcBef>
                <a:spcPts val="0"/>
              </a:spcBef>
              <a:defRPr>
                <a:solidFill>
                  <a:srgbClr val="DA0002"/>
                </a:solidFill>
              </a:defRPr>
            </a:lvl3pPr>
            <a:lvl4pPr lvl="3">
              <a:spcBef>
                <a:spcPts val="0"/>
              </a:spcBef>
              <a:defRPr>
                <a:solidFill>
                  <a:srgbClr val="DA0002"/>
                </a:solidFill>
              </a:defRPr>
            </a:lvl4pPr>
            <a:lvl5pPr lvl="4">
              <a:spcBef>
                <a:spcPts val="0"/>
              </a:spcBef>
              <a:defRPr>
                <a:solidFill>
                  <a:srgbClr val="DA0002"/>
                </a:solidFill>
              </a:defRPr>
            </a:lvl5pPr>
            <a:lvl6pPr lvl="5">
              <a:spcBef>
                <a:spcPts val="0"/>
              </a:spcBef>
              <a:defRPr>
                <a:solidFill>
                  <a:srgbClr val="DA0002"/>
                </a:solidFill>
              </a:defRPr>
            </a:lvl6pPr>
            <a:lvl7pPr lvl="6">
              <a:spcBef>
                <a:spcPts val="0"/>
              </a:spcBef>
              <a:defRPr>
                <a:solidFill>
                  <a:srgbClr val="DA0002"/>
                </a:solidFill>
              </a:defRPr>
            </a:lvl7pPr>
            <a:lvl8pPr lvl="7">
              <a:spcBef>
                <a:spcPts val="0"/>
              </a:spcBef>
              <a:defRPr>
                <a:solidFill>
                  <a:srgbClr val="DA0002"/>
                </a:solidFill>
              </a:defRPr>
            </a:lvl8pPr>
            <a:lvl9pPr lvl="8">
              <a:spcBef>
                <a:spcPts val="0"/>
              </a:spcBef>
              <a:defRPr>
                <a:solidFill>
                  <a:srgbClr val="DA0002"/>
                </a:solidFill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cxnSp>
        <p:nvCxnSpPr>
          <p:cNvPr id="17" name="Shape 17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cmpd="sng" w="50800">
            <a:solidFill>
              <a:srgbClr val="DA000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defRPr>
                <a:solidFill>
                  <a:srgbClr val="DA0002"/>
                </a:solidFill>
              </a:defRPr>
            </a:lvl1pPr>
            <a:lvl2pPr lvl="1">
              <a:spcBef>
                <a:spcPts val="0"/>
              </a:spcBef>
              <a:defRPr>
                <a:solidFill>
                  <a:srgbClr val="DA0002"/>
                </a:solidFill>
              </a:defRPr>
            </a:lvl2pPr>
            <a:lvl3pPr lvl="2">
              <a:spcBef>
                <a:spcPts val="0"/>
              </a:spcBef>
              <a:defRPr>
                <a:solidFill>
                  <a:srgbClr val="DA0002"/>
                </a:solidFill>
              </a:defRPr>
            </a:lvl3pPr>
            <a:lvl4pPr lvl="3">
              <a:spcBef>
                <a:spcPts val="0"/>
              </a:spcBef>
              <a:defRPr>
                <a:solidFill>
                  <a:srgbClr val="DA0002"/>
                </a:solidFill>
              </a:defRPr>
            </a:lvl4pPr>
            <a:lvl5pPr lvl="4">
              <a:spcBef>
                <a:spcPts val="0"/>
              </a:spcBef>
              <a:defRPr>
                <a:solidFill>
                  <a:srgbClr val="DA0002"/>
                </a:solidFill>
              </a:defRPr>
            </a:lvl5pPr>
            <a:lvl6pPr lvl="5">
              <a:spcBef>
                <a:spcPts val="0"/>
              </a:spcBef>
              <a:defRPr>
                <a:solidFill>
                  <a:srgbClr val="DA0002"/>
                </a:solidFill>
              </a:defRPr>
            </a:lvl6pPr>
            <a:lvl7pPr lvl="6">
              <a:spcBef>
                <a:spcPts val="0"/>
              </a:spcBef>
              <a:defRPr>
                <a:solidFill>
                  <a:srgbClr val="DA0002"/>
                </a:solidFill>
              </a:defRPr>
            </a:lvl7pPr>
            <a:lvl8pPr lvl="7">
              <a:spcBef>
                <a:spcPts val="0"/>
              </a:spcBef>
              <a:defRPr>
                <a:solidFill>
                  <a:srgbClr val="DA0002"/>
                </a:solidFill>
              </a:defRPr>
            </a:lvl8pPr>
            <a:lvl9pPr lvl="8">
              <a:spcBef>
                <a:spcPts val="0"/>
              </a:spcBef>
              <a:defRPr>
                <a:solidFill>
                  <a:srgbClr val="DA0002"/>
                </a:solidFill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" type="body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2" type="body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cxnSp>
        <p:nvCxnSpPr>
          <p:cNvPr id="22" name="Shape 22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cmpd="sng" w="50800">
            <a:solidFill>
              <a:srgbClr val="DA000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cxnSp>
        <p:nvCxnSpPr>
          <p:cNvPr id="25" name="Shape 25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idx="1" type="body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buNone/>
              <a:defRPr sz="1800"/>
            </a:lvl1pPr>
          </a:lstStyle>
          <a:p/>
        </p:txBody>
      </p:sp>
      <p:cxnSp>
        <p:nvCxnSpPr>
          <p:cNvPr id="28" name="Shape 28"/>
          <p:cNvCxnSpPr/>
          <p:nvPr/>
        </p:nvCxnSpPr>
        <p:spPr>
          <a:xfrm>
            <a:off x="457200" y="4317760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Shape 30"/>
          <p:cNvCxnSpPr/>
          <p:nvPr/>
        </p:nvCxnSpPr>
        <p:spPr>
          <a:xfrm>
            <a:off x="457200" y="113139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wiss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600"/>
              </a:spcBef>
              <a:buClr>
                <a:schemeClr val="dk1"/>
              </a:buClr>
              <a:buSzPct val="100000"/>
              <a:buChar char="●"/>
              <a:defRPr sz="3000">
                <a:solidFill>
                  <a:schemeClr val="dk1"/>
                </a:solidFill>
              </a:defRPr>
            </a:lvl1pPr>
            <a:lvl2pPr lvl="1">
              <a:spcBef>
                <a:spcPts val="480"/>
              </a:spcBef>
              <a:buClr>
                <a:schemeClr val="dk1"/>
              </a:buClr>
              <a:buSzPct val="100000"/>
              <a:buChar char="○"/>
              <a:defRPr sz="2400">
                <a:solidFill>
                  <a:schemeClr val="dk1"/>
                </a:solidFill>
              </a:defRPr>
            </a:lvl2pPr>
            <a:lvl3pPr lvl="2">
              <a:spcBef>
                <a:spcPts val="480"/>
              </a:spcBef>
              <a:buClr>
                <a:schemeClr val="dk1"/>
              </a:buClr>
              <a:buSzPct val="100000"/>
              <a:buChar char="■"/>
              <a:defRPr sz="2400">
                <a:solidFill>
                  <a:schemeClr val="dk1"/>
                </a:solidFill>
              </a:defRPr>
            </a:lvl3pPr>
            <a:lvl4pPr lvl="3">
              <a:spcBef>
                <a:spcPts val="360"/>
              </a:spcBef>
              <a:buClr>
                <a:schemeClr val="dk1"/>
              </a:buClr>
              <a:buSzPct val="100000"/>
              <a:buChar char="●"/>
              <a:defRPr sz="1800">
                <a:solidFill>
                  <a:schemeClr val="dk1"/>
                </a:solidFill>
              </a:defRPr>
            </a:lvl4pPr>
            <a:lvl5pPr lvl="4">
              <a:spcBef>
                <a:spcPts val="360"/>
              </a:spcBef>
              <a:buClr>
                <a:schemeClr val="dk1"/>
              </a:buClr>
              <a:buSzPct val="100000"/>
              <a:buChar char="○"/>
              <a:defRPr sz="1800">
                <a:solidFill>
                  <a:schemeClr val="dk1"/>
                </a:solidFill>
              </a:defRPr>
            </a:lvl5pPr>
            <a:lvl6pPr lvl="5">
              <a:spcBef>
                <a:spcPts val="360"/>
              </a:spcBef>
              <a:buClr>
                <a:schemeClr val="dk1"/>
              </a:buClr>
              <a:buSzPct val="100000"/>
              <a:buChar char="■"/>
              <a:defRPr sz="1800">
                <a:solidFill>
                  <a:schemeClr val="dk1"/>
                </a:solidFill>
              </a:defRPr>
            </a:lvl6pPr>
            <a:lvl7pPr lvl="6">
              <a:spcBef>
                <a:spcPts val="360"/>
              </a:spcBef>
              <a:buClr>
                <a:schemeClr val="dk1"/>
              </a:buClr>
              <a:buSzPct val="100000"/>
              <a:buChar char="●"/>
              <a:defRPr sz="1800">
                <a:solidFill>
                  <a:schemeClr val="dk1"/>
                </a:solidFill>
              </a:defRPr>
            </a:lvl7pPr>
            <a:lvl8pPr lvl="7">
              <a:spcBef>
                <a:spcPts val="360"/>
              </a:spcBef>
              <a:buClr>
                <a:schemeClr val="dk1"/>
              </a:buClr>
              <a:buSzPct val="100000"/>
              <a:buChar char="○"/>
              <a:defRPr sz="1800">
                <a:solidFill>
                  <a:schemeClr val="dk1"/>
                </a:solidFill>
              </a:defRPr>
            </a:lvl8pPr>
            <a:lvl9pPr lvl="8">
              <a:spcBef>
                <a:spcPts val="360"/>
              </a:spcBef>
              <a:buClr>
                <a:schemeClr val="dk1"/>
              </a:buClr>
              <a:buSzPct val="100000"/>
              <a:buChar char="■"/>
              <a:defRPr sz="1800"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id="8" name="Shape 8"/>
          <p:cNvCxnSpPr/>
          <p:nvPr/>
        </p:nvCxnSpPr>
        <p:spPr>
          <a:xfrm>
            <a:off x="457200" y="5023259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/>
          <p:nvPr>
            <p:ph type="ctrTitle"/>
          </p:nvPr>
        </p:nvSpPr>
        <p:spPr>
          <a:xfrm>
            <a:off x="457200" y="563750"/>
            <a:ext cx="1775100" cy="410999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vi" sz="1800"/>
              <a:t>Lunch talk</a:t>
            </a:r>
          </a:p>
        </p:txBody>
      </p:sp>
      <p:sp>
        <p:nvSpPr>
          <p:cNvPr id="36" name="Shape 36"/>
          <p:cNvSpPr txBox="1"/>
          <p:nvPr>
            <p:ph idx="1" type="subTitle"/>
          </p:nvPr>
        </p:nvSpPr>
        <p:spPr>
          <a:xfrm>
            <a:off x="457200" y="1390250"/>
            <a:ext cx="7448699" cy="686099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vi" sz="3000"/>
              <a:t>Label propagation for qualia classification</a:t>
            </a:r>
          </a:p>
        </p:txBody>
      </p:sp>
      <p:sp>
        <p:nvSpPr>
          <p:cNvPr id="37" name="Shape 37"/>
          <p:cNvSpPr txBox="1"/>
          <p:nvPr/>
        </p:nvSpPr>
        <p:spPr>
          <a:xfrm>
            <a:off x="556050" y="3785450"/>
            <a:ext cx="1988999" cy="53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vi" sz="2400"/>
              <a:t>Tuan Do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vi" sz="3000"/>
              <a:t>Contents</a:t>
            </a:r>
          </a:p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4191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7B7B7"/>
              </a:buClr>
              <a:buSzPct val="100000"/>
              <a:buFont typeface="Arial"/>
              <a:buChar char="-"/>
            </a:pPr>
            <a:r>
              <a:rPr lang="vi">
                <a:solidFill>
                  <a:srgbClr val="B7B7B7"/>
                </a:solidFill>
              </a:rPr>
              <a:t>Qualia structure in GL theory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Char char="-"/>
            </a:pPr>
            <a:r>
              <a:rPr lang="vi">
                <a:solidFill>
                  <a:srgbClr val="000000"/>
                </a:solidFill>
              </a:rPr>
              <a:t>Can we find GL representation?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Char char="-"/>
            </a:pPr>
            <a:r>
              <a:rPr lang="vi">
                <a:solidFill>
                  <a:srgbClr val="434343"/>
                </a:solidFill>
              </a:rPr>
              <a:t>Telic quale extraction from WN gloss for nouns.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7B7B7"/>
              </a:buClr>
              <a:buChar char="-"/>
            </a:pPr>
            <a:r>
              <a:rPr lang="vi">
                <a:solidFill>
                  <a:srgbClr val="B7B7B7"/>
                </a:solidFill>
              </a:rPr>
              <a:t>Difficulty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7B7B7"/>
              </a:buClr>
              <a:buChar char="-"/>
            </a:pPr>
            <a:r>
              <a:rPr lang="vi">
                <a:solidFill>
                  <a:srgbClr val="B7B7B7"/>
                </a:solidFill>
              </a:rPr>
              <a:t>Finding the link between entities instead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7B7B7"/>
              </a:buClr>
              <a:buChar char="-"/>
            </a:pPr>
            <a:r>
              <a:rPr lang="vi">
                <a:solidFill>
                  <a:srgbClr val="B7B7B7"/>
                </a:solidFill>
              </a:rPr>
              <a:t>Qualia classification using label propagation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vi" sz="3000"/>
              <a:t>Telic quale extraction</a:t>
            </a:r>
          </a:p>
        </p:txBody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har char="-"/>
            </a:pPr>
            <a:r>
              <a:rPr lang="vi"/>
              <a:t>Qualia extraction from wordnet gloss: aim at artifacts only.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har char="-"/>
            </a:pPr>
            <a:r>
              <a:rPr lang="vi"/>
              <a:t>Gloss example: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har char="-"/>
            </a:pPr>
            <a:r>
              <a:rPr lang="vi"/>
              <a:t>paint.n.01: </a:t>
            </a:r>
            <a:r>
              <a:rPr lang="vi">
                <a:highlight>
                  <a:srgbClr val="FFF8F1"/>
                </a:highlight>
              </a:rPr>
              <a:t>a substance used as a coating to protect or decorate a surface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har char="-"/>
            </a:pPr>
            <a:r>
              <a:rPr lang="vi">
                <a:highlight>
                  <a:srgbClr val="FFF8F1"/>
                </a:highlight>
              </a:rPr>
              <a:t>bed.n.01: a piece of furniture that provides a place to sleep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vi" sz="3000"/>
              <a:t>Telic quale extraction</a:t>
            </a:r>
          </a:p>
        </p:txBody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har char="-"/>
            </a:pPr>
            <a:r>
              <a:rPr lang="vi"/>
              <a:t>Pattern matching: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har char="-"/>
            </a:pPr>
            <a:r>
              <a:rPr lang="vi"/>
              <a:t>for V-ing or S to V-inf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har char="-"/>
            </a:pPr>
            <a:r>
              <a:rPr lang="vi"/>
              <a:t>that S V / that V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har char="-"/>
            </a:pPr>
            <a:r>
              <a:rPr lang="vi"/>
              <a:t>'used', 'intended', 'made', 'built', 'designed', ‘in order’ to V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har char="-"/>
            </a:pPr>
            <a:r>
              <a:rPr lang="vi"/>
              <a:t>used in on V-ing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har char="-"/>
            </a:pPr>
            <a:r>
              <a:rPr lang="vi"/>
              <a:t>S is a NP to V-inf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vi" sz="3000"/>
              <a:t>Telic quale extraction</a:t>
            </a:r>
          </a:p>
        </p:txBody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457200" y="1200150"/>
            <a:ext cx="8525100" cy="3725699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har char="-"/>
            </a:pPr>
            <a:r>
              <a:rPr lang="vi"/>
              <a:t>Qualia inheritance through Wordnet hierarchy: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har char="-"/>
            </a:pPr>
            <a:r>
              <a:rPr lang="vi"/>
              <a:t>hat - clothing: hat [protect - head - p_from weather]; clothing [be worn]</a:t>
            </a:r>
          </a:p>
          <a:p>
            <a:pPr indent="0" lvl="0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har char="-"/>
            </a:pPr>
            <a:r>
              <a:rPr lang="vi"/>
              <a:t>It can only be semi-automatical</a:t>
            </a:r>
          </a:p>
        </p:txBody>
      </p:sp>
      <p:sp>
        <p:nvSpPr>
          <p:cNvPr id="140" name="Shape 140"/>
          <p:cNvSpPr txBox="1"/>
          <p:nvPr/>
        </p:nvSpPr>
        <p:spPr>
          <a:xfrm>
            <a:off x="2620050" y="2610650"/>
            <a:ext cx="3817800" cy="1538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vi" sz="1800"/>
              <a:t>hat</a:t>
            </a:r>
          </a:p>
          <a:p>
            <a:pPr lvl="0" rtl="0">
              <a:spcBef>
                <a:spcPts val="0"/>
              </a:spcBef>
              <a:buNone/>
            </a:pPr>
            <a:r>
              <a:rPr lang="vi" sz="1800"/>
              <a:t>	QUALIA = </a:t>
            </a:r>
          </a:p>
          <a:p>
            <a:pPr indent="457200" lvl="0" marL="457200" rtl="0">
              <a:spcBef>
                <a:spcPts val="0"/>
              </a:spcBef>
              <a:buNone/>
            </a:pPr>
            <a:r>
              <a:rPr lang="vi" sz="1800"/>
              <a:t>F: x: clothing</a:t>
            </a:r>
          </a:p>
          <a:p>
            <a:pPr indent="457200" lvl="0" marL="457200" rtl="0">
              <a:spcBef>
                <a:spcPts val="0"/>
              </a:spcBef>
              <a:buNone/>
            </a:pPr>
            <a:r>
              <a:rPr lang="vi" sz="1800"/>
              <a:t>T:  </a:t>
            </a:r>
          </a:p>
          <a:p>
            <a:pPr indent="457200" lvl="0" marL="1371600" rtl="0">
              <a:spcBef>
                <a:spcPts val="0"/>
              </a:spcBef>
              <a:buNone/>
            </a:pPr>
            <a:r>
              <a:rPr lang="vi" sz="1800"/>
              <a:t>  </a:t>
            </a:r>
          </a:p>
        </p:txBody>
      </p:sp>
      <p:sp>
        <p:nvSpPr>
          <p:cNvPr id="141" name="Shape 141"/>
          <p:cNvSpPr txBox="1"/>
          <p:nvPr/>
        </p:nvSpPr>
        <p:spPr>
          <a:xfrm>
            <a:off x="3911875" y="3539150"/>
            <a:ext cx="2073600" cy="609599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vi"/>
              <a:t>T = protect(z: y’s head)</a:t>
            </a:r>
          </a:p>
          <a:p>
            <a:pPr lvl="0" rtl="0">
              <a:spcBef>
                <a:spcPts val="0"/>
              </a:spcBef>
              <a:buNone/>
            </a:pPr>
            <a:r>
              <a:rPr lang="vi"/>
              <a:t>A = wear(y,x)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vi" sz="3000"/>
              <a:t>Contents</a:t>
            </a:r>
          </a:p>
        </p:txBody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4191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7B7B7"/>
              </a:buClr>
              <a:buSzPct val="100000"/>
              <a:buFont typeface="Arial"/>
              <a:buChar char="-"/>
            </a:pPr>
            <a:r>
              <a:rPr lang="vi">
                <a:solidFill>
                  <a:srgbClr val="B7B7B7"/>
                </a:solidFill>
              </a:rPr>
              <a:t>Qualia structure in GL theory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Char char="-"/>
            </a:pPr>
            <a:r>
              <a:rPr lang="vi">
                <a:solidFill>
                  <a:srgbClr val="000000"/>
                </a:solidFill>
              </a:rPr>
              <a:t>Can we find GL representation?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7B7B7"/>
              </a:buClr>
              <a:buChar char="-"/>
            </a:pPr>
            <a:r>
              <a:rPr lang="vi">
                <a:solidFill>
                  <a:srgbClr val="B7B7B7"/>
                </a:solidFill>
              </a:rPr>
              <a:t>Telic quale extraction from WN gloss for nouns.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Char char="-"/>
            </a:pPr>
            <a:r>
              <a:rPr lang="vi">
                <a:solidFill>
                  <a:srgbClr val="434343"/>
                </a:solidFill>
              </a:rPr>
              <a:t>Difficulty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7B7B7"/>
              </a:buClr>
              <a:buChar char="-"/>
            </a:pPr>
            <a:r>
              <a:rPr lang="vi">
                <a:solidFill>
                  <a:srgbClr val="B7B7B7"/>
                </a:solidFill>
              </a:rPr>
              <a:t>Finding the link between entities instead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7B7B7"/>
              </a:buClr>
              <a:buChar char="-"/>
            </a:pPr>
            <a:r>
              <a:rPr lang="vi">
                <a:solidFill>
                  <a:srgbClr val="B7B7B7"/>
                </a:solidFill>
              </a:rPr>
              <a:t>Qualia classification using label propagation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vi" sz="3000"/>
              <a:t>GL representation difficulty</a:t>
            </a:r>
          </a:p>
        </p:txBody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457200" y="1235925"/>
            <a:ext cx="8229600" cy="3725699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4191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-"/>
            </a:pPr>
            <a:r>
              <a:rPr lang="vi"/>
              <a:t>Is that easy to build GL representation resource? 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har char="-"/>
            </a:pPr>
            <a:r>
              <a:rPr lang="vi"/>
              <a:t>Predicate is hard to keep consistent across the resource.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har char="-"/>
            </a:pPr>
            <a:r>
              <a:rPr lang="vi"/>
              <a:t>Should there be a fixed qualia structure or it is extensionable. </a:t>
            </a:r>
          </a:p>
          <a:p>
            <a:pPr indent="-3556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100000"/>
              <a:buChar char="-"/>
            </a:pPr>
            <a:r>
              <a:rPr lang="vi" sz="2000"/>
              <a:t>crafted cake</a:t>
            </a:r>
          </a:p>
          <a:p>
            <a:pPr indent="-3556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100000"/>
              <a:buChar char="-"/>
            </a:pPr>
            <a:r>
              <a:rPr lang="vi" sz="2000"/>
              <a:t>baked cake</a:t>
            </a:r>
          </a:p>
          <a:p>
            <a:pPr indent="-3556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100000"/>
              <a:buChar char="-"/>
            </a:pPr>
            <a:r>
              <a:rPr lang="vi" sz="2000"/>
              <a:t>make a cake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vi" sz="3000"/>
              <a:t>GL representation difficulty</a:t>
            </a:r>
          </a:p>
        </p:txBody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har char="-"/>
            </a:pPr>
            <a:r>
              <a:rPr lang="vi"/>
              <a:t>Nested qualia structure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har char="-"/>
            </a:pPr>
            <a:r>
              <a:rPr lang="vi"/>
              <a:t>Predicate doesn’t typically include preposition. E.g. MA driver</a:t>
            </a:r>
          </a:p>
        </p:txBody>
      </p:sp>
      <p:sp>
        <p:nvSpPr>
          <p:cNvPr id="160" name="Shape 160"/>
          <p:cNvSpPr txBox="1"/>
          <p:nvPr/>
        </p:nvSpPr>
        <p:spPr>
          <a:xfrm>
            <a:off x="825200" y="2825250"/>
            <a:ext cx="3228299" cy="1311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vi" sz="1800"/>
              <a:t>MA</a:t>
            </a:r>
          </a:p>
          <a:p>
            <a:pPr lvl="0" rtl="0">
              <a:spcBef>
                <a:spcPts val="0"/>
              </a:spcBef>
              <a:buNone/>
            </a:pPr>
            <a:r>
              <a:rPr lang="vi" sz="1800"/>
              <a:t>	QUALIA = </a:t>
            </a:r>
          </a:p>
          <a:p>
            <a:pPr lvl="0" rtl="0">
              <a:spcBef>
                <a:spcPts val="0"/>
              </a:spcBef>
              <a:buNone/>
            </a:pPr>
            <a:r>
              <a:rPr lang="vi" sz="1800"/>
              <a:t>		F: x: location</a:t>
            </a:r>
          </a:p>
        </p:txBody>
      </p:sp>
      <p:sp>
        <p:nvSpPr>
          <p:cNvPr id="161" name="Shape 161"/>
          <p:cNvSpPr txBox="1"/>
          <p:nvPr/>
        </p:nvSpPr>
        <p:spPr>
          <a:xfrm>
            <a:off x="4911775" y="2825250"/>
            <a:ext cx="3552600" cy="1311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vi" sz="1800"/>
              <a:t>driver…</a:t>
            </a:r>
          </a:p>
          <a:p>
            <a:pPr lvl="0" rtl="0">
              <a:spcBef>
                <a:spcPts val="0"/>
              </a:spcBef>
              <a:buNone/>
            </a:pPr>
            <a:r>
              <a:rPr lang="vi" sz="1800"/>
              <a:t>	QUALIA = </a:t>
            </a:r>
          </a:p>
          <a:p>
            <a:pPr lvl="0" rtl="0">
              <a:spcBef>
                <a:spcPts val="0"/>
              </a:spcBef>
              <a:buNone/>
            </a:pPr>
            <a:r>
              <a:rPr lang="vi" sz="1800"/>
              <a:t>		F: x: human</a:t>
            </a:r>
          </a:p>
          <a:p>
            <a:pPr indent="457200" lvl="0" marL="457200" rtl="0">
              <a:spcBef>
                <a:spcPts val="0"/>
              </a:spcBef>
              <a:buNone/>
            </a:pPr>
            <a:r>
              <a:rPr lang="vi" sz="1800"/>
              <a:t>T: drive(x, y: vehicle) </a:t>
            </a:r>
          </a:p>
          <a:p>
            <a:pPr indent="457200" lvl="0" marL="1371600" rtl="0">
              <a:spcBef>
                <a:spcPts val="0"/>
              </a:spcBef>
              <a:buNone/>
            </a:pPr>
            <a:r>
              <a:rPr lang="vi" sz="1800"/>
              <a:t>  </a:t>
            </a:r>
          </a:p>
        </p:txBody>
      </p:sp>
      <p:cxnSp>
        <p:nvCxnSpPr>
          <p:cNvPr id="162" name="Shape 162"/>
          <p:cNvCxnSpPr/>
          <p:nvPr/>
        </p:nvCxnSpPr>
        <p:spPr>
          <a:xfrm>
            <a:off x="3286450" y="3630375"/>
            <a:ext cx="2400300" cy="291900"/>
          </a:xfrm>
          <a:prstGeom prst="straightConnector1">
            <a:avLst/>
          </a:prstGeom>
          <a:noFill/>
          <a:ln cap="flat" cmpd="sng" w="19050">
            <a:solidFill>
              <a:srgbClr val="00FFFF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63" name="Shape 163"/>
          <p:cNvSpPr txBox="1"/>
          <p:nvPr/>
        </p:nvSpPr>
        <p:spPr>
          <a:xfrm>
            <a:off x="5209825" y="3505025"/>
            <a:ext cx="333899" cy="41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vi" sz="1800"/>
              <a:t>?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vi" sz="3000"/>
              <a:t>GL representation difficulty</a:t>
            </a:r>
          </a:p>
        </p:txBody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har char="-"/>
            </a:pPr>
            <a:r>
              <a:rPr lang="vi"/>
              <a:t>Verb GL representation is hard to find.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har char="-"/>
            </a:pPr>
            <a:r>
              <a:rPr lang="vi"/>
              <a:t>Verb telic role is not typically shown in gloss.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har char="-"/>
            </a:pPr>
            <a:r>
              <a:rPr lang="vi"/>
              <a:t>Could be infered by associating nouns?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har char="-"/>
            </a:pPr>
            <a:r>
              <a:rPr lang="vi"/>
              <a:t>eat - food pair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har char="-"/>
            </a:pPr>
            <a:r>
              <a:rPr lang="vi"/>
              <a:t>Verb is idiosyncratic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har char="-"/>
            </a:pPr>
            <a:r>
              <a:rPr lang="vi"/>
              <a:t>Verbnet group might help?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vi" sz="3000"/>
              <a:t>Contents</a:t>
            </a:r>
          </a:p>
        </p:txBody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4191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7B7B7"/>
              </a:buClr>
              <a:buSzPct val="100000"/>
              <a:buFont typeface="Arial"/>
              <a:buChar char="-"/>
            </a:pPr>
            <a:r>
              <a:rPr lang="vi">
                <a:solidFill>
                  <a:srgbClr val="B7B7B7"/>
                </a:solidFill>
              </a:rPr>
              <a:t>Qualia structure in GL theory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7B7B7"/>
              </a:buClr>
              <a:buChar char="-"/>
            </a:pPr>
            <a:r>
              <a:rPr lang="vi">
                <a:solidFill>
                  <a:srgbClr val="B7B7B7"/>
                </a:solidFill>
              </a:rPr>
              <a:t>Can we find GL representation?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7B7B7"/>
              </a:buClr>
              <a:buChar char="-"/>
            </a:pPr>
            <a:r>
              <a:rPr lang="vi">
                <a:solidFill>
                  <a:srgbClr val="B7B7B7"/>
                </a:solidFill>
              </a:rPr>
              <a:t>Telic quale extraction from WN gloss for nouns.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7B7B7"/>
              </a:buClr>
              <a:buChar char="-"/>
            </a:pPr>
            <a:r>
              <a:rPr lang="vi">
                <a:solidFill>
                  <a:srgbClr val="B7B7B7"/>
                </a:solidFill>
              </a:rPr>
              <a:t>Difficulty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Char char="-"/>
            </a:pPr>
            <a:r>
              <a:rPr lang="vi">
                <a:solidFill>
                  <a:srgbClr val="000000"/>
                </a:solidFill>
              </a:rPr>
              <a:t>Label qualia link between entities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Char char="-"/>
            </a:pPr>
            <a:r>
              <a:rPr lang="vi">
                <a:solidFill>
                  <a:srgbClr val="434343"/>
                </a:solidFill>
              </a:rPr>
              <a:t>Verb - object qualia link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7B7B7"/>
              </a:buClr>
              <a:buChar char="-"/>
            </a:pPr>
            <a:r>
              <a:rPr lang="vi">
                <a:solidFill>
                  <a:srgbClr val="B7B7B7"/>
                </a:solidFill>
              </a:rPr>
              <a:t>Qualia link classification using label propagation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vi" sz="3000"/>
              <a:t>Verb-object qualia link</a:t>
            </a:r>
          </a:p>
        </p:txBody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vi"/>
              <a:t>Acting on objects: 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vi"/>
              <a:t>Typical formal verbs: Change-of-state verbs: changing in location, shape.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vi"/>
              <a:t>Typical telic verbs: some light verbs such as ‘use’, ‘open’ (open a shop), ‘prefer’. 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vi"/>
              <a:t>Both telic + formal: eat, drink, watch, listen, ride, shoot, fire, wear. For each verb, if the noun object is natural, it’s more likely to act on formal quale.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vi" sz="3000"/>
              <a:t>Contents</a:t>
            </a:r>
          </a:p>
        </p:txBody>
      </p:sp>
      <p:sp>
        <p:nvSpPr>
          <p:cNvPr id="43" name="Shape 43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4191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-"/>
            </a:pPr>
            <a:r>
              <a:rPr lang="vi">
                <a:solidFill>
                  <a:srgbClr val="000000"/>
                </a:solidFill>
              </a:rPr>
              <a:t>Qualia structure in GL theory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7B7B7"/>
              </a:buClr>
              <a:buChar char="-"/>
            </a:pPr>
            <a:r>
              <a:rPr lang="vi">
                <a:solidFill>
                  <a:srgbClr val="B7B7B7"/>
                </a:solidFill>
              </a:rPr>
              <a:t>Can we find GL representation?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7B7B7"/>
              </a:buClr>
              <a:buChar char="-"/>
            </a:pPr>
            <a:r>
              <a:rPr lang="vi">
                <a:solidFill>
                  <a:srgbClr val="B7B7B7"/>
                </a:solidFill>
              </a:rPr>
              <a:t>Telic quale extraction from WN gloss for nouns.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7B7B7"/>
              </a:buClr>
              <a:buChar char="-"/>
            </a:pPr>
            <a:r>
              <a:rPr lang="vi">
                <a:solidFill>
                  <a:srgbClr val="B7B7B7"/>
                </a:solidFill>
              </a:rPr>
              <a:t>Difficulty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7B7B7"/>
              </a:buClr>
              <a:buChar char="-"/>
            </a:pPr>
            <a:r>
              <a:rPr lang="vi">
                <a:solidFill>
                  <a:srgbClr val="B7B7B7"/>
                </a:solidFill>
              </a:rPr>
              <a:t>Finding the link between entities instead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7B7B7"/>
              </a:buClr>
              <a:buChar char="-"/>
            </a:pPr>
            <a:r>
              <a:rPr lang="vi">
                <a:solidFill>
                  <a:srgbClr val="B7B7B7"/>
                </a:solidFill>
              </a:rPr>
              <a:t>Qualia classification using label propagation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vi" sz="3000"/>
              <a:t>Verb-object qualia link</a:t>
            </a:r>
          </a:p>
        </p:txBody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vi" sz="2400"/>
              <a:t>Both agentive + formal: In most cases, it is just different senses of the same verb. </a:t>
            </a:r>
          </a:p>
          <a:p>
            <a:pPr indent="-381000" lvl="1" marL="914400" rtl="0">
              <a:spcBef>
                <a:spcPts val="0"/>
              </a:spcBef>
              <a:buSzPct val="100000"/>
              <a:buChar char="-"/>
            </a:pPr>
            <a:r>
              <a:rPr lang="vi"/>
              <a:t>paint: </a:t>
            </a:r>
          </a:p>
          <a:p>
            <a:pPr indent="-381000" lvl="2" marL="1371600" rtl="0">
              <a:spcBef>
                <a:spcPts val="0"/>
              </a:spcBef>
              <a:buSzPct val="100000"/>
              <a:buChar char="-"/>
            </a:pPr>
            <a:r>
              <a:rPr lang="vi"/>
              <a:t>paint a painting (agentive), sense1</a:t>
            </a:r>
          </a:p>
          <a:p>
            <a:pPr indent="-228600" lvl="2" marL="1371600" rtl="0">
              <a:spcBef>
                <a:spcPts val="0"/>
              </a:spcBef>
              <a:buChar char="-"/>
            </a:pPr>
            <a:r>
              <a:rPr lang="vi"/>
              <a:t>paint the room (formal) sense2</a:t>
            </a:r>
          </a:p>
          <a:p>
            <a:pPr indent="-228600" lvl="2" marL="1371600" rtl="0">
              <a:spcBef>
                <a:spcPts val="0"/>
              </a:spcBef>
              <a:buChar char="-"/>
            </a:pPr>
            <a:r>
              <a:rPr lang="vi"/>
              <a:t>paint a person (formal) sense3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vi"/>
              <a:t>bake:</a:t>
            </a:r>
          </a:p>
          <a:p>
            <a:pPr indent="-228600" lvl="2" marL="1371600" rtl="0">
              <a:spcBef>
                <a:spcPts val="0"/>
              </a:spcBef>
              <a:buChar char="-"/>
            </a:pPr>
            <a:r>
              <a:rPr lang="vi"/>
              <a:t>bake a cake (agentive), sense2</a:t>
            </a:r>
          </a:p>
          <a:p>
            <a:pPr indent="-228600" lvl="2" marL="1371600" rtl="0">
              <a:spcBef>
                <a:spcPts val="0"/>
              </a:spcBef>
              <a:buChar char="-"/>
            </a:pPr>
            <a:r>
              <a:rPr lang="vi"/>
              <a:t>bake a potato (formal), sense1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vi" sz="3000"/>
              <a:t>Verb-object qualia link</a:t>
            </a:r>
          </a:p>
        </p:txBody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vi" sz="2400"/>
              <a:t>Both consitutive + formal: meronymic intrinsic state change. Example: leak, repair, fix.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-"/>
            </a:pPr>
            <a:r>
              <a:rPr lang="vi" sz="2400"/>
              <a:t>It’s better to collapse consitutive and formal into one class.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-"/>
            </a:pPr>
            <a:r>
              <a:rPr lang="vi" sz="2400"/>
              <a:t>No constitutive link found in a small annotated corpus of 40 documents.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vi" sz="3000"/>
              <a:t>Contents</a:t>
            </a:r>
          </a:p>
        </p:txBody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4191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7B7B7"/>
              </a:buClr>
              <a:buSzPct val="100000"/>
              <a:buFont typeface="Arial"/>
              <a:buChar char="-"/>
            </a:pPr>
            <a:r>
              <a:rPr lang="vi">
                <a:solidFill>
                  <a:srgbClr val="B7B7B7"/>
                </a:solidFill>
              </a:rPr>
              <a:t>Qualia structure in GL theory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7B7B7"/>
              </a:buClr>
              <a:buChar char="-"/>
            </a:pPr>
            <a:r>
              <a:rPr lang="vi">
                <a:solidFill>
                  <a:srgbClr val="B7B7B7"/>
                </a:solidFill>
              </a:rPr>
              <a:t>Can we find GL representation?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7B7B7"/>
              </a:buClr>
              <a:buChar char="-"/>
            </a:pPr>
            <a:r>
              <a:rPr lang="vi">
                <a:solidFill>
                  <a:srgbClr val="B7B7B7"/>
                </a:solidFill>
              </a:rPr>
              <a:t>Telic quale extraction from WN gloss for nouns.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7B7B7"/>
              </a:buClr>
              <a:buChar char="-"/>
            </a:pPr>
            <a:r>
              <a:rPr lang="vi">
                <a:solidFill>
                  <a:srgbClr val="B7B7B7"/>
                </a:solidFill>
              </a:rPr>
              <a:t>Difficulty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Char char="-"/>
            </a:pPr>
            <a:r>
              <a:rPr lang="vi">
                <a:solidFill>
                  <a:srgbClr val="000000"/>
                </a:solidFill>
              </a:rPr>
              <a:t>Label qualia link between entities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7B7B7"/>
              </a:buClr>
              <a:buChar char="-"/>
            </a:pPr>
            <a:r>
              <a:rPr lang="vi">
                <a:solidFill>
                  <a:srgbClr val="B7B7B7"/>
                </a:solidFill>
              </a:rPr>
              <a:t>Verb - object qualia link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Char char="-"/>
            </a:pPr>
            <a:r>
              <a:rPr lang="vi">
                <a:solidFill>
                  <a:srgbClr val="434343"/>
                </a:solidFill>
              </a:rPr>
              <a:t>Qualia link classification using label propagation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vi"/>
              <a:t>Label propagation </a:t>
            </a:r>
          </a:p>
        </p:txBody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vi"/>
              <a:t>Semi-supervised learning algorithm: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vi"/>
              <a:t>Model: a network of nodes. Each node is a pair of verb - artifact noun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vi"/>
              <a:t>Some nodes are labelled, some nodes aren’t</a:t>
            </a:r>
          </a:p>
          <a:p>
            <a:pPr indent="-228600" lvl="1" marL="914400">
              <a:spcBef>
                <a:spcPts val="0"/>
              </a:spcBef>
              <a:buChar char="-"/>
            </a:pPr>
            <a:r>
              <a:rPr lang="vi"/>
              <a:t>Label are ‘propagated’ across the network by random walking algorithm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vi"/>
              <a:t>Label propagation </a:t>
            </a:r>
          </a:p>
        </p:txBody>
      </p:sp>
      <p:sp>
        <p:nvSpPr>
          <p:cNvPr id="211" name="Shape 211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93700" lvl="0" marL="457200" rtl="0">
              <a:spcBef>
                <a:spcPts val="0"/>
              </a:spcBef>
              <a:buSzPct val="100000"/>
              <a:buChar char="-"/>
            </a:pPr>
            <a:r>
              <a:rPr lang="vi" sz="2600"/>
              <a:t>Similarity between nodes decide the transition probability.</a:t>
            </a:r>
          </a:p>
          <a:p>
            <a:pPr indent="-393700" lvl="0" marL="457200" rtl="0">
              <a:spcBef>
                <a:spcPts val="0"/>
              </a:spcBef>
              <a:buSzPct val="100000"/>
              <a:buChar char="-"/>
            </a:pPr>
            <a:r>
              <a:rPr lang="vi" sz="2600"/>
              <a:t>Sim (verb</a:t>
            </a:r>
            <a:r>
              <a:rPr baseline="-25000" lang="vi" sz="2600"/>
              <a:t>1</a:t>
            </a:r>
            <a:r>
              <a:rPr lang="vi" sz="2600"/>
              <a:t>, noun</a:t>
            </a:r>
            <a:r>
              <a:rPr baseline="-25000" lang="vi" sz="2600"/>
              <a:t>1</a:t>
            </a:r>
            <a:r>
              <a:rPr lang="vi" sz="2600"/>
              <a:t>) - (verb</a:t>
            </a:r>
            <a:r>
              <a:rPr baseline="-25000" lang="vi" sz="2600"/>
              <a:t>2</a:t>
            </a:r>
            <a:r>
              <a:rPr lang="vi" sz="2600"/>
              <a:t>, noun</a:t>
            </a:r>
            <a:r>
              <a:rPr baseline="-25000" lang="vi" sz="2600"/>
              <a:t>2</a:t>
            </a:r>
            <a:r>
              <a:rPr lang="vi" sz="2600"/>
              <a:t>) = linear combination of sim(verb</a:t>
            </a:r>
            <a:r>
              <a:rPr baseline="-25000" lang="vi" sz="2600"/>
              <a:t>1, </a:t>
            </a:r>
            <a:r>
              <a:rPr lang="vi" sz="2600"/>
              <a:t>verb</a:t>
            </a:r>
            <a:r>
              <a:rPr baseline="-25000" lang="vi" sz="2600"/>
              <a:t>2</a:t>
            </a:r>
            <a:r>
              <a:rPr lang="vi" sz="2600"/>
              <a:t>), sim(noun</a:t>
            </a:r>
            <a:r>
              <a:rPr baseline="-25000" lang="vi" sz="2600"/>
              <a:t>1, </a:t>
            </a:r>
            <a:r>
              <a:rPr lang="vi" sz="2600"/>
              <a:t>noun</a:t>
            </a:r>
            <a:r>
              <a:rPr baseline="-25000" lang="vi" sz="2600"/>
              <a:t>2</a:t>
            </a:r>
            <a:r>
              <a:rPr lang="vi" sz="2600"/>
              <a:t>)</a:t>
            </a:r>
          </a:p>
          <a:p>
            <a:pPr indent="-393700" lvl="0" marL="457200" rtl="0">
              <a:spcBef>
                <a:spcPts val="0"/>
              </a:spcBef>
              <a:buSzPct val="100000"/>
              <a:buChar char="-"/>
            </a:pPr>
            <a:r>
              <a:rPr lang="vi" sz="2600"/>
              <a:t>sim(verb</a:t>
            </a:r>
            <a:r>
              <a:rPr baseline="-25000" lang="vi" sz="2600"/>
              <a:t>1, </a:t>
            </a:r>
            <a:r>
              <a:rPr lang="vi" sz="2600"/>
              <a:t>verb</a:t>
            </a:r>
            <a:r>
              <a:rPr baseline="-25000" lang="vi" sz="2600"/>
              <a:t>2</a:t>
            </a:r>
            <a:r>
              <a:rPr lang="vi" sz="2600"/>
              <a:t>) = whether they’re in same verb-net group</a:t>
            </a:r>
          </a:p>
          <a:p>
            <a:pPr indent="-393700" lvl="0" marL="457200" rtl="0">
              <a:spcBef>
                <a:spcPts val="0"/>
              </a:spcBef>
              <a:buSzPct val="100000"/>
              <a:buChar char="-"/>
            </a:pPr>
            <a:r>
              <a:rPr lang="vi" sz="2600"/>
              <a:t>sim(noun</a:t>
            </a:r>
            <a:r>
              <a:rPr baseline="-25000" lang="vi" sz="2600"/>
              <a:t>1, </a:t>
            </a:r>
            <a:r>
              <a:rPr lang="vi" sz="2600"/>
              <a:t>noun</a:t>
            </a:r>
            <a:r>
              <a:rPr baseline="-25000" lang="vi" sz="2600"/>
              <a:t>2</a:t>
            </a:r>
            <a:r>
              <a:rPr lang="vi" sz="2600"/>
              <a:t>) = similarity of main sense in wordnet.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vi"/>
              <a:t>Label propagation </a:t>
            </a:r>
          </a:p>
        </p:txBody>
      </p:sp>
      <p:sp>
        <p:nvSpPr>
          <p:cNvPr id="217" name="Shape 217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vi"/>
              <a:t>Have a closed form solution - solved by linear equations.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vi"/>
              <a:t>Transductive by nature but could be adapted to inductive learning.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vi"/>
              <a:t>Doesn’t require too many seeding data.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vi"/>
              <a:t>Doesn’t scale really well in training.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vi"/>
              <a:t>Unfortunately, I haven’t gathered enough annotated data to test on.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vi"/>
              <a:t>Further investigations</a:t>
            </a:r>
          </a:p>
        </p:txBody>
      </p:sp>
      <p:sp>
        <p:nvSpPr>
          <p:cNvPr id="223" name="Shape 223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vi"/>
              <a:t>Other type of entity pair: verb - head noun in prepositional phrase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vi"/>
              <a:t>Transitivity nature qualia link</a:t>
            </a:r>
          </a:p>
          <a:p>
            <a:pPr lvl="0" rtl="0">
              <a:spcBef>
                <a:spcPts val="0"/>
              </a:spcBef>
              <a:buNone/>
            </a:pPr>
            <a:r>
              <a:rPr lang="vi"/>
              <a:t> 			The singer sings a song</a:t>
            </a:r>
          </a:p>
        </p:txBody>
      </p:sp>
      <p:cxnSp>
        <p:nvCxnSpPr>
          <p:cNvPr id="224" name="Shape 224"/>
          <p:cNvCxnSpPr/>
          <p:nvPr/>
        </p:nvCxnSpPr>
        <p:spPr>
          <a:xfrm rot="10800000">
            <a:off x="3006800" y="3391150"/>
            <a:ext cx="0" cy="782699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25" name="Shape 225"/>
          <p:cNvCxnSpPr/>
          <p:nvPr/>
        </p:nvCxnSpPr>
        <p:spPr>
          <a:xfrm>
            <a:off x="4297400" y="3404975"/>
            <a:ext cx="13800" cy="752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26" name="Shape 226"/>
          <p:cNvCxnSpPr/>
          <p:nvPr/>
        </p:nvCxnSpPr>
        <p:spPr>
          <a:xfrm>
            <a:off x="4436075" y="3404975"/>
            <a:ext cx="13800" cy="752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27" name="Shape 227"/>
          <p:cNvCxnSpPr/>
          <p:nvPr/>
        </p:nvCxnSpPr>
        <p:spPr>
          <a:xfrm flipH="1" rot="10800000">
            <a:off x="4160100" y="3350025"/>
            <a:ext cx="12300" cy="535499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28" name="Shape 228"/>
          <p:cNvSpPr txBox="1"/>
          <p:nvPr/>
        </p:nvSpPr>
        <p:spPr>
          <a:xfrm>
            <a:off x="4498025" y="4132725"/>
            <a:ext cx="973499" cy="384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vi"/>
              <a:t>Agentive</a:t>
            </a:r>
          </a:p>
        </p:txBody>
      </p:sp>
      <p:sp>
        <p:nvSpPr>
          <p:cNvPr id="229" name="Shape 229"/>
          <p:cNvSpPr txBox="1"/>
          <p:nvPr/>
        </p:nvSpPr>
        <p:spPr>
          <a:xfrm>
            <a:off x="3171500" y="4157325"/>
            <a:ext cx="831299" cy="384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vi"/>
              <a:t>Formal</a:t>
            </a:r>
          </a:p>
        </p:txBody>
      </p:sp>
      <p:sp>
        <p:nvSpPr>
          <p:cNvPr id="230" name="Shape 230"/>
          <p:cNvSpPr txBox="1"/>
          <p:nvPr/>
        </p:nvSpPr>
        <p:spPr>
          <a:xfrm>
            <a:off x="3257012" y="3549075"/>
            <a:ext cx="831299" cy="384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vi"/>
              <a:t>Telic</a:t>
            </a:r>
          </a:p>
        </p:txBody>
      </p:sp>
      <p:cxnSp>
        <p:nvCxnSpPr>
          <p:cNvPr id="231" name="Shape 231"/>
          <p:cNvCxnSpPr/>
          <p:nvPr/>
        </p:nvCxnSpPr>
        <p:spPr>
          <a:xfrm rot="10800000">
            <a:off x="5423375" y="3350025"/>
            <a:ext cx="0" cy="782699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32" name="Shape 232"/>
          <p:cNvCxnSpPr/>
          <p:nvPr/>
        </p:nvCxnSpPr>
        <p:spPr>
          <a:xfrm>
            <a:off x="3034275" y="4157325"/>
            <a:ext cx="1276799" cy="2699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33" name="Shape 233"/>
          <p:cNvCxnSpPr/>
          <p:nvPr/>
        </p:nvCxnSpPr>
        <p:spPr>
          <a:xfrm flipH="1" rot="10800000">
            <a:off x="4449875" y="4132725"/>
            <a:ext cx="973499" cy="7499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34" name="Shape 234"/>
          <p:cNvCxnSpPr/>
          <p:nvPr/>
        </p:nvCxnSpPr>
        <p:spPr>
          <a:xfrm>
            <a:off x="3185225" y="3380925"/>
            <a:ext cx="0" cy="521699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35" name="Shape 235"/>
          <p:cNvSpPr txBox="1"/>
          <p:nvPr/>
        </p:nvSpPr>
        <p:spPr>
          <a:xfrm>
            <a:off x="3257012" y="3549075"/>
            <a:ext cx="831299" cy="384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vi"/>
              <a:t>Telic</a:t>
            </a:r>
          </a:p>
        </p:txBody>
      </p:sp>
      <p:cxnSp>
        <p:nvCxnSpPr>
          <p:cNvPr id="236" name="Shape 236"/>
          <p:cNvCxnSpPr/>
          <p:nvPr/>
        </p:nvCxnSpPr>
        <p:spPr>
          <a:xfrm>
            <a:off x="3236437" y="3907400"/>
            <a:ext cx="939599" cy="599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37" name="Shape 237"/>
          <p:cNvCxnSpPr/>
          <p:nvPr/>
        </p:nvCxnSpPr>
        <p:spPr>
          <a:xfrm flipH="1" rot="10800000">
            <a:off x="5683075" y="3350049"/>
            <a:ext cx="7499" cy="1285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ot"/>
            <a:round/>
            <a:headEnd len="lg" w="lg" type="none"/>
            <a:tailEnd len="lg" w="lg" type="triangle"/>
          </a:ln>
        </p:spPr>
      </p:cxnSp>
      <p:cxnSp>
        <p:nvCxnSpPr>
          <p:cNvPr id="238" name="Shape 238"/>
          <p:cNvCxnSpPr/>
          <p:nvPr/>
        </p:nvCxnSpPr>
        <p:spPr>
          <a:xfrm rot="10800000">
            <a:off x="2835225" y="4686950"/>
            <a:ext cx="2873399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ot"/>
            <a:round/>
            <a:headEnd len="lg" w="lg" type="none"/>
            <a:tailEnd len="lg" w="lg" type="none"/>
          </a:ln>
        </p:spPr>
      </p:cxnSp>
      <p:cxnSp>
        <p:nvCxnSpPr>
          <p:cNvPr id="239" name="Shape 239"/>
          <p:cNvCxnSpPr/>
          <p:nvPr/>
        </p:nvCxnSpPr>
        <p:spPr>
          <a:xfrm flipH="1" rot="10800000">
            <a:off x="2835150" y="3397100"/>
            <a:ext cx="12900" cy="1302599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ot"/>
            <a:round/>
            <a:headEnd len="lg" w="lg" type="none"/>
            <a:tailEnd len="lg" w="lg" type="none"/>
          </a:ln>
        </p:spPr>
      </p:cxnSp>
      <p:sp>
        <p:nvSpPr>
          <p:cNvPr id="240" name="Shape 240"/>
          <p:cNvSpPr txBox="1"/>
          <p:nvPr/>
        </p:nvSpPr>
        <p:spPr>
          <a:xfrm>
            <a:off x="3835925" y="4635850"/>
            <a:ext cx="1214100" cy="384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vi"/>
              <a:t>Agentive?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vi" sz="3000"/>
              <a:t>Qualia structure in GL theory</a:t>
            </a:r>
          </a:p>
        </p:txBody>
      </p:sp>
      <p:sp>
        <p:nvSpPr>
          <p:cNvPr id="49" name="Shape 49"/>
          <p:cNvSpPr txBox="1"/>
          <p:nvPr>
            <p:ph idx="1" type="body"/>
          </p:nvPr>
        </p:nvSpPr>
        <p:spPr>
          <a:xfrm>
            <a:off x="457200" y="1186400"/>
            <a:ext cx="8229600" cy="3725699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4191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-"/>
            </a:pPr>
            <a:r>
              <a:rPr lang="vi"/>
              <a:t>“bake a cake”</a:t>
            </a:r>
          </a:p>
          <a:p>
            <a:pPr lv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lv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Shape 50"/>
          <p:cNvSpPr txBox="1"/>
          <p:nvPr/>
        </p:nvSpPr>
        <p:spPr>
          <a:xfrm>
            <a:off x="192225" y="2169300"/>
            <a:ext cx="3995399" cy="237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vi" sz="1800"/>
              <a:t>bake</a:t>
            </a:r>
          </a:p>
          <a:p>
            <a:pPr lvl="0" rtl="0">
              <a:spcBef>
                <a:spcPts val="0"/>
              </a:spcBef>
              <a:buNone/>
            </a:pPr>
            <a:r>
              <a:rPr lang="vi" sz="1800"/>
              <a:t>	EVENT = ….</a:t>
            </a:r>
          </a:p>
          <a:p>
            <a:pPr lvl="0" rtl="0">
              <a:spcBef>
                <a:spcPts val="0"/>
              </a:spcBef>
              <a:buNone/>
            </a:pPr>
            <a:r>
              <a:rPr lang="vi" sz="1800"/>
              <a:t>	ARGSTR = …</a:t>
            </a:r>
          </a:p>
          <a:p>
            <a:pPr lvl="0" rtl="0">
              <a:spcBef>
                <a:spcPts val="0"/>
              </a:spcBef>
              <a:buNone/>
            </a:pPr>
            <a:r>
              <a:rPr lang="vi" sz="1800"/>
              <a:t>	QUALIA = state_change_lcp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vi" sz="1800"/>
              <a:t>		          A = bake_act (e,   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vi" sz="1800"/>
              <a:t>		</a:t>
            </a:r>
            <a:r>
              <a:rPr lang="vi" sz="1800">
                <a:solidFill>
                  <a:schemeClr val="dk1"/>
                </a:solidFill>
              </a:rPr>
              <a:t>Arg</a:t>
            </a:r>
            <a:r>
              <a:rPr baseline="-25000" lang="vi" sz="1800">
                <a:solidFill>
                  <a:schemeClr val="dk1"/>
                </a:solidFill>
              </a:rPr>
              <a:t>1</a:t>
            </a:r>
            <a:r>
              <a:rPr lang="vi" sz="1800">
                <a:solidFill>
                  <a:schemeClr val="dk1"/>
                </a:solidFill>
              </a:rPr>
              <a:t>:animate</a:t>
            </a:r>
            <a:r>
              <a:rPr baseline="-25000" lang="vi" sz="1800">
                <a:solidFill>
                  <a:schemeClr val="dk1"/>
                </a:solidFill>
              </a:rPr>
              <a:t> </a:t>
            </a:r>
            <a:r>
              <a:rPr lang="vi" sz="1800">
                <a:solidFill>
                  <a:schemeClr val="dk1"/>
                </a:solidFill>
              </a:rPr>
              <a:t>, Arg</a:t>
            </a:r>
            <a:r>
              <a:rPr baseline="-25000" lang="vi" sz="1800">
                <a:solidFill>
                  <a:schemeClr val="dk1"/>
                </a:solidFill>
              </a:rPr>
              <a:t>2: </a:t>
            </a:r>
            <a:r>
              <a:rPr lang="vi" sz="1800">
                <a:solidFill>
                  <a:schemeClr val="dk1"/>
                </a:solidFill>
              </a:rPr>
              <a:t>mass)</a:t>
            </a:r>
          </a:p>
        </p:txBody>
      </p:sp>
      <p:sp>
        <p:nvSpPr>
          <p:cNvPr id="51" name="Shape 51"/>
          <p:cNvSpPr txBox="1"/>
          <p:nvPr/>
        </p:nvSpPr>
        <p:spPr>
          <a:xfrm>
            <a:off x="4999000" y="2169300"/>
            <a:ext cx="3995399" cy="237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vi" sz="1800"/>
              <a:t>cake</a:t>
            </a:r>
          </a:p>
          <a:p>
            <a:pPr lvl="0" rtl="0">
              <a:spcBef>
                <a:spcPts val="0"/>
              </a:spcBef>
              <a:buNone/>
            </a:pPr>
            <a:r>
              <a:rPr lang="vi" sz="1800"/>
              <a:t>	ARGSTR = …</a:t>
            </a:r>
          </a:p>
          <a:p>
            <a:pPr lvl="0" rtl="0">
              <a:spcBef>
                <a:spcPts val="0"/>
              </a:spcBef>
              <a:buNone/>
            </a:pPr>
            <a:r>
              <a:rPr lang="vi" sz="1800"/>
              <a:t>	QUALIA = C = y</a:t>
            </a:r>
          </a:p>
          <a:p>
            <a:pPr indent="457200" lvl="0" marL="914400" rtl="0">
              <a:spcBef>
                <a:spcPts val="0"/>
              </a:spcBef>
              <a:buNone/>
            </a:pPr>
            <a:r>
              <a:rPr lang="vi" sz="1800"/>
              <a:t>   F = x: food</a:t>
            </a:r>
          </a:p>
          <a:p>
            <a:pPr indent="457200" lvl="0" marL="914400" rtl="0">
              <a:spcBef>
                <a:spcPts val="0"/>
              </a:spcBef>
              <a:buNone/>
            </a:pPr>
            <a:r>
              <a:rPr lang="vi" sz="1800"/>
              <a:t>   T = eat(e, z, x)	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vi" sz="1800"/>
              <a:t>		          A = bake_act (e,w,y) 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vi" sz="3000"/>
              <a:t>Qualia structure in GL theory</a:t>
            </a:r>
          </a:p>
        </p:txBody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4191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-"/>
            </a:pPr>
            <a:r>
              <a:rPr lang="vi"/>
              <a:t>Qualia structure union</a:t>
            </a:r>
          </a:p>
        </p:txBody>
      </p:sp>
      <p:sp>
        <p:nvSpPr>
          <p:cNvPr id="58" name="Shape 58"/>
          <p:cNvSpPr txBox="1"/>
          <p:nvPr/>
        </p:nvSpPr>
        <p:spPr>
          <a:xfrm>
            <a:off x="4999000" y="2169300"/>
            <a:ext cx="3995399" cy="237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vi" sz="1800"/>
              <a:t>cake</a:t>
            </a:r>
          </a:p>
          <a:p>
            <a:pPr lvl="0" rtl="0">
              <a:spcBef>
                <a:spcPts val="0"/>
              </a:spcBef>
              <a:buNone/>
            </a:pPr>
            <a:r>
              <a:rPr lang="vi" sz="1800"/>
              <a:t>	ARGSTR = …</a:t>
            </a:r>
          </a:p>
          <a:p>
            <a:pPr lvl="0" rtl="0">
              <a:spcBef>
                <a:spcPts val="0"/>
              </a:spcBef>
              <a:buNone/>
            </a:pPr>
            <a:r>
              <a:rPr lang="vi" sz="1800"/>
              <a:t>	QUALIA = C = y</a:t>
            </a:r>
          </a:p>
          <a:p>
            <a:pPr indent="457200" lvl="0" marL="914400" rtl="0">
              <a:spcBef>
                <a:spcPts val="0"/>
              </a:spcBef>
              <a:buNone/>
            </a:pPr>
            <a:r>
              <a:rPr lang="vi" sz="1800"/>
              <a:t>   F = x: food</a:t>
            </a:r>
          </a:p>
          <a:p>
            <a:pPr indent="457200" lvl="0" marL="914400" rtl="0">
              <a:spcBef>
                <a:spcPts val="0"/>
              </a:spcBef>
              <a:buNone/>
            </a:pPr>
            <a:r>
              <a:rPr lang="vi" sz="1800"/>
              <a:t>   T = eat(e, z, x)	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vi" sz="1800"/>
              <a:t>		          A = bake_act (e,w,y)  </a:t>
            </a:r>
          </a:p>
        </p:txBody>
      </p:sp>
      <p:sp>
        <p:nvSpPr>
          <p:cNvPr id="59" name="Shape 59"/>
          <p:cNvSpPr txBox="1"/>
          <p:nvPr/>
        </p:nvSpPr>
        <p:spPr>
          <a:xfrm>
            <a:off x="192225" y="2169300"/>
            <a:ext cx="3995399" cy="237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vi" sz="1800"/>
              <a:t>bake</a:t>
            </a:r>
          </a:p>
          <a:p>
            <a:pPr lvl="0" rtl="0">
              <a:spcBef>
                <a:spcPts val="0"/>
              </a:spcBef>
              <a:buNone/>
            </a:pPr>
            <a:r>
              <a:rPr lang="vi" sz="1800"/>
              <a:t>	EVENT = ….</a:t>
            </a:r>
          </a:p>
          <a:p>
            <a:pPr lvl="0" rtl="0">
              <a:spcBef>
                <a:spcPts val="0"/>
              </a:spcBef>
              <a:buNone/>
            </a:pPr>
            <a:r>
              <a:rPr lang="vi" sz="1800"/>
              <a:t>	ARGSTR = …</a:t>
            </a:r>
          </a:p>
          <a:p>
            <a:pPr lvl="0" rtl="0">
              <a:spcBef>
                <a:spcPts val="0"/>
              </a:spcBef>
              <a:buNone/>
            </a:pPr>
            <a:r>
              <a:rPr lang="vi" sz="1800"/>
              <a:t>	QUALIA = state_change_lcp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vi" sz="1800"/>
              <a:t>		          A = bake_act (e,   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vi" sz="1800"/>
              <a:t>		</a:t>
            </a:r>
            <a:r>
              <a:rPr lang="vi" sz="1800">
                <a:solidFill>
                  <a:schemeClr val="dk1"/>
                </a:solidFill>
              </a:rPr>
              <a:t>p:animate</a:t>
            </a:r>
            <a:r>
              <a:rPr baseline="-25000" lang="vi" sz="1800">
                <a:solidFill>
                  <a:schemeClr val="dk1"/>
                </a:solidFill>
              </a:rPr>
              <a:t> </a:t>
            </a:r>
            <a:r>
              <a:rPr lang="vi" sz="1800">
                <a:solidFill>
                  <a:schemeClr val="dk1"/>
                </a:solidFill>
              </a:rPr>
              <a:t>, y</a:t>
            </a:r>
            <a:r>
              <a:rPr baseline="-25000" lang="vi" sz="1800">
                <a:solidFill>
                  <a:schemeClr val="dk1"/>
                </a:solidFill>
              </a:rPr>
              <a:t>: </a:t>
            </a:r>
            <a:r>
              <a:rPr lang="vi" sz="1800">
                <a:solidFill>
                  <a:schemeClr val="dk1"/>
                </a:solidFill>
              </a:rPr>
              <a:t>mass)</a:t>
            </a:r>
          </a:p>
        </p:txBody>
      </p:sp>
      <p:cxnSp>
        <p:nvCxnSpPr>
          <p:cNvPr id="60" name="Shape 60"/>
          <p:cNvCxnSpPr/>
          <p:nvPr/>
        </p:nvCxnSpPr>
        <p:spPr>
          <a:xfrm>
            <a:off x="3638375" y="3473625"/>
            <a:ext cx="2897099" cy="302099"/>
          </a:xfrm>
          <a:prstGeom prst="straightConnector1">
            <a:avLst/>
          </a:prstGeom>
          <a:noFill/>
          <a:ln cap="flat" cmpd="sng" w="19050">
            <a:solidFill>
              <a:srgbClr val="00FFFF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vi" sz="3000"/>
              <a:t>Qualia structure in GL theory</a:t>
            </a:r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4191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-"/>
            </a:pPr>
            <a:r>
              <a:rPr lang="vi"/>
              <a:t>Qualia structure union</a:t>
            </a:r>
          </a:p>
        </p:txBody>
      </p:sp>
      <p:sp>
        <p:nvSpPr>
          <p:cNvPr id="67" name="Shape 67"/>
          <p:cNvSpPr txBox="1"/>
          <p:nvPr/>
        </p:nvSpPr>
        <p:spPr>
          <a:xfrm>
            <a:off x="2574300" y="2351975"/>
            <a:ext cx="3995399" cy="1807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vi" sz="1800"/>
              <a:t>bake a cake</a:t>
            </a:r>
          </a:p>
          <a:p>
            <a:pPr lvl="0" rtl="0">
              <a:spcBef>
                <a:spcPts val="0"/>
              </a:spcBef>
              <a:buNone/>
            </a:pPr>
            <a:r>
              <a:rPr lang="vi" sz="1800"/>
              <a:t>	ARGSTR = …</a:t>
            </a:r>
          </a:p>
          <a:p>
            <a:pPr lvl="0" rtl="0">
              <a:spcBef>
                <a:spcPts val="0"/>
              </a:spcBef>
              <a:buNone/>
            </a:pPr>
            <a:r>
              <a:rPr lang="vi" sz="1800"/>
              <a:t>	QUALIA = F = exist(x)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vi" sz="1800"/>
              <a:t>		          A = bake_act (e,p,y)</a:t>
            </a:r>
          </a:p>
          <a:p>
            <a:pPr indent="0" lvl="0" marL="1371600" rtl="0">
              <a:spcBef>
                <a:spcPts val="0"/>
              </a:spcBef>
              <a:buNone/>
            </a:pPr>
            <a:r>
              <a:rPr lang="vi" sz="1800"/>
              <a:t>   T = eat(e, p, x)  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vi" sz="3000"/>
              <a:t>Qualia structure in GL theory</a:t>
            </a:r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4191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-"/>
            </a:pPr>
            <a:r>
              <a:rPr lang="vi"/>
              <a:t>Qualia binding happens between many type of entities</a:t>
            </a:r>
          </a:p>
          <a:p>
            <a:pPr indent="-4191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25000"/>
              <a:buFont typeface="Arial"/>
              <a:buChar char="-"/>
            </a:pPr>
            <a:r>
              <a:rPr lang="vi"/>
              <a:t>Verb object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har char="-"/>
            </a:pPr>
            <a:r>
              <a:rPr lang="vi"/>
              <a:t>Noun compound: horror film, gas mask, vacuum cleaner, silk dress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har char="-"/>
            </a:pPr>
            <a:r>
              <a:rPr lang="vi"/>
              <a:t>Modifier noun: useful knife, synthetic material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har char="-"/>
            </a:pPr>
            <a:r>
              <a:rPr lang="vi"/>
              <a:t>Subject object: The baker bake a cake</a:t>
            </a:r>
          </a:p>
          <a:p>
            <a:pPr lv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lv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vi" sz="3000"/>
              <a:t>Qualia structure in GL theory</a:t>
            </a:r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-"/>
            </a:pPr>
            <a:r>
              <a:rPr lang="vi" sz="2400"/>
              <a:t>Qualia binding labeling vs semantic role labeling</a:t>
            </a:r>
          </a:p>
          <a:p>
            <a:pPr indent="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vi"/>
              <a:t>The singer sings a song</a:t>
            </a:r>
          </a:p>
        </p:txBody>
      </p:sp>
      <p:cxnSp>
        <p:nvCxnSpPr>
          <p:cNvPr id="80" name="Shape 80"/>
          <p:cNvCxnSpPr/>
          <p:nvPr/>
        </p:nvCxnSpPr>
        <p:spPr>
          <a:xfrm flipH="1">
            <a:off x="3019249" y="2306600"/>
            <a:ext cx="13800" cy="590399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81" name="Shape 81"/>
          <p:cNvCxnSpPr/>
          <p:nvPr/>
        </p:nvCxnSpPr>
        <p:spPr>
          <a:xfrm>
            <a:off x="4283675" y="2340950"/>
            <a:ext cx="0" cy="521699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82" name="Shape 82"/>
          <p:cNvCxnSpPr/>
          <p:nvPr/>
        </p:nvCxnSpPr>
        <p:spPr>
          <a:xfrm flipH="1" rot="10800000">
            <a:off x="3034275" y="2330674"/>
            <a:ext cx="961199" cy="17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83" name="Shape 83"/>
          <p:cNvCxnSpPr/>
          <p:nvPr/>
        </p:nvCxnSpPr>
        <p:spPr>
          <a:xfrm flipH="1">
            <a:off x="5493324" y="2306600"/>
            <a:ext cx="13800" cy="590399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84" name="Shape 84"/>
          <p:cNvCxnSpPr/>
          <p:nvPr/>
        </p:nvCxnSpPr>
        <p:spPr>
          <a:xfrm flipH="1" rot="10800000">
            <a:off x="4283675" y="2320250"/>
            <a:ext cx="1221899" cy="20699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85" name="Shape 85"/>
          <p:cNvCxnSpPr/>
          <p:nvPr/>
        </p:nvCxnSpPr>
        <p:spPr>
          <a:xfrm>
            <a:off x="3996700" y="2310900"/>
            <a:ext cx="0" cy="521699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86" name="Shape 86"/>
          <p:cNvCxnSpPr/>
          <p:nvPr/>
        </p:nvCxnSpPr>
        <p:spPr>
          <a:xfrm>
            <a:off x="3034275" y="4157325"/>
            <a:ext cx="1276799" cy="2699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87" name="Shape 87"/>
          <p:cNvCxnSpPr/>
          <p:nvPr/>
        </p:nvCxnSpPr>
        <p:spPr>
          <a:xfrm rot="10800000">
            <a:off x="3006800" y="3391150"/>
            <a:ext cx="0" cy="782699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88" name="Shape 88"/>
          <p:cNvCxnSpPr/>
          <p:nvPr/>
        </p:nvCxnSpPr>
        <p:spPr>
          <a:xfrm>
            <a:off x="4297400" y="3404975"/>
            <a:ext cx="13800" cy="752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89" name="Shape 89"/>
          <p:cNvCxnSpPr/>
          <p:nvPr/>
        </p:nvCxnSpPr>
        <p:spPr>
          <a:xfrm>
            <a:off x="4436075" y="3404975"/>
            <a:ext cx="13800" cy="752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90" name="Shape 90"/>
          <p:cNvCxnSpPr/>
          <p:nvPr/>
        </p:nvCxnSpPr>
        <p:spPr>
          <a:xfrm flipH="1" rot="10800000">
            <a:off x="4449875" y="4132725"/>
            <a:ext cx="973499" cy="7499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91" name="Shape 91"/>
          <p:cNvCxnSpPr/>
          <p:nvPr/>
        </p:nvCxnSpPr>
        <p:spPr>
          <a:xfrm rot="10800000">
            <a:off x="5423375" y="3350025"/>
            <a:ext cx="0" cy="782699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92" name="Shape 92"/>
          <p:cNvCxnSpPr/>
          <p:nvPr/>
        </p:nvCxnSpPr>
        <p:spPr>
          <a:xfrm flipH="1" rot="10800000">
            <a:off x="4160100" y="3350025"/>
            <a:ext cx="12300" cy="535499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93" name="Shape 93"/>
          <p:cNvCxnSpPr/>
          <p:nvPr/>
        </p:nvCxnSpPr>
        <p:spPr>
          <a:xfrm flipH="1" rot="10800000">
            <a:off x="3171500" y="3885524"/>
            <a:ext cx="961199" cy="17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94" name="Shape 94"/>
          <p:cNvCxnSpPr/>
          <p:nvPr/>
        </p:nvCxnSpPr>
        <p:spPr>
          <a:xfrm>
            <a:off x="3185225" y="3380925"/>
            <a:ext cx="0" cy="521699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95" name="Shape 95"/>
          <p:cNvSpPr txBox="1"/>
          <p:nvPr/>
        </p:nvSpPr>
        <p:spPr>
          <a:xfrm>
            <a:off x="3157725" y="1922000"/>
            <a:ext cx="714300" cy="384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vi"/>
              <a:t>Agent</a:t>
            </a:r>
          </a:p>
        </p:txBody>
      </p:sp>
      <p:sp>
        <p:nvSpPr>
          <p:cNvPr id="96" name="Shape 96"/>
          <p:cNvSpPr txBox="1"/>
          <p:nvPr/>
        </p:nvSpPr>
        <p:spPr>
          <a:xfrm>
            <a:off x="4449875" y="1922000"/>
            <a:ext cx="877200" cy="384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vi"/>
              <a:t>Theme</a:t>
            </a:r>
          </a:p>
        </p:txBody>
      </p:sp>
      <p:sp>
        <p:nvSpPr>
          <p:cNvPr id="97" name="Shape 97"/>
          <p:cNvSpPr txBox="1"/>
          <p:nvPr/>
        </p:nvSpPr>
        <p:spPr>
          <a:xfrm>
            <a:off x="4449875" y="4173850"/>
            <a:ext cx="973499" cy="384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vi"/>
              <a:t>Agentive</a:t>
            </a:r>
          </a:p>
        </p:txBody>
      </p:sp>
      <p:sp>
        <p:nvSpPr>
          <p:cNvPr id="98" name="Shape 98"/>
          <p:cNvSpPr txBox="1"/>
          <p:nvPr/>
        </p:nvSpPr>
        <p:spPr>
          <a:xfrm>
            <a:off x="3171500" y="4157325"/>
            <a:ext cx="831299" cy="384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vi"/>
              <a:t>Formal</a:t>
            </a:r>
          </a:p>
        </p:txBody>
      </p:sp>
      <p:sp>
        <p:nvSpPr>
          <p:cNvPr id="99" name="Shape 99"/>
          <p:cNvSpPr txBox="1"/>
          <p:nvPr/>
        </p:nvSpPr>
        <p:spPr>
          <a:xfrm>
            <a:off x="3257012" y="3549075"/>
            <a:ext cx="831299" cy="384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vi"/>
              <a:t>Telic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vi" sz="3000"/>
              <a:t>Qualia structure in GL theory</a:t>
            </a:r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-"/>
            </a:pPr>
            <a:r>
              <a:rPr lang="vi" sz="2400"/>
              <a:t>GL and qualia structure solve some interesting semantic problems. E.x. Polysemy: sense unification in Wordnet.</a:t>
            </a:r>
          </a:p>
          <a:p>
            <a:pPr indent="-3810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100000"/>
              <a:buChar char="-"/>
            </a:pPr>
            <a:r>
              <a:rPr lang="vi"/>
              <a:t>eat: take in solid food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har char="-"/>
            </a:pPr>
            <a:r>
              <a:rPr lang="vi"/>
              <a:t>eat: eat a meal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har char="-"/>
            </a:pPr>
            <a:r>
              <a:rPr lang="vi"/>
              <a:t>eat: take in food; used of animal only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har char="-"/>
            </a:pPr>
            <a:r>
              <a:rPr lang="vi"/>
              <a:t>eat: </a:t>
            </a:r>
            <a:r>
              <a:rPr lang="vi">
                <a:highlight>
                  <a:srgbClr val="FFF8F1"/>
                </a:highlight>
              </a:rPr>
              <a:t>worry or cause anxiety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har char="-"/>
            </a:pPr>
            <a:r>
              <a:rPr lang="vi"/>
              <a:t>eat: </a:t>
            </a:r>
            <a:r>
              <a:rPr lang="vi">
                <a:highlight>
                  <a:srgbClr val="FFF8F1"/>
                </a:highlight>
              </a:rPr>
              <a:t>cause to deteriorate</a:t>
            </a:r>
          </a:p>
          <a:p>
            <a:pPr lv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vi" sz="3000"/>
              <a:t>Qualia structure in GL theory</a:t>
            </a:r>
          </a:p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4191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-"/>
            </a:pPr>
            <a:r>
              <a:rPr lang="vi"/>
              <a:t>Metonymy:  seize the throne</a:t>
            </a:r>
          </a:p>
          <a:p>
            <a:pPr lv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Shape 112"/>
          <p:cNvSpPr txBox="1"/>
          <p:nvPr/>
        </p:nvSpPr>
        <p:spPr>
          <a:xfrm>
            <a:off x="457200" y="2169300"/>
            <a:ext cx="3995399" cy="2100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vi" sz="1800"/>
              <a:t>seize</a:t>
            </a:r>
          </a:p>
          <a:p>
            <a:pPr lvl="0" rtl="0">
              <a:spcBef>
                <a:spcPts val="0"/>
              </a:spcBef>
              <a:buNone/>
            </a:pPr>
            <a:r>
              <a:rPr lang="vi" sz="1800"/>
              <a:t>	EVENT = ….</a:t>
            </a:r>
          </a:p>
          <a:p>
            <a:pPr lvl="0" rtl="0">
              <a:spcBef>
                <a:spcPts val="0"/>
              </a:spcBef>
              <a:buNone/>
            </a:pPr>
            <a:r>
              <a:rPr lang="vi" sz="1800"/>
              <a:t>	ARGSTR = …</a:t>
            </a:r>
          </a:p>
          <a:p>
            <a:pPr lvl="0" rtl="0">
              <a:spcBef>
                <a:spcPts val="0"/>
              </a:spcBef>
              <a:buNone/>
            </a:pPr>
            <a:r>
              <a:rPr lang="vi" sz="1800"/>
              <a:t>	QUALIA = </a:t>
            </a:r>
          </a:p>
          <a:p>
            <a:pPr lvl="0" rtl="0">
              <a:spcBef>
                <a:spcPts val="0"/>
              </a:spcBef>
              <a:buNone/>
            </a:pPr>
            <a:r>
              <a:rPr lang="vi" sz="1800"/>
              <a:t>		A = possess(y,x)</a:t>
            </a:r>
          </a:p>
        </p:txBody>
      </p:sp>
      <p:sp>
        <p:nvSpPr>
          <p:cNvPr id="113" name="Shape 113"/>
          <p:cNvSpPr txBox="1"/>
          <p:nvPr/>
        </p:nvSpPr>
        <p:spPr>
          <a:xfrm>
            <a:off x="5040175" y="2169300"/>
            <a:ext cx="3995399" cy="2100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vi" sz="1800"/>
              <a:t>throne</a:t>
            </a:r>
          </a:p>
          <a:p>
            <a:pPr lvl="0" rtl="0">
              <a:spcBef>
                <a:spcPts val="0"/>
              </a:spcBef>
              <a:buNone/>
            </a:pPr>
            <a:r>
              <a:rPr lang="vi" sz="1800"/>
              <a:t>	ARGSTR = …</a:t>
            </a:r>
          </a:p>
          <a:p>
            <a:pPr lvl="0" rtl="0">
              <a:spcBef>
                <a:spcPts val="0"/>
              </a:spcBef>
              <a:buNone/>
            </a:pPr>
            <a:r>
              <a:rPr lang="vi" sz="1800"/>
              <a:t>	QUALIA = </a:t>
            </a:r>
          </a:p>
          <a:p>
            <a:pPr indent="457200" lvl="0" marL="457200" rtl="0">
              <a:spcBef>
                <a:spcPts val="0"/>
              </a:spcBef>
              <a:buNone/>
            </a:pPr>
            <a:r>
              <a:rPr lang="vi" sz="1800"/>
              <a:t>F: x: chair</a:t>
            </a:r>
          </a:p>
          <a:p>
            <a:pPr indent="457200" lvl="0" marL="457200" rtl="0">
              <a:spcBef>
                <a:spcPts val="0"/>
              </a:spcBef>
              <a:buNone/>
            </a:pPr>
            <a:r>
              <a:rPr lang="vi" sz="1800"/>
              <a:t>T:  </a:t>
            </a:r>
          </a:p>
          <a:p>
            <a:pPr indent="457200" lvl="0" marL="1371600" rtl="0">
              <a:spcBef>
                <a:spcPts val="0"/>
              </a:spcBef>
              <a:buNone/>
            </a:pPr>
            <a:r>
              <a:rPr lang="vi" sz="1800"/>
              <a:t>  </a:t>
            </a:r>
          </a:p>
        </p:txBody>
      </p:sp>
      <p:sp>
        <p:nvSpPr>
          <p:cNvPr id="114" name="Shape 114"/>
          <p:cNvSpPr txBox="1"/>
          <p:nvPr/>
        </p:nvSpPr>
        <p:spPr>
          <a:xfrm>
            <a:off x="6343200" y="3404975"/>
            <a:ext cx="2343599" cy="645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vi"/>
              <a:t>T = control(y, z: sovereign)</a:t>
            </a:r>
          </a:p>
          <a:p>
            <a:pPr lvl="0">
              <a:spcBef>
                <a:spcPts val="0"/>
              </a:spcBef>
              <a:buNone/>
            </a:pPr>
            <a:r>
              <a:rPr lang="vi"/>
              <a:t>A = sit(y,x) / possess(y,x)</a:t>
            </a:r>
          </a:p>
        </p:txBody>
      </p:sp>
      <p:cxnSp>
        <p:nvCxnSpPr>
          <p:cNvPr id="115" name="Shape 115"/>
          <p:cNvCxnSpPr/>
          <p:nvPr/>
        </p:nvCxnSpPr>
        <p:spPr>
          <a:xfrm>
            <a:off x="3266575" y="3493075"/>
            <a:ext cx="3405900" cy="392399"/>
          </a:xfrm>
          <a:prstGeom prst="straightConnector1">
            <a:avLst/>
          </a:prstGeom>
          <a:noFill/>
          <a:ln cap="flat" cmpd="sng" w="19050">
            <a:solidFill>
              <a:srgbClr val="00FFFF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Custom 218">
      <a:dk1>
        <a:srgbClr val="000000"/>
      </a:dk1>
      <a:lt1>
        <a:srgbClr val="FFFFFF"/>
      </a:lt1>
      <a:dk2>
        <a:srgbClr val="5B595A"/>
      </a:dk2>
      <a:lt2>
        <a:srgbClr val="CFD4D4"/>
      </a:lt2>
      <a:accent1>
        <a:srgbClr val="CC0202"/>
      </a:accent1>
      <a:accent2>
        <a:srgbClr val="228AFF"/>
      </a:accent2>
      <a:accent3>
        <a:srgbClr val="FBC82F"/>
      </a:accent3>
      <a:accent4>
        <a:srgbClr val="253E91"/>
      </a:accent4>
      <a:accent5>
        <a:srgbClr val="F68D0C"/>
      </a:accent5>
      <a:accent6>
        <a:srgbClr val="257E12"/>
      </a:accent6>
      <a:hlink>
        <a:srgbClr val="144C72"/>
      </a:hlink>
      <a:folHlink>
        <a:srgbClr val="8C9D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