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Medium"/>
      <p:regular r:id="rId32"/>
      <p:bold r:id="rId33"/>
      <p:italic r:id="rId34"/>
      <p:boldItalic r:id="rId35"/>
    </p:embeddedFon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edium-bold.fntdata"/><Relationship Id="rId10" Type="http://schemas.openxmlformats.org/officeDocument/2006/relationships/slide" Target="slides/slide5.xml"/><Relationship Id="rId32" Type="http://schemas.openxmlformats.org/officeDocument/2006/relationships/font" Target="fonts/RobotoMedium-regular.fntdata"/><Relationship Id="rId13" Type="http://schemas.openxmlformats.org/officeDocument/2006/relationships/slide" Target="slides/slide8.xml"/><Relationship Id="rId35" Type="http://schemas.openxmlformats.org/officeDocument/2006/relationships/font" Target="fonts/RobotoMedium-boldItalic.fntdata"/><Relationship Id="rId12" Type="http://schemas.openxmlformats.org/officeDocument/2006/relationships/slide" Target="slides/slide7.xml"/><Relationship Id="rId34" Type="http://schemas.openxmlformats.org/officeDocument/2006/relationships/font" Target="fonts/RobotoMedium-italic.fntdata"/><Relationship Id="rId15" Type="http://schemas.openxmlformats.org/officeDocument/2006/relationships/slide" Target="slides/slide10.xml"/><Relationship Id="rId37" Type="http://schemas.openxmlformats.org/officeDocument/2006/relationships/font" Target="fonts/PTSansNarrow-bold.fntdata"/><Relationship Id="rId14" Type="http://schemas.openxmlformats.org/officeDocument/2006/relationships/slide" Target="slides/slide9.xml"/><Relationship Id="rId36" Type="http://schemas.openxmlformats.org/officeDocument/2006/relationships/font" Target="fonts/PTSansNarrow-regular.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c2f4dffc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2f4dffc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c2f4dffc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c2f4dffc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c2f4dffc7_8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c2f4dffc7_8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c2f4dffc7_8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c2f4dffc7_8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c2f4dffc7_8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c2f4dffc7_8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c2f4dffc7_8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c2f4dffc7_8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c2f4dff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c2f4dff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c2f4dff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c2f4dff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c2f4dffc7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c2f4dffc7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d59e2d6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d59e2d6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2f4dff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2f4dff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c2f4dffc7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c2f4dffc7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c2f4dffc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c2f4dffc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c2f4dffc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c2f4dffc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c2f4dffc7_1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c2f4dffc7_1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c2f4dffc7_1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c2f4dffc7_1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c2f4dffc7_8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c2f4dffc7_8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c2f4dffc7_8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c2f4dffc7_8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c2f4dff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2f4dff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c2f4dff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c2f4dff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c2f4dff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c2f4dff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c2f4dff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c2f4dff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2f4dffc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2f4dffc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c2f4dffc7_8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2f4dffc7_8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c2f4dffc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c2f4dffc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695700" y="1121300"/>
            <a:ext cx="7752600" cy="17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latin typeface="Roboto Medium"/>
                <a:ea typeface="Roboto Medium"/>
                <a:cs typeface="Roboto Medium"/>
                <a:sym typeface="Roboto Medium"/>
              </a:rPr>
              <a:t>Đồ án cuối kỳ:</a:t>
            </a:r>
            <a:endParaRPr b="0">
              <a:latin typeface="Roboto Medium"/>
              <a:ea typeface="Roboto Medium"/>
              <a:cs typeface="Roboto Medium"/>
              <a:sym typeface="Roboto Medium"/>
            </a:endParaRPr>
          </a:p>
          <a:p>
            <a:pPr indent="0" lvl="0" marL="0" rtl="0" algn="ctr">
              <a:spcBef>
                <a:spcPts val="0"/>
              </a:spcBef>
              <a:spcAft>
                <a:spcPts val="0"/>
              </a:spcAft>
              <a:buNone/>
            </a:pPr>
            <a:r>
              <a:rPr b="0" lang="en">
                <a:latin typeface="Roboto Medium"/>
                <a:ea typeface="Roboto Medium"/>
                <a:cs typeface="Roboto Medium"/>
                <a:sym typeface="Roboto Medium"/>
              </a:rPr>
              <a:t>Phân loại văn bản tin tức</a:t>
            </a:r>
            <a:endParaRPr b="0">
              <a:latin typeface="Roboto Medium"/>
              <a:ea typeface="Roboto Medium"/>
              <a:cs typeface="Roboto Medium"/>
              <a:sym typeface="Roboto Medium"/>
            </a:endParaRPr>
          </a:p>
        </p:txBody>
      </p:sp>
      <p:sp>
        <p:nvSpPr>
          <p:cNvPr id="67" name="Google Shape;67;p13"/>
          <p:cNvSpPr txBox="1"/>
          <p:nvPr>
            <p:ph idx="1" type="subTitle"/>
          </p:nvPr>
        </p:nvSpPr>
        <p:spPr>
          <a:xfrm>
            <a:off x="311700" y="2627325"/>
            <a:ext cx="8520600" cy="139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Sinh viên 1: Trần Quang Minh</a:t>
            </a:r>
            <a:endParaRPr/>
          </a:p>
          <a:p>
            <a:pPr indent="0" lvl="0" marL="0" rtl="0" algn="ctr">
              <a:spcBef>
                <a:spcPts val="0"/>
              </a:spcBef>
              <a:spcAft>
                <a:spcPts val="0"/>
              </a:spcAft>
              <a:buNone/>
            </a:pPr>
            <a:r>
              <a:rPr lang="en"/>
              <a:t>Sinh viên 2: Đoàn Quang Tuấn</a:t>
            </a:r>
            <a:endParaRPr/>
          </a:p>
        </p:txBody>
      </p:sp>
      <p:sp>
        <p:nvSpPr>
          <p:cNvPr id="68" name="Google Shape;68;p13"/>
          <p:cNvSpPr txBox="1"/>
          <p:nvPr/>
        </p:nvSpPr>
        <p:spPr>
          <a:xfrm>
            <a:off x="1421700" y="0"/>
            <a:ext cx="63006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Môn học: Khoa học dữ liệu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2120363" y="540913"/>
            <a:ext cx="4903275" cy="4061675"/>
          </a:xfrm>
          <a:prstGeom prst="rect">
            <a:avLst/>
          </a:prstGeom>
          <a:noFill/>
          <a:ln>
            <a:noFill/>
          </a:ln>
        </p:spPr>
      </p:pic>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38" name="Google Shape;138;p23"/>
          <p:cNvPicPr preferRelativeResize="0"/>
          <p:nvPr/>
        </p:nvPicPr>
        <p:blipFill>
          <a:blip r:embed="rId3">
            <a:alphaModFix/>
          </a:blip>
          <a:stretch>
            <a:fillRect/>
          </a:stretch>
        </p:blipFill>
        <p:spPr>
          <a:xfrm>
            <a:off x="2005725" y="685775"/>
            <a:ext cx="5132549" cy="397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44" name="Google Shape;144;p24"/>
          <p:cNvPicPr preferRelativeResize="0"/>
          <p:nvPr/>
        </p:nvPicPr>
        <p:blipFill>
          <a:blip r:embed="rId3">
            <a:alphaModFix/>
          </a:blip>
          <a:stretch>
            <a:fillRect/>
          </a:stretch>
        </p:blipFill>
        <p:spPr>
          <a:xfrm>
            <a:off x="2282788" y="697751"/>
            <a:ext cx="4578425" cy="37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50" name="Google Shape;150;p25"/>
          <p:cNvPicPr preferRelativeResize="0"/>
          <p:nvPr/>
        </p:nvPicPr>
        <p:blipFill>
          <a:blip r:embed="rId3">
            <a:alphaModFix/>
          </a:blip>
          <a:stretch>
            <a:fillRect/>
          </a:stretch>
        </p:blipFill>
        <p:spPr>
          <a:xfrm>
            <a:off x="2100425" y="695600"/>
            <a:ext cx="4943150" cy="375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56" name="Google Shape;156;p26"/>
          <p:cNvPicPr preferRelativeResize="0"/>
          <p:nvPr/>
        </p:nvPicPr>
        <p:blipFill>
          <a:blip r:embed="rId3">
            <a:alphaModFix/>
          </a:blip>
          <a:stretch>
            <a:fillRect/>
          </a:stretch>
        </p:blipFill>
        <p:spPr>
          <a:xfrm>
            <a:off x="2140100" y="639713"/>
            <a:ext cx="4863800" cy="386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62" name="Google Shape;162;p27"/>
          <p:cNvPicPr preferRelativeResize="0"/>
          <p:nvPr/>
        </p:nvPicPr>
        <p:blipFill>
          <a:blip r:embed="rId3">
            <a:alphaModFix/>
          </a:blip>
          <a:stretch>
            <a:fillRect/>
          </a:stretch>
        </p:blipFill>
        <p:spPr>
          <a:xfrm>
            <a:off x="2130400" y="811825"/>
            <a:ext cx="4883201" cy="371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Tiền xử lý dữ liệu</a:t>
            </a:r>
            <a:endParaRPr b="0">
              <a:latin typeface="Roboto Medium"/>
              <a:ea typeface="Roboto Medium"/>
              <a:cs typeface="Roboto Medium"/>
              <a:sym typeface="Roboto Medium"/>
            </a:endParaRPr>
          </a:p>
        </p:txBody>
      </p:sp>
      <p:sp>
        <p:nvSpPr>
          <p:cNvPr id="168" name="Google Shape;168;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a:t>
            </a:r>
            <a:r>
              <a:rPr lang="en" sz="2000"/>
              <a:t>oại bỏ các ký tự lỗi</a:t>
            </a:r>
            <a:endParaRPr sz="2000"/>
          </a:p>
          <a:p>
            <a:pPr indent="-355600" lvl="0" marL="457200" rtl="0" algn="l">
              <a:spcBef>
                <a:spcPts val="0"/>
              </a:spcBef>
              <a:spcAft>
                <a:spcPts val="0"/>
              </a:spcAft>
              <a:buSzPts val="2000"/>
              <a:buChar char="●"/>
            </a:pPr>
            <a:r>
              <a:rPr lang="en" sz="2000"/>
              <a:t>Loại bỏ các từ như 's, 've, n't, 're, 'd, 'll</a:t>
            </a:r>
            <a:endParaRPr sz="2000"/>
          </a:p>
          <a:p>
            <a:pPr indent="-355600" lvl="0" marL="457200" rtl="0" algn="l">
              <a:spcBef>
                <a:spcPts val="0"/>
              </a:spcBef>
              <a:spcAft>
                <a:spcPts val="0"/>
              </a:spcAft>
              <a:buSzPts val="2000"/>
              <a:buChar char="●"/>
            </a:pPr>
            <a:r>
              <a:rPr lang="en" sz="2000"/>
              <a:t>Loại bỏ các khoảng trắng thừa, ký tự xuống dòng</a:t>
            </a:r>
            <a:endParaRPr sz="2000"/>
          </a:p>
        </p:txBody>
      </p:sp>
      <p:sp>
        <p:nvSpPr>
          <p:cNvPr id="169" name="Google Shape;16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Ch</a:t>
            </a:r>
            <a:r>
              <a:rPr b="0" lang="en">
                <a:latin typeface="Roboto Medium"/>
                <a:ea typeface="Roboto Medium"/>
                <a:cs typeface="Roboto Medium"/>
                <a:sym typeface="Roboto Medium"/>
              </a:rPr>
              <a:t>ọn các đặc trưng</a:t>
            </a:r>
            <a:endParaRPr b="0">
              <a:latin typeface="Roboto Medium"/>
              <a:ea typeface="Roboto Medium"/>
              <a:cs typeface="Roboto Medium"/>
              <a:sym typeface="Roboto Medium"/>
            </a:endParaRPr>
          </a:p>
        </p:txBody>
      </p:sp>
      <p:sp>
        <p:nvSpPr>
          <p:cNvPr id="175" name="Google Shape;175;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Dựa vào các quan sát về việc thống kê trên dữ liệu, các đặc trưng chung được chọn bao gồm:</a:t>
            </a:r>
            <a:endParaRPr>
              <a:solidFill>
                <a:schemeClr val="dk1"/>
              </a:solidFill>
              <a:highlight>
                <a:srgbClr val="FFFFFF"/>
              </a:highlight>
            </a:endParaRPr>
          </a:p>
          <a:p>
            <a:pPr indent="-342900" lvl="0" marL="736600" marR="279400" rtl="0" algn="l">
              <a:lnSpc>
                <a:spcPct val="142857"/>
              </a:lnSpc>
              <a:spcBef>
                <a:spcPts val="2200"/>
              </a:spcBef>
              <a:spcAft>
                <a:spcPts val="0"/>
              </a:spcAft>
              <a:buClr>
                <a:schemeClr val="dk2"/>
              </a:buClr>
              <a:buSzPts val="1800"/>
              <a:buChar char="●"/>
            </a:pPr>
            <a:r>
              <a:rPr lang="en">
                <a:highlight>
                  <a:srgbClr val="FFFFFF"/>
                </a:highlight>
              </a:rPr>
              <a:t>Số ký tự trong văn bản.</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từ trong văn bản.</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lượng dấu cảm thán (!, ?)</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chữ cái viết hoa</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chữ cái viết thường</a:t>
            </a:r>
            <a:endParaRPr>
              <a:highlight>
                <a:srgbClr val="FFFFFF"/>
              </a:highlight>
            </a:endParaRPr>
          </a:p>
          <a:p>
            <a:pPr indent="0" lvl="0" marL="0" rtl="0" algn="l">
              <a:spcBef>
                <a:spcPts val="0"/>
              </a:spcBef>
              <a:spcAft>
                <a:spcPts val="1600"/>
              </a:spcAft>
              <a:buNone/>
            </a:pPr>
            <a:r>
              <a:t/>
            </a:r>
            <a:endParaRPr/>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Chọn các đặc trưng - TF-IDF</a:t>
            </a:r>
            <a:endParaRPr b="0">
              <a:latin typeface="Roboto Medium"/>
              <a:ea typeface="Roboto Medium"/>
              <a:cs typeface="Roboto Medium"/>
              <a:sym typeface="Roboto Medium"/>
            </a:endParaRPr>
          </a:p>
        </p:txBody>
      </p:sp>
      <p:sp>
        <p:nvSpPr>
          <p:cNvPr id="182" name="Google Shape;182;p30"/>
          <p:cNvSpPr txBox="1"/>
          <p:nvPr>
            <p:ph idx="1" type="body"/>
          </p:nvPr>
        </p:nvSpPr>
        <p:spPr>
          <a:xfrm>
            <a:off x="311700" y="1152475"/>
            <a:ext cx="8520600" cy="9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Một đặc trưng rất thường được sử dụng khi xử lý ngôn ngữ dạng văn bản. (viết tắt của: Term Frequency - Inverse Document Frequency)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3" name="Google Shape;18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
        <p:nvSpPr>
          <p:cNvPr id="184" name="Google Shape;184;p30"/>
          <p:cNvSpPr/>
          <p:nvPr/>
        </p:nvSpPr>
        <p:spPr>
          <a:xfrm>
            <a:off x="752000" y="2104325"/>
            <a:ext cx="2672100" cy="19068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D</a:t>
            </a:r>
            <a:r>
              <a:rPr lang="en" sz="1800"/>
              <a:t>11 	D12 	D13</a:t>
            </a:r>
            <a:endParaRPr sz="1800"/>
          </a:p>
          <a:p>
            <a:pPr indent="0" lvl="0" marL="0" rtl="0" algn="l">
              <a:spcBef>
                <a:spcPts val="0"/>
              </a:spcBef>
              <a:spcAft>
                <a:spcPts val="0"/>
              </a:spcAft>
              <a:buNone/>
            </a:pPr>
            <a:r>
              <a:rPr lang="en" sz="1800"/>
              <a:t>D21 	D22 	D23</a:t>
            </a:r>
            <a:endParaRPr sz="1800"/>
          </a:p>
          <a:p>
            <a:pPr indent="0" lvl="0" marL="0" rtl="0" algn="l">
              <a:spcBef>
                <a:spcPts val="0"/>
              </a:spcBef>
              <a:spcAft>
                <a:spcPts val="0"/>
              </a:spcAft>
              <a:buNone/>
            </a:pPr>
            <a:r>
              <a:rPr lang="en" sz="1800"/>
              <a:t>D31 	D32 	D33</a:t>
            </a:r>
            <a:endParaRPr sz="1800"/>
          </a:p>
        </p:txBody>
      </p:sp>
      <p:sp>
        <p:nvSpPr>
          <p:cNvPr id="185" name="Google Shape;185;p30"/>
          <p:cNvSpPr/>
          <p:nvPr/>
        </p:nvSpPr>
        <p:spPr>
          <a:xfrm>
            <a:off x="3537000" y="2847775"/>
            <a:ext cx="7053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864900" y="4152450"/>
            <a:ext cx="4654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V</a:t>
            </a:r>
            <a:r>
              <a:rPr lang="en" sz="1800"/>
              <a:t>ới Dij là từ thứ j trong document thứ i</a:t>
            </a:r>
            <a:endParaRPr sz="1800"/>
          </a:p>
        </p:txBody>
      </p:sp>
      <p:sp>
        <p:nvSpPr>
          <p:cNvPr id="187" name="Google Shape;187;p30"/>
          <p:cNvSpPr txBox="1"/>
          <p:nvPr/>
        </p:nvSpPr>
        <p:spPr>
          <a:xfrm>
            <a:off x="4807000" y="2547725"/>
            <a:ext cx="3893700" cy="9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Tập từ vựng:</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[A1, A2, A3, A4]</a:t>
            </a:r>
            <a:endParaRPr sz="24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Chọn các đặc trưng - TF-IDF</a:t>
            </a:r>
            <a:endParaRPr b="0">
              <a:latin typeface="Roboto Medium"/>
              <a:ea typeface="Roboto Medium"/>
              <a:cs typeface="Roboto Medium"/>
              <a:sym typeface="Roboto Medium"/>
            </a:endParaRPr>
          </a:p>
        </p:txBody>
      </p:sp>
      <p:sp>
        <p:nvSpPr>
          <p:cNvPr id="194" name="Google Shape;194;p31"/>
          <p:cNvSpPr/>
          <p:nvPr/>
        </p:nvSpPr>
        <p:spPr>
          <a:xfrm>
            <a:off x="172300" y="2230700"/>
            <a:ext cx="8875200" cy="19068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tf-idf(</a:t>
            </a:r>
            <a:r>
              <a:rPr lang="en" sz="1800"/>
              <a:t>A1, </a:t>
            </a:r>
            <a:r>
              <a:rPr lang="en" sz="1800"/>
              <a:t>D1, D)		tf-idf(</a:t>
            </a:r>
            <a:r>
              <a:rPr lang="en" sz="1800"/>
              <a:t>A2, </a:t>
            </a:r>
            <a:r>
              <a:rPr lang="en" sz="1800"/>
              <a:t>D1, D) 		tf-idf(</a:t>
            </a:r>
            <a:r>
              <a:rPr lang="en" sz="1800"/>
              <a:t>A3, </a:t>
            </a:r>
            <a:r>
              <a:rPr lang="en" sz="1800"/>
              <a:t>D1, D)		tf-</a:t>
            </a:r>
            <a:r>
              <a:rPr lang="en" sz="1800"/>
              <a:t>idf(A4, D1, 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tf-idf(A1, D2, D)		tf-idf(A2, D2, D)		tf-idf(A3, D2, D)		tf-idf(A4, D2, 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tf-idf(A1, D3, D)		tf-idf(A2, D3, D)		tf-idf(A3, D3, D)		tf-idf(A4, D3, D)</a:t>
            </a:r>
            <a:endParaRPr sz="1800"/>
          </a:p>
        </p:txBody>
      </p:sp>
      <p:sp>
        <p:nvSpPr>
          <p:cNvPr id="195" name="Google Shape;195;p31"/>
          <p:cNvSpPr txBox="1"/>
          <p:nvPr/>
        </p:nvSpPr>
        <p:spPr>
          <a:xfrm>
            <a:off x="563500" y="1390775"/>
            <a:ext cx="80928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Kết quả thu được sau khi chọn đặc trưng</a:t>
            </a:r>
            <a:r>
              <a:rPr b="1" lang="en" sz="1800">
                <a:latin typeface="Open Sans"/>
                <a:ea typeface="Open Sans"/>
                <a:cs typeface="Open Sans"/>
                <a:sym typeface="Open Sans"/>
              </a:rPr>
              <a:t> tf-idf</a:t>
            </a:r>
            <a:r>
              <a:rPr lang="en" sz="1800">
                <a:latin typeface="Open Sans"/>
                <a:ea typeface="Open Sans"/>
                <a:cs typeface="Open Sans"/>
                <a:sym typeface="Open Sans"/>
              </a:rPr>
              <a:t>:</a:t>
            </a:r>
            <a:endParaRPr sz="1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Roboto Medium"/>
                <a:ea typeface="Roboto Medium"/>
                <a:cs typeface="Roboto Medium"/>
                <a:sym typeface="Roboto Medium"/>
              </a:rPr>
              <a:t>Nội dung</a:t>
            </a:r>
            <a:endParaRPr b="0" sz="3000">
              <a:latin typeface="Roboto Medium"/>
              <a:ea typeface="Roboto Medium"/>
              <a:cs typeface="Roboto Medium"/>
              <a:sym typeface="Roboto Medium"/>
            </a:endParaRPr>
          </a:p>
        </p:txBody>
      </p:sp>
      <p:sp>
        <p:nvSpPr>
          <p:cNvPr id="74" name="Google Shape;74;p14"/>
          <p:cNvSpPr txBox="1"/>
          <p:nvPr>
            <p:ph idx="1" type="body"/>
          </p:nvPr>
        </p:nvSpPr>
        <p:spPr>
          <a:xfrm>
            <a:off x="311700" y="1266325"/>
            <a:ext cx="8520600" cy="345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Phát biểu bài toán</a:t>
            </a:r>
            <a:endParaRPr sz="2400"/>
          </a:p>
          <a:p>
            <a:pPr indent="-381000" lvl="0" marL="457200" rtl="0" algn="l">
              <a:spcBef>
                <a:spcPts val="0"/>
              </a:spcBef>
              <a:spcAft>
                <a:spcPts val="0"/>
              </a:spcAft>
              <a:buSzPts val="2400"/>
              <a:buChar char="●"/>
            </a:pPr>
            <a:r>
              <a:rPr lang="en" sz="2400"/>
              <a:t>Thu thập dữ liệu</a:t>
            </a:r>
            <a:endParaRPr sz="2400"/>
          </a:p>
          <a:p>
            <a:pPr indent="-381000" lvl="0" marL="457200" rtl="0" algn="l">
              <a:spcBef>
                <a:spcPts val="0"/>
              </a:spcBef>
              <a:spcAft>
                <a:spcPts val="0"/>
              </a:spcAft>
              <a:buSzPts val="2400"/>
              <a:buChar char="●"/>
            </a:pPr>
            <a:r>
              <a:rPr lang="en" sz="2400"/>
              <a:t>Thống kê quan sát trên dữ liệu</a:t>
            </a:r>
            <a:endParaRPr sz="2400"/>
          </a:p>
          <a:p>
            <a:pPr indent="-381000" lvl="0" marL="457200" rtl="0" algn="l">
              <a:spcBef>
                <a:spcPts val="0"/>
              </a:spcBef>
              <a:spcAft>
                <a:spcPts val="0"/>
              </a:spcAft>
              <a:buSzPts val="2400"/>
              <a:buChar char="●"/>
            </a:pPr>
            <a:r>
              <a:rPr lang="en" sz="2400"/>
              <a:t>Tiền xử lý dữ liệu</a:t>
            </a:r>
            <a:endParaRPr sz="2400"/>
          </a:p>
          <a:p>
            <a:pPr indent="-381000" lvl="0" marL="457200" rtl="0" algn="l">
              <a:spcBef>
                <a:spcPts val="0"/>
              </a:spcBef>
              <a:spcAft>
                <a:spcPts val="0"/>
              </a:spcAft>
              <a:buSzPts val="2400"/>
              <a:buChar char="●"/>
            </a:pPr>
            <a:r>
              <a:rPr lang="en" sz="2400"/>
              <a:t>Chọn các đặc trưng</a:t>
            </a:r>
            <a:endParaRPr sz="2400"/>
          </a:p>
          <a:p>
            <a:pPr indent="-381000" lvl="0" marL="457200" rtl="0" algn="l">
              <a:spcBef>
                <a:spcPts val="0"/>
              </a:spcBef>
              <a:spcAft>
                <a:spcPts val="0"/>
              </a:spcAft>
              <a:buSzPts val="2400"/>
              <a:buChar char="●"/>
            </a:pPr>
            <a:r>
              <a:rPr lang="en" sz="2400"/>
              <a:t>Thiết kế mô hình</a:t>
            </a:r>
            <a:endParaRPr sz="2400"/>
          </a:p>
          <a:p>
            <a:pPr indent="-381000" lvl="0" marL="457200" rtl="0" algn="l">
              <a:spcBef>
                <a:spcPts val="0"/>
              </a:spcBef>
              <a:spcAft>
                <a:spcPts val="0"/>
              </a:spcAft>
              <a:buSzPts val="2400"/>
              <a:buChar char="●"/>
            </a:pPr>
            <a:r>
              <a:rPr lang="en" sz="2400"/>
              <a:t>Huấn luyện, đánh giá và kiểm thử</a:t>
            </a:r>
            <a:endParaRPr sz="2400"/>
          </a:p>
          <a:p>
            <a:pPr indent="-381000" lvl="0" marL="457200" rtl="0" algn="l">
              <a:spcBef>
                <a:spcPts val="0"/>
              </a:spcBef>
              <a:spcAft>
                <a:spcPts val="0"/>
              </a:spcAft>
              <a:buSzPts val="2400"/>
              <a:buChar char="●"/>
            </a:pPr>
            <a:r>
              <a:rPr lang="en" sz="2400"/>
              <a:t>Tổng kết</a:t>
            </a:r>
            <a:endParaRPr sz="2400"/>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latin typeface="Roboto Medium"/>
                <a:ea typeface="Roboto Medium"/>
                <a:cs typeface="Roboto Medium"/>
                <a:sym typeface="Roboto Medium"/>
              </a:rPr>
              <a:t>Chọn các đặc trưng - TF-IDF</a:t>
            </a:r>
            <a:endParaRPr b="0">
              <a:latin typeface="Roboto Medium"/>
              <a:ea typeface="Roboto Medium"/>
              <a:cs typeface="Roboto Medium"/>
              <a:sym typeface="Roboto Medium"/>
            </a:endParaRPr>
          </a:p>
          <a:p>
            <a:pPr indent="0" lvl="0" marL="0" rtl="0" algn="l">
              <a:spcBef>
                <a:spcPts val="0"/>
              </a:spcBef>
              <a:spcAft>
                <a:spcPts val="0"/>
              </a:spcAft>
              <a:buNone/>
            </a:pPr>
            <a:r>
              <a:t/>
            </a:r>
            <a:endParaRPr/>
          </a:p>
        </p:txBody>
      </p:sp>
      <p:sp>
        <p:nvSpPr>
          <p:cNvPr id="201" name="Google Shape;201;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Cách tính:</a:t>
            </a:r>
            <a:endParaRPr u="sng"/>
          </a:p>
          <a:p>
            <a:pPr indent="457200" lvl="0" marL="0" rtl="0" algn="l">
              <a:spcBef>
                <a:spcPts val="1600"/>
              </a:spcBef>
              <a:spcAft>
                <a:spcPts val="0"/>
              </a:spcAft>
              <a:buNone/>
            </a:pPr>
            <a:r>
              <a:rPr b="1" lang="en">
                <a:solidFill>
                  <a:srgbClr val="000000"/>
                </a:solidFill>
              </a:rPr>
              <a:t>tf-idf(A, Di, D) = tf(A, Di) * idf(A, D)</a:t>
            </a:r>
            <a:endParaRPr b="1">
              <a:solidFill>
                <a:srgbClr val="000000"/>
              </a:solidFill>
            </a:endParaRPr>
          </a:p>
          <a:p>
            <a:pPr indent="0" lvl="0" marL="0" rtl="0" algn="l">
              <a:spcBef>
                <a:spcPts val="1600"/>
              </a:spcBef>
              <a:spcAft>
                <a:spcPts val="0"/>
              </a:spcAft>
              <a:buNone/>
            </a:pPr>
            <a:r>
              <a:rPr lang="en" u="sng"/>
              <a:t>Trong đó:</a:t>
            </a:r>
            <a:endParaRPr u="sng"/>
          </a:p>
          <a:p>
            <a:pPr indent="457200" lvl="0" marL="0" rtl="0" algn="l">
              <a:spcBef>
                <a:spcPts val="1600"/>
              </a:spcBef>
              <a:spcAft>
                <a:spcPts val="1600"/>
              </a:spcAft>
              <a:buNone/>
            </a:pPr>
            <a:r>
              <a:rPr b="1" lang="en">
                <a:solidFill>
                  <a:srgbClr val="000000"/>
                </a:solidFill>
              </a:rPr>
              <a:t>tf(A, Di) = </a:t>
            </a:r>
            <a:r>
              <a:rPr lang="en">
                <a:solidFill>
                  <a:srgbClr val="000000"/>
                </a:solidFill>
              </a:rPr>
              <a:t>Số lần xuất hiện của </a:t>
            </a:r>
            <a:r>
              <a:rPr b="1" lang="en">
                <a:solidFill>
                  <a:srgbClr val="000000"/>
                </a:solidFill>
              </a:rPr>
              <a:t>từ A </a:t>
            </a:r>
            <a:r>
              <a:rPr lang="en">
                <a:solidFill>
                  <a:srgbClr val="000000"/>
                </a:solidFill>
              </a:rPr>
              <a:t>trong </a:t>
            </a:r>
            <a:r>
              <a:rPr b="1" lang="en">
                <a:solidFill>
                  <a:srgbClr val="000000"/>
                </a:solidFill>
              </a:rPr>
              <a:t>document Di</a:t>
            </a:r>
            <a:br>
              <a:rPr lang="en">
                <a:solidFill>
                  <a:srgbClr val="000000"/>
                </a:solidFill>
              </a:rPr>
            </a:br>
            <a:r>
              <a:rPr b="1" lang="en">
                <a:solidFill>
                  <a:srgbClr val="000000"/>
                </a:solidFill>
              </a:rPr>
              <a:t>	idf(A, D) =</a:t>
            </a:r>
            <a:r>
              <a:rPr lang="en">
                <a:solidFill>
                  <a:srgbClr val="000000"/>
                </a:solidFill>
              </a:rPr>
              <a:t> ln(Tổng số document </a:t>
            </a:r>
            <a:r>
              <a:rPr b="1" lang="en">
                <a:solidFill>
                  <a:srgbClr val="000000"/>
                </a:solidFill>
              </a:rPr>
              <a:t>trong D</a:t>
            </a:r>
            <a:r>
              <a:rPr lang="en">
                <a:solidFill>
                  <a:srgbClr val="000000"/>
                </a:solidFill>
              </a:rPr>
              <a:t> / Số document </a:t>
            </a:r>
            <a:r>
              <a:rPr b="1" lang="en">
                <a:solidFill>
                  <a:srgbClr val="000000"/>
                </a:solidFill>
              </a:rPr>
              <a:t>trong D</a:t>
            </a:r>
            <a:r>
              <a:rPr lang="en">
                <a:solidFill>
                  <a:srgbClr val="000000"/>
                </a:solidFill>
              </a:rPr>
              <a:t> mà </a:t>
            </a:r>
            <a:r>
              <a:rPr b="1" lang="en">
                <a:solidFill>
                  <a:srgbClr val="000000"/>
                </a:solidFill>
              </a:rPr>
              <a:t>từ A</a:t>
            </a:r>
            <a:r>
              <a:rPr lang="en">
                <a:solidFill>
                  <a:srgbClr val="000000"/>
                </a:solidFill>
              </a:rPr>
              <a:t> xuất hiện)</a:t>
            </a:r>
            <a:endParaRPr>
              <a:solidFill>
                <a:srgbClr val="000000"/>
              </a:solidFill>
            </a:endParaRPr>
          </a:p>
        </p:txBody>
      </p:sp>
      <p:sp>
        <p:nvSpPr>
          <p:cNvPr id="202" name="Google Shape;20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a:t>
            </a:r>
            <a:r>
              <a:rPr b="0" lang="en">
                <a:latin typeface="Roboto Medium"/>
                <a:ea typeface="Roboto Medium"/>
                <a:cs typeface="Roboto Medium"/>
                <a:sym typeface="Roboto Medium"/>
              </a:rPr>
              <a:t>iết kế mô hình</a:t>
            </a:r>
            <a:endParaRPr b="0">
              <a:latin typeface="Roboto Medium"/>
              <a:ea typeface="Roboto Medium"/>
              <a:cs typeface="Roboto Medium"/>
              <a:sym typeface="Roboto Medium"/>
            </a:endParaRPr>
          </a:p>
        </p:txBody>
      </p:sp>
      <p:sp>
        <p:nvSpPr>
          <p:cNvPr id="208" name="Google Shape;20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
        <p:nvSpPr>
          <p:cNvPr id="209" name="Google Shape;209;p33"/>
          <p:cNvSpPr/>
          <p:nvPr/>
        </p:nvSpPr>
        <p:spPr>
          <a:xfrm>
            <a:off x="639700" y="2270700"/>
            <a:ext cx="1154100" cy="11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Dữ liệu</a:t>
            </a:r>
            <a:endParaRPr b="1"/>
          </a:p>
        </p:txBody>
      </p:sp>
      <p:sp>
        <p:nvSpPr>
          <p:cNvPr id="210" name="Google Shape;210;p33"/>
          <p:cNvSpPr/>
          <p:nvPr/>
        </p:nvSpPr>
        <p:spPr>
          <a:xfrm rot="-2701077">
            <a:off x="3881135" y="2082528"/>
            <a:ext cx="677338" cy="39371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p:nvPr/>
        </p:nvSpPr>
        <p:spPr>
          <a:xfrm rot="2700000">
            <a:off x="3881039" y="3169528"/>
            <a:ext cx="677550" cy="39329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a:off x="1931925" y="2625900"/>
            <a:ext cx="548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p:nvPr/>
        </p:nvSpPr>
        <p:spPr>
          <a:xfrm>
            <a:off x="2618750" y="2270700"/>
            <a:ext cx="1154100" cy="11040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Tiền xử lý</a:t>
            </a:r>
            <a:endParaRPr b="1">
              <a:solidFill>
                <a:srgbClr val="FFFFFF"/>
              </a:solidFill>
            </a:endParaRPr>
          </a:p>
        </p:txBody>
      </p:sp>
      <p:sp>
        <p:nvSpPr>
          <p:cNvPr id="214" name="Google Shape;214;p33"/>
          <p:cNvSpPr/>
          <p:nvPr/>
        </p:nvSpPr>
        <p:spPr>
          <a:xfrm>
            <a:off x="4666775" y="1543050"/>
            <a:ext cx="966000" cy="9339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Các đặc trưng chung</a:t>
            </a:r>
            <a:endParaRPr b="1">
              <a:solidFill>
                <a:srgbClr val="FFFFFF"/>
              </a:solidFill>
            </a:endParaRPr>
          </a:p>
        </p:txBody>
      </p:sp>
      <p:sp>
        <p:nvSpPr>
          <p:cNvPr id="215" name="Google Shape;215;p33"/>
          <p:cNvSpPr/>
          <p:nvPr/>
        </p:nvSpPr>
        <p:spPr>
          <a:xfrm>
            <a:off x="4666775" y="3288675"/>
            <a:ext cx="966000" cy="9339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Tiền xử lý Tf-idf</a:t>
            </a:r>
            <a:endParaRPr>
              <a:solidFill>
                <a:srgbClr val="FFFFFF"/>
              </a:solidFill>
            </a:endParaRPr>
          </a:p>
        </p:txBody>
      </p:sp>
      <p:sp>
        <p:nvSpPr>
          <p:cNvPr id="216" name="Google Shape;216;p33"/>
          <p:cNvSpPr/>
          <p:nvPr/>
        </p:nvSpPr>
        <p:spPr>
          <a:xfrm>
            <a:off x="5935725" y="3288675"/>
            <a:ext cx="966000" cy="9339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Đặc trưng Tf-idf</a:t>
            </a:r>
            <a:endParaRPr b="1">
              <a:solidFill>
                <a:srgbClr val="FFFFFF"/>
              </a:solidFill>
            </a:endParaRPr>
          </a:p>
        </p:txBody>
      </p:sp>
      <p:sp>
        <p:nvSpPr>
          <p:cNvPr id="217" name="Google Shape;217;p33"/>
          <p:cNvSpPr/>
          <p:nvPr/>
        </p:nvSpPr>
        <p:spPr>
          <a:xfrm>
            <a:off x="5670400" y="3607425"/>
            <a:ext cx="227700" cy="2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p:nvPr/>
        </p:nvSpPr>
        <p:spPr>
          <a:xfrm>
            <a:off x="6200575" y="1905950"/>
            <a:ext cx="1229400" cy="8628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Mô hình phân lớp</a:t>
            </a:r>
            <a:endParaRPr b="1">
              <a:solidFill>
                <a:srgbClr val="FFFFFF"/>
              </a:solidFill>
            </a:endParaRPr>
          </a:p>
        </p:txBody>
      </p:sp>
      <p:sp>
        <p:nvSpPr>
          <p:cNvPr id="219" name="Google Shape;219;p33"/>
          <p:cNvSpPr/>
          <p:nvPr/>
        </p:nvSpPr>
        <p:spPr>
          <a:xfrm rot="-2700000">
            <a:off x="6193022" y="2884225"/>
            <a:ext cx="451417" cy="30122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3"/>
          <p:cNvSpPr/>
          <p:nvPr/>
        </p:nvSpPr>
        <p:spPr>
          <a:xfrm rot="1331000">
            <a:off x="5691029" y="1916673"/>
            <a:ext cx="451305" cy="30127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H</a:t>
            </a:r>
            <a:r>
              <a:rPr b="0" lang="en">
                <a:latin typeface="Roboto Medium"/>
                <a:ea typeface="Roboto Medium"/>
                <a:cs typeface="Roboto Medium"/>
                <a:sym typeface="Roboto Medium"/>
              </a:rPr>
              <a:t>uấn luyện, đánh giá và kiểm thử</a:t>
            </a:r>
            <a:endParaRPr b="0">
              <a:latin typeface="Roboto Medium"/>
              <a:ea typeface="Roboto Medium"/>
              <a:cs typeface="Roboto Medium"/>
              <a:sym typeface="Roboto Medium"/>
            </a:endParaRPr>
          </a:p>
        </p:txBody>
      </p:sp>
      <p:sp>
        <p:nvSpPr>
          <p:cNvPr id="226" name="Google Shape;226;p34"/>
          <p:cNvSpPr txBox="1"/>
          <p:nvPr>
            <p:ph idx="1" type="body"/>
          </p:nvPr>
        </p:nvSpPr>
        <p:spPr>
          <a:xfrm>
            <a:off x="311700" y="1152475"/>
            <a:ext cx="8520600" cy="326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t>
            </a:r>
            <a:r>
              <a:rPr lang="en"/>
              <a:t>ô hình: </a:t>
            </a:r>
            <a:r>
              <a:rPr b="1" lang="en"/>
              <a:t>Logistic Regression</a:t>
            </a:r>
            <a:endParaRPr b="1"/>
          </a:p>
          <a:p>
            <a:pPr indent="-342900" lvl="0" marL="457200" rtl="0" algn="l">
              <a:spcBef>
                <a:spcPts val="0"/>
              </a:spcBef>
              <a:spcAft>
                <a:spcPts val="0"/>
              </a:spcAft>
              <a:buSzPts val="1800"/>
              <a:buChar char="-"/>
            </a:pPr>
            <a:r>
              <a:rPr lang="en"/>
              <a:t>Chia 5 fold </a:t>
            </a:r>
            <a:r>
              <a:rPr lang="en"/>
              <a:t>để đánh giá độ chính xác</a:t>
            </a:r>
            <a:endParaRPr/>
          </a:p>
          <a:p>
            <a:pPr indent="-342900" lvl="0" marL="457200" rtl="0" algn="l">
              <a:spcBef>
                <a:spcPts val="0"/>
              </a:spcBef>
              <a:spcAft>
                <a:spcPts val="0"/>
              </a:spcAft>
              <a:buSzPts val="1800"/>
              <a:buChar char="-"/>
            </a:pPr>
            <a:r>
              <a:rPr lang="en"/>
              <a:t>Các thông số cần tinh chỉnh:</a:t>
            </a:r>
            <a:br>
              <a:rPr lang="en"/>
            </a:br>
            <a:r>
              <a:rPr lang="en"/>
              <a:t>	+ ngram_range: (1,1), (1,2), (1,3), (2,3)</a:t>
            </a:r>
            <a:br>
              <a:rPr lang="en"/>
            </a:br>
            <a:r>
              <a:rPr lang="en"/>
              <a:t>	+ Mức độ regularization C: 0.01, 0.1, 1, 10</a:t>
            </a:r>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latin typeface="Roboto Medium"/>
                <a:ea typeface="Roboto Medium"/>
                <a:cs typeface="Roboto Medium"/>
                <a:sym typeface="Roboto Medium"/>
              </a:rPr>
              <a:t>Huấn luyện, đánh giá và kiểm thử</a:t>
            </a:r>
            <a:endParaRPr b="0">
              <a:latin typeface="Roboto Medium"/>
              <a:ea typeface="Roboto Medium"/>
              <a:cs typeface="Roboto Medium"/>
              <a:sym typeface="Roboto Medium"/>
            </a:endParaRPr>
          </a:p>
          <a:p>
            <a:pPr indent="0" lvl="0" marL="0" rtl="0" algn="l">
              <a:spcBef>
                <a:spcPts val="0"/>
              </a:spcBef>
              <a:spcAft>
                <a:spcPts val="0"/>
              </a:spcAft>
              <a:buNone/>
            </a:pPr>
            <a:r>
              <a:t/>
            </a:r>
            <a:endParaRPr/>
          </a:p>
        </p:txBody>
      </p:sp>
      <p:sp>
        <p:nvSpPr>
          <p:cNvPr id="233" name="Google Shape;23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234" name="Google Shape;234;p35"/>
          <p:cNvPicPr preferRelativeResize="0"/>
          <p:nvPr/>
        </p:nvPicPr>
        <p:blipFill>
          <a:blip r:embed="rId3">
            <a:alphaModFix/>
          </a:blip>
          <a:stretch>
            <a:fillRect/>
          </a:stretch>
        </p:blipFill>
        <p:spPr>
          <a:xfrm>
            <a:off x="1604963" y="1473075"/>
            <a:ext cx="5934075" cy="3009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206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latin typeface="Roboto Medium"/>
                <a:ea typeface="Roboto Medium"/>
                <a:cs typeface="Roboto Medium"/>
                <a:sym typeface="Roboto Medium"/>
              </a:rPr>
              <a:t>Huấn luyện, đánh giá và kiểm thử</a:t>
            </a:r>
            <a:endParaRPr b="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40" name="Google Shape;24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241" name="Google Shape;241;p36"/>
          <p:cNvPicPr preferRelativeResize="0"/>
          <p:nvPr/>
        </p:nvPicPr>
        <p:blipFill>
          <a:blip r:embed="rId3">
            <a:alphaModFix/>
          </a:blip>
          <a:stretch>
            <a:fillRect/>
          </a:stretch>
        </p:blipFill>
        <p:spPr>
          <a:xfrm>
            <a:off x="2395375" y="779375"/>
            <a:ext cx="4353249" cy="4059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
            </a:r>
            <a:r>
              <a:rPr lang="en"/>
              <a:t>ách c</a:t>
            </a:r>
            <a:r>
              <a:rPr lang="en"/>
              <a:t>rawl dữ liệu hiệu quả</a:t>
            </a:r>
            <a:endParaRPr/>
          </a:p>
          <a:p>
            <a:pPr indent="-342900" lvl="0" marL="457200" rtl="0" algn="l">
              <a:spcBef>
                <a:spcPts val="0"/>
              </a:spcBef>
              <a:spcAft>
                <a:spcPts val="0"/>
              </a:spcAft>
              <a:buSzPts val="1800"/>
              <a:buChar char="●"/>
            </a:pPr>
            <a:r>
              <a:rPr lang="en"/>
              <a:t>Sử dụng một số đặc trưng cơ bản của nội dung văn bản để phân loại văn bản</a:t>
            </a:r>
            <a:endParaRPr/>
          </a:p>
          <a:p>
            <a:pPr indent="-342900" lvl="0" marL="457200" rtl="0" algn="l">
              <a:spcBef>
                <a:spcPts val="0"/>
              </a:spcBef>
              <a:spcAft>
                <a:spcPts val="0"/>
              </a:spcAft>
              <a:buSzPts val="1800"/>
              <a:buChar char="●"/>
            </a:pPr>
            <a:r>
              <a:rPr lang="en"/>
              <a:t>Sử dụng pipeline để huấn luyện và kiểm thử trên các mô hình</a:t>
            </a:r>
            <a:endParaRPr/>
          </a:p>
          <a:p>
            <a:pPr indent="-342900" lvl="0" marL="457200" rtl="0" algn="l">
              <a:spcBef>
                <a:spcPts val="0"/>
              </a:spcBef>
              <a:spcAft>
                <a:spcPts val="0"/>
              </a:spcAft>
              <a:buSzPts val="1800"/>
              <a:buChar char="●"/>
            </a:pPr>
            <a:r>
              <a:rPr lang="en"/>
              <a:t>Sử dụng, tổ chức lưu trữ với github</a:t>
            </a:r>
            <a:endParaRPr/>
          </a:p>
          <a:p>
            <a:pPr indent="0" lvl="0" marL="0" rtl="0" algn="l">
              <a:spcBef>
                <a:spcPts val="1600"/>
              </a:spcBef>
              <a:spcAft>
                <a:spcPts val="1600"/>
              </a:spcAft>
              <a:buNone/>
            </a:pPr>
            <a:r>
              <a:t/>
            </a:r>
            <a:endParaRPr/>
          </a:p>
        </p:txBody>
      </p:sp>
      <p:sp>
        <p:nvSpPr>
          <p:cNvPr id="247" name="Google Shape;247;p37"/>
          <p:cNvSpPr txBox="1"/>
          <p:nvPr>
            <p:ph type="title"/>
          </p:nvPr>
        </p:nvSpPr>
        <p:spPr>
          <a:xfrm>
            <a:off x="221850" y="464725"/>
            <a:ext cx="87003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a:t>
            </a:r>
            <a:r>
              <a:rPr b="0" lang="en">
                <a:latin typeface="Roboto Medium"/>
                <a:ea typeface="Roboto Medium"/>
                <a:cs typeface="Roboto Medium"/>
                <a:sym typeface="Roboto Medium"/>
              </a:rPr>
              <a:t>ổng kết - </a:t>
            </a:r>
            <a:r>
              <a:rPr b="0" lang="en">
                <a:latin typeface="Roboto Medium"/>
                <a:ea typeface="Roboto Medium"/>
                <a:cs typeface="Roboto Medium"/>
                <a:sym typeface="Roboto Medium"/>
              </a:rPr>
              <a:t>Đã làm được gì? Học được gì?</a:t>
            </a:r>
            <a:endParaRPr b="0">
              <a:latin typeface="Roboto Medium"/>
              <a:ea typeface="Roboto Medium"/>
              <a:cs typeface="Roboto Medium"/>
              <a:sym typeface="Roboto Medium"/>
            </a:endParaRPr>
          </a:p>
        </p:txBody>
      </p:sp>
      <p:sp>
        <p:nvSpPr>
          <p:cNvPr id="248" name="Google Shape;24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
        <p:nvSpPr>
          <p:cNvPr id="254" name="Google Shape;254;p38"/>
          <p:cNvSpPr txBox="1"/>
          <p:nvPr/>
        </p:nvSpPr>
        <p:spPr>
          <a:xfrm>
            <a:off x="1486700" y="1270900"/>
            <a:ext cx="6234600" cy="21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t>H</a:t>
            </a:r>
            <a:r>
              <a:rPr lang="en" sz="6000"/>
              <a:t>ỏi - đáp</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Ph</a:t>
            </a:r>
            <a:r>
              <a:rPr b="0" lang="en">
                <a:latin typeface="Roboto Medium"/>
                <a:ea typeface="Roboto Medium"/>
                <a:cs typeface="Roboto Medium"/>
                <a:sym typeface="Roboto Medium"/>
              </a:rPr>
              <a:t>át biểu bài toán</a:t>
            </a:r>
            <a:endParaRPr b="0">
              <a:latin typeface="Roboto Medium"/>
              <a:ea typeface="Roboto Medium"/>
              <a:cs typeface="Roboto Medium"/>
              <a:sym typeface="Roboto Medium"/>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Câu hỏi: </a:t>
            </a:r>
            <a:r>
              <a:rPr lang="en"/>
              <a:t>Dựa vào nội dung của 1 văn bản tin tức, dự đoán xem đây là văn bản thuộc thể loại nào?</a:t>
            </a:r>
            <a:endParaRPr/>
          </a:p>
          <a:p>
            <a:pPr indent="0" lvl="0" marL="0" rtl="0" algn="l">
              <a:spcBef>
                <a:spcPts val="1600"/>
              </a:spcBef>
              <a:spcAft>
                <a:spcPts val="0"/>
              </a:spcAft>
              <a:buNone/>
            </a:pPr>
            <a:r>
              <a:rPr b="1" lang="en"/>
              <a:t>Ứng dụng:</a:t>
            </a:r>
            <a:endParaRPr b="1"/>
          </a:p>
          <a:p>
            <a:pPr indent="-342900" lvl="0" marL="457200" rtl="0" algn="l">
              <a:spcBef>
                <a:spcPts val="1600"/>
              </a:spcBef>
              <a:spcAft>
                <a:spcPts val="0"/>
              </a:spcAft>
              <a:buSzPts val="1800"/>
              <a:buChar char="-"/>
            </a:pPr>
            <a:r>
              <a:rPr lang="en"/>
              <a:t>Tự động hóa quá trình phân loại cho các diễn đàn tin tức</a:t>
            </a:r>
            <a:endParaRPr/>
          </a:p>
          <a:p>
            <a:pPr indent="-342900" lvl="0" marL="457200" rtl="0" algn="l">
              <a:spcBef>
                <a:spcPts val="0"/>
              </a:spcBef>
              <a:spcAft>
                <a:spcPts val="0"/>
              </a:spcAft>
              <a:buSzPts val="1800"/>
              <a:buChar char="-"/>
            </a:pPr>
            <a:r>
              <a:rPr lang="en"/>
              <a:t>Phần nào hỗ trợ việc lọc các nội dung</a:t>
            </a:r>
            <a:endParaRPr/>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Thu thập dữ liệu</a:t>
            </a:r>
            <a:endParaRPr b="0">
              <a:latin typeface="Roboto Medium"/>
              <a:ea typeface="Roboto Medium"/>
              <a:cs typeface="Roboto Medium"/>
              <a:sym typeface="Roboto Medium"/>
            </a:endParaRPr>
          </a:p>
        </p:txBody>
      </p:sp>
      <p:sp>
        <p:nvSpPr>
          <p:cNvPr id="88" name="Google Shape;88;p16"/>
          <p:cNvSpPr txBox="1"/>
          <p:nvPr>
            <p:ph idx="1" type="body"/>
          </p:nvPr>
        </p:nvSpPr>
        <p:spPr>
          <a:xfrm>
            <a:off x="311700" y="1152475"/>
            <a:ext cx="705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Dữ liệu được lấy từ trang web: </a:t>
            </a:r>
            <a:r>
              <a:rPr b="1" lang="en"/>
              <a:t>vietnamnews.com</a:t>
            </a:r>
            <a:endParaRPr b="1"/>
          </a:p>
        </p:txBody>
      </p:sp>
      <p:pic>
        <p:nvPicPr>
          <p:cNvPr id="89" name="Google Shape;89;p16"/>
          <p:cNvPicPr preferRelativeResize="0"/>
          <p:nvPr/>
        </p:nvPicPr>
        <p:blipFill>
          <a:blip r:embed="rId3">
            <a:alphaModFix/>
          </a:blip>
          <a:stretch>
            <a:fillRect/>
          </a:stretch>
        </p:blipFill>
        <p:spPr>
          <a:xfrm>
            <a:off x="2104834" y="2075725"/>
            <a:ext cx="4934325" cy="1541975"/>
          </a:xfrm>
          <a:prstGeom prst="rect">
            <a:avLst/>
          </a:prstGeom>
          <a:noFill/>
          <a:ln>
            <a:noFill/>
          </a:ln>
        </p:spPr>
      </p:pic>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Thu thập dữ liệu</a:t>
            </a:r>
            <a:endParaRPr b="0">
              <a:latin typeface="Roboto Medium"/>
              <a:ea typeface="Roboto Medium"/>
              <a:cs typeface="Roboto Medium"/>
              <a:sym typeface="Roboto Medium"/>
            </a:endParaRPr>
          </a:p>
        </p:txBody>
      </p:sp>
      <p:sp>
        <p:nvSpPr>
          <p:cNvPr id="96" name="Google Shape;96;p17"/>
          <p:cNvSpPr txBox="1"/>
          <p:nvPr>
            <p:ph idx="1" type="body"/>
          </p:nvPr>
        </p:nvSpPr>
        <p:spPr>
          <a:xfrm>
            <a:off x="311700" y="1152475"/>
            <a:ext cx="8520600" cy="21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Sử </a:t>
            </a:r>
            <a:r>
              <a:rPr lang="en"/>
              <a:t>dụng 5 url có sẵn của 5 thể loại:</a:t>
            </a:r>
            <a:br>
              <a:rPr lang="en"/>
            </a:br>
            <a:r>
              <a:rPr lang="en"/>
              <a:t>- Politics-laws </a:t>
            </a:r>
            <a:br>
              <a:rPr lang="en"/>
            </a:br>
            <a:r>
              <a:rPr lang="en"/>
              <a:t>- Society</a:t>
            </a:r>
            <a:br>
              <a:rPr lang="en"/>
            </a:br>
            <a:r>
              <a:rPr lang="en"/>
              <a:t>- Economy</a:t>
            </a:r>
            <a:br>
              <a:rPr lang="en"/>
            </a:br>
            <a:r>
              <a:rPr lang="en"/>
              <a:t>- Sport</a:t>
            </a:r>
            <a:br>
              <a:rPr lang="en"/>
            </a:br>
            <a:r>
              <a:rPr lang="en"/>
              <a:t>- Environment</a:t>
            </a:r>
            <a:endParaRPr/>
          </a:p>
          <a:p>
            <a:pPr indent="0" lvl="0" marL="0" rtl="0" algn="l">
              <a:spcBef>
                <a:spcPts val="1600"/>
              </a:spcBef>
              <a:spcAft>
                <a:spcPts val="1600"/>
              </a:spcAft>
              <a:buNone/>
            </a:pPr>
            <a:r>
              <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4628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latin typeface="Roboto Medium"/>
                <a:ea typeface="Roboto Medium"/>
                <a:cs typeface="Roboto Medium"/>
                <a:sym typeface="Roboto Medium"/>
              </a:rPr>
              <a:t>Thu thập dữ liệu</a:t>
            </a:r>
            <a:endParaRPr b="0">
              <a:latin typeface="Roboto Medium"/>
              <a:ea typeface="Roboto Medium"/>
              <a:cs typeface="Roboto Medium"/>
              <a:sym typeface="Roboto Medium"/>
            </a:endParaRPr>
          </a:p>
          <a:p>
            <a:pPr indent="0" lvl="0" marL="0" rtl="0" algn="l">
              <a:spcBef>
                <a:spcPts val="0"/>
              </a:spcBef>
              <a:spcAft>
                <a:spcPts val="0"/>
              </a:spcAft>
              <a:buNone/>
            </a:pPr>
            <a:r>
              <a:t/>
            </a:r>
            <a:endParaRPr/>
          </a:p>
        </p:txBody>
      </p:sp>
      <p:sp>
        <p:nvSpPr>
          <p:cNvPr id="103" name="Google Shape;103;p18"/>
          <p:cNvSpPr txBox="1"/>
          <p:nvPr>
            <p:ph idx="1" type="body"/>
          </p:nvPr>
        </p:nvSpPr>
        <p:spPr>
          <a:xfrm>
            <a:off x="311700" y="1152475"/>
            <a:ext cx="4167000" cy="3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đường dẫn này sẽ đi đến danh sách các bài viết thuộc chủ đề.</a:t>
            </a:r>
            <a:endParaRPr/>
          </a:p>
          <a:p>
            <a:pPr indent="0" lvl="0" marL="0" rtl="0" algn="l">
              <a:spcBef>
                <a:spcPts val="1600"/>
              </a:spcBef>
              <a:spcAft>
                <a:spcPts val="0"/>
              </a:spcAft>
              <a:buNone/>
            </a:pPr>
            <a:r>
              <a:rPr lang="en"/>
              <a:t>Khó khăn: các bài viết được phân trang =&gt; cần tương tác với browser</a:t>
            </a:r>
            <a:endParaRPr/>
          </a:p>
          <a:p>
            <a:pPr indent="0" lvl="0" marL="0" rtl="0" algn="l">
              <a:spcBef>
                <a:spcPts val="1600"/>
              </a:spcBef>
              <a:spcAft>
                <a:spcPts val="1600"/>
              </a:spcAft>
              <a:buNone/>
            </a:pPr>
            <a:r>
              <a:rPr lang="en"/>
              <a:t>Giải quyết: sử dụng selenium, tương tác với nút Next, và lấy url của từng bài viết.</a:t>
            </a:r>
            <a:endParaRPr/>
          </a:p>
        </p:txBody>
      </p:sp>
      <p:pic>
        <p:nvPicPr>
          <p:cNvPr id="104" name="Google Shape;104;p18"/>
          <p:cNvPicPr preferRelativeResize="0"/>
          <p:nvPr/>
        </p:nvPicPr>
        <p:blipFill>
          <a:blip r:embed="rId3">
            <a:alphaModFix/>
          </a:blip>
          <a:stretch>
            <a:fillRect/>
          </a:stretch>
        </p:blipFill>
        <p:spPr>
          <a:xfrm>
            <a:off x="4939975" y="147638"/>
            <a:ext cx="3733800" cy="4848225"/>
          </a:xfrm>
          <a:prstGeom prst="rect">
            <a:avLst/>
          </a:prstGeom>
          <a:noFill/>
          <a:ln>
            <a:noFill/>
          </a:ln>
        </p:spPr>
      </p:pic>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Thu thập dữ liệu</a:t>
            </a:r>
            <a:endParaRPr b="0">
              <a:latin typeface="Roboto Medium"/>
              <a:ea typeface="Roboto Medium"/>
              <a:cs typeface="Roboto Medium"/>
              <a:sym typeface="Roboto Medium"/>
            </a:endParaRPr>
          </a:p>
        </p:txBody>
      </p:sp>
      <p:sp>
        <p:nvSpPr>
          <p:cNvPr id="111" name="Google Shape;111;p19"/>
          <p:cNvSpPr txBox="1"/>
          <p:nvPr>
            <p:ph idx="1" type="body"/>
          </p:nvPr>
        </p:nvSpPr>
        <p:spPr>
          <a:xfrm>
            <a:off x="311700" y="1266325"/>
            <a:ext cx="37527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V</a:t>
            </a:r>
            <a:r>
              <a:rPr lang="en"/>
              <a:t>ới mỗi thể loại, selenium tạo một driver để lấy url trên từng trang.</a:t>
            </a:r>
            <a:endParaRPr/>
          </a:p>
          <a:p>
            <a:pPr indent="0" lvl="0" marL="0" rtl="0" algn="l">
              <a:spcBef>
                <a:spcPts val="1600"/>
              </a:spcBef>
              <a:spcAft>
                <a:spcPts val="1600"/>
              </a:spcAft>
              <a:buNone/>
            </a:pPr>
            <a:r>
              <a:rPr lang="en"/>
              <a:t>- Với mỗi url, thực hiện thu thập các thông tin về tiêu đề và nội dung văn bản, dựa vào các tiêu chí về thời gian, độ dài nội dung, tiêu đề.</a:t>
            </a:r>
            <a:endParaRPr/>
          </a:p>
        </p:txBody>
      </p: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13" name="Google Shape;113;p19"/>
          <p:cNvPicPr preferRelativeResize="0"/>
          <p:nvPr/>
        </p:nvPicPr>
        <p:blipFill>
          <a:blip r:embed="rId3">
            <a:alphaModFix/>
          </a:blip>
          <a:stretch>
            <a:fillRect/>
          </a:stretch>
        </p:blipFill>
        <p:spPr>
          <a:xfrm>
            <a:off x="4120875" y="1904300"/>
            <a:ext cx="4774799" cy="14720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Thố</a:t>
            </a:r>
            <a:r>
              <a:rPr b="0" lang="en">
                <a:latin typeface="Roboto Medium"/>
                <a:ea typeface="Roboto Medium"/>
                <a:cs typeface="Roboto Medium"/>
                <a:sym typeface="Roboto Medium"/>
              </a:rPr>
              <a:t>ng kê quan sát trên dữ liệu </a:t>
            </a:r>
            <a:endParaRPr b="0">
              <a:latin typeface="Roboto Medium"/>
              <a:ea typeface="Roboto Medium"/>
              <a:cs typeface="Roboto Medium"/>
              <a:sym typeface="Roboto Medium"/>
            </a:endParaRPr>
          </a:p>
        </p:txBody>
      </p:sp>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
        <p:nvSpPr>
          <p:cNvPr id="120" name="Google Shape;120;p20"/>
          <p:cNvSpPr txBox="1"/>
          <p:nvPr/>
        </p:nvSpPr>
        <p:spPr>
          <a:xfrm>
            <a:off x="282300" y="1328475"/>
            <a:ext cx="8579400" cy="3628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mẫu dữ liệu mỗi thể loại</a:t>
            </a:r>
            <a:endParaRPr b="1" sz="2000">
              <a:solidFill>
                <a:schemeClr val="dk1"/>
              </a:solidFill>
              <a:highlight>
                <a:srgbClr val="FFFFFF"/>
              </a:highlight>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Độ dài chuỗi trung bình của tiêu đề (title) ở mỗi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Độ dài chuỗi trung bình của văn bản (text) ở mỗi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từ trung bình trong 1 văn bản của từng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chữ cái viết thường trung bình trong 1 văn bản của từng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chữ cái viết hoa trung bình trong 1 văn bản của từng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dấu cảm thán (!, ?) trung bình trong 1 văn bản của từng thể loại</a:t>
            </a:r>
            <a:endParaRPr sz="2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1744025" y="745063"/>
            <a:ext cx="5655950" cy="3653375"/>
          </a:xfrm>
          <a:prstGeom prst="rect">
            <a:avLst/>
          </a:prstGeom>
          <a:noFill/>
          <a:ln>
            <a:noFill/>
          </a:ln>
        </p:spPr>
      </p:pic>
      <p:sp>
        <p:nvSpPr>
          <p:cNvPr id="126" name="Google Shape;12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