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c2f4dffc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c2f4dffc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c2f4dffc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c2f4dffc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c2f4dffc7_8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c2f4dffc7_8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c2f4dffc7_8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c2f4dffc7_8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c2f4dffc7_8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c2f4dffc7_8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c2f4dffc7_8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c2f4dffc7_8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c2f4dffc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c2f4dffc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c2f4dffc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c2f4dffc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c2f4dffc7_1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c2f4dffc7_1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c2f4dffc7_1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c2f4dffc7_1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c2f4dff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c2f4dff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c2f4dffc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c2f4dffc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c2f4dffc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c2f4dffc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c2f4dffc7_8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c2f4dffc7_8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c2f4dffc7_8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c2f4dffc7_8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c2f4dffc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c2f4dff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c2f4dffc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c2f4dffc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c2f4dffc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c2f4dffc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c2f4dffc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c2f4dffc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c2f4dffc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c2f4dffc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c2f4dffc7_8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c2f4dffc7_8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c2f4dffc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c2f4dffc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Đồ án cuối kỳ: Phân loại văn bản tin tức</a:t>
            </a:r>
            <a:endParaRPr/>
          </a:p>
        </p:txBody>
      </p:sp>
      <p:sp>
        <p:nvSpPr>
          <p:cNvPr id="55" name="Google Shape;55;p13"/>
          <p:cNvSpPr txBox="1"/>
          <p:nvPr>
            <p:ph idx="1" type="subTitle"/>
          </p:nvPr>
        </p:nvSpPr>
        <p:spPr>
          <a:xfrm>
            <a:off x="311700" y="2834125"/>
            <a:ext cx="8520600" cy="1671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Môn học: Khoa học dữ liệu</a:t>
            </a:r>
            <a:endParaRPr/>
          </a:p>
          <a:p>
            <a:pPr indent="0" lvl="0" marL="0" rtl="0" algn="r">
              <a:spcBef>
                <a:spcPts val="0"/>
              </a:spcBef>
              <a:spcAft>
                <a:spcPts val="0"/>
              </a:spcAft>
              <a:buNone/>
            </a:pPr>
            <a:r>
              <a:rPr lang="en"/>
              <a:t>Sinh viên 1: Trần Quang Minh</a:t>
            </a:r>
            <a:endParaRPr/>
          </a:p>
          <a:p>
            <a:pPr indent="0" lvl="0" marL="0" rtl="0" algn="r">
              <a:spcBef>
                <a:spcPts val="0"/>
              </a:spcBef>
              <a:spcAft>
                <a:spcPts val="0"/>
              </a:spcAft>
              <a:buNone/>
            </a:pPr>
            <a:r>
              <a:rPr lang="en"/>
              <a:t>Sinh viên 2: Đoàn Quang Tuấn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pic>
        <p:nvPicPr>
          <p:cNvPr id="117" name="Google Shape;117;p22"/>
          <p:cNvPicPr preferRelativeResize="0"/>
          <p:nvPr/>
        </p:nvPicPr>
        <p:blipFill>
          <a:blip r:embed="rId3">
            <a:alphaModFix/>
          </a:blip>
          <a:stretch>
            <a:fillRect/>
          </a:stretch>
        </p:blipFill>
        <p:spPr>
          <a:xfrm>
            <a:off x="2120363" y="540913"/>
            <a:ext cx="4903275" cy="4061675"/>
          </a:xfrm>
          <a:prstGeom prst="rect">
            <a:avLst/>
          </a:prstGeom>
          <a:noFill/>
          <a:ln>
            <a:noFill/>
          </a:ln>
        </p:spPr>
      </p:pic>
      <p:sp>
        <p:nvSpPr>
          <p:cNvPr id="118" name="Google Shape;11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4" name="Google Shape;124;p23"/>
          <p:cNvPicPr preferRelativeResize="0"/>
          <p:nvPr/>
        </p:nvPicPr>
        <p:blipFill>
          <a:blip r:embed="rId3">
            <a:alphaModFix/>
          </a:blip>
          <a:stretch>
            <a:fillRect/>
          </a:stretch>
        </p:blipFill>
        <p:spPr>
          <a:xfrm>
            <a:off x="2273164" y="790275"/>
            <a:ext cx="4597675" cy="3562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0" name="Google Shape;130;p24"/>
          <p:cNvPicPr preferRelativeResize="0"/>
          <p:nvPr/>
        </p:nvPicPr>
        <p:blipFill>
          <a:blip r:embed="rId3">
            <a:alphaModFix/>
          </a:blip>
          <a:stretch>
            <a:fillRect/>
          </a:stretch>
        </p:blipFill>
        <p:spPr>
          <a:xfrm>
            <a:off x="2388175" y="784013"/>
            <a:ext cx="4367650" cy="3575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6" name="Google Shape;136;p25"/>
          <p:cNvPicPr preferRelativeResize="0"/>
          <p:nvPr/>
        </p:nvPicPr>
        <p:blipFill>
          <a:blip r:embed="rId3">
            <a:alphaModFix/>
          </a:blip>
          <a:stretch>
            <a:fillRect/>
          </a:stretch>
        </p:blipFill>
        <p:spPr>
          <a:xfrm>
            <a:off x="2100425" y="695600"/>
            <a:ext cx="4943150" cy="3752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2" name="Google Shape;142;p26"/>
          <p:cNvPicPr preferRelativeResize="0"/>
          <p:nvPr/>
        </p:nvPicPr>
        <p:blipFill>
          <a:blip r:embed="rId3">
            <a:alphaModFix/>
          </a:blip>
          <a:stretch>
            <a:fillRect/>
          </a:stretch>
        </p:blipFill>
        <p:spPr>
          <a:xfrm>
            <a:off x="2140100" y="639713"/>
            <a:ext cx="4863800" cy="3864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8" name="Google Shape;148;p27"/>
          <p:cNvPicPr preferRelativeResize="0"/>
          <p:nvPr/>
        </p:nvPicPr>
        <p:blipFill>
          <a:blip r:embed="rId3">
            <a:alphaModFix/>
          </a:blip>
          <a:stretch>
            <a:fillRect/>
          </a:stretch>
        </p:blipFill>
        <p:spPr>
          <a:xfrm>
            <a:off x="2128550" y="711650"/>
            <a:ext cx="4886900" cy="3720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Tiền xử lý dữ liệu</a:t>
            </a:r>
            <a:endParaRPr/>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L</a:t>
            </a:r>
            <a:r>
              <a:rPr lang="en" sz="2000"/>
              <a:t>oại bỏ các ký tự lỗi</a:t>
            </a:r>
            <a:endParaRPr sz="2000"/>
          </a:p>
          <a:p>
            <a:pPr indent="-355600" lvl="0" marL="457200" rtl="0" algn="l">
              <a:spcBef>
                <a:spcPts val="0"/>
              </a:spcBef>
              <a:spcAft>
                <a:spcPts val="0"/>
              </a:spcAft>
              <a:buSzPts val="2000"/>
              <a:buChar char="●"/>
            </a:pPr>
            <a:r>
              <a:rPr lang="en" sz="2000"/>
              <a:t>Loại bỏ các từ như 's, 've, n't, 're, 'd, 'll</a:t>
            </a:r>
            <a:endParaRPr sz="2000"/>
          </a:p>
          <a:p>
            <a:pPr indent="-355600" lvl="0" marL="457200" rtl="0" algn="l">
              <a:spcBef>
                <a:spcPts val="0"/>
              </a:spcBef>
              <a:spcAft>
                <a:spcPts val="0"/>
              </a:spcAft>
              <a:buSzPts val="2000"/>
              <a:buChar char="●"/>
            </a:pPr>
            <a:r>
              <a:rPr lang="en" sz="2000"/>
              <a:t>Loại bỏ các khoảng trắng thừa, ký tự xuống dòng</a:t>
            </a:r>
            <a:endParaRPr sz="2000"/>
          </a:p>
          <a:p>
            <a:pPr indent="-355600" lvl="0" marL="457200" rtl="0" algn="l">
              <a:spcBef>
                <a:spcPts val="0"/>
              </a:spcBef>
              <a:spcAft>
                <a:spcPts val="0"/>
              </a:spcAft>
              <a:buSzPts val="2000"/>
              <a:buChar char="●"/>
            </a:pPr>
            <a:r>
              <a:rPr lang="en" sz="2000"/>
              <a:t>Xóa các dòng có giá trị thiếu</a:t>
            </a:r>
            <a:endParaRPr sz="2000"/>
          </a:p>
        </p:txBody>
      </p:sp>
      <p:sp>
        <p:nvSpPr>
          <p:cNvPr id="155" name="Google Shape;155;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t>
            </a:r>
            <a:r>
              <a:rPr lang="en"/>
              <a:t>ọn các đặc trưng</a:t>
            </a:r>
            <a:endParaRPr/>
          </a:p>
        </p:txBody>
      </p:sp>
      <p:sp>
        <p:nvSpPr>
          <p:cNvPr id="161" name="Google Shape;16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Dựa vào các quan sát về việc thống kê trên dữ liệu, các đặc trưng chung được chọn bao gồm:</a:t>
            </a:r>
            <a:endParaRPr>
              <a:solidFill>
                <a:schemeClr val="dk1"/>
              </a:solidFill>
              <a:highlight>
                <a:srgbClr val="FFFFFF"/>
              </a:highlight>
            </a:endParaRPr>
          </a:p>
          <a:p>
            <a:pPr indent="-342900" lvl="0" marL="736600" marR="279400" rtl="0" algn="l">
              <a:lnSpc>
                <a:spcPct val="142857"/>
              </a:lnSpc>
              <a:spcBef>
                <a:spcPts val="2200"/>
              </a:spcBef>
              <a:spcAft>
                <a:spcPts val="0"/>
              </a:spcAft>
              <a:buClr>
                <a:schemeClr val="dk2"/>
              </a:buClr>
              <a:buSzPts val="1800"/>
              <a:buChar char="●"/>
            </a:pPr>
            <a:r>
              <a:rPr lang="en">
                <a:highlight>
                  <a:srgbClr val="FFFFFF"/>
                </a:highlight>
              </a:rPr>
              <a:t>Số ký tự trong văn bản.</a:t>
            </a:r>
            <a:endParaRPr>
              <a:highlight>
                <a:srgbClr val="FFFFFF"/>
              </a:highlight>
            </a:endParaRPr>
          </a:p>
          <a:p>
            <a:pPr indent="-342900" lvl="0" marL="736600" marR="279400" rtl="0" algn="l">
              <a:lnSpc>
                <a:spcPct val="142857"/>
              </a:lnSpc>
              <a:spcBef>
                <a:spcPts val="0"/>
              </a:spcBef>
              <a:spcAft>
                <a:spcPts val="0"/>
              </a:spcAft>
              <a:buClr>
                <a:schemeClr val="dk2"/>
              </a:buClr>
              <a:buSzPts val="1800"/>
              <a:buChar char="●"/>
            </a:pPr>
            <a:r>
              <a:rPr lang="en">
                <a:highlight>
                  <a:srgbClr val="FFFFFF"/>
                </a:highlight>
              </a:rPr>
              <a:t>Số từ trong văn bản.</a:t>
            </a:r>
            <a:endParaRPr>
              <a:highlight>
                <a:srgbClr val="FFFFFF"/>
              </a:highlight>
            </a:endParaRPr>
          </a:p>
          <a:p>
            <a:pPr indent="-342900" lvl="0" marL="736600" marR="279400" rtl="0" algn="l">
              <a:lnSpc>
                <a:spcPct val="142857"/>
              </a:lnSpc>
              <a:spcBef>
                <a:spcPts val="0"/>
              </a:spcBef>
              <a:spcAft>
                <a:spcPts val="0"/>
              </a:spcAft>
              <a:buClr>
                <a:schemeClr val="dk2"/>
              </a:buClr>
              <a:buSzPts val="1800"/>
              <a:buChar char="●"/>
            </a:pPr>
            <a:r>
              <a:rPr lang="en">
                <a:highlight>
                  <a:srgbClr val="FFFFFF"/>
                </a:highlight>
              </a:rPr>
              <a:t>Số lượng dấu cảm thán (!, ?)</a:t>
            </a:r>
            <a:endParaRPr>
              <a:highlight>
                <a:srgbClr val="FFFFFF"/>
              </a:highlight>
            </a:endParaRPr>
          </a:p>
          <a:p>
            <a:pPr indent="-342900" lvl="0" marL="736600" marR="279400" rtl="0" algn="l">
              <a:lnSpc>
                <a:spcPct val="142857"/>
              </a:lnSpc>
              <a:spcBef>
                <a:spcPts val="0"/>
              </a:spcBef>
              <a:spcAft>
                <a:spcPts val="0"/>
              </a:spcAft>
              <a:buClr>
                <a:schemeClr val="dk2"/>
              </a:buClr>
              <a:buSzPts val="1800"/>
              <a:buChar char="●"/>
            </a:pPr>
            <a:r>
              <a:rPr lang="en">
                <a:highlight>
                  <a:srgbClr val="FFFFFF"/>
                </a:highlight>
              </a:rPr>
              <a:t>Số chữ cái viết hoa</a:t>
            </a:r>
            <a:endParaRPr>
              <a:highlight>
                <a:srgbClr val="FFFFFF"/>
              </a:highlight>
            </a:endParaRPr>
          </a:p>
          <a:p>
            <a:pPr indent="-342900" lvl="0" marL="736600" marR="279400" rtl="0" algn="l">
              <a:lnSpc>
                <a:spcPct val="142857"/>
              </a:lnSpc>
              <a:spcBef>
                <a:spcPts val="0"/>
              </a:spcBef>
              <a:spcAft>
                <a:spcPts val="0"/>
              </a:spcAft>
              <a:buClr>
                <a:schemeClr val="dk2"/>
              </a:buClr>
              <a:buSzPts val="1800"/>
              <a:buChar char="●"/>
            </a:pPr>
            <a:r>
              <a:rPr lang="en">
                <a:highlight>
                  <a:srgbClr val="FFFFFF"/>
                </a:highlight>
              </a:rPr>
              <a:t>Số chữ cái viết thường</a:t>
            </a:r>
            <a:endParaRPr>
              <a:highlight>
                <a:srgbClr val="FFFFFF"/>
              </a:highlight>
            </a:endParaRPr>
          </a:p>
          <a:p>
            <a:pPr indent="0" lvl="0" marL="0" rtl="0" algn="l">
              <a:spcBef>
                <a:spcPts val="0"/>
              </a:spcBef>
              <a:spcAft>
                <a:spcPts val="1600"/>
              </a:spcAft>
              <a:buNone/>
            </a:pPr>
            <a:r>
              <a:t/>
            </a:r>
            <a:endParaRPr/>
          </a:p>
        </p:txBody>
      </p:sp>
      <p:sp>
        <p:nvSpPr>
          <p:cNvPr id="162" name="Google Shape;162;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Chọn các đặc trưng</a:t>
            </a:r>
            <a:endParaRPr/>
          </a:p>
        </p:txBody>
      </p:sp>
      <p:sp>
        <p:nvSpPr>
          <p:cNvPr id="168" name="Google Shape;16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TF-IDF: Một đặc trưng rất thường được sử dụng khi xử lý ngôn ngữ dạng văn bản. (viết tắt của: Term Frequency - Inverse Document Frequency)</a:t>
            </a:r>
            <a:endParaRPr/>
          </a:p>
          <a:p>
            <a:pPr indent="0" lvl="0" marL="0" rtl="0" algn="l">
              <a:spcBef>
                <a:spcPts val="1600"/>
              </a:spcBef>
              <a:spcAft>
                <a:spcPts val="0"/>
              </a:spcAft>
              <a:buNone/>
            </a:pPr>
            <a:r>
              <a:rPr lang="en"/>
              <a:t>Ví dụ:</a:t>
            </a:r>
            <a:endParaRPr/>
          </a:p>
          <a:p>
            <a:pPr indent="0" lvl="0" marL="457200" rtl="0" algn="l">
              <a:spcBef>
                <a:spcPts val="1600"/>
              </a:spcBef>
              <a:spcAft>
                <a:spcPts val="0"/>
              </a:spcAft>
              <a:buNone/>
            </a:pPr>
            <a:r>
              <a:rPr lang="en"/>
              <a:t>'This is the first document.',</a:t>
            </a:r>
            <a:br>
              <a:rPr lang="en"/>
            </a:br>
            <a:r>
              <a:rPr lang="en"/>
              <a:t>'This document is the second document.',</a:t>
            </a:r>
            <a:br>
              <a:rPr lang="en"/>
            </a:br>
            <a:r>
              <a:rPr lang="en"/>
              <a:t>'And this is the third one.',</a:t>
            </a:r>
            <a:br>
              <a:rPr lang="en"/>
            </a:br>
            <a:r>
              <a:rPr lang="en"/>
              <a:t>'Is this the first document?'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69" name="Google Shape;169;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76" name="Google Shape;176;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Nội dung</a:t>
            </a:r>
            <a:endParaRPr sz="300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Phát biểu bài toán</a:t>
            </a:r>
            <a:endParaRPr sz="2400"/>
          </a:p>
          <a:p>
            <a:pPr indent="-381000" lvl="0" marL="457200" rtl="0" algn="l">
              <a:spcBef>
                <a:spcPts val="0"/>
              </a:spcBef>
              <a:spcAft>
                <a:spcPts val="0"/>
              </a:spcAft>
              <a:buSzPts val="2400"/>
              <a:buChar char="●"/>
            </a:pPr>
            <a:r>
              <a:rPr lang="en" sz="2400"/>
              <a:t>Thu thập dữ liệu</a:t>
            </a:r>
            <a:endParaRPr sz="2400"/>
          </a:p>
          <a:p>
            <a:pPr indent="-381000" lvl="0" marL="457200" rtl="0" algn="l">
              <a:spcBef>
                <a:spcPts val="0"/>
              </a:spcBef>
              <a:spcAft>
                <a:spcPts val="0"/>
              </a:spcAft>
              <a:buSzPts val="2400"/>
              <a:buChar char="●"/>
            </a:pPr>
            <a:r>
              <a:rPr lang="en" sz="2400"/>
              <a:t>Thống kê quan sát trên dữ liệu</a:t>
            </a:r>
            <a:endParaRPr sz="2400"/>
          </a:p>
          <a:p>
            <a:pPr indent="-381000" lvl="0" marL="457200" rtl="0" algn="l">
              <a:spcBef>
                <a:spcPts val="0"/>
              </a:spcBef>
              <a:spcAft>
                <a:spcPts val="0"/>
              </a:spcAft>
              <a:buSzPts val="2400"/>
              <a:buChar char="●"/>
            </a:pPr>
            <a:r>
              <a:rPr lang="en" sz="2400"/>
              <a:t>Tiền xử lý dữ liệu</a:t>
            </a:r>
            <a:endParaRPr sz="2400"/>
          </a:p>
          <a:p>
            <a:pPr indent="-381000" lvl="0" marL="457200" rtl="0" algn="l">
              <a:spcBef>
                <a:spcPts val="0"/>
              </a:spcBef>
              <a:spcAft>
                <a:spcPts val="0"/>
              </a:spcAft>
              <a:buSzPts val="2400"/>
              <a:buChar char="●"/>
            </a:pPr>
            <a:r>
              <a:rPr lang="en" sz="2400"/>
              <a:t>Chọn các đặc trưng</a:t>
            </a:r>
            <a:endParaRPr sz="2400"/>
          </a:p>
          <a:p>
            <a:pPr indent="-381000" lvl="0" marL="457200" rtl="0" algn="l">
              <a:spcBef>
                <a:spcPts val="0"/>
              </a:spcBef>
              <a:spcAft>
                <a:spcPts val="0"/>
              </a:spcAft>
              <a:buSzPts val="2400"/>
              <a:buChar char="●"/>
            </a:pPr>
            <a:r>
              <a:rPr lang="en" sz="2400"/>
              <a:t>Thiết kế mô hình</a:t>
            </a:r>
            <a:endParaRPr sz="2400"/>
          </a:p>
          <a:p>
            <a:pPr indent="-381000" lvl="0" marL="457200" rtl="0" algn="l">
              <a:spcBef>
                <a:spcPts val="0"/>
              </a:spcBef>
              <a:spcAft>
                <a:spcPts val="0"/>
              </a:spcAft>
              <a:buSzPts val="2400"/>
              <a:buChar char="●"/>
            </a:pPr>
            <a:r>
              <a:rPr lang="en" sz="2400"/>
              <a:t>Huấn luyện, đánh giá và kiểm thử</a:t>
            </a:r>
            <a:endParaRPr sz="2400"/>
          </a:p>
          <a:p>
            <a:pPr indent="-381000" lvl="0" marL="457200" rtl="0" algn="l">
              <a:spcBef>
                <a:spcPts val="0"/>
              </a:spcBef>
              <a:spcAft>
                <a:spcPts val="0"/>
              </a:spcAft>
              <a:buSzPts val="2400"/>
              <a:buChar char="●"/>
            </a:pPr>
            <a:r>
              <a:rPr lang="en" sz="2400"/>
              <a:t>Tổng kết</a:t>
            </a:r>
            <a:endParaRPr sz="2400"/>
          </a:p>
        </p:txBody>
      </p:sp>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
            </a:r>
            <a:r>
              <a:rPr lang="en"/>
              <a:t>iết kế mô hình</a:t>
            </a:r>
            <a:endParaRPr/>
          </a:p>
        </p:txBody>
      </p:sp>
      <p:sp>
        <p:nvSpPr>
          <p:cNvPr id="182" name="Google Shape;182;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83" name="Google Shape;183;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t>
            </a:r>
            <a:r>
              <a:rPr lang="en"/>
              <a:t>uấn luyện, đánh giá và kiểm thử</a:t>
            </a:r>
            <a:endParaRPr/>
          </a:p>
        </p:txBody>
      </p:sp>
      <p:sp>
        <p:nvSpPr>
          <p:cNvPr id="189" name="Google Shape;18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a:t>
            </a:r>
            <a:r>
              <a:rPr lang="en"/>
              <a:t>iếp đi nghe m, t qua làm cái DS_teamwork tí</a:t>
            </a:r>
            <a:endParaRPr/>
          </a:p>
        </p:txBody>
      </p:sp>
      <p:sp>
        <p:nvSpPr>
          <p:cNvPr id="190" name="Google Shape;190;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ổng kết</a:t>
            </a:r>
            <a:endParaRPr/>
          </a:p>
        </p:txBody>
      </p:sp>
      <p:sp>
        <p:nvSpPr>
          <p:cNvPr id="196" name="Google Shape;196;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Đã làm được gì? Học được gì?</a:t>
            </a:r>
            <a:endParaRPr/>
          </a:p>
        </p:txBody>
      </p:sp>
      <p:sp>
        <p:nvSpPr>
          <p:cNvPr id="197" name="Google Shape;197;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3" name="Google Shape;203;p35"/>
          <p:cNvSpPr txBox="1"/>
          <p:nvPr/>
        </p:nvSpPr>
        <p:spPr>
          <a:xfrm>
            <a:off x="1486700" y="1270900"/>
            <a:ext cx="6234600" cy="214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0"/>
              <a:t>H</a:t>
            </a:r>
            <a:r>
              <a:rPr lang="en" sz="6000"/>
              <a:t>ỏi - đáp</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t>
            </a:r>
            <a:r>
              <a:rPr lang="en"/>
              <a:t>át biểu bài toán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Câu hỏi: Dựa vào nội dung của 1 văn bản tin tức, dự đoán xem đây là tin tức thuộc thể loại nào?</a:t>
            </a:r>
            <a:endParaRPr/>
          </a:p>
          <a:p>
            <a:pPr indent="0" lvl="0" marL="0" rtl="0" algn="l">
              <a:spcBef>
                <a:spcPts val="1600"/>
              </a:spcBef>
              <a:spcAft>
                <a:spcPts val="0"/>
              </a:spcAft>
              <a:buNone/>
            </a:pPr>
            <a:r>
              <a:rPr lang="en"/>
              <a:t>Ứng dụng:</a:t>
            </a:r>
            <a:endParaRPr/>
          </a:p>
          <a:p>
            <a:pPr indent="-342900" lvl="0" marL="457200" rtl="0" algn="l">
              <a:spcBef>
                <a:spcPts val="1600"/>
              </a:spcBef>
              <a:spcAft>
                <a:spcPts val="0"/>
              </a:spcAft>
              <a:buSzPts val="1800"/>
              <a:buChar char="-"/>
            </a:pPr>
            <a:r>
              <a:rPr lang="en"/>
              <a:t>Tự động hóa quá trình phân loại cho các diễn đàn tin tức</a:t>
            </a:r>
            <a:endParaRPr/>
          </a:p>
          <a:p>
            <a:pPr indent="-342900" lvl="0" marL="457200" rtl="0" algn="l">
              <a:spcBef>
                <a:spcPts val="0"/>
              </a:spcBef>
              <a:spcAft>
                <a:spcPts val="0"/>
              </a:spcAft>
              <a:buSzPts val="1800"/>
              <a:buChar char="-"/>
            </a:pPr>
            <a:r>
              <a:rPr lang="en"/>
              <a:t>Phần nào hỗ trợ việc lọc các nội dung.</a:t>
            </a:r>
            <a:endParaRPr/>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Thu thập dữ liệu</a:t>
            </a:r>
            <a:endParaRPr/>
          </a:p>
        </p:txBody>
      </p:sp>
      <p:sp>
        <p:nvSpPr>
          <p:cNvPr id="75" name="Google Shape;75;p16"/>
          <p:cNvSpPr txBox="1"/>
          <p:nvPr>
            <p:ph idx="1" type="body"/>
          </p:nvPr>
        </p:nvSpPr>
        <p:spPr>
          <a:xfrm>
            <a:off x="311700" y="1152475"/>
            <a:ext cx="520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Dữ liệu được lấy từ trang web: vietnamnews.com</a:t>
            </a:r>
            <a:endParaRPr/>
          </a:p>
        </p:txBody>
      </p:sp>
      <p:pic>
        <p:nvPicPr>
          <p:cNvPr id="76" name="Google Shape;76;p16"/>
          <p:cNvPicPr preferRelativeResize="0"/>
          <p:nvPr/>
        </p:nvPicPr>
        <p:blipFill>
          <a:blip r:embed="rId3">
            <a:alphaModFix/>
          </a:blip>
          <a:stretch>
            <a:fillRect/>
          </a:stretch>
        </p:blipFill>
        <p:spPr>
          <a:xfrm>
            <a:off x="2104834" y="2075725"/>
            <a:ext cx="4934325" cy="1541975"/>
          </a:xfrm>
          <a:prstGeom prst="rect">
            <a:avLst/>
          </a:prstGeom>
          <a:noFill/>
          <a:ln>
            <a:noFill/>
          </a:ln>
        </p:spPr>
      </p:pic>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Thu thập dữ liệu</a:t>
            </a:r>
            <a:endParaRPr/>
          </a:p>
        </p:txBody>
      </p:sp>
      <p:sp>
        <p:nvSpPr>
          <p:cNvPr id="83" name="Google Shape;83;p17"/>
          <p:cNvSpPr txBox="1"/>
          <p:nvPr>
            <p:ph idx="1" type="body"/>
          </p:nvPr>
        </p:nvSpPr>
        <p:spPr>
          <a:xfrm>
            <a:off x="311700" y="1152475"/>
            <a:ext cx="8520600" cy="21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Sử </a:t>
            </a:r>
            <a:r>
              <a:rPr lang="en"/>
              <a:t>dụng 5 url có sẵn của 5 thể loại:</a:t>
            </a:r>
            <a:br>
              <a:rPr lang="en"/>
            </a:br>
            <a:r>
              <a:rPr lang="en"/>
              <a:t>- Politics-laws </a:t>
            </a:r>
            <a:br>
              <a:rPr lang="en"/>
            </a:br>
            <a:r>
              <a:rPr lang="en"/>
              <a:t>- Society</a:t>
            </a:r>
            <a:br>
              <a:rPr lang="en"/>
            </a:br>
            <a:r>
              <a:rPr lang="en"/>
              <a:t>- Economy</a:t>
            </a:r>
            <a:br>
              <a:rPr lang="en"/>
            </a:br>
            <a:r>
              <a:rPr lang="en"/>
              <a:t>- Sport</a:t>
            </a:r>
            <a:br>
              <a:rPr lang="en"/>
            </a:br>
            <a:r>
              <a:rPr lang="en"/>
              <a:t>- Environment</a:t>
            </a:r>
            <a:endParaRPr/>
          </a:p>
          <a:p>
            <a:pPr indent="0" lvl="0" marL="0" rtl="0" algn="l">
              <a:spcBef>
                <a:spcPts val="1600"/>
              </a:spcBef>
              <a:spcAft>
                <a:spcPts val="1600"/>
              </a:spcAft>
              <a:buNone/>
            </a:pPr>
            <a:r>
              <a:t/>
            </a:r>
            <a:endParaRPr/>
          </a:p>
        </p:txBody>
      </p:sp>
      <p:sp>
        <p:nvSpPr>
          <p:cNvPr id="84" name="Google Shape;8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Thu thập dữ liệu</a:t>
            </a:r>
            <a:endParaRPr/>
          </a:p>
          <a:p>
            <a:pPr indent="0" lvl="0" marL="0" rtl="0" algn="l">
              <a:spcBef>
                <a:spcPts val="0"/>
              </a:spcBef>
              <a:spcAft>
                <a:spcPts val="0"/>
              </a:spcAft>
              <a:buNone/>
            </a:pPr>
            <a:r>
              <a:t/>
            </a:r>
            <a:endParaRPr/>
          </a:p>
        </p:txBody>
      </p:sp>
      <p:sp>
        <p:nvSpPr>
          <p:cNvPr id="90" name="Google Shape;90;p18"/>
          <p:cNvSpPr txBox="1"/>
          <p:nvPr>
            <p:ph idx="1" type="body"/>
          </p:nvPr>
        </p:nvSpPr>
        <p:spPr>
          <a:xfrm>
            <a:off x="311700" y="1152475"/>
            <a:ext cx="4167000" cy="35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Các đường dẫn này sẽ đi đến danh sách các bài viết thuộc chủ đề.</a:t>
            </a:r>
            <a:endParaRPr/>
          </a:p>
          <a:p>
            <a:pPr indent="0" lvl="0" marL="0" rtl="0" algn="l">
              <a:spcBef>
                <a:spcPts val="1600"/>
              </a:spcBef>
              <a:spcAft>
                <a:spcPts val="0"/>
              </a:spcAft>
              <a:buNone/>
            </a:pPr>
            <a:r>
              <a:rPr lang="en"/>
              <a:t>Khó khăn: các bài viết được phân trang =&gt; cần tương tác với browser</a:t>
            </a:r>
            <a:endParaRPr/>
          </a:p>
          <a:p>
            <a:pPr indent="0" lvl="0" marL="0" rtl="0" algn="l">
              <a:spcBef>
                <a:spcPts val="1600"/>
              </a:spcBef>
              <a:spcAft>
                <a:spcPts val="1600"/>
              </a:spcAft>
              <a:buNone/>
            </a:pPr>
            <a:r>
              <a:rPr lang="en"/>
              <a:t>Giải quyết: sử dụng selenium, tương tác với nút Next, và lấy url của từng bài viết.</a:t>
            </a:r>
            <a:endParaRPr/>
          </a:p>
        </p:txBody>
      </p:sp>
      <p:pic>
        <p:nvPicPr>
          <p:cNvPr id="91" name="Google Shape;91;p18"/>
          <p:cNvPicPr preferRelativeResize="0"/>
          <p:nvPr/>
        </p:nvPicPr>
        <p:blipFill>
          <a:blip r:embed="rId3">
            <a:alphaModFix/>
          </a:blip>
          <a:stretch>
            <a:fillRect/>
          </a:stretch>
        </p:blipFill>
        <p:spPr>
          <a:xfrm>
            <a:off x="4939975" y="147638"/>
            <a:ext cx="3733800" cy="4848225"/>
          </a:xfrm>
          <a:prstGeom prst="rect">
            <a:avLst/>
          </a:prstGeom>
          <a:noFill/>
          <a:ln>
            <a:noFill/>
          </a:ln>
        </p:spPr>
      </p:pic>
      <p:sp>
        <p:nvSpPr>
          <p:cNvPr id="92" name="Google Shape;9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Thu thập dữ liệu</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V</a:t>
            </a:r>
            <a:r>
              <a:rPr lang="en"/>
              <a:t>ới mỗi thể loại, selenium tạo một driver để lấy url trên từng trang.</a:t>
            </a:r>
            <a:endParaRPr/>
          </a:p>
          <a:p>
            <a:pPr indent="0" lvl="0" marL="0" rtl="0" algn="l">
              <a:spcBef>
                <a:spcPts val="1600"/>
              </a:spcBef>
              <a:spcAft>
                <a:spcPts val="1600"/>
              </a:spcAft>
              <a:buNone/>
            </a:pPr>
            <a:r>
              <a:rPr lang="en"/>
              <a:t>- Với mỗi url, thực hiện thu thập các thông tin về tiêu đề và nội dung văn bản, dựa vào các tiêu chí về thời gian, độ dài nội dung, tiêu đề.</a:t>
            </a:r>
            <a:endParaRPr/>
          </a:p>
        </p:txBody>
      </p:sp>
      <p:sp>
        <p:nvSpPr>
          <p:cNvPr id="99" name="Google Shape;9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
            </a:r>
            <a:r>
              <a:rPr lang="en"/>
              <a:t>ống kê quan sát trên dữ liệu </a:t>
            </a:r>
            <a:endParaRPr/>
          </a:p>
        </p:txBody>
      </p:sp>
      <p:sp>
        <p:nvSpPr>
          <p:cNvPr id="105" name="Google Shape;10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6" name="Google Shape;106;p20"/>
          <p:cNvSpPr txBox="1"/>
          <p:nvPr/>
        </p:nvSpPr>
        <p:spPr>
          <a:xfrm>
            <a:off x="441600" y="1340475"/>
            <a:ext cx="8260800" cy="3628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2"/>
              </a:buClr>
              <a:buSzPts val="2000"/>
              <a:buChar char="●"/>
            </a:pPr>
            <a:r>
              <a:rPr lang="en" sz="2000">
                <a:solidFill>
                  <a:schemeClr val="dk2"/>
                </a:solidFill>
              </a:rPr>
              <a:t>Số lượng mẫu dữ liệu mỗi thể loại</a:t>
            </a:r>
            <a:endParaRPr b="1" sz="2000">
              <a:solidFill>
                <a:schemeClr val="dk1"/>
              </a:solidFill>
              <a:highlight>
                <a:srgbClr val="FFFFFF"/>
              </a:highlight>
            </a:endParaRPr>
          </a:p>
          <a:p>
            <a:pPr indent="-355600" lvl="0" marL="457200" rtl="0" algn="l">
              <a:lnSpc>
                <a:spcPct val="115000"/>
              </a:lnSpc>
              <a:spcBef>
                <a:spcPts val="0"/>
              </a:spcBef>
              <a:spcAft>
                <a:spcPts val="0"/>
              </a:spcAft>
              <a:buClr>
                <a:schemeClr val="dk2"/>
              </a:buClr>
              <a:buSzPts val="2000"/>
              <a:buChar char="●"/>
            </a:pPr>
            <a:r>
              <a:rPr lang="en" sz="2000">
                <a:solidFill>
                  <a:schemeClr val="dk2"/>
                </a:solidFill>
              </a:rPr>
              <a:t>Độ dài chuỗi trung bình của title ở mỗi thể loại</a:t>
            </a:r>
            <a:endParaRPr sz="2000">
              <a:solidFill>
                <a:schemeClr val="dk2"/>
              </a:solidFill>
            </a:endParaRPr>
          </a:p>
          <a:p>
            <a:pPr indent="-355600" lvl="0" marL="457200" rtl="0" algn="l">
              <a:lnSpc>
                <a:spcPct val="115000"/>
              </a:lnSpc>
              <a:spcBef>
                <a:spcPts val="0"/>
              </a:spcBef>
              <a:spcAft>
                <a:spcPts val="0"/>
              </a:spcAft>
              <a:buClr>
                <a:schemeClr val="dk2"/>
              </a:buClr>
              <a:buSzPts val="2000"/>
              <a:buChar char="●"/>
            </a:pPr>
            <a:r>
              <a:rPr lang="en" sz="2000">
                <a:solidFill>
                  <a:schemeClr val="dk2"/>
                </a:solidFill>
              </a:rPr>
              <a:t>Độ dài chuỗi trung bình của văn bản (text) ở mỗi thể loại</a:t>
            </a:r>
            <a:endParaRPr sz="2000">
              <a:solidFill>
                <a:schemeClr val="dk2"/>
              </a:solidFill>
            </a:endParaRPr>
          </a:p>
          <a:p>
            <a:pPr indent="-355600" lvl="0" marL="457200" rtl="0" algn="l">
              <a:lnSpc>
                <a:spcPct val="115000"/>
              </a:lnSpc>
              <a:spcBef>
                <a:spcPts val="0"/>
              </a:spcBef>
              <a:spcAft>
                <a:spcPts val="0"/>
              </a:spcAft>
              <a:buClr>
                <a:schemeClr val="dk2"/>
              </a:buClr>
              <a:buSzPts val="2000"/>
              <a:buChar char="●"/>
            </a:pPr>
            <a:r>
              <a:rPr lang="en" sz="2000">
                <a:solidFill>
                  <a:schemeClr val="dk2"/>
                </a:solidFill>
              </a:rPr>
              <a:t>Số lượng từ trung bình trong 1 văn bản của từng thể loại</a:t>
            </a:r>
            <a:endParaRPr sz="2000">
              <a:solidFill>
                <a:schemeClr val="dk2"/>
              </a:solidFill>
            </a:endParaRPr>
          </a:p>
          <a:p>
            <a:pPr indent="-355600" lvl="0" marL="457200" rtl="0" algn="l">
              <a:lnSpc>
                <a:spcPct val="115000"/>
              </a:lnSpc>
              <a:spcBef>
                <a:spcPts val="0"/>
              </a:spcBef>
              <a:spcAft>
                <a:spcPts val="0"/>
              </a:spcAft>
              <a:buClr>
                <a:schemeClr val="dk2"/>
              </a:buClr>
              <a:buSzPts val="2000"/>
              <a:buChar char="●"/>
            </a:pPr>
            <a:r>
              <a:rPr lang="en" sz="2000">
                <a:solidFill>
                  <a:schemeClr val="dk2"/>
                </a:solidFill>
              </a:rPr>
              <a:t>Số lượng chữ cái viết thường trung bình trong 1 văn bản của từng thể loại</a:t>
            </a:r>
            <a:endParaRPr sz="2000">
              <a:solidFill>
                <a:schemeClr val="dk2"/>
              </a:solidFill>
            </a:endParaRPr>
          </a:p>
          <a:p>
            <a:pPr indent="-355600" lvl="0" marL="457200" rtl="0" algn="l">
              <a:lnSpc>
                <a:spcPct val="115000"/>
              </a:lnSpc>
              <a:spcBef>
                <a:spcPts val="0"/>
              </a:spcBef>
              <a:spcAft>
                <a:spcPts val="0"/>
              </a:spcAft>
              <a:buClr>
                <a:schemeClr val="dk2"/>
              </a:buClr>
              <a:buSzPts val="2000"/>
              <a:buChar char="●"/>
            </a:pPr>
            <a:r>
              <a:rPr lang="en" sz="2000">
                <a:solidFill>
                  <a:schemeClr val="dk2"/>
                </a:solidFill>
              </a:rPr>
              <a:t>Số lượng chữ cái viết hoa trung bình trong 1 văn bản của từng thể loại</a:t>
            </a:r>
            <a:endParaRPr sz="2000">
              <a:solidFill>
                <a:schemeClr val="dk2"/>
              </a:solidFill>
            </a:endParaRPr>
          </a:p>
          <a:p>
            <a:pPr indent="-355600" lvl="0" marL="457200" rtl="0" algn="l">
              <a:lnSpc>
                <a:spcPct val="115000"/>
              </a:lnSpc>
              <a:spcBef>
                <a:spcPts val="0"/>
              </a:spcBef>
              <a:spcAft>
                <a:spcPts val="0"/>
              </a:spcAft>
              <a:buClr>
                <a:schemeClr val="dk2"/>
              </a:buClr>
              <a:buSzPts val="2000"/>
              <a:buChar char="●"/>
            </a:pPr>
            <a:r>
              <a:rPr lang="en" sz="2000">
                <a:solidFill>
                  <a:schemeClr val="dk2"/>
                </a:solidFill>
              </a:rPr>
              <a:t>Số lượng dấu cảm thán (!, ?) trung trong 1 văn bản</a:t>
            </a:r>
            <a:endParaRPr sz="20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Google Shape;111;p21"/>
          <p:cNvPicPr preferRelativeResize="0"/>
          <p:nvPr/>
        </p:nvPicPr>
        <p:blipFill>
          <a:blip r:embed="rId3">
            <a:alphaModFix/>
          </a:blip>
          <a:stretch>
            <a:fillRect/>
          </a:stretch>
        </p:blipFill>
        <p:spPr>
          <a:xfrm>
            <a:off x="1744025" y="745063"/>
            <a:ext cx="5655950" cy="3653375"/>
          </a:xfrm>
          <a:prstGeom prst="rect">
            <a:avLst/>
          </a:prstGeom>
          <a:noFill/>
          <a:ln>
            <a:noFill/>
          </a:ln>
        </p:spPr>
      </p:pic>
      <p:sp>
        <p:nvSpPr>
          <p:cNvPr id="112" name="Google Shape;11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