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Lst>
  <p:sldSz cy="5143500" cx="9144000"/>
  <p:notesSz cx="6858000" cy="9144000"/>
  <p:embeddedFontLst>
    <p:embeddedFont>
      <p:font typeface="Play"/>
      <p:regular r:id="rId53"/>
      <p:bold r:id="rId54"/>
    </p:embeddedFont>
    <p:embeddedFont>
      <p:font typeface="Economica"/>
      <p:regular r:id="rId55"/>
      <p:bold r:id="rId56"/>
      <p:italic r:id="rId57"/>
      <p:boldItalic r:id="rId58"/>
    </p:embeddedFont>
    <p:embeddedFont>
      <p:font typeface="Open Sans"/>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Vu Cat"/>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4FF2346-8A29-4967-8BC8-073D74C9C65D}">
  <a:tblStyle styleId="{F4FF2346-8A29-4967-8BC8-073D74C9C65D}" styleName="Table_0">
    <a:wholeTbl>
      <a:tcTxStyle b="off" i="off">
        <a:font>
          <a:latin typeface="Calibri"/>
          <a:ea typeface="Calibri"/>
          <a:cs typeface="Calibri"/>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OpenSans-boldItalic.fntdata"/><Relationship Id="rId61" Type="http://schemas.openxmlformats.org/officeDocument/2006/relationships/font" Target="fonts/OpenSans-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OpenSans-bold.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font" Target="fonts/Play-regular.fntdata"/><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font" Target="fonts/Economica-regular.fntdata"/><Relationship Id="rId10" Type="http://schemas.openxmlformats.org/officeDocument/2006/relationships/slide" Target="slides/slide3.xml"/><Relationship Id="rId54" Type="http://schemas.openxmlformats.org/officeDocument/2006/relationships/font" Target="fonts/Play-bold.fntdata"/><Relationship Id="rId13" Type="http://schemas.openxmlformats.org/officeDocument/2006/relationships/slide" Target="slides/slide6.xml"/><Relationship Id="rId57" Type="http://schemas.openxmlformats.org/officeDocument/2006/relationships/font" Target="fonts/Economica-italic.fntdata"/><Relationship Id="rId12" Type="http://schemas.openxmlformats.org/officeDocument/2006/relationships/slide" Target="slides/slide5.xml"/><Relationship Id="rId56" Type="http://schemas.openxmlformats.org/officeDocument/2006/relationships/font" Target="fonts/Economica-bold.fntdata"/><Relationship Id="rId15" Type="http://schemas.openxmlformats.org/officeDocument/2006/relationships/slide" Target="slides/slide8.xml"/><Relationship Id="rId59" Type="http://schemas.openxmlformats.org/officeDocument/2006/relationships/font" Target="fonts/OpenSans-regular.fntdata"/><Relationship Id="rId14" Type="http://schemas.openxmlformats.org/officeDocument/2006/relationships/slide" Target="slides/slide7.xml"/><Relationship Id="rId58" Type="http://schemas.openxmlformats.org/officeDocument/2006/relationships/font" Target="fonts/Economica-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7-21T17:51:37.628">
    <p:pos x="196" y="771"/>
    <p:text>chỗ này conflict với rp, trong rp thì nói là lọc ra 70k rồi mới random ra 65k</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3dd844067a_9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3dd844067a_9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3dd844067a_1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3dd844067a_1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3dd844067a_1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3dd844067a_1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common words are represented in the vocabulary as a single token while the rare words are broken down into two or more subword tokens which solve the issues faced by:</a:t>
            </a:r>
            <a:endParaRPr/>
          </a:p>
          <a:p>
            <a:pPr indent="0" lvl="0" marL="0" rtl="0" algn="l">
              <a:spcBef>
                <a:spcPts val="0"/>
              </a:spcBef>
              <a:spcAft>
                <a:spcPts val="0"/>
              </a:spcAft>
              <a:buClr>
                <a:schemeClr val="dk1"/>
              </a:buClr>
              <a:buSzPts val="1100"/>
              <a:buFont typeface="Arial"/>
              <a:buNone/>
            </a:pPr>
            <a:r>
              <a:rPr lang="en"/>
              <a:t>word-based tokenization (very large vocabulary size, large number of OOV tokens, and different meaning of very similar words)</a:t>
            </a:r>
            <a:endParaRPr/>
          </a:p>
          <a:p>
            <a:pPr indent="0" lvl="0" marL="0" rtl="0" algn="l">
              <a:spcBef>
                <a:spcPts val="0"/>
              </a:spcBef>
              <a:spcAft>
                <a:spcPts val="0"/>
              </a:spcAft>
              <a:buClr>
                <a:schemeClr val="dk1"/>
              </a:buClr>
              <a:buSzPts val="1100"/>
              <a:buFont typeface="Arial"/>
              <a:buNone/>
            </a:pPr>
            <a:r>
              <a:rPr lang="en"/>
              <a:t>character-based tokenization (very long sequences and less meaningful individual tokens)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3dd844067a_1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3dd844067a_1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4967dc9b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f4967dc9b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f4967dc9b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f4967dc9b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3dd84405a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3dd84405a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3dd844067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3dd844067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3dd844067a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3dd844067a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3dd844067a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3dd844067a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3dd844067a_1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3dd844067a_1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3dd844067a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3dd844067a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3dd844067a_1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3dd844067a_1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3dd844067a_9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3dd844067a_9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3dd844067a_1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3dd844067a_1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3dd844067a_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3dd844067a_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3dd844067a_1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3dd844067a_1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3dd84406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3dd84406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3dd844067a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3dd844067a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3dd844067a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3dd844067a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3dd844067a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3dd844067a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3dd84405a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3dd84405a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3dd844067a_1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3dd844067a_1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3dd844067a_1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3dd844067a_1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3dd844067a_1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3dd844067a_1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3dd844067a_1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3dd844067a_1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3dd844067a_1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3dd844067a_1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3dd844067a_1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3dd844067a_1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3dd844067a_1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3dd844067a_1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3dd844067a_1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3dd844067a_1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3dd844067a_1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3dd844067a_1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3dd84405a0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3dd84405a0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3dd844067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3dd844067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3dd844067a_1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3dd844067a_1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3dd844067a_1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3dd844067a_1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f4967dc9bf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f4967dc9bf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3dd844067a_1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13dd844067a_1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3dd844067a_1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3dd844067a_1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3dd844067a_1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3dd844067a_1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3dd844067a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3dd844067a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3dd844067a_9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3dd844067a_9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3dd844067a_1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3dd844067a_1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3dd844067a_1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3dd844067a_1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3dd844067a_1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3dd844067a_1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2.png"/><Relationship Id="rId5"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comments" Target="../comments/commen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2689625" y="1444250"/>
            <a:ext cx="3643500" cy="1537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English - </a:t>
            </a:r>
            <a:r>
              <a:rPr lang="en"/>
              <a:t>Vietnamese</a:t>
            </a:r>
            <a:r>
              <a:rPr lang="en"/>
              <a:t> </a:t>
            </a:r>
            <a:r>
              <a:rPr lang="en"/>
              <a:t>Neural Machine Translation</a:t>
            </a:r>
            <a:endParaRPr/>
          </a:p>
        </p:txBody>
      </p:sp>
      <p:sp>
        <p:nvSpPr>
          <p:cNvPr id="63" name="Google Shape;63;p13"/>
          <p:cNvSpPr txBox="1"/>
          <p:nvPr>
            <p:ph idx="1" type="subTitle"/>
          </p:nvPr>
        </p:nvSpPr>
        <p:spPr>
          <a:xfrm>
            <a:off x="3044700" y="3116571"/>
            <a:ext cx="3054600" cy="1174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Phạm Văn Cường - 20194421</a:t>
            </a:r>
            <a:endParaRPr/>
          </a:p>
          <a:p>
            <a:pPr indent="0" lvl="0" marL="0" rtl="0" algn="ctr">
              <a:spcBef>
                <a:spcPts val="0"/>
              </a:spcBef>
              <a:spcAft>
                <a:spcPts val="0"/>
              </a:spcAft>
              <a:buNone/>
            </a:pPr>
            <a:r>
              <a:rPr lang="en"/>
              <a:t>Nguyễn Tuấn Dũng - 20194427</a:t>
            </a:r>
            <a:endParaRPr/>
          </a:p>
          <a:p>
            <a:pPr indent="0" lvl="0" marL="0" rtl="0" algn="ctr">
              <a:spcBef>
                <a:spcPts val="0"/>
              </a:spcBef>
              <a:spcAft>
                <a:spcPts val="0"/>
              </a:spcAft>
              <a:buNone/>
            </a:pPr>
            <a:r>
              <a:rPr lang="en"/>
              <a:t>Phạm Cát Vũ - 20194465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Preprocessing - Byte pair encoding (BPE)</a:t>
            </a:r>
            <a:endParaRPr/>
          </a:p>
        </p:txBody>
      </p:sp>
      <p:sp>
        <p:nvSpPr>
          <p:cNvPr id="115" name="Google Shape;115;p22"/>
          <p:cNvSpPr txBox="1"/>
          <p:nvPr>
            <p:ph idx="1" type="body"/>
          </p:nvPr>
        </p:nvSpPr>
        <p:spPr>
          <a:xfrm>
            <a:off x="311700" y="1225225"/>
            <a:ext cx="8570400" cy="33540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Char char="-"/>
            </a:pPr>
            <a:r>
              <a:rPr lang="en" sz="1600"/>
              <a:t>B</a:t>
            </a:r>
            <a:r>
              <a:rPr lang="en" sz="1600"/>
              <a:t>uilds a token vocabulary and a merge table</a:t>
            </a:r>
            <a:endParaRPr sz="1600"/>
          </a:p>
          <a:p>
            <a:pPr indent="-298450" lvl="1" marL="914400" rtl="0" algn="l">
              <a:lnSpc>
                <a:spcPct val="150000"/>
              </a:lnSpc>
              <a:spcBef>
                <a:spcPts val="0"/>
              </a:spcBef>
              <a:spcAft>
                <a:spcPts val="0"/>
              </a:spcAft>
              <a:buSzPts val="1100"/>
              <a:buChar char="○"/>
            </a:pPr>
            <a:r>
              <a:rPr lang="en" sz="1600"/>
              <a:t>Token vocabulary is initialized with the character vocab; merge table is empty</a:t>
            </a:r>
            <a:endParaRPr sz="1600"/>
          </a:p>
          <a:p>
            <a:pPr indent="-330200" lvl="0" marL="457200" rtl="0" algn="l">
              <a:lnSpc>
                <a:spcPct val="150000"/>
              </a:lnSpc>
              <a:spcBef>
                <a:spcPts val="0"/>
              </a:spcBef>
              <a:spcAft>
                <a:spcPts val="0"/>
              </a:spcAft>
              <a:buSzPts val="1600"/>
              <a:buChar char="-"/>
            </a:pPr>
            <a:r>
              <a:rPr lang="en" sz="1600"/>
              <a:t>Each word transformed to a sequence of tokens plus a special end-of-word symbol</a:t>
            </a:r>
            <a:endParaRPr sz="1600"/>
          </a:p>
          <a:p>
            <a:pPr indent="-298450" lvl="1" marL="914400" rtl="0" algn="l">
              <a:lnSpc>
                <a:spcPct val="150000"/>
              </a:lnSpc>
              <a:spcBef>
                <a:spcPts val="0"/>
              </a:spcBef>
              <a:spcAft>
                <a:spcPts val="0"/>
              </a:spcAft>
              <a:buSzPts val="1100"/>
              <a:buChar char="○"/>
            </a:pPr>
            <a:r>
              <a:rPr lang="en" sz="1600"/>
              <a:t>Example: “ate at”</a:t>
            </a:r>
            <a:endParaRPr sz="1600"/>
          </a:p>
          <a:p>
            <a:pPr indent="-317500" lvl="2" marL="1371600" rtl="0" algn="l">
              <a:lnSpc>
                <a:spcPct val="150000"/>
              </a:lnSpc>
              <a:spcBef>
                <a:spcPts val="0"/>
              </a:spcBef>
              <a:spcAft>
                <a:spcPts val="0"/>
              </a:spcAft>
              <a:buSzPts val="1400"/>
              <a:buChar char="■"/>
            </a:pPr>
            <a:r>
              <a:rPr lang="en" sz="1600"/>
              <a:t>Transformed sequence: “a  t  e  /w  a  t  /w”</a:t>
            </a:r>
            <a:endParaRPr sz="1600"/>
          </a:p>
          <a:p>
            <a:pPr indent="-317500" lvl="2" marL="1371600" rtl="0" algn="l">
              <a:lnSpc>
                <a:spcPct val="150000"/>
              </a:lnSpc>
              <a:spcBef>
                <a:spcPts val="0"/>
              </a:spcBef>
              <a:spcAft>
                <a:spcPts val="0"/>
              </a:spcAft>
              <a:buSzPts val="1400"/>
              <a:buChar char="■"/>
            </a:pPr>
            <a:r>
              <a:rPr lang="en" sz="1600"/>
              <a:t>Token vocabulary: {a, t, e, /w}</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Preprocessing - Byte pair encoding (BPE) (Cont.)</a:t>
            </a:r>
            <a:endParaRPr/>
          </a:p>
        </p:txBody>
      </p:sp>
      <p:sp>
        <p:nvSpPr>
          <p:cNvPr id="121" name="Google Shape;121;p2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 sz="1600"/>
              <a:t>Merges the most frequent pair into a new token</a:t>
            </a:r>
            <a:endParaRPr sz="1600"/>
          </a:p>
          <a:p>
            <a:pPr indent="-285750" lvl="1" marL="914400" rtl="0" algn="l">
              <a:spcBef>
                <a:spcPts val="0"/>
              </a:spcBef>
              <a:spcAft>
                <a:spcPts val="0"/>
              </a:spcAft>
              <a:buSzPts val="900"/>
              <a:buChar char="○"/>
            </a:pPr>
            <a:r>
              <a:rPr lang="en" sz="1300"/>
              <a:t>New token added to token vocabulary; merge operation added to merge table</a:t>
            </a:r>
            <a:endParaRPr sz="1300"/>
          </a:p>
          <a:p>
            <a:pPr indent="-298450" lvl="0" marL="457200" rtl="0" algn="l">
              <a:spcBef>
                <a:spcPts val="0"/>
              </a:spcBef>
              <a:spcAft>
                <a:spcPts val="0"/>
              </a:spcAft>
              <a:buSzPts val="1100"/>
              <a:buChar char="●"/>
            </a:pPr>
            <a:r>
              <a:rPr lang="en" sz="1600"/>
              <a:t>Repeat the previous step until the desired token vocabulary size is reached</a:t>
            </a:r>
            <a:endParaRPr sz="1600"/>
          </a:p>
          <a:p>
            <a:pPr indent="-298450" lvl="0" marL="457200" rtl="0" algn="l">
              <a:spcBef>
                <a:spcPts val="0"/>
              </a:spcBef>
              <a:spcAft>
                <a:spcPts val="0"/>
              </a:spcAft>
              <a:buSzPts val="1100"/>
              <a:buChar char="●"/>
            </a:pPr>
            <a:r>
              <a:rPr lang="en" sz="1600"/>
              <a:t>Apply merge in merge table according to priority</a:t>
            </a:r>
            <a:endParaRPr sz="1600"/>
          </a:p>
          <a:p>
            <a:pPr indent="-285750" lvl="1" marL="914400" rtl="0" algn="l">
              <a:spcBef>
                <a:spcPts val="0"/>
              </a:spcBef>
              <a:spcAft>
                <a:spcPts val="0"/>
              </a:spcAft>
              <a:buSzPts val="900"/>
              <a:buChar char="○"/>
            </a:pPr>
            <a:r>
              <a:rPr lang="en" sz="1300"/>
              <a:t>Repeat until no merge from the table is available.</a:t>
            </a:r>
            <a:endParaRPr sz="1300"/>
          </a:p>
        </p:txBody>
      </p:sp>
      <p:pic>
        <p:nvPicPr>
          <p:cNvPr id="122" name="Google Shape;122;p23"/>
          <p:cNvPicPr preferRelativeResize="0"/>
          <p:nvPr/>
        </p:nvPicPr>
        <p:blipFill>
          <a:blip r:embed="rId3">
            <a:alphaModFix/>
          </a:blip>
          <a:stretch>
            <a:fillRect/>
          </a:stretch>
        </p:blipFill>
        <p:spPr>
          <a:xfrm>
            <a:off x="1985973" y="3038850"/>
            <a:ext cx="5172050" cy="1399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Preprocessing - Byte pair encoding (BPE) (Cont.)</a:t>
            </a:r>
            <a:endParaRPr/>
          </a:p>
        </p:txBody>
      </p:sp>
      <p:sp>
        <p:nvSpPr>
          <p:cNvPr id="128" name="Google Shape;128;p2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292929"/>
                </a:solidFill>
                <a:highlight>
                  <a:srgbClr val="FFFFFF"/>
                </a:highlight>
              </a:rPr>
              <a:t>Motivation: ensures that </a:t>
            </a:r>
            <a:r>
              <a:rPr lang="en" sz="1500">
                <a:solidFill>
                  <a:srgbClr val="292929"/>
                </a:solidFill>
                <a:highlight>
                  <a:schemeClr val="lt1"/>
                </a:highlight>
              </a:rPr>
              <a:t>in the vocabulary</a:t>
            </a:r>
            <a:endParaRPr sz="1500">
              <a:solidFill>
                <a:srgbClr val="292929"/>
              </a:solidFill>
              <a:highlight>
                <a:schemeClr val="lt1"/>
              </a:highlight>
            </a:endParaRPr>
          </a:p>
          <a:p>
            <a:pPr indent="-323850" lvl="0" marL="457200" rtl="0" algn="l">
              <a:spcBef>
                <a:spcPts val="1200"/>
              </a:spcBef>
              <a:spcAft>
                <a:spcPts val="0"/>
              </a:spcAft>
              <a:buClr>
                <a:srgbClr val="292929"/>
              </a:buClr>
              <a:buSzPts val="1500"/>
              <a:buChar char="●"/>
            </a:pPr>
            <a:r>
              <a:rPr lang="en" sz="1500">
                <a:solidFill>
                  <a:srgbClr val="292929"/>
                </a:solidFill>
                <a:highlight>
                  <a:schemeClr val="lt1"/>
                </a:highlight>
              </a:rPr>
              <a:t>common words: a single token</a:t>
            </a:r>
            <a:endParaRPr sz="1500">
              <a:solidFill>
                <a:srgbClr val="292929"/>
              </a:solidFill>
              <a:highlight>
                <a:schemeClr val="lt1"/>
              </a:highlight>
            </a:endParaRPr>
          </a:p>
          <a:p>
            <a:pPr indent="-323850" lvl="0" marL="457200" rtl="0" algn="l">
              <a:spcBef>
                <a:spcPts val="0"/>
              </a:spcBef>
              <a:spcAft>
                <a:spcPts val="0"/>
              </a:spcAft>
              <a:buClr>
                <a:srgbClr val="292929"/>
              </a:buClr>
              <a:buSzPts val="1500"/>
              <a:buChar char="●"/>
            </a:pPr>
            <a:r>
              <a:rPr lang="en" sz="1500">
                <a:solidFill>
                  <a:srgbClr val="292929"/>
                </a:solidFill>
                <a:highlight>
                  <a:schemeClr val="lt1"/>
                </a:highlight>
              </a:rPr>
              <a:t>rare words: ≥ 2 subword tokens</a:t>
            </a:r>
            <a:endParaRPr sz="1500">
              <a:solidFill>
                <a:srgbClr val="292929"/>
              </a:solidFill>
              <a:highlight>
                <a:schemeClr val="lt1"/>
              </a:highlight>
            </a:endParaRPr>
          </a:p>
          <a:p>
            <a:pPr indent="0" lvl="0" marL="0" rtl="0" algn="l">
              <a:spcBef>
                <a:spcPts val="1200"/>
              </a:spcBef>
              <a:spcAft>
                <a:spcPts val="0"/>
              </a:spcAft>
              <a:buNone/>
            </a:pPr>
            <a:r>
              <a:rPr lang="en" sz="1500">
                <a:solidFill>
                  <a:srgbClr val="292929"/>
                </a:solidFill>
                <a:highlight>
                  <a:srgbClr val="FFFFFF"/>
                </a:highlight>
              </a:rPr>
              <a:t>which</a:t>
            </a:r>
            <a:r>
              <a:rPr lang="en" sz="1500">
                <a:solidFill>
                  <a:srgbClr val="292929"/>
                </a:solidFill>
                <a:highlight>
                  <a:srgbClr val="FFFFFF"/>
                </a:highlight>
              </a:rPr>
              <a:t> solve the issues faced by:</a:t>
            </a:r>
            <a:endParaRPr sz="1500">
              <a:solidFill>
                <a:srgbClr val="292929"/>
              </a:solidFill>
              <a:highlight>
                <a:srgbClr val="FFFFFF"/>
              </a:highlight>
            </a:endParaRPr>
          </a:p>
          <a:p>
            <a:pPr indent="-323850" lvl="0" marL="457200" rtl="0" algn="l">
              <a:spcBef>
                <a:spcPts val="1200"/>
              </a:spcBef>
              <a:spcAft>
                <a:spcPts val="0"/>
              </a:spcAft>
              <a:buClr>
                <a:srgbClr val="292929"/>
              </a:buClr>
              <a:buSzPts val="1500"/>
              <a:buChar char="●"/>
            </a:pPr>
            <a:r>
              <a:rPr lang="en" sz="1500">
                <a:solidFill>
                  <a:srgbClr val="292929"/>
                </a:solidFill>
                <a:highlight>
                  <a:srgbClr val="FFFFFF"/>
                </a:highlight>
              </a:rPr>
              <a:t>word-based tokenization (very large vocabulary size, large number of OOV tokens, and different meaning of very similar words)</a:t>
            </a:r>
            <a:endParaRPr sz="1500">
              <a:solidFill>
                <a:srgbClr val="292929"/>
              </a:solidFill>
              <a:highlight>
                <a:srgbClr val="FFFFFF"/>
              </a:highlight>
            </a:endParaRPr>
          </a:p>
          <a:p>
            <a:pPr indent="-323850" lvl="0" marL="457200" rtl="0" algn="l">
              <a:spcBef>
                <a:spcPts val="0"/>
              </a:spcBef>
              <a:spcAft>
                <a:spcPts val="0"/>
              </a:spcAft>
              <a:buClr>
                <a:srgbClr val="292929"/>
              </a:buClr>
              <a:buSzPts val="1500"/>
              <a:buChar char="●"/>
            </a:pPr>
            <a:r>
              <a:rPr lang="en" sz="1500">
                <a:solidFill>
                  <a:srgbClr val="292929"/>
                </a:solidFill>
                <a:highlight>
                  <a:srgbClr val="FFFFFF"/>
                </a:highlight>
              </a:rPr>
              <a:t>character-based tokenization (very long sequences and less meaningful individual tokens)</a:t>
            </a:r>
            <a:endParaRPr sz="1500">
              <a:solidFill>
                <a:srgbClr val="292929"/>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Preprocessing - Building vocabularies</a:t>
            </a:r>
            <a:endParaRPr/>
          </a:p>
        </p:txBody>
      </p:sp>
      <p:sp>
        <p:nvSpPr>
          <p:cNvPr id="134" name="Google Shape;134;p2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Build vocabularies for both English and Vietnamese.</a:t>
            </a:r>
            <a:endParaRPr/>
          </a:p>
          <a:p>
            <a:pPr indent="-342900" lvl="0" marL="457200" rtl="0" algn="l">
              <a:spcBef>
                <a:spcPts val="0"/>
              </a:spcBef>
              <a:spcAft>
                <a:spcPts val="0"/>
              </a:spcAft>
              <a:buSzPts val="1800"/>
              <a:buChar char="●"/>
            </a:pPr>
            <a:r>
              <a:rPr lang="en"/>
              <a:t>Convert all tokens to lowercase to limit vocabulary size</a:t>
            </a:r>
            <a:endParaRPr/>
          </a:p>
          <a:p>
            <a:pPr indent="0" lvl="0" marL="457200" rtl="0" algn="l">
              <a:spcBef>
                <a:spcPts val="1200"/>
              </a:spcBef>
              <a:spcAft>
                <a:spcPts val="1200"/>
              </a:spcAft>
              <a:buNone/>
            </a:pPr>
            <a:r>
              <a:rPr i="1" lang="en"/>
              <a:t>      How do we represent capitalized words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Preprocessing - Building vocabularies</a:t>
            </a:r>
            <a:endParaRPr/>
          </a:p>
        </p:txBody>
      </p:sp>
      <p:sp>
        <p:nvSpPr>
          <p:cNvPr id="140" name="Google Shape;140;p2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Build vocabularies for both English and Vietnamese.</a:t>
            </a:r>
            <a:endParaRPr/>
          </a:p>
          <a:p>
            <a:pPr indent="-342900" lvl="0" marL="457200" rtl="0" algn="l">
              <a:spcBef>
                <a:spcPts val="0"/>
              </a:spcBef>
              <a:spcAft>
                <a:spcPts val="0"/>
              </a:spcAft>
              <a:buSzPts val="1800"/>
              <a:buChar char="●"/>
            </a:pPr>
            <a:r>
              <a:rPr lang="en"/>
              <a:t>Convert all tokens to lowercase to limit vocabulary size</a:t>
            </a:r>
            <a:endParaRPr/>
          </a:p>
          <a:p>
            <a:pPr indent="0" lvl="0" marL="457200" rtl="0" algn="l">
              <a:spcBef>
                <a:spcPts val="1200"/>
              </a:spcBef>
              <a:spcAft>
                <a:spcPts val="0"/>
              </a:spcAft>
              <a:buNone/>
            </a:pPr>
            <a:r>
              <a:rPr i="1" lang="en"/>
              <a:t>      How do we represent capitalized words ?</a:t>
            </a:r>
            <a:endParaRPr i="1"/>
          </a:p>
          <a:p>
            <a:pPr indent="0" lvl="0" marL="457200" rtl="0" algn="l">
              <a:spcBef>
                <a:spcPts val="1200"/>
              </a:spcBef>
              <a:spcAft>
                <a:spcPts val="1200"/>
              </a:spcAft>
              <a:buNone/>
            </a:pPr>
            <a:r>
              <a:rPr lang="en" sz="1400"/>
              <a:t>⇒ Add token &lt;upper&gt;: placed before uppercase words (human name for example).</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Preprocessing - Building vocabularies</a:t>
            </a:r>
            <a:endParaRPr/>
          </a:p>
        </p:txBody>
      </p:sp>
      <p:sp>
        <p:nvSpPr>
          <p:cNvPr id="146" name="Google Shape;146;p2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Build vocabularies for both English and Vietnamese.</a:t>
            </a:r>
            <a:endParaRPr/>
          </a:p>
          <a:p>
            <a:pPr indent="-342900" lvl="0" marL="457200" rtl="0" algn="l">
              <a:spcBef>
                <a:spcPts val="0"/>
              </a:spcBef>
              <a:spcAft>
                <a:spcPts val="0"/>
              </a:spcAft>
              <a:buSzPts val="1800"/>
              <a:buChar char="●"/>
            </a:pPr>
            <a:r>
              <a:rPr lang="en"/>
              <a:t>Add special tokens:</a:t>
            </a:r>
            <a:endParaRPr/>
          </a:p>
          <a:p>
            <a:pPr indent="-317500" lvl="1" marL="1371600" rtl="0" algn="l">
              <a:spcBef>
                <a:spcPts val="0"/>
              </a:spcBef>
              <a:spcAft>
                <a:spcPts val="0"/>
              </a:spcAft>
              <a:buSzPts val="1400"/>
              <a:buChar char="○"/>
            </a:pPr>
            <a:r>
              <a:rPr lang="en"/>
              <a:t>&lt;upper&gt;: placed before uppercase words (human name for example).</a:t>
            </a:r>
            <a:endParaRPr/>
          </a:p>
          <a:p>
            <a:pPr indent="-317500" lvl="1" marL="1371600" rtl="0" algn="l">
              <a:spcBef>
                <a:spcPts val="0"/>
              </a:spcBef>
              <a:spcAft>
                <a:spcPts val="0"/>
              </a:spcAft>
              <a:buSzPts val="1400"/>
              <a:buChar char="○"/>
            </a:pPr>
            <a:r>
              <a:rPr lang="en"/>
              <a:t>&lt;SOS&gt;: start of sentence.</a:t>
            </a:r>
            <a:endParaRPr/>
          </a:p>
          <a:p>
            <a:pPr indent="-317500" lvl="1" marL="1371600" rtl="0" algn="l">
              <a:spcBef>
                <a:spcPts val="0"/>
              </a:spcBef>
              <a:spcAft>
                <a:spcPts val="0"/>
              </a:spcAft>
              <a:buSzPts val="1400"/>
              <a:buChar char="○"/>
            </a:pPr>
            <a:r>
              <a:rPr lang="en"/>
              <a:t>&lt;EOS&gt;: end of sentence.</a:t>
            </a:r>
            <a:endParaRPr/>
          </a:p>
          <a:p>
            <a:pPr indent="-317500" lvl="1" marL="1371600" rtl="0" algn="l">
              <a:spcBef>
                <a:spcPts val="0"/>
              </a:spcBef>
              <a:spcAft>
                <a:spcPts val="0"/>
              </a:spcAft>
              <a:buSzPts val="1400"/>
              <a:buChar char="○"/>
            </a:pPr>
            <a:r>
              <a:rPr lang="en"/>
              <a:t>&lt;UNK&gt;: out of vocabulary.</a:t>
            </a:r>
            <a:endParaRPr/>
          </a:p>
          <a:p>
            <a:pPr indent="-317500" lvl="1" marL="1371600" rtl="0" algn="l">
              <a:spcBef>
                <a:spcPts val="0"/>
              </a:spcBef>
              <a:spcAft>
                <a:spcPts val="0"/>
              </a:spcAft>
              <a:buSzPts val="1400"/>
              <a:buChar char="○"/>
            </a:pPr>
            <a:r>
              <a:rPr lang="en"/>
              <a:t>&lt;PAD&gt;: used for padding.</a:t>
            </a:r>
            <a:endParaRPr/>
          </a:p>
          <a:p>
            <a:pPr indent="-342900" lvl="0" marL="457200" rtl="0" algn="l">
              <a:spcBef>
                <a:spcPts val="0"/>
              </a:spcBef>
              <a:spcAft>
                <a:spcPts val="0"/>
              </a:spcAft>
              <a:buSzPts val="1800"/>
              <a:buChar char="●"/>
            </a:pPr>
            <a:r>
              <a:rPr lang="en"/>
              <a:t>Truncate/pad sentences to the same length (120 in particular).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TRANSFORMER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Transformer</a:t>
            </a:r>
            <a:endParaRPr/>
          </a:p>
        </p:txBody>
      </p:sp>
      <p:sp>
        <p:nvSpPr>
          <p:cNvPr id="157" name="Google Shape;157;p29"/>
          <p:cNvSpPr txBox="1"/>
          <p:nvPr>
            <p:ph idx="1" type="body"/>
          </p:nvPr>
        </p:nvSpPr>
        <p:spPr>
          <a:xfrm>
            <a:off x="311700" y="1225225"/>
            <a:ext cx="2959500" cy="3354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Font typeface="Arial"/>
              <a:buNone/>
            </a:pPr>
            <a:r>
              <a:rPr b="1" lang="en"/>
              <a:t>Model overview</a:t>
            </a:r>
            <a:endParaRPr sz="1400"/>
          </a:p>
          <a:p>
            <a:pPr indent="-285750" lvl="0" marL="285750" rtl="0" algn="l">
              <a:lnSpc>
                <a:spcPct val="100000"/>
              </a:lnSpc>
              <a:spcBef>
                <a:spcPts val="0"/>
              </a:spcBef>
              <a:spcAft>
                <a:spcPts val="0"/>
              </a:spcAft>
              <a:buSzPts val="1400"/>
              <a:buFont typeface="Open Sans"/>
              <a:buChar char="●"/>
            </a:pPr>
            <a:r>
              <a:rPr lang="en" sz="1400"/>
              <a:t>Consists of 4 components</a:t>
            </a:r>
            <a:endParaRPr sz="1400"/>
          </a:p>
          <a:p>
            <a:pPr indent="-285750" lvl="1" marL="742950" rtl="0" algn="l">
              <a:lnSpc>
                <a:spcPct val="100000"/>
              </a:lnSpc>
              <a:spcBef>
                <a:spcPts val="0"/>
              </a:spcBef>
              <a:spcAft>
                <a:spcPts val="0"/>
              </a:spcAft>
              <a:buSzPts val="1400"/>
              <a:buFont typeface="Open Sans"/>
              <a:buChar char="○"/>
            </a:pPr>
            <a:r>
              <a:rPr lang="en"/>
              <a:t>Position encoding</a:t>
            </a:r>
            <a:endParaRPr/>
          </a:p>
          <a:p>
            <a:pPr indent="-285750" lvl="1" marL="742950" rtl="0" algn="l">
              <a:lnSpc>
                <a:spcPct val="100000"/>
              </a:lnSpc>
              <a:spcBef>
                <a:spcPts val="0"/>
              </a:spcBef>
              <a:spcAft>
                <a:spcPts val="0"/>
              </a:spcAft>
              <a:buSzPts val="1400"/>
              <a:buFont typeface="Open Sans"/>
              <a:buChar char="○"/>
            </a:pPr>
            <a:r>
              <a:rPr lang="en"/>
              <a:t>Encoder</a:t>
            </a:r>
            <a:endParaRPr/>
          </a:p>
          <a:p>
            <a:pPr indent="-285750" lvl="1" marL="742950" rtl="0" algn="l">
              <a:lnSpc>
                <a:spcPct val="100000"/>
              </a:lnSpc>
              <a:spcBef>
                <a:spcPts val="0"/>
              </a:spcBef>
              <a:spcAft>
                <a:spcPts val="0"/>
              </a:spcAft>
              <a:buSzPts val="1400"/>
              <a:buFont typeface="Open Sans"/>
              <a:buChar char="○"/>
            </a:pPr>
            <a:r>
              <a:rPr lang="en"/>
              <a:t>Decoder</a:t>
            </a:r>
            <a:endParaRPr/>
          </a:p>
          <a:p>
            <a:pPr indent="-285750" lvl="1" marL="742950" rtl="0" algn="l">
              <a:lnSpc>
                <a:spcPct val="100000"/>
              </a:lnSpc>
              <a:spcBef>
                <a:spcPts val="0"/>
              </a:spcBef>
              <a:spcAft>
                <a:spcPts val="0"/>
              </a:spcAft>
              <a:buSzPts val="1400"/>
              <a:buFont typeface="Open Sans"/>
              <a:buChar char="○"/>
            </a:pPr>
            <a:r>
              <a:rPr lang="en"/>
              <a:t>Output layer</a:t>
            </a:r>
            <a:endParaRPr/>
          </a:p>
        </p:txBody>
      </p:sp>
      <p:pic>
        <p:nvPicPr>
          <p:cNvPr id="158" name="Google Shape;158;p29"/>
          <p:cNvPicPr preferRelativeResize="0"/>
          <p:nvPr/>
        </p:nvPicPr>
        <p:blipFill rotWithShape="1">
          <a:blip r:embed="rId3">
            <a:alphaModFix/>
          </a:blip>
          <a:srcRect b="29" l="0" r="0" t="0"/>
          <a:stretch/>
        </p:blipFill>
        <p:spPr>
          <a:xfrm>
            <a:off x="4572005" y="36572"/>
            <a:ext cx="3775788" cy="507035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Transformer</a:t>
            </a:r>
            <a:endParaRPr/>
          </a:p>
        </p:txBody>
      </p:sp>
      <p:sp>
        <p:nvSpPr>
          <p:cNvPr id="164" name="Google Shape;164;p30"/>
          <p:cNvSpPr txBox="1"/>
          <p:nvPr>
            <p:ph idx="1" type="body"/>
          </p:nvPr>
        </p:nvSpPr>
        <p:spPr>
          <a:xfrm>
            <a:off x="311700" y="1225225"/>
            <a:ext cx="8520600" cy="20442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Clr>
                <a:schemeClr val="dk1"/>
              </a:buClr>
              <a:buFont typeface="Arial"/>
              <a:buNone/>
            </a:pPr>
            <a:r>
              <a:rPr b="1" lang="en"/>
              <a:t>Position encoding</a:t>
            </a:r>
            <a:endParaRPr b="1"/>
          </a:p>
          <a:p>
            <a:pPr indent="-285750" lvl="0" marL="285750" rtl="0" algn="just">
              <a:lnSpc>
                <a:spcPct val="100000"/>
              </a:lnSpc>
              <a:spcBef>
                <a:spcPts val="1000"/>
              </a:spcBef>
              <a:spcAft>
                <a:spcPts val="0"/>
              </a:spcAft>
              <a:buSzPts val="1400"/>
              <a:buFont typeface="Open Sans"/>
              <a:buChar char="•"/>
            </a:pPr>
            <a:r>
              <a:rPr lang="en" sz="1400"/>
              <a:t>Since the model requires no recurrence and no convolution, to extract useful information regarding the order of sequence, a Position encoding layer is required. </a:t>
            </a:r>
            <a:endParaRPr sz="1400"/>
          </a:p>
          <a:p>
            <a:pPr indent="-285750" lvl="0" marL="285750" rtl="0" algn="just">
              <a:lnSpc>
                <a:spcPct val="100000"/>
              </a:lnSpc>
              <a:spcBef>
                <a:spcPts val="1000"/>
              </a:spcBef>
              <a:spcAft>
                <a:spcPts val="1000"/>
              </a:spcAft>
              <a:buSzPts val="1400"/>
              <a:buFont typeface="Open Sans"/>
              <a:buChar char="•"/>
            </a:pPr>
            <a:r>
              <a:rPr lang="en" sz="1400"/>
              <a:t>In the original paper, the author uses an established function for this layer. However, we instead use a Learned Position encoding as used in BERT, RoBERTa, and ViT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Transformer</a:t>
            </a:r>
            <a:endParaRPr/>
          </a:p>
        </p:txBody>
      </p:sp>
      <p:sp>
        <p:nvSpPr>
          <p:cNvPr id="170" name="Google Shape;170;p31"/>
          <p:cNvSpPr txBox="1"/>
          <p:nvPr>
            <p:ph idx="1" type="body"/>
          </p:nvPr>
        </p:nvSpPr>
        <p:spPr>
          <a:xfrm>
            <a:off x="311700" y="1225225"/>
            <a:ext cx="2770200" cy="33540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Clr>
                <a:schemeClr val="dk1"/>
              </a:buClr>
              <a:buFont typeface="Arial"/>
              <a:buNone/>
            </a:pPr>
            <a:r>
              <a:rPr b="1" lang="en" sz="2143"/>
              <a:t>Encoder</a:t>
            </a:r>
            <a:endParaRPr sz="1743"/>
          </a:p>
          <a:p>
            <a:pPr indent="-282647" lvl="0" marL="285750" rtl="0" algn="l">
              <a:lnSpc>
                <a:spcPct val="100000"/>
              </a:lnSpc>
              <a:spcBef>
                <a:spcPts val="0"/>
              </a:spcBef>
              <a:spcAft>
                <a:spcPts val="0"/>
              </a:spcAft>
              <a:buSzPct val="100000"/>
              <a:buFont typeface="Open Sans"/>
              <a:buChar char="•"/>
            </a:pPr>
            <a:r>
              <a:rPr lang="en" sz="1743"/>
              <a:t>Encoder: N layers that contain 2 sub-layers with residual connection:</a:t>
            </a:r>
            <a:endParaRPr sz="1743"/>
          </a:p>
          <a:p>
            <a:pPr indent="-225497" lvl="1" marL="576262" rtl="0" algn="l">
              <a:lnSpc>
                <a:spcPct val="100000"/>
              </a:lnSpc>
              <a:spcBef>
                <a:spcPts val="0"/>
              </a:spcBef>
              <a:spcAft>
                <a:spcPts val="0"/>
              </a:spcAft>
              <a:buSzPct val="100000"/>
              <a:buFont typeface="Open Sans"/>
              <a:buChar char="o"/>
            </a:pPr>
            <a:r>
              <a:rPr lang="en" sz="1743"/>
              <a:t>1 Multi-head self attention</a:t>
            </a:r>
            <a:endParaRPr sz="1743"/>
          </a:p>
          <a:p>
            <a:pPr indent="-225497" lvl="1" marL="576262" rtl="0" algn="l">
              <a:lnSpc>
                <a:spcPct val="100000"/>
              </a:lnSpc>
              <a:spcBef>
                <a:spcPts val="0"/>
              </a:spcBef>
              <a:spcAft>
                <a:spcPts val="0"/>
              </a:spcAft>
              <a:buSzPct val="100000"/>
              <a:buFont typeface="Open Sans"/>
              <a:buChar char="o"/>
            </a:pPr>
            <a:r>
              <a:rPr lang="en" sz="1743"/>
              <a:t>1 linear layer</a:t>
            </a:r>
            <a:endParaRPr sz="1743"/>
          </a:p>
          <a:p>
            <a:pPr indent="0" lvl="1" marL="457200" rtl="0" algn="l">
              <a:lnSpc>
                <a:spcPct val="100000"/>
              </a:lnSpc>
              <a:spcBef>
                <a:spcPts val="0"/>
              </a:spcBef>
              <a:spcAft>
                <a:spcPts val="0"/>
              </a:spcAft>
              <a:buClr>
                <a:schemeClr val="dk1"/>
              </a:buClr>
              <a:buFont typeface="Arial"/>
              <a:buNone/>
            </a:pPr>
            <a:r>
              <a:t/>
            </a:r>
            <a:endParaRPr sz="1743"/>
          </a:p>
          <a:p>
            <a:pPr indent="0" lvl="0" marL="0" rtl="0" algn="l">
              <a:lnSpc>
                <a:spcPct val="100000"/>
              </a:lnSpc>
              <a:spcBef>
                <a:spcPts val="0"/>
              </a:spcBef>
              <a:spcAft>
                <a:spcPts val="0"/>
              </a:spcAft>
              <a:buClr>
                <a:schemeClr val="dk1"/>
              </a:buClr>
              <a:buFont typeface="Arial"/>
              <a:buNone/>
            </a:pPr>
            <a:r>
              <a:rPr b="1" lang="en" sz="2143"/>
              <a:t>Decoder</a:t>
            </a:r>
            <a:endParaRPr sz="1743"/>
          </a:p>
          <a:p>
            <a:pPr indent="-282647" lvl="0" marL="285750" rtl="0" algn="l">
              <a:lnSpc>
                <a:spcPct val="100000"/>
              </a:lnSpc>
              <a:spcBef>
                <a:spcPts val="0"/>
              </a:spcBef>
              <a:spcAft>
                <a:spcPts val="0"/>
              </a:spcAft>
              <a:buSzPct val="100000"/>
              <a:buFont typeface="Open Sans"/>
              <a:buChar char="•"/>
            </a:pPr>
            <a:r>
              <a:rPr lang="en" sz="1743"/>
              <a:t>N layers that contain 3 sub-layers with residual connection:</a:t>
            </a:r>
            <a:endParaRPr sz="1743"/>
          </a:p>
          <a:p>
            <a:pPr indent="-176284" lvl="1" marL="576262" rtl="0" algn="l">
              <a:lnSpc>
                <a:spcPct val="100000"/>
              </a:lnSpc>
              <a:spcBef>
                <a:spcPts val="0"/>
              </a:spcBef>
              <a:spcAft>
                <a:spcPts val="0"/>
              </a:spcAft>
              <a:buSzPct val="100000"/>
              <a:buFont typeface="Open Sans"/>
              <a:buChar char="o"/>
            </a:pPr>
            <a:r>
              <a:rPr lang="en" sz="1743"/>
              <a:t>1 Masked Multihead self attention</a:t>
            </a:r>
            <a:endParaRPr sz="1743"/>
          </a:p>
          <a:p>
            <a:pPr indent="-176284" lvl="1" marL="576262" rtl="0" algn="l">
              <a:lnSpc>
                <a:spcPct val="100000"/>
              </a:lnSpc>
              <a:spcBef>
                <a:spcPts val="0"/>
              </a:spcBef>
              <a:spcAft>
                <a:spcPts val="0"/>
              </a:spcAft>
              <a:buSzPct val="100000"/>
              <a:buFont typeface="Open Sans"/>
              <a:buChar char="o"/>
            </a:pPr>
            <a:r>
              <a:rPr lang="en" sz="1743"/>
              <a:t>1 multihead attention</a:t>
            </a:r>
            <a:endParaRPr sz="1743"/>
          </a:p>
          <a:p>
            <a:pPr indent="-176284" lvl="1" marL="576262" rtl="0" algn="l">
              <a:lnSpc>
                <a:spcPct val="100000"/>
              </a:lnSpc>
              <a:spcBef>
                <a:spcPts val="0"/>
              </a:spcBef>
              <a:spcAft>
                <a:spcPts val="0"/>
              </a:spcAft>
              <a:buSzPct val="100000"/>
              <a:buFont typeface="Open Sans"/>
              <a:buChar char="o"/>
            </a:pPr>
            <a:r>
              <a:rPr lang="en" sz="1743"/>
              <a:t>1 linear layer</a:t>
            </a:r>
            <a:endParaRPr sz="1743"/>
          </a:p>
          <a:p>
            <a:pPr indent="0" lvl="1" marL="457200" rtl="0" algn="l">
              <a:lnSpc>
                <a:spcPct val="100000"/>
              </a:lnSpc>
              <a:spcBef>
                <a:spcPts val="0"/>
              </a:spcBef>
              <a:spcAft>
                <a:spcPts val="0"/>
              </a:spcAft>
              <a:buClr>
                <a:schemeClr val="dk1"/>
              </a:buClr>
              <a:buFont typeface="Arial"/>
              <a:buNone/>
            </a:pPr>
            <a:r>
              <a:t/>
            </a:r>
            <a:endParaRPr/>
          </a:p>
          <a:p>
            <a:pPr indent="0" lvl="0" marL="0" rtl="0" algn="l">
              <a:spcBef>
                <a:spcPts val="0"/>
              </a:spcBef>
              <a:spcAft>
                <a:spcPts val="1200"/>
              </a:spcAft>
              <a:buNone/>
            </a:pPr>
            <a:r>
              <a:t/>
            </a:r>
            <a:endParaRPr/>
          </a:p>
        </p:txBody>
      </p:sp>
      <p:pic>
        <p:nvPicPr>
          <p:cNvPr id="171" name="Google Shape;171;p31"/>
          <p:cNvPicPr preferRelativeResize="0"/>
          <p:nvPr/>
        </p:nvPicPr>
        <p:blipFill>
          <a:blip r:embed="rId3">
            <a:alphaModFix/>
          </a:blip>
          <a:stretch>
            <a:fillRect/>
          </a:stretch>
        </p:blipFill>
        <p:spPr>
          <a:xfrm>
            <a:off x="4225300" y="1252196"/>
            <a:ext cx="1597750" cy="2945656"/>
          </a:xfrm>
          <a:prstGeom prst="rect">
            <a:avLst/>
          </a:prstGeom>
          <a:noFill/>
          <a:ln>
            <a:noFill/>
          </a:ln>
        </p:spPr>
      </p:pic>
      <p:sp>
        <p:nvSpPr>
          <p:cNvPr id="172" name="Google Shape;172;p31"/>
          <p:cNvSpPr txBox="1"/>
          <p:nvPr/>
        </p:nvSpPr>
        <p:spPr>
          <a:xfrm>
            <a:off x="4028550" y="852000"/>
            <a:ext cx="3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73" name="Google Shape;173;p31"/>
          <p:cNvSpPr txBox="1"/>
          <p:nvPr/>
        </p:nvSpPr>
        <p:spPr>
          <a:xfrm>
            <a:off x="4023075" y="593125"/>
            <a:ext cx="2002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chemeClr val="dk1"/>
                </a:solidFill>
                <a:latin typeface="Play"/>
                <a:ea typeface="Play"/>
                <a:cs typeface="Play"/>
                <a:sym typeface="Play"/>
              </a:rPr>
              <a:t>Encoder</a:t>
            </a:r>
            <a:endParaRPr sz="2000">
              <a:latin typeface="Open Sans"/>
              <a:ea typeface="Open Sans"/>
              <a:cs typeface="Open Sans"/>
              <a:sym typeface="Open Sans"/>
            </a:endParaRPr>
          </a:p>
        </p:txBody>
      </p:sp>
      <p:pic>
        <p:nvPicPr>
          <p:cNvPr id="174" name="Google Shape;174;p31"/>
          <p:cNvPicPr preferRelativeResize="0"/>
          <p:nvPr/>
        </p:nvPicPr>
        <p:blipFill>
          <a:blip r:embed="rId4">
            <a:alphaModFix/>
          </a:blip>
          <a:stretch>
            <a:fillRect/>
          </a:stretch>
        </p:blipFill>
        <p:spPr>
          <a:xfrm>
            <a:off x="6613600" y="1147225"/>
            <a:ext cx="1597752" cy="3891300"/>
          </a:xfrm>
          <a:prstGeom prst="rect">
            <a:avLst/>
          </a:prstGeom>
          <a:noFill/>
          <a:ln>
            <a:noFill/>
          </a:ln>
        </p:spPr>
      </p:pic>
      <p:sp>
        <p:nvSpPr>
          <p:cNvPr id="175" name="Google Shape;175;p31"/>
          <p:cNvSpPr txBox="1"/>
          <p:nvPr/>
        </p:nvSpPr>
        <p:spPr>
          <a:xfrm>
            <a:off x="6411375" y="593125"/>
            <a:ext cx="2002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chemeClr val="dk1"/>
                </a:solidFill>
                <a:latin typeface="Play"/>
                <a:ea typeface="Play"/>
                <a:cs typeface="Play"/>
                <a:sym typeface="Play"/>
              </a:rPr>
              <a:t>De</a:t>
            </a:r>
            <a:r>
              <a:rPr b="1" lang="en" sz="2400">
                <a:solidFill>
                  <a:schemeClr val="dk1"/>
                </a:solidFill>
                <a:latin typeface="Play"/>
                <a:ea typeface="Play"/>
                <a:cs typeface="Play"/>
                <a:sym typeface="Play"/>
              </a:rPr>
              <a:t>coder</a:t>
            </a:r>
            <a:endParaRPr sz="200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Table of contents</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AutoNum type="arabicPeriod"/>
            </a:pPr>
            <a:r>
              <a:rPr lang="en" sz="2200"/>
              <a:t>Overview</a:t>
            </a:r>
            <a:endParaRPr sz="2200"/>
          </a:p>
          <a:p>
            <a:pPr indent="-368300" lvl="0" marL="457200" rtl="0" algn="l">
              <a:spcBef>
                <a:spcPts val="0"/>
              </a:spcBef>
              <a:spcAft>
                <a:spcPts val="0"/>
              </a:spcAft>
              <a:buSzPts val="2200"/>
              <a:buAutoNum type="arabicPeriod"/>
            </a:pPr>
            <a:r>
              <a:rPr lang="en" sz="2200"/>
              <a:t>Preprocessing</a:t>
            </a:r>
            <a:endParaRPr sz="2200"/>
          </a:p>
          <a:p>
            <a:pPr indent="-368300" lvl="0" marL="457200" rtl="0" algn="l">
              <a:spcBef>
                <a:spcPts val="0"/>
              </a:spcBef>
              <a:spcAft>
                <a:spcPts val="0"/>
              </a:spcAft>
              <a:buSzPts val="2200"/>
              <a:buAutoNum type="arabicPeriod"/>
            </a:pPr>
            <a:r>
              <a:rPr lang="en" sz="2200"/>
              <a:t>Transformer model</a:t>
            </a:r>
            <a:endParaRPr sz="2200"/>
          </a:p>
          <a:p>
            <a:pPr indent="-368300" lvl="0" marL="457200" rtl="0" algn="l">
              <a:spcBef>
                <a:spcPts val="0"/>
              </a:spcBef>
              <a:spcAft>
                <a:spcPts val="0"/>
              </a:spcAft>
              <a:buSzPts val="2200"/>
              <a:buAutoNum type="arabicPeriod"/>
            </a:pPr>
            <a:r>
              <a:rPr lang="en" sz="2200"/>
              <a:t>Implementation</a:t>
            </a:r>
            <a:endParaRPr sz="2200"/>
          </a:p>
          <a:p>
            <a:pPr indent="-368300" lvl="0" marL="457200" rtl="0" algn="l">
              <a:spcBef>
                <a:spcPts val="0"/>
              </a:spcBef>
              <a:spcAft>
                <a:spcPts val="0"/>
              </a:spcAft>
              <a:buSzPts val="2200"/>
              <a:buAutoNum type="arabicPeriod"/>
            </a:pPr>
            <a:r>
              <a:rPr lang="en" sz="2200"/>
              <a:t>Data Augmentation</a:t>
            </a:r>
            <a:endParaRPr sz="2200"/>
          </a:p>
          <a:p>
            <a:pPr indent="-368300" lvl="0" marL="457200" rtl="0" algn="l">
              <a:spcBef>
                <a:spcPts val="0"/>
              </a:spcBef>
              <a:spcAft>
                <a:spcPts val="0"/>
              </a:spcAft>
              <a:buSzPts val="2200"/>
              <a:buAutoNum type="arabicPeriod"/>
            </a:pPr>
            <a:r>
              <a:rPr lang="en" sz="2200"/>
              <a:t>Experimental results</a:t>
            </a: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Transformer</a:t>
            </a:r>
            <a:endParaRPr/>
          </a:p>
        </p:txBody>
      </p:sp>
      <p:pic>
        <p:nvPicPr>
          <p:cNvPr id="181" name="Google Shape;181;p32"/>
          <p:cNvPicPr preferRelativeResize="0"/>
          <p:nvPr/>
        </p:nvPicPr>
        <p:blipFill rotWithShape="1">
          <a:blip r:embed="rId3">
            <a:alphaModFix/>
          </a:blip>
          <a:srcRect b="0" l="0" r="0" t="0"/>
          <a:stretch/>
        </p:blipFill>
        <p:spPr>
          <a:xfrm>
            <a:off x="4572004" y="1147235"/>
            <a:ext cx="2404203" cy="3428603"/>
          </a:xfrm>
          <a:prstGeom prst="rect">
            <a:avLst/>
          </a:prstGeom>
          <a:noFill/>
          <a:ln>
            <a:noFill/>
          </a:ln>
        </p:spPr>
      </p:pic>
      <p:pic>
        <p:nvPicPr>
          <p:cNvPr id="182" name="Google Shape;182;p32"/>
          <p:cNvPicPr preferRelativeResize="0"/>
          <p:nvPr/>
        </p:nvPicPr>
        <p:blipFill rotWithShape="1">
          <a:blip r:embed="rId4">
            <a:alphaModFix/>
          </a:blip>
          <a:srcRect b="0" l="0" r="0" t="0"/>
          <a:stretch/>
        </p:blipFill>
        <p:spPr>
          <a:xfrm>
            <a:off x="3607608" y="4579214"/>
            <a:ext cx="4333000" cy="395854"/>
          </a:xfrm>
          <a:prstGeom prst="rect">
            <a:avLst/>
          </a:prstGeom>
          <a:noFill/>
          <a:ln>
            <a:noFill/>
          </a:ln>
        </p:spPr>
      </p:pic>
      <p:sp>
        <p:nvSpPr>
          <p:cNvPr id="183" name="Google Shape;183;p32"/>
          <p:cNvSpPr txBox="1"/>
          <p:nvPr/>
        </p:nvSpPr>
        <p:spPr>
          <a:xfrm>
            <a:off x="407050" y="1147225"/>
            <a:ext cx="3457500" cy="324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Open Sans"/>
                <a:ea typeface="Open Sans"/>
                <a:cs typeface="Open Sans"/>
                <a:sym typeface="Open Sans"/>
              </a:rPr>
              <a:t>Multihead attention</a:t>
            </a:r>
            <a:endParaRPr b="1" sz="1600">
              <a:latin typeface="Open Sans"/>
              <a:ea typeface="Open Sans"/>
              <a:cs typeface="Open Sans"/>
              <a:sym typeface="Open Sans"/>
            </a:endParaRPr>
          </a:p>
          <a:p>
            <a:pPr indent="-298450" lvl="0" marL="457200" rtl="0" algn="l">
              <a:spcBef>
                <a:spcPts val="0"/>
              </a:spcBef>
              <a:spcAft>
                <a:spcPts val="0"/>
              </a:spcAft>
              <a:buSzPts val="1100"/>
              <a:buFont typeface="Open Sans"/>
              <a:buChar char="●"/>
            </a:pPr>
            <a:r>
              <a:rPr lang="en">
                <a:latin typeface="Open Sans"/>
                <a:ea typeface="Open Sans"/>
                <a:cs typeface="Open Sans"/>
                <a:sym typeface="Open Sans"/>
              </a:rPr>
              <a:t>A</a:t>
            </a:r>
            <a:r>
              <a:rPr lang="en" sz="1300">
                <a:latin typeface="Open Sans"/>
                <a:ea typeface="Open Sans"/>
                <a:cs typeface="Open Sans"/>
                <a:sym typeface="Open Sans"/>
              </a:rPr>
              <a:t>ttention mechanism: Scaled dot product attention</a:t>
            </a:r>
            <a:endParaRPr sz="1300">
              <a:latin typeface="Open Sans"/>
              <a:ea typeface="Open Sans"/>
              <a:cs typeface="Open Sans"/>
              <a:sym typeface="Open Sans"/>
            </a:endParaRPr>
          </a:p>
          <a:p>
            <a:pPr indent="-311150" lvl="1" marL="914400" rtl="0" algn="l">
              <a:spcBef>
                <a:spcPts val="0"/>
              </a:spcBef>
              <a:spcAft>
                <a:spcPts val="0"/>
              </a:spcAft>
              <a:buSzPts val="1300"/>
              <a:buFont typeface="Open Sans"/>
              <a:buChar char="○"/>
            </a:pPr>
            <a:r>
              <a:rPr lang="en" sz="1300">
                <a:latin typeface="Open Sans"/>
                <a:ea typeface="Open Sans"/>
                <a:cs typeface="Open Sans"/>
                <a:sym typeface="Open Sans"/>
              </a:rPr>
              <a:t>Very similar to Dot-product Attention, except for the scaling factor</a:t>
            </a:r>
            <a:endParaRPr sz="1300">
              <a:latin typeface="Open Sans"/>
              <a:ea typeface="Open Sans"/>
              <a:cs typeface="Open Sans"/>
              <a:sym typeface="Open Sans"/>
            </a:endParaRPr>
          </a:p>
          <a:p>
            <a:pPr indent="0" lvl="0" marL="457200" rtl="0" algn="l">
              <a:spcBef>
                <a:spcPts val="0"/>
              </a:spcBef>
              <a:spcAft>
                <a:spcPts val="0"/>
              </a:spcAft>
              <a:buNone/>
            </a:pPr>
            <a:r>
              <a:t/>
            </a:r>
            <a:endParaRPr sz="1300">
              <a:latin typeface="Open Sans"/>
              <a:ea typeface="Open Sans"/>
              <a:cs typeface="Open Sans"/>
              <a:sym typeface="Open Sans"/>
            </a:endParaRPr>
          </a:p>
          <a:p>
            <a:pPr indent="-292100" lvl="0" marL="457200" rtl="0" algn="l">
              <a:spcBef>
                <a:spcPts val="0"/>
              </a:spcBef>
              <a:spcAft>
                <a:spcPts val="0"/>
              </a:spcAft>
              <a:buSzPts val="1000"/>
              <a:buFont typeface="Open Sans"/>
              <a:buChar char="●"/>
            </a:pPr>
            <a:r>
              <a:rPr lang="en" sz="1300">
                <a:latin typeface="Open Sans"/>
                <a:ea typeface="Open Sans"/>
                <a:cs typeface="Open Sans"/>
                <a:sym typeface="Open Sans"/>
              </a:rPr>
              <a:t>Project keys, values and queries to h different learned projections in order to utilize multiple attention heads.</a:t>
            </a:r>
            <a:endParaRPr sz="1300">
              <a:latin typeface="Open Sans"/>
              <a:ea typeface="Open Sans"/>
              <a:cs typeface="Open Sans"/>
              <a:sym typeface="Open Sans"/>
            </a:endParaRPr>
          </a:p>
          <a:p>
            <a:pPr indent="-292100" lvl="0" marL="457200" rtl="0" algn="l">
              <a:spcBef>
                <a:spcPts val="0"/>
              </a:spcBef>
              <a:spcAft>
                <a:spcPts val="0"/>
              </a:spcAft>
              <a:buSzPts val="1000"/>
              <a:buFont typeface="Open Sans"/>
              <a:buChar char="●"/>
            </a:pPr>
            <a:r>
              <a:rPr lang="en" sz="1300">
                <a:latin typeface="Open Sans"/>
                <a:ea typeface="Open Sans"/>
                <a:cs typeface="Open Sans"/>
                <a:sym typeface="Open Sans"/>
              </a:rPr>
              <a:t>Later research shows that each attention head learns a different way in which words correlate to each other</a:t>
            </a:r>
            <a:endParaRPr sz="1300">
              <a:latin typeface="Open Sans"/>
              <a:ea typeface="Open Sans"/>
              <a:cs typeface="Open Sans"/>
              <a:sym typeface="Open Sans"/>
            </a:endParaRPr>
          </a:p>
        </p:txBody>
      </p:sp>
      <p:pic>
        <p:nvPicPr>
          <p:cNvPr id="184" name="Google Shape;184;p32"/>
          <p:cNvPicPr preferRelativeResize="0"/>
          <p:nvPr/>
        </p:nvPicPr>
        <p:blipFill>
          <a:blip r:embed="rId5">
            <a:alphaModFix/>
          </a:blip>
          <a:stretch>
            <a:fillRect/>
          </a:stretch>
        </p:blipFill>
        <p:spPr>
          <a:xfrm>
            <a:off x="2461575" y="2270225"/>
            <a:ext cx="325026" cy="395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Transformer - Scaled dot product attention</a:t>
            </a:r>
            <a:endParaRPr/>
          </a:p>
        </p:txBody>
      </p:sp>
      <p:sp>
        <p:nvSpPr>
          <p:cNvPr id="190" name="Google Shape;190;p33"/>
          <p:cNvSpPr txBox="1"/>
          <p:nvPr>
            <p:ph idx="1" type="body"/>
          </p:nvPr>
        </p:nvSpPr>
        <p:spPr>
          <a:xfrm>
            <a:off x="311700" y="1225225"/>
            <a:ext cx="5234100" cy="3354000"/>
          </a:xfrm>
          <a:prstGeom prst="rect">
            <a:avLst/>
          </a:prstGeom>
        </p:spPr>
        <p:txBody>
          <a:bodyPr anchorCtr="0" anchor="t" bIns="91425" lIns="91425" spcFirstLastPara="1" rIns="91425" wrap="square" tIns="91425">
            <a:normAutofit/>
          </a:bodyPr>
          <a:lstStyle/>
          <a:p>
            <a:pPr indent="-323850" lvl="0" marL="457200" rtl="0" algn="just">
              <a:spcBef>
                <a:spcPts val="0"/>
              </a:spcBef>
              <a:spcAft>
                <a:spcPts val="0"/>
              </a:spcAft>
              <a:buSzPts val="1500"/>
              <a:buChar char="-"/>
            </a:pPr>
            <a:r>
              <a:rPr lang="en" sz="1500"/>
              <a:t>An input embedding is transformed into 3 distinct vectors </a:t>
            </a:r>
            <a:r>
              <a:rPr i="1" lang="en" sz="1500"/>
              <a:t>Q, K, V</a:t>
            </a:r>
            <a:r>
              <a:rPr lang="en" sz="1500"/>
              <a:t>. </a:t>
            </a:r>
            <a:endParaRPr sz="1500"/>
          </a:p>
          <a:p>
            <a:pPr indent="-323850" lvl="0" marL="457200" rtl="0" algn="just">
              <a:spcBef>
                <a:spcPts val="0"/>
              </a:spcBef>
              <a:spcAft>
                <a:spcPts val="0"/>
              </a:spcAft>
              <a:buSzPts val="1500"/>
              <a:buChar char="-"/>
            </a:pPr>
            <a:r>
              <a:rPr lang="en" sz="1500"/>
              <a:t>The dot product is divided by the square root of their dimensionality to make the variance 1.</a:t>
            </a:r>
            <a:endParaRPr sz="1500"/>
          </a:p>
          <a:p>
            <a:pPr indent="-323850" lvl="0" marL="457200" rtl="0" algn="just">
              <a:spcBef>
                <a:spcPts val="0"/>
              </a:spcBef>
              <a:spcAft>
                <a:spcPts val="0"/>
              </a:spcAft>
              <a:buSzPts val="1500"/>
              <a:buChar char="-"/>
            </a:pPr>
            <a:r>
              <a:rPr lang="en" sz="1500"/>
              <a:t>Idea borrowed from information retrieval systems, where a queries are matches against keys then the results are used to retrieve the values.</a:t>
            </a:r>
            <a:endParaRPr sz="1500"/>
          </a:p>
        </p:txBody>
      </p:sp>
      <p:pic>
        <p:nvPicPr>
          <p:cNvPr id="191" name="Google Shape;191;p33"/>
          <p:cNvPicPr preferRelativeResize="0"/>
          <p:nvPr/>
        </p:nvPicPr>
        <p:blipFill>
          <a:blip r:embed="rId3">
            <a:alphaModFix/>
          </a:blip>
          <a:stretch>
            <a:fillRect/>
          </a:stretch>
        </p:blipFill>
        <p:spPr>
          <a:xfrm>
            <a:off x="5545856" y="996625"/>
            <a:ext cx="3134045" cy="3354000"/>
          </a:xfrm>
          <a:prstGeom prst="rect">
            <a:avLst/>
          </a:prstGeom>
          <a:noFill/>
          <a:ln>
            <a:noFill/>
          </a:ln>
        </p:spPr>
      </p:pic>
      <p:pic>
        <p:nvPicPr>
          <p:cNvPr id="192" name="Google Shape;192;p33"/>
          <p:cNvPicPr preferRelativeResize="0"/>
          <p:nvPr/>
        </p:nvPicPr>
        <p:blipFill>
          <a:blip r:embed="rId4">
            <a:alphaModFix/>
          </a:blip>
          <a:stretch>
            <a:fillRect/>
          </a:stretch>
        </p:blipFill>
        <p:spPr>
          <a:xfrm>
            <a:off x="4943463" y="4143988"/>
            <a:ext cx="4200525" cy="904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4"/>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IMPLEMENTATION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Implementation</a:t>
            </a:r>
            <a:endParaRPr/>
          </a:p>
        </p:txBody>
      </p:sp>
      <p:sp>
        <p:nvSpPr>
          <p:cNvPr id="203" name="Google Shape;203;p3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SzPts val="1300"/>
              <a:buChar char="●"/>
            </a:pPr>
            <a:r>
              <a:rPr lang="en" sz="1400">
                <a:latin typeface="Arial"/>
                <a:ea typeface="Arial"/>
                <a:cs typeface="Arial"/>
                <a:sym typeface="Arial"/>
              </a:rPr>
              <a:t>The architecture used: Transformer:</a:t>
            </a:r>
            <a:endParaRPr sz="1400">
              <a:latin typeface="Arial"/>
              <a:ea typeface="Arial"/>
              <a:cs typeface="Arial"/>
              <a:sym typeface="Arial"/>
            </a:endParaRPr>
          </a:p>
          <a:p>
            <a:pPr indent="-317500" lvl="1" marL="914400" rtl="0" algn="l">
              <a:spcBef>
                <a:spcPts val="0"/>
              </a:spcBef>
              <a:spcAft>
                <a:spcPts val="0"/>
              </a:spcAft>
              <a:buSzPts val="1400"/>
              <a:buChar char="○"/>
            </a:pPr>
            <a:r>
              <a:rPr lang="en" sz="1400">
                <a:latin typeface="Arial"/>
                <a:ea typeface="Arial"/>
                <a:cs typeface="Arial"/>
                <a:sym typeface="Arial"/>
              </a:rPr>
              <a:t>3 Encoder and Decoder layers</a:t>
            </a:r>
            <a:endParaRPr>
              <a:latin typeface="Arial"/>
              <a:ea typeface="Arial"/>
              <a:cs typeface="Arial"/>
              <a:sym typeface="Arial"/>
            </a:endParaRPr>
          </a:p>
          <a:p>
            <a:pPr indent="-317500" lvl="1" marL="914400" rtl="0" algn="l">
              <a:spcBef>
                <a:spcPts val="0"/>
              </a:spcBef>
              <a:spcAft>
                <a:spcPts val="0"/>
              </a:spcAft>
              <a:buSzPts val="1400"/>
              <a:buChar char="○"/>
            </a:pPr>
            <a:r>
              <a:rPr lang="en" sz="1400">
                <a:latin typeface="Arial"/>
                <a:ea typeface="Arial"/>
                <a:cs typeface="Arial"/>
                <a:sym typeface="Arial"/>
              </a:rPr>
              <a:t>8 Attention heads</a:t>
            </a:r>
            <a:endParaRPr>
              <a:latin typeface="Arial"/>
              <a:ea typeface="Arial"/>
              <a:cs typeface="Arial"/>
              <a:sym typeface="Arial"/>
            </a:endParaRPr>
          </a:p>
          <a:p>
            <a:pPr indent="-317500" lvl="1" marL="914400" rtl="0" algn="l">
              <a:spcBef>
                <a:spcPts val="0"/>
              </a:spcBef>
              <a:spcAft>
                <a:spcPts val="0"/>
              </a:spcAft>
              <a:buSzPts val="1400"/>
              <a:buChar char="○"/>
            </a:pPr>
            <a:r>
              <a:rPr lang="en">
                <a:latin typeface="Arial"/>
                <a:ea typeface="Arial"/>
                <a:cs typeface="Arial"/>
                <a:sym typeface="Arial"/>
              </a:rPr>
              <a:t>E</a:t>
            </a:r>
            <a:r>
              <a:rPr lang="en" sz="1400">
                <a:latin typeface="Arial"/>
                <a:ea typeface="Arial"/>
                <a:cs typeface="Arial"/>
                <a:sym typeface="Arial"/>
              </a:rPr>
              <a:t>mbedding dimension</a:t>
            </a:r>
            <a:r>
              <a:rPr lang="en">
                <a:latin typeface="Arial"/>
                <a:ea typeface="Arial"/>
                <a:cs typeface="Arial"/>
                <a:sym typeface="Arial"/>
              </a:rPr>
              <a:t>: </a:t>
            </a:r>
            <a:r>
              <a:rPr lang="en" sz="1400">
                <a:latin typeface="Arial"/>
                <a:ea typeface="Arial"/>
                <a:cs typeface="Arial"/>
                <a:sym typeface="Arial"/>
              </a:rPr>
              <a:t>512</a:t>
            </a:r>
            <a:endParaRPr sz="1400">
              <a:latin typeface="Arial"/>
              <a:ea typeface="Arial"/>
              <a:cs typeface="Arial"/>
              <a:sym typeface="Arial"/>
            </a:endParaRPr>
          </a:p>
          <a:p>
            <a:pPr indent="-311150" lvl="0" marL="457200" rtl="0" algn="l">
              <a:spcBef>
                <a:spcPts val="0"/>
              </a:spcBef>
              <a:spcAft>
                <a:spcPts val="0"/>
              </a:spcAft>
              <a:buSzPts val="1300"/>
              <a:buChar char="●"/>
            </a:pPr>
            <a:r>
              <a:rPr lang="en" sz="1400">
                <a:latin typeface="Arial"/>
                <a:ea typeface="Arial"/>
                <a:cs typeface="Arial"/>
                <a:sym typeface="Arial"/>
              </a:rPr>
              <a:t>The models are trained with batch size 64, the learning rate and epochs will be discussed later.</a:t>
            </a:r>
            <a:endParaRPr sz="1400">
              <a:latin typeface="Arial"/>
              <a:ea typeface="Arial"/>
              <a:cs typeface="Arial"/>
              <a:sym typeface="Arial"/>
            </a:endParaRPr>
          </a:p>
          <a:p>
            <a:pPr indent="-311150" lvl="0" marL="457200" rtl="0" algn="l">
              <a:spcBef>
                <a:spcPts val="0"/>
              </a:spcBef>
              <a:spcAft>
                <a:spcPts val="0"/>
              </a:spcAft>
              <a:buSzPts val="1300"/>
              <a:buChar char="●"/>
            </a:pPr>
            <a:r>
              <a:rPr lang="en" sz="1400">
                <a:latin typeface="Arial"/>
                <a:ea typeface="Arial"/>
                <a:cs typeface="Arial"/>
                <a:sym typeface="Arial"/>
              </a:rPr>
              <a:t>Optimizer: Adam optimizer</a:t>
            </a:r>
            <a:endParaRPr sz="1400">
              <a:latin typeface="Arial"/>
              <a:ea typeface="Arial"/>
              <a:cs typeface="Arial"/>
              <a:sym typeface="Arial"/>
            </a:endParaRPr>
          </a:p>
          <a:p>
            <a:pPr indent="-317500" lvl="1" marL="914400" rtl="0" algn="l">
              <a:spcBef>
                <a:spcPts val="0"/>
              </a:spcBef>
              <a:spcAft>
                <a:spcPts val="0"/>
              </a:spcAft>
              <a:buSzPts val="1400"/>
              <a:buChar char="○"/>
            </a:pPr>
            <a:r>
              <a:rPr lang="en">
                <a:latin typeface="Arial"/>
                <a:ea typeface="Arial"/>
                <a:cs typeface="Arial"/>
                <a:sym typeface="Arial"/>
              </a:rPr>
              <a:t>𝛽</a:t>
            </a:r>
            <a:r>
              <a:rPr baseline="-25000" lang="en">
                <a:latin typeface="Arial"/>
                <a:ea typeface="Arial"/>
                <a:cs typeface="Arial"/>
                <a:sym typeface="Arial"/>
              </a:rPr>
              <a:t>1</a:t>
            </a:r>
            <a:r>
              <a:rPr lang="en">
                <a:latin typeface="Arial"/>
                <a:ea typeface="Arial"/>
                <a:cs typeface="Arial"/>
                <a:sym typeface="Arial"/>
              </a:rPr>
              <a:t> </a:t>
            </a:r>
            <a:r>
              <a:rPr lang="en" sz="1400">
                <a:latin typeface="Arial"/>
                <a:ea typeface="Arial"/>
                <a:cs typeface="Arial"/>
                <a:sym typeface="Arial"/>
              </a:rPr>
              <a:t>= 0.9,</a:t>
            </a:r>
            <a:r>
              <a:rPr lang="en">
                <a:latin typeface="Arial"/>
                <a:ea typeface="Arial"/>
                <a:cs typeface="Arial"/>
                <a:sym typeface="Arial"/>
              </a:rPr>
              <a:t> 𝛽</a:t>
            </a:r>
            <a:r>
              <a:rPr baseline="-25000" lang="en">
                <a:latin typeface="Arial"/>
                <a:ea typeface="Arial"/>
                <a:cs typeface="Arial"/>
                <a:sym typeface="Arial"/>
              </a:rPr>
              <a:t>2</a:t>
            </a:r>
            <a:r>
              <a:rPr lang="en">
                <a:latin typeface="Arial"/>
                <a:ea typeface="Arial"/>
                <a:cs typeface="Arial"/>
                <a:sym typeface="Arial"/>
              </a:rPr>
              <a:t> </a:t>
            </a:r>
            <a:r>
              <a:rPr lang="en" sz="1400">
                <a:latin typeface="Arial"/>
                <a:ea typeface="Arial"/>
                <a:cs typeface="Arial"/>
                <a:sym typeface="Arial"/>
              </a:rPr>
              <a:t>= 0.999 and </a:t>
            </a:r>
            <a:r>
              <a:rPr lang="en">
                <a:latin typeface="Arial"/>
                <a:ea typeface="Arial"/>
                <a:cs typeface="Arial"/>
                <a:sym typeface="Arial"/>
              </a:rPr>
              <a:t>𝜀</a:t>
            </a:r>
            <a:r>
              <a:rPr lang="en" sz="1400">
                <a:latin typeface="Arial"/>
                <a:ea typeface="Arial"/>
                <a:cs typeface="Arial"/>
                <a:sym typeface="Arial"/>
              </a:rPr>
              <a:t> = 1e-08.</a:t>
            </a:r>
            <a:endParaRPr sz="1400">
              <a:latin typeface="Arial"/>
              <a:ea typeface="Arial"/>
              <a:cs typeface="Arial"/>
              <a:sym typeface="Arial"/>
            </a:endParaRPr>
          </a:p>
          <a:p>
            <a:pPr indent="-311150" lvl="0" marL="457200" rtl="0" algn="l">
              <a:spcBef>
                <a:spcPts val="0"/>
              </a:spcBef>
              <a:spcAft>
                <a:spcPts val="0"/>
              </a:spcAft>
              <a:buSzPts val="1300"/>
              <a:buChar char="●"/>
            </a:pPr>
            <a:r>
              <a:rPr lang="en" sz="1400">
                <a:latin typeface="Arial"/>
                <a:ea typeface="Arial"/>
                <a:cs typeface="Arial"/>
                <a:sym typeface="Arial"/>
              </a:rPr>
              <a:t>Learning rate scheduler: Cosine scheduler with Warm-up.</a:t>
            </a:r>
            <a:endParaRPr sz="1400">
              <a:latin typeface="Arial"/>
              <a:ea typeface="Arial"/>
              <a:cs typeface="Arial"/>
              <a:sym typeface="Arial"/>
            </a:endParaRPr>
          </a:p>
          <a:p>
            <a:pPr indent="-311150" lvl="0" marL="457200" rtl="0" algn="l">
              <a:spcBef>
                <a:spcPts val="0"/>
              </a:spcBef>
              <a:spcAft>
                <a:spcPts val="0"/>
              </a:spcAft>
              <a:buSzPts val="1300"/>
              <a:buChar char="●"/>
            </a:pPr>
            <a:r>
              <a:rPr lang="en" sz="1400">
                <a:latin typeface="Arial"/>
                <a:ea typeface="Arial"/>
                <a:cs typeface="Arial"/>
                <a:sym typeface="Arial"/>
              </a:rPr>
              <a:t>The model evaluates the training loss and the evaluation loss on the Dev set every 250 steps, and the model’s current state is saved if the evaluation loss achieves the best performance.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Implementation</a:t>
            </a:r>
            <a:endParaRPr/>
          </a:p>
        </p:txBody>
      </p:sp>
      <p:sp>
        <p:nvSpPr>
          <p:cNvPr id="209" name="Google Shape;209;p36"/>
          <p:cNvSpPr txBox="1"/>
          <p:nvPr/>
        </p:nvSpPr>
        <p:spPr>
          <a:xfrm>
            <a:off x="4028550" y="852000"/>
            <a:ext cx="3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pic>
        <p:nvPicPr>
          <p:cNvPr id="210" name="Google Shape;210;p36"/>
          <p:cNvPicPr preferRelativeResize="0"/>
          <p:nvPr/>
        </p:nvPicPr>
        <p:blipFill>
          <a:blip r:embed="rId3">
            <a:alphaModFix/>
          </a:blip>
          <a:stretch>
            <a:fillRect/>
          </a:stretch>
        </p:blipFill>
        <p:spPr>
          <a:xfrm>
            <a:off x="691175" y="2044550"/>
            <a:ext cx="3562350" cy="1352550"/>
          </a:xfrm>
          <a:prstGeom prst="rect">
            <a:avLst/>
          </a:prstGeom>
          <a:noFill/>
          <a:ln>
            <a:noFill/>
          </a:ln>
        </p:spPr>
      </p:pic>
      <p:sp>
        <p:nvSpPr>
          <p:cNvPr id="211" name="Google Shape;211;p36"/>
          <p:cNvSpPr txBox="1"/>
          <p:nvPr/>
        </p:nvSpPr>
        <p:spPr>
          <a:xfrm>
            <a:off x="311700" y="1305650"/>
            <a:ext cx="7156500" cy="7389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dk1"/>
              </a:buClr>
              <a:buSzPts val="1300"/>
              <a:buFont typeface="Open Sans"/>
              <a:buChar char="●"/>
            </a:pPr>
            <a:r>
              <a:rPr lang="en" sz="1800">
                <a:solidFill>
                  <a:schemeClr val="dk1"/>
                </a:solidFill>
                <a:latin typeface="Open Sans"/>
                <a:ea typeface="Open Sans"/>
                <a:cs typeface="Open Sans"/>
                <a:sym typeface="Open Sans"/>
              </a:rPr>
              <a:t>Beam search with k = 5</a:t>
            </a:r>
            <a:endParaRPr sz="1800">
              <a:solidFill>
                <a:schemeClr val="dk1"/>
              </a:solidFill>
              <a:latin typeface="Open Sans"/>
              <a:ea typeface="Open Sans"/>
              <a:cs typeface="Open Sans"/>
              <a:sym typeface="Open Sans"/>
            </a:endParaRPr>
          </a:p>
          <a:p>
            <a:pPr indent="-311150" lvl="0" marL="457200" rtl="0" algn="l">
              <a:spcBef>
                <a:spcPts val="0"/>
              </a:spcBef>
              <a:spcAft>
                <a:spcPts val="0"/>
              </a:spcAft>
              <a:buClr>
                <a:schemeClr val="dk1"/>
              </a:buClr>
              <a:buSzPts val="1300"/>
              <a:buFont typeface="Open Sans"/>
              <a:buChar char="●"/>
            </a:pPr>
            <a:r>
              <a:rPr lang="en" sz="1800">
                <a:solidFill>
                  <a:schemeClr val="dk1"/>
                </a:solidFill>
                <a:latin typeface="Open Sans"/>
                <a:ea typeface="Open Sans"/>
                <a:cs typeface="Open Sans"/>
                <a:sym typeface="Open Sans"/>
              </a:rPr>
              <a:t>Loss function: Cross Entropy with label smoothing </a:t>
            </a:r>
            <a:endParaRPr sz="1800">
              <a:solidFill>
                <a:schemeClr val="dk1"/>
              </a:solidFill>
              <a:latin typeface="Open Sans"/>
              <a:ea typeface="Open Sans"/>
              <a:cs typeface="Open Sans"/>
              <a:sym typeface="Open Sans"/>
            </a:endParaRPr>
          </a:p>
        </p:txBody>
      </p:sp>
      <p:sp>
        <p:nvSpPr>
          <p:cNvPr id="212" name="Google Shape;212;p36"/>
          <p:cNvSpPr txBox="1"/>
          <p:nvPr/>
        </p:nvSpPr>
        <p:spPr>
          <a:xfrm>
            <a:off x="4348200" y="2479875"/>
            <a:ext cx="1026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Open Sans"/>
                <a:ea typeface="Open Sans"/>
                <a:cs typeface="Open Sans"/>
                <a:sym typeface="Open Sans"/>
              </a:rPr>
              <a:t>Where:</a:t>
            </a:r>
            <a:endParaRPr sz="1800">
              <a:latin typeface="Open Sans"/>
              <a:ea typeface="Open Sans"/>
              <a:cs typeface="Open Sans"/>
              <a:sym typeface="Open Sans"/>
            </a:endParaRPr>
          </a:p>
        </p:txBody>
      </p:sp>
      <p:sp>
        <p:nvSpPr>
          <p:cNvPr id="213" name="Google Shape;213;p36"/>
          <p:cNvSpPr txBox="1"/>
          <p:nvPr/>
        </p:nvSpPr>
        <p:spPr>
          <a:xfrm>
            <a:off x="5374800" y="2436575"/>
            <a:ext cx="34575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    : The vocabulary size</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                              : output distribution</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                              : ground truth distribution</a:t>
            </a:r>
            <a:endParaRPr sz="1800">
              <a:latin typeface="Open Sans"/>
              <a:ea typeface="Open Sans"/>
              <a:cs typeface="Open Sans"/>
              <a:sym typeface="Open Sans"/>
            </a:endParaRPr>
          </a:p>
        </p:txBody>
      </p:sp>
      <p:pic>
        <p:nvPicPr>
          <p:cNvPr id="214" name="Google Shape;214;p36"/>
          <p:cNvPicPr preferRelativeResize="0"/>
          <p:nvPr/>
        </p:nvPicPr>
        <p:blipFill>
          <a:blip r:embed="rId4">
            <a:alphaModFix/>
          </a:blip>
          <a:stretch>
            <a:fillRect/>
          </a:stretch>
        </p:blipFill>
        <p:spPr>
          <a:xfrm>
            <a:off x="5841233" y="2476250"/>
            <a:ext cx="261917" cy="336750"/>
          </a:xfrm>
          <a:prstGeom prst="rect">
            <a:avLst/>
          </a:prstGeom>
          <a:noFill/>
          <a:ln>
            <a:noFill/>
          </a:ln>
        </p:spPr>
      </p:pic>
      <p:pic>
        <p:nvPicPr>
          <p:cNvPr id="215" name="Google Shape;215;p36"/>
          <p:cNvPicPr preferRelativeResize="0"/>
          <p:nvPr/>
        </p:nvPicPr>
        <p:blipFill>
          <a:blip r:embed="rId5">
            <a:alphaModFix/>
          </a:blip>
          <a:stretch>
            <a:fillRect/>
          </a:stretch>
        </p:blipFill>
        <p:spPr>
          <a:xfrm>
            <a:off x="5841225" y="2813000"/>
            <a:ext cx="1749775" cy="315332"/>
          </a:xfrm>
          <a:prstGeom prst="rect">
            <a:avLst/>
          </a:prstGeom>
          <a:noFill/>
          <a:ln>
            <a:noFill/>
          </a:ln>
        </p:spPr>
      </p:pic>
      <p:pic>
        <p:nvPicPr>
          <p:cNvPr id="216" name="Google Shape;216;p36"/>
          <p:cNvPicPr preferRelativeResize="0"/>
          <p:nvPr/>
        </p:nvPicPr>
        <p:blipFill>
          <a:blip r:embed="rId6">
            <a:alphaModFix/>
          </a:blip>
          <a:stretch>
            <a:fillRect/>
          </a:stretch>
        </p:blipFill>
        <p:spPr>
          <a:xfrm>
            <a:off x="5841225" y="3320900"/>
            <a:ext cx="1749766" cy="336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Implementation</a:t>
            </a:r>
            <a:endParaRPr/>
          </a:p>
        </p:txBody>
      </p:sp>
      <p:sp>
        <p:nvSpPr>
          <p:cNvPr id="222" name="Google Shape;222;p3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To prevent overfitting on the hard 0-1 label distribution, Label Smoothing softens the distribution via interpolation between 𝒒 and a uniform distribution:</a:t>
            </a:r>
            <a:endParaRPr/>
          </a:p>
          <a:p>
            <a:pPr indent="0" lvl="0" marL="0" rtl="0" algn="just">
              <a:spcBef>
                <a:spcPts val="1200"/>
              </a:spcBef>
              <a:spcAft>
                <a:spcPts val="0"/>
              </a:spcAft>
              <a:buNone/>
            </a:pPr>
            <a:r>
              <a:t/>
            </a:r>
            <a:endParaRPr/>
          </a:p>
          <a:p>
            <a:pPr indent="0" lvl="0" marL="0" rtl="0" algn="just">
              <a:spcBef>
                <a:spcPts val="1200"/>
              </a:spcBef>
              <a:spcAft>
                <a:spcPts val="0"/>
              </a:spcAft>
              <a:buNone/>
            </a:pPr>
            <a:r>
              <a:t/>
            </a:r>
            <a:endParaRPr/>
          </a:p>
          <a:p>
            <a:pPr indent="0" lvl="0" marL="0" rtl="0" algn="just">
              <a:spcBef>
                <a:spcPts val="1200"/>
              </a:spcBef>
              <a:spcAft>
                <a:spcPts val="1200"/>
              </a:spcAft>
              <a:buNone/>
            </a:pPr>
            <a:r>
              <a:rPr lang="en"/>
              <a:t>The loss function thus becomes:</a:t>
            </a:r>
            <a:endParaRPr/>
          </a:p>
        </p:txBody>
      </p:sp>
      <p:pic>
        <p:nvPicPr>
          <p:cNvPr id="223" name="Google Shape;223;p37"/>
          <p:cNvPicPr preferRelativeResize="0"/>
          <p:nvPr/>
        </p:nvPicPr>
        <p:blipFill>
          <a:blip r:embed="rId3">
            <a:alphaModFix/>
          </a:blip>
          <a:stretch>
            <a:fillRect/>
          </a:stretch>
        </p:blipFill>
        <p:spPr>
          <a:xfrm>
            <a:off x="2848950" y="3685325"/>
            <a:ext cx="3446100" cy="1228770"/>
          </a:xfrm>
          <a:prstGeom prst="rect">
            <a:avLst/>
          </a:prstGeom>
          <a:noFill/>
          <a:ln>
            <a:noFill/>
          </a:ln>
        </p:spPr>
      </p:pic>
      <p:pic>
        <p:nvPicPr>
          <p:cNvPr id="224" name="Google Shape;224;p37"/>
          <p:cNvPicPr preferRelativeResize="0"/>
          <p:nvPr/>
        </p:nvPicPr>
        <p:blipFill>
          <a:blip r:embed="rId4">
            <a:alphaModFix/>
          </a:blip>
          <a:stretch>
            <a:fillRect/>
          </a:stretch>
        </p:blipFill>
        <p:spPr>
          <a:xfrm>
            <a:off x="1200188" y="2263650"/>
            <a:ext cx="3819525" cy="790575"/>
          </a:xfrm>
          <a:prstGeom prst="rect">
            <a:avLst/>
          </a:prstGeom>
          <a:noFill/>
          <a:ln>
            <a:noFill/>
          </a:ln>
        </p:spPr>
      </p:pic>
      <p:sp>
        <p:nvSpPr>
          <p:cNvPr id="225" name="Google Shape;225;p37"/>
          <p:cNvSpPr txBox="1"/>
          <p:nvPr/>
        </p:nvSpPr>
        <p:spPr>
          <a:xfrm>
            <a:off x="5112000" y="2368825"/>
            <a:ext cx="3720300" cy="969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700">
                <a:latin typeface="Open Sans"/>
                <a:ea typeface="Open Sans"/>
                <a:cs typeface="Open Sans"/>
                <a:sym typeface="Open Sans"/>
              </a:rPr>
              <a:t>Where 𝛂 is a hyperparameter set to a small value. We choose </a:t>
            </a:r>
            <a:r>
              <a:rPr lang="en" sz="1700">
                <a:solidFill>
                  <a:schemeClr val="dk1"/>
                </a:solidFill>
                <a:latin typeface="Open Sans"/>
                <a:ea typeface="Open Sans"/>
                <a:cs typeface="Open Sans"/>
                <a:sym typeface="Open Sans"/>
              </a:rPr>
              <a:t>𝛂=0.1 in our implementation.</a:t>
            </a:r>
            <a:endParaRPr sz="1700">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8"/>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  AUGMENTATION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Back Translation</a:t>
            </a:r>
            <a:endParaRPr/>
          </a:p>
        </p:txBody>
      </p:sp>
      <p:sp>
        <p:nvSpPr>
          <p:cNvPr id="236" name="Google Shape;236;p39"/>
          <p:cNvSpPr txBox="1"/>
          <p:nvPr>
            <p:ph idx="1" type="body"/>
          </p:nvPr>
        </p:nvSpPr>
        <p:spPr>
          <a:xfrm>
            <a:off x="311700" y="1225225"/>
            <a:ext cx="4599600" cy="38610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Clr>
                <a:schemeClr val="dk1"/>
              </a:buClr>
              <a:buFont typeface="Arial"/>
              <a:buNone/>
            </a:pPr>
            <a:r>
              <a:rPr b="1" lang="en" sz="1600"/>
              <a:t>Dataset</a:t>
            </a:r>
            <a:endParaRPr sz="1600"/>
          </a:p>
          <a:p>
            <a:pPr indent="-279400" lvl="0" marL="285750" rtl="0" algn="just">
              <a:lnSpc>
                <a:spcPct val="100000"/>
              </a:lnSpc>
              <a:spcBef>
                <a:spcPts val="1000"/>
              </a:spcBef>
              <a:spcAft>
                <a:spcPts val="0"/>
              </a:spcAft>
              <a:buSzPts val="1300"/>
              <a:buFont typeface="Open Sans"/>
              <a:buChar char="•"/>
            </a:pPr>
            <a:r>
              <a:rPr lang="en" sz="1300"/>
              <a:t>EVBNews (1000 word-aligned parallel news articles)</a:t>
            </a:r>
            <a:endParaRPr sz="1300"/>
          </a:p>
          <a:p>
            <a:pPr indent="-279400" lvl="0" marL="285750" rtl="0" algn="just">
              <a:lnSpc>
                <a:spcPct val="100000"/>
              </a:lnSpc>
              <a:spcBef>
                <a:spcPts val="1000"/>
              </a:spcBef>
              <a:spcAft>
                <a:spcPts val="0"/>
              </a:spcAft>
              <a:buSzPts val="1300"/>
              <a:buFont typeface="Open Sans"/>
              <a:buChar char="•"/>
            </a:pPr>
            <a:r>
              <a:rPr lang="en" sz="1300"/>
              <a:t>FPT Open Speech Dataset (26k Vietnamese sentences)</a:t>
            </a:r>
            <a:endParaRPr sz="1300"/>
          </a:p>
          <a:p>
            <a:pPr indent="-279400" lvl="0" marL="285750" rtl="0" algn="just">
              <a:lnSpc>
                <a:spcPct val="100000"/>
              </a:lnSpc>
              <a:spcBef>
                <a:spcPts val="1000"/>
              </a:spcBef>
              <a:spcAft>
                <a:spcPts val="0"/>
              </a:spcAft>
              <a:buSzPts val="1300"/>
              <a:buFont typeface="Open Sans"/>
              <a:buChar char="•"/>
            </a:pPr>
            <a:r>
              <a:rPr lang="en" sz="1300"/>
              <a:t>Merge to end up with 65k Vietnamese sentences</a:t>
            </a:r>
            <a:endParaRPr sz="1300"/>
          </a:p>
          <a:p>
            <a:pPr indent="0" lvl="0" marL="0" rtl="0" algn="just">
              <a:lnSpc>
                <a:spcPct val="100000"/>
              </a:lnSpc>
              <a:spcBef>
                <a:spcPts val="1000"/>
              </a:spcBef>
              <a:spcAft>
                <a:spcPts val="0"/>
              </a:spcAft>
              <a:buClr>
                <a:schemeClr val="dk1"/>
              </a:buClr>
              <a:buFont typeface="Arial"/>
              <a:buNone/>
            </a:pPr>
            <a:r>
              <a:rPr b="1" lang="en" sz="1600"/>
              <a:t>Techniques</a:t>
            </a:r>
            <a:endParaRPr sz="1600"/>
          </a:p>
          <a:p>
            <a:pPr indent="-279400" lvl="0" marL="285750" rtl="0" algn="just">
              <a:lnSpc>
                <a:spcPct val="100000"/>
              </a:lnSpc>
              <a:spcBef>
                <a:spcPts val="1000"/>
              </a:spcBef>
              <a:spcAft>
                <a:spcPts val="0"/>
              </a:spcAft>
              <a:buSzPts val="1300"/>
              <a:buFont typeface="Open Sans"/>
              <a:buChar char="•"/>
            </a:pPr>
            <a:r>
              <a:rPr lang="en" sz="1300"/>
              <a:t>Use a trained VI-EN Translation model to generate English predictions on monolingual data</a:t>
            </a:r>
            <a:endParaRPr sz="1300"/>
          </a:p>
          <a:p>
            <a:pPr indent="0" lvl="0" marL="0" rtl="0" algn="just">
              <a:lnSpc>
                <a:spcPct val="100000"/>
              </a:lnSpc>
              <a:spcBef>
                <a:spcPts val="1000"/>
              </a:spcBef>
              <a:spcAft>
                <a:spcPts val="0"/>
              </a:spcAft>
              <a:buNone/>
            </a:pPr>
            <a:r>
              <a:rPr b="1" lang="en" sz="1600"/>
              <a:t>Mode</a:t>
            </a:r>
            <a:r>
              <a:rPr b="1" lang="en" sz="1600"/>
              <a:t>l</a:t>
            </a:r>
            <a:endParaRPr b="1" sz="1600"/>
          </a:p>
          <a:p>
            <a:pPr indent="-311150" lvl="0" marL="285750" rtl="0" algn="just">
              <a:lnSpc>
                <a:spcPct val="100000"/>
              </a:lnSpc>
              <a:spcBef>
                <a:spcPts val="1000"/>
              </a:spcBef>
              <a:spcAft>
                <a:spcPts val="0"/>
              </a:spcAft>
              <a:buSzPts val="1300"/>
              <a:buFont typeface="Arial"/>
              <a:buChar char="•"/>
            </a:pPr>
            <a:r>
              <a:rPr lang="en" sz="1300"/>
              <a:t>T5 Transformer from NLP HUST, HuggingFace</a:t>
            </a:r>
            <a:endParaRPr sz="1300"/>
          </a:p>
          <a:p>
            <a:pPr indent="0" lvl="0" marL="0" rtl="0" algn="just">
              <a:spcBef>
                <a:spcPts val="1000"/>
              </a:spcBef>
              <a:spcAft>
                <a:spcPts val="1000"/>
              </a:spcAft>
              <a:buNone/>
            </a:pPr>
            <a:r>
              <a:t/>
            </a:r>
            <a:endParaRPr/>
          </a:p>
        </p:txBody>
      </p:sp>
      <p:grpSp>
        <p:nvGrpSpPr>
          <p:cNvPr id="237" name="Google Shape;237;p39"/>
          <p:cNvGrpSpPr/>
          <p:nvPr/>
        </p:nvGrpSpPr>
        <p:grpSpPr>
          <a:xfrm>
            <a:off x="5682162" y="718199"/>
            <a:ext cx="1974329" cy="3861037"/>
            <a:chOff x="6598848" y="1404872"/>
            <a:chExt cx="2404200" cy="4838998"/>
          </a:xfrm>
        </p:grpSpPr>
        <p:sp>
          <p:nvSpPr>
            <p:cNvPr id="238" name="Google Shape;238;p39"/>
            <p:cNvSpPr/>
            <p:nvPr/>
          </p:nvSpPr>
          <p:spPr>
            <a:xfrm>
              <a:off x="6598848" y="2156072"/>
              <a:ext cx="2404200" cy="1024800"/>
            </a:xfrm>
            <a:prstGeom prst="roundRect">
              <a:avLst>
                <a:gd fmla="val 12864" name="adj"/>
              </a:avLst>
            </a:prstGeom>
            <a:solidFill>
              <a:srgbClr val="FFFFFF"/>
            </a:solidFill>
            <a:ln>
              <a:noFill/>
            </a:ln>
            <a:effectLst>
              <a:outerShdw blurRad="190500" sx="102000" rotWithShape="0" algn="t" dir="5400000" dist="38100" sy="102000">
                <a:srgbClr val="000000">
                  <a:alpha val="34900"/>
                </a:srgbClr>
              </a:outerShdw>
            </a:effectLst>
          </p:spPr>
          <p:txBody>
            <a:bodyPr anchorCtr="0" anchor="ctr" bIns="45700" lIns="91425" spcFirstLastPara="1" rIns="91425" wrap="square" tIns="45700">
              <a:noAutofit/>
            </a:bodyPr>
            <a:lstStyle/>
            <a:p>
              <a:pPr indent="0" lvl="0" marL="0" rtl="0" algn="ctr">
                <a:spcBef>
                  <a:spcPts val="0"/>
                </a:spcBef>
                <a:spcAft>
                  <a:spcPts val="0"/>
                </a:spcAft>
                <a:buNone/>
              </a:pPr>
              <a:r>
                <a:rPr lang="en" sz="2000">
                  <a:solidFill>
                    <a:schemeClr val="dk1"/>
                  </a:solidFill>
                  <a:latin typeface="Play"/>
                  <a:ea typeface="Play"/>
                  <a:cs typeface="Play"/>
                  <a:sym typeface="Play"/>
                </a:rPr>
                <a:t>Vietnamese Monolingual data</a:t>
              </a:r>
              <a:endParaRPr sz="1600">
                <a:solidFill>
                  <a:srgbClr val="000000"/>
                </a:solidFill>
                <a:latin typeface="Play"/>
                <a:ea typeface="Play"/>
                <a:cs typeface="Play"/>
                <a:sym typeface="Play"/>
              </a:endParaRPr>
            </a:p>
          </p:txBody>
        </p:sp>
        <p:cxnSp>
          <p:nvCxnSpPr>
            <p:cNvPr id="239" name="Google Shape;239;p39"/>
            <p:cNvCxnSpPr>
              <a:endCxn id="238" idx="0"/>
            </p:cNvCxnSpPr>
            <p:nvPr/>
          </p:nvCxnSpPr>
          <p:spPr>
            <a:xfrm rot="5400000">
              <a:off x="7430898" y="1774922"/>
              <a:ext cx="751200" cy="11100"/>
            </a:xfrm>
            <a:prstGeom prst="bentConnector3">
              <a:avLst>
                <a:gd fmla="val 50000" name="adj1"/>
              </a:avLst>
            </a:prstGeom>
            <a:noFill/>
            <a:ln cap="flat" cmpd="sng" w="38100">
              <a:solidFill>
                <a:srgbClr val="000000"/>
              </a:solidFill>
              <a:prstDash val="solid"/>
              <a:miter lim="800000"/>
              <a:headEnd len="sm" w="sm" type="none"/>
              <a:tailEnd len="med" w="med" type="stealth"/>
            </a:ln>
          </p:spPr>
        </p:cxnSp>
        <p:sp>
          <p:nvSpPr>
            <p:cNvPr id="240" name="Google Shape;240;p39"/>
            <p:cNvSpPr/>
            <p:nvPr/>
          </p:nvSpPr>
          <p:spPr>
            <a:xfrm>
              <a:off x="6598848" y="3718475"/>
              <a:ext cx="2404200" cy="951900"/>
            </a:xfrm>
            <a:prstGeom prst="roundRect">
              <a:avLst>
                <a:gd fmla="val 9160" name="adj"/>
              </a:avLst>
            </a:prstGeom>
            <a:noFill/>
            <a:ln cap="flat" cmpd="sng" w="57150">
              <a:solidFill>
                <a:srgbClr val="3F3F3F"/>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2400">
                  <a:latin typeface="Play"/>
                  <a:ea typeface="Play"/>
                  <a:cs typeface="Play"/>
                  <a:sym typeface="Play"/>
                </a:rPr>
                <a:t>VI-EN Model</a:t>
              </a:r>
              <a:endParaRPr/>
            </a:p>
          </p:txBody>
        </p:sp>
        <p:cxnSp>
          <p:nvCxnSpPr>
            <p:cNvPr id="241" name="Google Shape;241;p39"/>
            <p:cNvCxnSpPr>
              <a:stCxn id="238" idx="2"/>
              <a:endCxn id="240" idx="0"/>
            </p:cNvCxnSpPr>
            <p:nvPr/>
          </p:nvCxnSpPr>
          <p:spPr>
            <a:xfrm>
              <a:off x="7800948" y="3180872"/>
              <a:ext cx="0" cy="537600"/>
            </a:xfrm>
            <a:prstGeom prst="straightConnector1">
              <a:avLst/>
            </a:prstGeom>
            <a:noFill/>
            <a:ln cap="flat" cmpd="sng" w="38100">
              <a:solidFill>
                <a:srgbClr val="000000"/>
              </a:solidFill>
              <a:prstDash val="solid"/>
              <a:miter lim="800000"/>
              <a:headEnd len="sm" w="sm" type="none"/>
              <a:tailEnd len="med" w="med" type="stealth"/>
            </a:ln>
          </p:spPr>
        </p:cxnSp>
        <p:cxnSp>
          <p:nvCxnSpPr>
            <p:cNvPr id="242" name="Google Shape;242;p39"/>
            <p:cNvCxnSpPr>
              <a:stCxn id="240" idx="2"/>
              <a:endCxn id="243" idx="0"/>
            </p:cNvCxnSpPr>
            <p:nvPr/>
          </p:nvCxnSpPr>
          <p:spPr>
            <a:xfrm>
              <a:off x="7800948" y="4670375"/>
              <a:ext cx="0" cy="548700"/>
            </a:xfrm>
            <a:prstGeom prst="straightConnector1">
              <a:avLst/>
            </a:prstGeom>
            <a:noFill/>
            <a:ln cap="flat" cmpd="sng" w="38100">
              <a:solidFill>
                <a:srgbClr val="000000"/>
              </a:solidFill>
              <a:prstDash val="solid"/>
              <a:miter lim="800000"/>
              <a:headEnd len="sm" w="sm" type="none"/>
              <a:tailEnd len="med" w="med" type="stealth"/>
            </a:ln>
          </p:spPr>
        </p:cxnSp>
        <p:sp>
          <p:nvSpPr>
            <p:cNvPr id="243" name="Google Shape;243;p39"/>
            <p:cNvSpPr/>
            <p:nvPr/>
          </p:nvSpPr>
          <p:spPr>
            <a:xfrm>
              <a:off x="6598848" y="5219070"/>
              <a:ext cx="2404200" cy="1024800"/>
            </a:xfrm>
            <a:prstGeom prst="roundRect">
              <a:avLst>
                <a:gd fmla="val 12864" name="adj"/>
              </a:avLst>
            </a:prstGeom>
            <a:solidFill>
              <a:srgbClr val="FFFFFF"/>
            </a:solidFill>
            <a:ln>
              <a:noFill/>
            </a:ln>
            <a:effectLst>
              <a:outerShdw blurRad="190500" sx="102000" rotWithShape="0" algn="t" dir="5400000" dist="38100" sy="102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 sz="2000">
                  <a:solidFill>
                    <a:srgbClr val="000000"/>
                  </a:solidFill>
                  <a:latin typeface="Play"/>
                  <a:ea typeface="Play"/>
                  <a:cs typeface="Play"/>
                  <a:sym typeface="Play"/>
                </a:rPr>
                <a:t>English corpus</a:t>
              </a:r>
              <a:endParaRPr sz="1600">
                <a:solidFill>
                  <a:srgbClr val="000000"/>
                </a:solidFill>
                <a:latin typeface="Play"/>
                <a:ea typeface="Play"/>
                <a:cs typeface="Play"/>
                <a:sym typeface="Play"/>
              </a:endParaRPr>
            </a:p>
          </p:txBody>
        </p:sp>
      </p:grpSp>
      <p:sp>
        <p:nvSpPr>
          <p:cNvPr id="244" name="Google Shape;244;p39"/>
          <p:cNvSpPr/>
          <p:nvPr/>
        </p:nvSpPr>
        <p:spPr>
          <a:xfrm>
            <a:off x="6159175" y="665600"/>
            <a:ext cx="1020300" cy="620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English - French back translation</a:t>
            </a:r>
            <a:endParaRPr/>
          </a:p>
        </p:txBody>
      </p:sp>
      <p:sp>
        <p:nvSpPr>
          <p:cNvPr id="250" name="Google Shape;250;p40"/>
          <p:cNvSpPr txBox="1"/>
          <p:nvPr>
            <p:ph idx="1" type="body"/>
          </p:nvPr>
        </p:nvSpPr>
        <p:spPr>
          <a:xfrm>
            <a:off x="311700" y="1225225"/>
            <a:ext cx="3453900" cy="33540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Clr>
                <a:schemeClr val="dk1"/>
              </a:buClr>
              <a:buFont typeface="Arial"/>
              <a:buNone/>
            </a:pPr>
            <a:r>
              <a:rPr b="1" lang="en"/>
              <a:t>Dataset</a:t>
            </a:r>
            <a:endParaRPr sz="1400"/>
          </a:p>
          <a:p>
            <a:pPr indent="-285750" lvl="0" marL="285750" rtl="0" algn="l">
              <a:lnSpc>
                <a:spcPct val="100000"/>
              </a:lnSpc>
              <a:spcBef>
                <a:spcPts val="1000"/>
              </a:spcBef>
              <a:spcAft>
                <a:spcPts val="0"/>
              </a:spcAft>
              <a:buSzPts val="1400"/>
              <a:buFont typeface="Open Sans"/>
              <a:buChar char="•"/>
            </a:pPr>
            <a:r>
              <a:rPr lang="en" sz="1400"/>
              <a:t>65k English sentences from original corpus</a:t>
            </a:r>
            <a:endParaRPr sz="1400"/>
          </a:p>
          <a:p>
            <a:pPr indent="0" lvl="0" marL="0" rtl="0" algn="l">
              <a:lnSpc>
                <a:spcPct val="100000"/>
              </a:lnSpc>
              <a:spcBef>
                <a:spcPts val="1000"/>
              </a:spcBef>
              <a:spcAft>
                <a:spcPts val="0"/>
              </a:spcAft>
              <a:buClr>
                <a:schemeClr val="dk1"/>
              </a:buClr>
              <a:buFont typeface="Arial"/>
              <a:buNone/>
            </a:pPr>
            <a:r>
              <a:rPr b="1" lang="en" sz="1600"/>
              <a:t>Techniques</a:t>
            </a:r>
            <a:endParaRPr sz="1600"/>
          </a:p>
          <a:p>
            <a:pPr indent="-285750" lvl="0" marL="285750" rtl="0" algn="l">
              <a:lnSpc>
                <a:spcPct val="100000"/>
              </a:lnSpc>
              <a:spcBef>
                <a:spcPts val="1000"/>
              </a:spcBef>
              <a:spcAft>
                <a:spcPts val="0"/>
              </a:spcAft>
              <a:buSzPts val="1400"/>
              <a:buFont typeface="Open Sans"/>
              <a:buChar char="•"/>
            </a:pPr>
            <a:r>
              <a:rPr lang="en" sz="1400"/>
              <a:t>Translate these sentences to French</a:t>
            </a:r>
            <a:endParaRPr sz="1400"/>
          </a:p>
          <a:p>
            <a:pPr indent="-285750" lvl="0" marL="285750" rtl="0" algn="l">
              <a:lnSpc>
                <a:spcPct val="100000"/>
              </a:lnSpc>
              <a:spcBef>
                <a:spcPts val="1000"/>
              </a:spcBef>
              <a:spcAft>
                <a:spcPts val="0"/>
              </a:spcAft>
              <a:buSzPts val="1400"/>
              <a:buFont typeface="Open Sans"/>
              <a:buChar char="•"/>
            </a:pPr>
            <a:r>
              <a:rPr lang="en" sz="1400"/>
              <a:t>Then translate these French sentences back to Englis</a:t>
            </a:r>
            <a:r>
              <a:rPr lang="en" sz="1400"/>
              <a:t>h</a:t>
            </a:r>
            <a:endParaRPr sz="1400"/>
          </a:p>
          <a:p>
            <a:pPr indent="0" lvl="0" marL="0" rtl="0" algn="l">
              <a:lnSpc>
                <a:spcPct val="100000"/>
              </a:lnSpc>
              <a:spcBef>
                <a:spcPts val="1000"/>
              </a:spcBef>
              <a:spcAft>
                <a:spcPts val="0"/>
              </a:spcAft>
              <a:buClr>
                <a:schemeClr val="dk1"/>
              </a:buClr>
              <a:buFont typeface="Arial"/>
              <a:buNone/>
            </a:pPr>
            <a:r>
              <a:rPr b="1" lang="en" sz="1600"/>
              <a:t>Models</a:t>
            </a:r>
            <a:endParaRPr sz="1600"/>
          </a:p>
          <a:p>
            <a:pPr indent="-285750" lvl="0" marL="285750" rtl="0" algn="l">
              <a:lnSpc>
                <a:spcPct val="100000"/>
              </a:lnSpc>
              <a:spcBef>
                <a:spcPts val="1000"/>
              </a:spcBef>
              <a:spcAft>
                <a:spcPts val="0"/>
              </a:spcAft>
              <a:buSzPts val="1400"/>
              <a:buFont typeface="Open Sans"/>
              <a:buChar char="•"/>
            </a:pPr>
            <a:r>
              <a:rPr lang="en" sz="1400"/>
              <a:t>2 pre-trained Marian transformer model developed by the NLP group at The University of Helsinki</a:t>
            </a:r>
            <a:endParaRPr sz="1400"/>
          </a:p>
          <a:p>
            <a:pPr indent="-285750" lvl="0" marL="285750" rtl="0" algn="l">
              <a:lnSpc>
                <a:spcPct val="100000"/>
              </a:lnSpc>
              <a:spcBef>
                <a:spcPts val="1000"/>
              </a:spcBef>
              <a:spcAft>
                <a:spcPts val="1000"/>
              </a:spcAft>
              <a:buSzPts val="1400"/>
              <a:buFont typeface="Open Sans"/>
              <a:buChar char="•"/>
            </a:pPr>
            <a:r>
              <a:rPr lang="en" sz="1400"/>
              <a:t>1 for EN – FR, 1 for FR - EN</a:t>
            </a:r>
            <a:endParaRPr/>
          </a:p>
        </p:txBody>
      </p:sp>
      <p:sp>
        <p:nvSpPr>
          <p:cNvPr id="251" name="Google Shape;251;p40"/>
          <p:cNvSpPr/>
          <p:nvPr/>
        </p:nvSpPr>
        <p:spPr>
          <a:xfrm>
            <a:off x="6252854" y="852150"/>
            <a:ext cx="1668900" cy="539700"/>
          </a:xfrm>
          <a:prstGeom prst="roundRect">
            <a:avLst>
              <a:gd fmla="val 12864" name="adj"/>
            </a:avLst>
          </a:prstGeom>
          <a:solidFill>
            <a:srgbClr val="FFFFFF"/>
          </a:solidFill>
          <a:ln>
            <a:noFill/>
          </a:ln>
          <a:effectLst>
            <a:outerShdw blurRad="190500" sx="102000" rotWithShape="0" algn="t" dir="5400000" dist="38100" sy="102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 sz="2000">
                <a:solidFill>
                  <a:srgbClr val="000000"/>
                </a:solidFill>
                <a:latin typeface="Play"/>
                <a:ea typeface="Play"/>
                <a:cs typeface="Play"/>
                <a:sym typeface="Play"/>
              </a:rPr>
              <a:t>65k English sentences</a:t>
            </a:r>
            <a:endParaRPr sz="1600">
              <a:solidFill>
                <a:srgbClr val="000000"/>
              </a:solidFill>
              <a:latin typeface="Play"/>
              <a:ea typeface="Play"/>
              <a:cs typeface="Play"/>
              <a:sym typeface="Play"/>
            </a:endParaRPr>
          </a:p>
        </p:txBody>
      </p:sp>
      <p:sp>
        <p:nvSpPr>
          <p:cNvPr id="252" name="Google Shape;252;p40"/>
          <p:cNvSpPr/>
          <p:nvPr/>
        </p:nvSpPr>
        <p:spPr>
          <a:xfrm>
            <a:off x="5111924" y="1740453"/>
            <a:ext cx="1668900" cy="698400"/>
          </a:xfrm>
          <a:prstGeom prst="roundRect">
            <a:avLst>
              <a:gd fmla="val 10474" name="adj"/>
            </a:avLst>
          </a:prstGeom>
          <a:noFill/>
          <a:ln cap="flat" cmpd="sng" w="57150">
            <a:solidFill>
              <a:srgbClr val="3F3F3F"/>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2400">
                <a:solidFill>
                  <a:srgbClr val="000000"/>
                </a:solidFill>
                <a:latin typeface="Play"/>
                <a:ea typeface="Play"/>
                <a:cs typeface="Play"/>
                <a:sym typeface="Play"/>
              </a:rPr>
              <a:t>EN – FR model</a:t>
            </a:r>
            <a:endParaRPr/>
          </a:p>
        </p:txBody>
      </p:sp>
      <p:sp>
        <p:nvSpPr>
          <p:cNvPr id="253" name="Google Shape;253;p40"/>
          <p:cNvSpPr/>
          <p:nvPr/>
        </p:nvSpPr>
        <p:spPr>
          <a:xfrm>
            <a:off x="6252854" y="2674471"/>
            <a:ext cx="1668900" cy="579600"/>
          </a:xfrm>
          <a:prstGeom prst="roundRect">
            <a:avLst>
              <a:gd fmla="val 12864" name="adj"/>
            </a:avLst>
          </a:prstGeom>
          <a:solidFill>
            <a:srgbClr val="FFFFFF"/>
          </a:solidFill>
          <a:ln>
            <a:noFill/>
          </a:ln>
          <a:effectLst>
            <a:outerShdw blurRad="190500" sx="102000" rotWithShape="0" algn="t" dir="5400000" dist="38100" sy="102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 sz="2000">
                <a:solidFill>
                  <a:srgbClr val="000000"/>
                </a:solidFill>
                <a:latin typeface="Play"/>
                <a:ea typeface="Play"/>
                <a:cs typeface="Play"/>
                <a:sym typeface="Play"/>
              </a:rPr>
              <a:t>French sentences</a:t>
            </a:r>
            <a:endParaRPr sz="1600">
              <a:solidFill>
                <a:srgbClr val="000000"/>
              </a:solidFill>
              <a:latin typeface="Play"/>
              <a:ea typeface="Play"/>
              <a:cs typeface="Play"/>
              <a:sym typeface="Play"/>
            </a:endParaRPr>
          </a:p>
        </p:txBody>
      </p:sp>
      <p:cxnSp>
        <p:nvCxnSpPr>
          <p:cNvPr id="254" name="Google Shape;254;p40"/>
          <p:cNvCxnSpPr>
            <a:stCxn id="251" idx="1"/>
            <a:endCxn id="252" idx="0"/>
          </p:cNvCxnSpPr>
          <p:nvPr/>
        </p:nvCxnSpPr>
        <p:spPr>
          <a:xfrm flipH="1">
            <a:off x="5946254" y="1122000"/>
            <a:ext cx="306600" cy="618600"/>
          </a:xfrm>
          <a:prstGeom prst="bentConnector2">
            <a:avLst/>
          </a:prstGeom>
          <a:noFill/>
          <a:ln cap="flat" cmpd="sng" w="38100">
            <a:solidFill>
              <a:srgbClr val="000000"/>
            </a:solidFill>
            <a:prstDash val="solid"/>
            <a:miter lim="800000"/>
            <a:headEnd len="sm" w="sm" type="none"/>
            <a:tailEnd len="med" w="med" type="stealth"/>
          </a:ln>
        </p:spPr>
      </p:cxnSp>
      <p:cxnSp>
        <p:nvCxnSpPr>
          <p:cNvPr id="255" name="Google Shape;255;p40"/>
          <p:cNvCxnSpPr>
            <a:stCxn id="252" idx="2"/>
            <a:endCxn id="253" idx="1"/>
          </p:cNvCxnSpPr>
          <p:nvPr/>
        </p:nvCxnSpPr>
        <p:spPr>
          <a:xfrm flipH="1" rot="-5400000">
            <a:off x="5837024" y="2548203"/>
            <a:ext cx="525300" cy="306600"/>
          </a:xfrm>
          <a:prstGeom prst="bentConnector2">
            <a:avLst/>
          </a:prstGeom>
          <a:noFill/>
          <a:ln cap="flat" cmpd="sng" w="38100">
            <a:solidFill>
              <a:srgbClr val="000000"/>
            </a:solidFill>
            <a:prstDash val="solid"/>
            <a:miter lim="800000"/>
            <a:headEnd len="sm" w="sm" type="none"/>
            <a:tailEnd len="med" w="med" type="stealth"/>
          </a:ln>
        </p:spPr>
      </p:cxnSp>
      <p:sp>
        <p:nvSpPr>
          <p:cNvPr id="256" name="Google Shape;256;p40"/>
          <p:cNvSpPr/>
          <p:nvPr/>
        </p:nvSpPr>
        <p:spPr>
          <a:xfrm>
            <a:off x="7338947" y="3495461"/>
            <a:ext cx="1668900" cy="698400"/>
          </a:xfrm>
          <a:prstGeom prst="roundRect">
            <a:avLst>
              <a:gd fmla="val 10474" name="adj"/>
            </a:avLst>
          </a:prstGeom>
          <a:noFill/>
          <a:ln cap="flat" cmpd="sng" w="57150">
            <a:solidFill>
              <a:srgbClr val="3F3F3F"/>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2400">
                <a:solidFill>
                  <a:srgbClr val="000000"/>
                </a:solidFill>
                <a:latin typeface="Play"/>
                <a:ea typeface="Play"/>
                <a:cs typeface="Play"/>
                <a:sym typeface="Play"/>
              </a:rPr>
              <a:t>FR – EN model</a:t>
            </a:r>
            <a:endParaRPr/>
          </a:p>
        </p:txBody>
      </p:sp>
      <p:sp>
        <p:nvSpPr>
          <p:cNvPr id="257" name="Google Shape;257;p40"/>
          <p:cNvSpPr/>
          <p:nvPr/>
        </p:nvSpPr>
        <p:spPr>
          <a:xfrm>
            <a:off x="6252853" y="4423712"/>
            <a:ext cx="1668900" cy="528600"/>
          </a:xfrm>
          <a:prstGeom prst="roundRect">
            <a:avLst>
              <a:gd fmla="val 12864" name="adj"/>
            </a:avLst>
          </a:prstGeom>
          <a:solidFill>
            <a:srgbClr val="FFFFFF"/>
          </a:solidFill>
          <a:ln>
            <a:noFill/>
          </a:ln>
          <a:effectLst>
            <a:outerShdw blurRad="190500" sx="102000" rotWithShape="0" algn="t" dir="5400000" dist="38100" sy="102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 sz="2000">
                <a:solidFill>
                  <a:srgbClr val="000000"/>
                </a:solidFill>
                <a:latin typeface="Play"/>
                <a:ea typeface="Play"/>
                <a:cs typeface="Play"/>
                <a:sym typeface="Play"/>
              </a:rPr>
              <a:t>English sentences</a:t>
            </a:r>
            <a:endParaRPr sz="1600">
              <a:solidFill>
                <a:srgbClr val="000000"/>
              </a:solidFill>
              <a:latin typeface="Play"/>
              <a:ea typeface="Play"/>
              <a:cs typeface="Play"/>
              <a:sym typeface="Play"/>
            </a:endParaRPr>
          </a:p>
        </p:txBody>
      </p:sp>
      <p:cxnSp>
        <p:nvCxnSpPr>
          <p:cNvPr id="258" name="Google Shape;258;p40"/>
          <p:cNvCxnSpPr>
            <a:stCxn id="253" idx="3"/>
            <a:endCxn id="256" idx="0"/>
          </p:cNvCxnSpPr>
          <p:nvPr/>
        </p:nvCxnSpPr>
        <p:spPr>
          <a:xfrm>
            <a:off x="7921754" y="2964271"/>
            <a:ext cx="251700" cy="531300"/>
          </a:xfrm>
          <a:prstGeom prst="bentConnector2">
            <a:avLst/>
          </a:prstGeom>
          <a:noFill/>
          <a:ln cap="flat" cmpd="sng" w="38100">
            <a:solidFill>
              <a:srgbClr val="000000"/>
            </a:solidFill>
            <a:prstDash val="solid"/>
            <a:miter lim="800000"/>
            <a:headEnd len="sm" w="sm" type="none"/>
            <a:tailEnd len="med" w="med" type="stealth"/>
          </a:ln>
        </p:spPr>
      </p:cxnSp>
      <p:cxnSp>
        <p:nvCxnSpPr>
          <p:cNvPr id="259" name="Google Shape;259;p40"/>
          <p:cNvCxnSpPr>
            <a:stCxn id="256" idx="2"/>
            <a:endCxn id="257" idx="3"/>
          </p:cNvCxnSpPr>
          <p:nvPr/>
        </p:nvCxnSpPr>
        <p:spPr>
          <a:xfrm rot="5400000">
            <a:off x="7800497" y="4315061"/>
            <a:ext cx="494100" cy="251700"/>
          </a:xfrm>
          <a:prstGeom prst="bentConnector2">
            <a:avLst/>
          </a:prstGeom>
          <a:noFill/>
          <a:ln cap="flat" cmpd="sng" w="38100">
            <a:solidFill>
              <a:srgbClr val="000000"/>
            </a:solidFill>
            <a:prstDash val="solid"/>
            <a:miter lim="800000"/>
            <a:headEnd len="sm" w="sm" type="none"/>
            <a:tailEnd len="med" w="med" type="stealth"/>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Contractions</a:t>
            </a:r>
            <a:endParaRPr/>
          </a:p>
        </p:txBody>
      </p:sp>
      <p:sp>
        <p:nvSpPr>
          <p:cNvPr id="265" name="Google Shape;265;p41"/>
          <p:cNvSpPr txBox="1"/>
          <p:nvPr>
            <p:ph idx="1" type="body"/>
          </p:nvPr>
        </p:nvSpPr>
        <p:spPr>
          <a:xfrm>
            <a:off x="311700" y="1225225"/>
            <a:ext cx="3830100" cy="3543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Clr>
                <a:schemeClr val="dk1"/>
              </a:buClr>
              <a:buFont typeface="Arial"/>
              <a:buNone/>
            </a:pPr>
            <a:r>
              <a:rPr b="1" lang="en"/>
              <a:t>Dataset</a:t>
            </a:r>
            <a:endParaRPr/>
          </a:p>
          <a:p>
            <a:pPr indent="-285750" lvl="0" marL="285750" rtl="0" algn="l">
              <a:lnSpc>
                <a:spcPct val="100000"/>
              </a:lnSpc>
              <a:spcBef>
                <a:spcPts val="0"/>
              </a:spcBef>
              <a:spcAft>
                <a:spcPts val="0"/>
              </a:spcAft>
              <a:buSzPts val="1400"/>
              <a:buFont typeface="Open Sans"/>
              <a:buChar char="•"/>
            </a:pPr>
            <a:r>
              <a:rPr lang="en" sz="1400"/>
              <a:t>Original dataset</a:t>
            </a:r>
            <a:endParaRPr sz="1400"/>
          </a:p>
          <a:p>
            <a:pPr indent="0" lvl="0" marL="0" rtl="0" algn="l">
              <a:lnSpc>
                <a:spcPct val="100000"/>
              </a:lnSpc>
              <a:spcBef>
                <a:spcPts val="0"/>
              </a:spcBef>
              <a:spcAft>
                <a:spcPts val="0"/>
              </a:spcAft>
              <a:buClr>
                <a:schemeClr val="dk1"/>
              </a:buClr>
              <a:buFont typeface="Arial"/>
              <a:buNone/>
            </a:pPr>
            <a:r>
              <a:rPr b="1" lang="en"/>
              <a:t>Idea</a:t>
            </a:r>
            <a:endParaRPr/>
          </a:p>
          <a:p>
            <a:pPr indent="-292100" lvl="0" marL="285750" rtl="0" algn="l">
              <a:lnSpc>
                <a:spcPct val="100000"/>
              </a:lnSpc>
              <a:spcBef>
                <a:spcPts val="0"/>
              </a:spcBef>
              <a:spcAft>
                <a:spcPts val="0"/>
              </a:spcAft>
              <a:buSzPts val="1500"/>
              <a:buFont typeface="Open Sans"/>
              <a:buChar char="•"/>
            </a:pPr>
            <a:r>
              <a:rPr lang="en" sz="1400"/>
              <a:t>Contracting</a:t>
            </a:r>
            <a:r>
              <a:rPr lang="en" sz="1400"/>
              <a:t> auxiliary</a:t>
            </a:r>
            <a:r>
              <a:rPr lang="en" sz="1600"/>
              <a:t> </a:t>
            </a:r>
            <a:r>
              <a:rPr lang="en" sz="1400"/>
              <a:t>verbs transforms the sentence without changing th</a:t>
            </a:r>
            <a:r>
              <a:rPr lang="en" sz="1400"/>
              <a:t>e meaning.</a:t>
            </a:r>
            <a:endParaRPr sz="1400"/>
          </a:p>
          <a:p>
            <a:pPr indent="-298450" lvl="0" marL="285750" rtl="0" algn="l">
              <a:lnSpc>
                <a:spcPct val="100000"/>
              </a:lnSpc>
              <a:spcBef>
                <a:spcPts val="0"/>
              </a:spcBef>
              <a:spcAft>
                <a:spcPts val="0"/>
              </a:spcAft>
              <a:buSzPts val="1600"/>
              <a:buFont typeface="Open Sans"/>
              <a:buChar char="•"/>
            </a:pPr>
            <a:r>
              <a:rPr lang="en" sz="1400"/>
              <a:t>Expansion may create misinterpretation</a:t>
            </a:r>
            <a:r>
              <a:rPr lang="en" sz="1600"/>
              <a:t>.</a:t>
            </a:r>
            <a:endParaRPr sz="1600"/>
          </a:p>
          <a:p>
            <a:pPr indent="0" lvl="0" marL="0" rtl="0" algn="l">
              <a:lnSpc>
                <a:spcPct val="100000"/>
              </a:lnSpc>
              <a:spcBef>
                <a:spcPts val="0"/>
              </a:spcBef>
              <a:spcAft>
                <a:spcPts val="0"/>
              </a:spcAft>
              <a:buClr>
                <a:schemeClr val="dk1"/>
              </a:buClr>
              <a:buFont typeface="Arial"/>
              <a:buNone/>
            </a:pPr>
            <a:r>
              <a:rPr b="1" lang="en"/>
              <a:t>Contraction techniques</a:t>
            </a:r>
            <a:endParaRPr/>
          </a:p>
          <a:p>
            <a:pPr indent="-285750" lvl="0" marL="285750" rtl="0" algn="l">
              <a:lnSpc>
                <a:spcPct val="100000"/>
              </a:lnSpc>
              <a:spcBef>
                <a:spcPts val="0"/>
              </a:spcBef>
              <a:spcAft>
                <a:spcPts val="0"/>
              </a:spcAft>
              <a:buSzPts val="1400"/>
              <a:buFont typeface="Open Sans"/>
              <a:buChar char="•"/>
            </a:pPr>
            <a:r>
              <a:rPr lang="en" sz="1400"/>
              <a:t>Use dependency parser to check for the dependency tag of nouns which is used to help deciding whether to contract auxiliary verbs.</a:t>
            </a:r>
            <a:endParaRPr sz="1400"/>
          </a:p>
          <a:p>
            <a:pPr indent="-285750" lvl="0" marL="285750" rtl="0" algn="l">
              <a:lnSpc>
                <a:spcPct val="100000"/>
              </a:lnSpc>
              <a:spcBef>
                <a:spcPts val="0"/>
              </a:spcBef>
              <a:spcAft>
                <a:spcPts val="0"/>
              </a:spcAft>
              <a:buSzPts val="1400"/>
              <a:buFont typeface="Open Sans"/>
              <a:buChar char="•"/>
            </a:pPr>
            <a:r>
              <a:rPr lang="en" sz="1400"/>
              <a:t>Use regular expression (regex) for contracting “not”.</a:t>
            </a:r>
            <a:endParaRPr sz="1400"/>
          </a:p>
          <a:p>
            <a:pPr indent="0" lvl="0" marL="0" rtl="0" algn="l">
              <a:spcBef>
                <a:spcPts val="0"/>
              </a:spcBef>
              <a:spcAft>
                <a:spcPts val="0"/>
              </a:spcAft>
              <a:buNone/>
            </a:pPr>
            <a:r>
              <a:t/>
            </a:r>
            <a:endParaRPr/>
          </a:p>
        </p:txBody>
      </p:sp>
      <p:grpSp>
        <p:nvGrpSpPr>
          <p:cNvPr id="266" name="Google Shape;266;p41"/>
          <p:cNvGrpSpPr/>
          <p:nvPr/>
        </p:nvGrpSpPr>
        <p:grpSpPr>
          <a:xfrm>
            <a:off x="4162663" y="968249"/>
            <a:ext cx="4924996" cy="3475129"/>
            <a:chOff x="5373875" y="144288"/>
            <a:chExt cx="6016364" cy="6155029"/>
          </a:xfrm>
        </p:grpSpPr>
        <p:sp>
          <p:nvSpPr>
            <p:cNvPr id="267" name="Google Shape;267;p41"/>
            <p:cNvSpPr/>
            <p:nvPr/>
          </p:nvSpPr>
          <p:spPr>
            <a:xfrm>
              <a:off x="6918586" y="3902049"/>
              <a:ext cx="2794800" cy="927300"/>
            </a:xfrm>
            <a:prstGeom prst="roundRect">
              <a:avLst>
                <a:gd fmla="val 15560" name="adj"/>
              </a:avLst>
            </a:prstGeom>
            <a:noFill/>
            <a:ln cap="flat" cmpd="sng" w="57150">
              <a:solidFill>
                <a:srgbClr val="3F3F3F"/>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2400">
                  <a:solidFill>
                    <a:srgbClr val="000000"/>
                  </a:solidFill>
                  <a:latin typeface="Play"/>
                  <a:ea typeface="Play"/>
                  <a:cs typeface="Play"/>
                  <a:sym typeface="Play"/>
                </a:rPr>
                <a:t>Contraction</a:t>
              </a:r>
              <a:endParaRPr sz="2400"/>
            </a:p>
          </p:txBody>
        </p:sp>
        <p:grpSp>
          <p:nvGrpSpPr>
            <p:cNvPr id="268" name="Google Shape;268;p41"/>
            <p:cNvGrpSpPr/>
            <p:nvPr/>
          </p:nvGrpSpPr>
          <p:grpSpPr>
            <a:xfrm>
              <a:off x="5373875" y="1990487"/>
              <a:ext cx="6016364" cy="809921"/>
              <a:chOff x="5345859" y="2885449"/>
              <a:chExt cx="6338352" cy="809921"/>
            </a:xfrm>
          </p:grpSpPr>
          <p:sp>
            <p:nvSpPr>
              <p:cNvPr id="269" name="Google Shape;269;p41"/>
              <p:cNvSpPr/>
              <p:nvPr/>
            </p:nvSpPr>
            <p:spPr>
              <a:xfrm>
                <a:off x="5345859" y="2885472"/>
                <a:ext cx="1053600" cy="809700"/>
              </a:xfrm>
              <a:prstGeom prst="roundRect">
                <a:avLst>
                  <a:gd fmla="val 10388" name="adj"/>
                </a:avLst>
              </a:prstGeom>
              <a:solidFill>
                <a:srgbClr val="FFFFFF"/>
              </a:solidFill>
              <a:ln>
                <a:noFill/>
              </a:ln>
              <a:effectLst>
                <a:outerShdw blurRad="190500" sx="102000" rotWithShape="0" algn="t" dir="5400000" dist="38100" sy="102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000000"/>
                    </a:solidFill>
                    <a:latin typeface="Play"/>
                    <a:ea typeface="Play"/>
                    <a:cs typeface="Play"/>
                    <a:sym typeface="Play"/>
                  </a:rPr>
                  <a:t>They</a:t>
                </a:r>
                <a:endParaRPr sz="1800"/>
              </a:p>
            </p:txBody>
          </p:sp>
          <p:sp>
            <p:nvSpPr>
              <p:cNvPr id="270" name="Google Shape;270;p41"/>
              <p:cNvSpPr/>
              <p:nvPr/>
            </p:nvSpPr>
            <p:spPr>
              <a:xfrm>
                <a:off x="7029529" y="2885670"/>
                <a:ext cx="1053600" cy="809700"/>
              </a:xfrm>
              <a:prstGeom prst="roundRect">
                <a:avLst>
                  <a:gd fmla="val 10388" name="adj"/>
                </a:avLst>
              </a:prstGeom>
              <a:solidFill>
                <a:srgbClr val="FFFFFF"/>
              </a:solidFill>
              <a:ln>
                <a:noFill/>
              </a:ln>
              <a:effectLst>
                <a:outerShdw blurRad="190500" sx="102000" rotWithShape="0" algn="t" dir="5400000" dist="38100" sy="102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000000"/>
                    </a:solidFill>
                    <a:latin typeface="Play"/>
                    <a:ea typeface="Play"/>
                    <a:cs typeface="Play"/>
                    <a:sym typeface="Play"/>
                  </a:rPr>
                  <a:t>are</a:t>
                </a:r>
                <a:endParaRPr sz="1800"/>
              </a:p>
            </p:txBody>
          </p:sp>
          <p:sp>
            <p:nvSpPr>
              <p:cNvPr id="271" name="Google Shape;271;p41"/>
              <p:cNvSpPr/>
              <p:nvPr/>
            </p:nvSpPr>
            <p:spPr>
              <a:xfrm>
                <a:off x="8807809" y="2885472"/>
                <a:ext cx="1264200" cy="809700"/>
              </a:xfrm>
              <a:prstGeom prst="roundRect">
                <a:avLst>
                  <a:gd fmla="val 10388" name="adj"/>
                </a:avLst>
              </a:prstGeom>
              <a:solidFill>
                <a:srgbClr val="FFFFFF"/>
              </a:solidFill>
              <a:ln>
                <a:noFill/>
              </a:ln>
              <a:effectLst>
                <a:outerShdw blurRad="190500" sx="102000" rotWithShape="0" algn="t" dir="5400000" dist="38100" sy="102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000000"/>
                    </a:solidFill>
                    <a:latin typeface="Play"/>
                    <a:ea typeface="Play"/>
                    <a:cs typeface="Play"/>
                    <a:sym typeface="Play"/>
                  </a:rPr>
                  <a:t>driving</a:t>
                </a:r>
                <a:endParaRPr sz="1800"/>
              </a:p>
            </p:txBody>
          </p:sp>
          <p:sp>
            <p:nvSpPr>
              <p:cNvPr id="272" name="Google Shape;272;p41"/>
              <p:cNvSpPr/>
              <p:nvPr/>
            </p:nvSpPr>
            <p:spPr>
              <a:xfrm>
                <a:off x="10656711" y="2885449"/>
                <a:ext cx="1027500" cy="809700"/>
              </a:xfrm>
              <a:prstGeom prst="roundRect">
                <a:avLst>
                  <a:gd fmla="val 10388" name="adj"/>
                </a:avLst>
              </a:prstGeom>
              <a:solidFill>
                <a:srgbClr val="FFFFFF"/>
              </a:solidFill>
              <a:ln>
                <a:noFill/>
              </a:ln>
              <a:effectLst>
                <a:outerShdw blurRad="190500" sx="102000" rotWithShape="0" algn="t" dir="5400000" dist="38100" sy="102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000000"/>
                    </a:solidFill>
                    <a:latin typeface="Play"/>
                    <a:ea typeface="Play"/>
                    <a:cs typeface="Play"/>
                    <a:sym typeface="Play"/>
                  </a:rPr>
                  <a:t>fast</a:t>
                </a:r>
                <a:endParaRPr sz="1800"/>
              </a:p>
            </p:txBody>
          </p:sp>
        </p:grpSp>
        <p:cxnSp>
          <p:nvCxnSpPr>
            <p:cNvPr id="273" name="Google Shape;273;p41"/>
            <p:cNvCxnSpPr>
              <a:stCxn id="271" idx="0"/>
              <a:endCxn id="270" idx="0"/>
            </p:cNvCxnSpPr>
            <p:nvPr/>
          </p:nvCxnSpPr>
          <p:spPr>
            <a:xfrm rot="5400000">
              <a:off x="8365497" y="1096960"/>
              <a:ext cx="900" cy="1788000"/>
            </a:xfrm>
            <a:prstGeom prst="curvedConnector3">
              <a:avLst>
                <a:gd fmla="val -101389510" name="adj1"/>
              </a:avLst>
            </a:prstGeom>
            <a:noFill/>
            <a:ln cap="flat" cmpd="sng" w="38100">
              <a:solidFill>
                <a:srgbClr val="000000"/>
              </a:solidFill>
              <a:prstDash val="solid"/>
              <a:miter lim="800000"/>
              <a:headEnd len="sm" w="sm" type="none"/>
              <a:tailEnd len="med" w="med" type="stealth"/>
            </a:ln>
          </p:spPr>
        </p:cxnSp>
        <p:cxnSp>
          <p:nvCxnSpPr>
            <p:cNvPr id="274" name="Google Shape;274;p41"/>
            <p:cNvCxnSpPr>
              <a:stCxn id="271" idx="0"/>
              <a:endCxn id="269" idx="0"/>
            </p:cNvCxnSpPr>
            <p:nvPr/>
          </p:nvCxnSpPr>
          <p:spPr>
            <a:xfrm rot="5400000">
              <a:off x="7566447" y="297910"/>
              <a:ext cx="900" cy="3386100"/>
            </a:xfrm>
            <a:prstGeom prst="curvedConnector3">
              <a:avLst>
                <a:gd fmla="val -200737130" name="adj1"/>
              </a:avLst>
            </a:prstGeom>
            <a:noFill/>
            <a:ln cap="flat" cmpd="sng" w="38100">
              <a:solidFill>
                <a:srgbClr val="000000"/>
              </a:solidFill>
              <a:prstDash val="solid"/>
              <a:miter lim="800000"/>
              <a:headEnd len="sm" w="sm" type="none"/>
              <a:tailEnd len="med" w="med" type="stealth"/>
            </a:ln>
          </p:spPr>
        </p:cxnSp>
        <p:cxnSp>
          <p:nvCxnSpPr>
            <p:cNvPr id="275" name="Google Shape;275;p41"/>
            <p:cNvCxnSpPr>
              <a:stCxn id="271" idx="0"/>
              <a:endCxn id="272" idx="0"/>
            </p:cNvCxnSpPr>
            <p:nvPr/>
          </p:nvCxnSpPr>
          <p:spPr>
            <a:xfrm flipH="1" rot="-5400000">
              <a:off x="10080747" y="1169710"/>
              <a:ext cx="900" cy="1642500"/>
            </a:xfrm>
            <a:prstGeom prst="curvedConnector3">
              <a:avLst>
                <a:gd fmla="val -101389510" name="adj1"/>
              </a:avLst>
            </a:prstGeom>
            <a:noFill/>
            <a:ln cap="flat" cmpd="sng" w="38100">
              <a:solidFill>
                <a:srgbClr val="000000"/>
              </a:solidFill>
              <a:prstDash val="solid"/>
              <a:miter lim="800000"/>
              <a:headEnd len="sm" w="sm" type="none"/>
              <a:tailEnd len="med" w="med" type="stealth"/>
            </a:ln>
          </p:spPr>
        </p:cxnSp>
        <p:sp>
          <p:nvSpPr>
            <p:cNvPr id="276" name="Google Shape;276;p41"/>
            <p:cNvSpPr/>
            <p:nvPr/>
          </p:nvSpPr>
          <p:spPr>
            <a:xfrm>
              <a:off x="5373975" y="2901866"/>
              <a:ext cx="999900" cy="486600"/>
            </a:xfrm>
            <a:prstGeom prst="roundRect">
              <a:avLst>
                <a:gd fmla="val 16667" name="adj"/>
              </a:avLst>
            </a:prstGeom>
            <a:solidFill>
              <a:srgbClr val="3F3F3F">
                <a:alpha val="49800"/>
              </a:srgbClr>
            </a:solidFill>
            <a:ln>
              <a:noFill/>
            </a:ln>
            <a:effectLst>
              <a:outerShdw blurRad="190500" sx="102000" rotWithShape="0" algn="t" dir="5400000" dist="38100" sy="102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FFFFFF"/>
                  </a:solidFill>
                  <a:latin typeface="Play"/>
                  <a:ea typeface="Play"/>
                  <a:cs typeface="Play"/>
                  <a:sym typeface="Play"/>
                </a:rPr>
                <a:t>PRON</a:t>
              </a:r>
              <a:endParaRPr/>
            </a:p>
          </p:txBody>
        </p:sp>
        <p:sp>
          <p:nvSpPr>
            <p:cNvPr id="277" name="Google Shape;277;p41"/>
            <p:cNvSpPr/>
            <p:nvPr/>
          </p:nvSpPr>
          <p:spPr>
            <a:xfrm>
              <a:off x="6970632" y="2905558"/>
              <a:ext cx="999900" cy="486600"/>
            </a:xfrm>
            <a:prstGeom prst="roundRect">
              <a:avLst>
                <a:gd fmla="val 16667" name="adj"/>
              </a:avLst>
            </a:prstGeom>
            <a:solidFill>
              <a:srgbClr val="3F3F3F">
                <a:alpha val="49800"/>
              </a:srgbClr>
            </a:solidFill>
            <a:ln>
              <a:noFill/>
            </a:ln>
            <a:effectLst>
              <a:outerShdw blurRad="190500" sx="102000" rotWithShape="0" algn="t" dir="5400000" dist="38100" sy="102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FFFFFF"/>
                  </a:solidFill>
                  <a:latin typeface="Play"/>
                  <a:ea typeface="Play"/>
                  <a:cs typeface="Play"/>
                  <a:sym typeface="Play"/>
                </a:rPr>
                <a:t>VERB</a:t>
              </a:r>
              <a:endParaRPr/>
            </a:p>
          </p:txBody>
        </p:sp>
        <p:sp>
          <p:nvSpPr>
            <p:cNvPr id="278" name="Google Shape;278;p41"/>
            <p:cNvSpPr/>
            <p:nvPr/>
          </p:nvSpPr>
          <p:spPr>
            <a:xfrm>
              <a:off x="8659944" y="2916712"/>
              <a:ext cx="1200000" cy="486600"/>
            </a:xfrm>
            <a:prstGeom prst="roundRect">
              <a:avLst>
                <a:gd fmla="val 16667" name="adj"/>
              </a:avLst>
            </a:prstGeom>
            <a:solidFill>
              <a:srgbClr val="3F3F3F">
                <a:alpha val="49800"/>
              </a:srgbClr>
            </a:solidFill>
            <a:ln>
              <a:noFill/>
            </a:ln>
            <a:effectLst>
              <a:outerShdw blurRad="190500" sx="102000" rotWithShape="0" algn="t" dir="5400000" dist="38100" sy="102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FFFFFF"/>
                  </a:solidFill>
                  <a:latin typeface="Play"/>
                  <a:ea typeface="Play"/>
                  <a:cs typeface="Play"/>
                  <a:sym typeface="Play"/>
                </a:rPr>
                <a:t>VERB</a:t>
              </a:r>
              <a:endParaRPr/>
            </a:p>
          </p:txBody>
        </p:sp>
        <p:sp>
          <p:nvSpPr>
            <p:cNvPr id="279" name="Google Shape;279;p41"/>
            <p:cNvSpPr/>
            <p:nvPr/>
          </p:nvSpPr>
          <p:spPr>
            <a:xfrm>
              <a:off x="10414921" y="2916716"/>
              <a:ext cx="975300" cy="486600"/>
            </a:xfrm>
            <a:prstGeom prst="roundRect">
              <a:avLst>
                <a:gd fmla="val 16667" name="adj"/>
              </a:avLst>
            </a:prstGeom>
            <a:solidFill>
              <a:srgbClr val="3F3F3F">
                <a:alpha val="49800"/>
              </a:srgbClr>
            </a:solidFill>
            <a:ln>
              <a:noFill/>
            </a:ln>
            <a:effectLst>
              <a:outerShdw blurRad="190500" sx="102000" rotWithShape="0" algn="t" dir="5400000" dist="38100" sy="102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FFFFFF"/>
                  </a:solidFill>
                  <a:latin typeface="Play"/>
                  <a:ea typeface="Play"/>
                  <a:cs typeface="Play"/>
                  <a:sym typeface="Play"/>
                </a:rPr>
                <a:t>ADV</a:t>
              </a:r>
              <a:endParaRPr/>
            </a:p>
          </p:txBody>
        </p:sp>
        <p:cxnSp>
          <p:nvCxnSpPr>
            <p:cNvPr id="280" name="Google Shape;280;p41"/>
            <p:cNvCxnSpPr>
              <a:endCxn id="267" idx="0"/>
            </p:cNvCxnSpPr>
            <p:nvPr/>
          </p:nvCxnSpPr>
          <p:spPr>
            <a:xfrm>
              <a:off x="8314486" y="2388249"/>
              <a:ext cx="1500" cy="1513800"/>
            </a:xfrm>
            <a:prstGeom prst="straightConnector1">
              <a:avLst/>
            </a:prstGeom>
            <a:noFill/>
            <a:ln cap="flat" cmpd="sng" w="38100">
              <a:solidFill>
                <a:srgbClr val="000000"/>
              </a:solidFill>
              <a:prstDash val="solid"/>
              <a:miter lim="800000"/>
              <a:headEnd len="sm" w="sm" type="none"/>
              <a:tailEnd len="med" w="med" type="stealth"/>
            </a:ln>
          </p:spPr>
        </p:cxnSp>
        <p:cxnSp>
          <p:nvCxnSpPr>
            <p:cNvPr id="281" name="Google Shape;281;p41"/>
            <p:cNvCxnSpPr>
              <a:stCxn id="267" idx="2"/>
              <a:endCxn id="282" idx="0"/>
            </p:cNvCxnSpPr>
            <p:nvPr/>
          </p:nvCxnSpPr>
          <p:spPr>
            <a:xfrm flipH="1">
              <a:off x="8315386" y="4829349"/>
              <a:ext cx="600" cy="658200"/>
            </a:xfrm>
            <a:prstGeom prst="straightConnector1">
              <a:avLst/>
            </a:prstGeom>
            <a:noFill/>
            <a:ln cap="flat" cmpd="sng" w="38100">
              <a:solidFill>
                <a:srgbClr val="000000"/>
              </a:solidFill>
              <a:prstDash val="solid"/>
              <a:miter lim="800000"/>
              <a:headEnd len="sm" w="sm" type="none"/>
              <a:tailEnd len="med" w="med" type="stealth"/>
            </a:ln>
          </p:spPr>
        </p:cxnSp>
        <p:sp>
          <p:nvSpPr>
            <p:cNvPr id="282" name="Google Shape;282;p41"/>
            <p:cNvSpPr/>
            <p:nvPr/>
          </p:nvSpPr>
          <p:spPr>
            <a:xfrm>
              <a:off x="6682798" y="5487517"/>
              <a:ext cx="3264900" cy="811800"/>
            </a:xfrm>
            <a:prstGeom prst="roundRect">
              <a:avLst>
                <a:gd fmla="val 10388" name="adj"/>
              </a:avLst>
            </a:prstGeom>
            <a:solidFill>
              <a:srgbClr val="FFFFFF"/>
            </a:solidFill>
            <a:ln>
              <a:noFill/>
            </a:ln>
            <a:effectLst>
              <a:outerShdw blurRad="190500" sx="102000" rotWithShape="0" algn="t" dir="5400000" dist="38100" sy="102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000000"/>
                  </a:solidFill>
                  <a:latin typeface="Play"/>
                  <a:ea typeface="Play"/>
                  <a:cs typeface="Play"/>
                  <a:sym typeface="Play"/>
                </a:rPr>
                <a:t>They’re driving fast </a:t>
              </a:r>
              <a:endParaRPr sz="1800"/>
            </a:p>
          </p:txBody>
        </p:sp>
        <p:sp>
          <p:nvSpPr>
            <p:cNvPr id="283" name="Google Shape;283;p41"/>
            <p:cNvSpPr txBox="1"/>
            <p:nvPr/>
          </p:nvSpPr>
          <p:spPr>
            <a:xfrm>
              <a:off x="7072754" y="144288"/>
              <a:ext cx="798600" cy="545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400">
                  <a:solidFill>
                    <a:srgbClr val="000000"/>
                  </a:solidFill>
                  <a:latin typeface="Play"/>
                  <a:ea typeface="Play"/>
                  <a:cs typeface="Play"/>
                  <a:sym typeface="Play"/>
                </a:rPr>
                <a:t>nsubj</a:t>
              </a:r>
              <a:endParaRPr/>
            </a:p>
          </p:txBody>
        </p:sp>
        <p:sp>
          <p:nvSpPr>
            <p:cNvPr id="284" name="Google Shape;284;p41"/>
            <p:cNvSpPr txBox="1"/>
            <p:nvPr/>
          </p:nvSpPr>
          <p:spPr>
            <a:xfrm>
              <a:off x="8077485" y="1059383"/>
              <a:ext cx="576900" cy="545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400">
                  <a:solidFill>
                    <a:srgbClr val="000000"/>
                  </a:solidFill>
                  <a:latin typeface="Play"/>
                  <a:ea typeface="Play"/>
                  <a:cs typeface="Play"/>
                  <a:sym typeface="Play"/>
                </a:rPr>
                <a:t>aux</a:t>
              </a:r>
              <a:endParaRPr/>
            </a:p>
          </p:txBody>
        </p:sp>
        <p:sp>
          <p:nvSpPr>
            <p:cNvPr id="285" name="Google Shape;285;p41"/>
            <p:cNvSpPr txBox="1"/>
            <p:nvPr/>
          </p:nvSpPr>
          <p:spPr>
            <a:xfrm>
              <a:off x="9537432" y="1059363"/>
              <a:ext cx="1200000" cy="545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400">
                  <a:solidFill>
                    <a:srgbClr val="000000"/>
                  </a:solidFill>
                  <a:latin typeface="Play"/>
                  <a:ea typeface="Play"/>
                  <a:cs typeface="Play"/>
                  <a:sym typeface="Play"/>
                </a:rPr>
                <a:t>advmod</a:t>
              </a:r>
              <a:endParaRPr/>
            </a:p>
          </p:txBody>
        </p:sp>
        <p:cxnSp>
          <p:nvCxnSpPr>
            <p:cNvPr id="286" name="Google Shape;286;p41"/>
            <p:cNvCxnSpPr>
              <a:stCxn id="269" idx="3"/>
              <a:endCxn id="270" idx="1"/>
            </p:cNvCxnSpPr>
            <p:nvPr/>
          </p:nvCxnSpPr>
          <p:spPr>
            <a:xfrm>
              <a:off x="6373952" y="2395360"/>
              <a:ext cx="598200" cy="300"/>
            </a:xfrm>
            <a:prstGeom prst="straightConnector1">
              <a:avLst/>
            </a:prstGeom>
            <a:noFill/>
            <a:ln cap="flat" cmpd="sng" w="38100">
              <a:solidFill>
                <a:srgbClr val="000000"/>
              </a:solidFill>
              <a:prstDash val="solid"/>
              <a:miter lim="800000"/>
              <a:headEnd len="med" w="med" type="oval"/>
              <a:tailEnd len="med" w="med" type="oval"/>
            </a:ln>
          </p:spPr>
        </p:cxnSp>
        <p:cxnSp>
          <p:nvCxnSpPr>
            <p:cNvPr id="287" name="Google Shape;287;p41"/>
            <p:cNvCxnSpPr>
              <a:stCxn id="271" idx="1"/>
              <a:endCxn id="270" idx="3"/>
            </p:cNvCxnSpPr>
            <p:nvPr/>
          </p:nvCxnSpPr>
          <p:spPr>
            <a:xfrm flipH="1">
              <a:off x="7972058" y="2395360"/>
              <a:ext cx="687900" cy="300"/>
            </a:xfrm>
            <a:prstGeom prst="straightConnector1">
              <a:avLst/>
            </a:prstGeom>
            <a:noFill/>
            <a:ln cap="flat" cmpd="sng" w="38100">
              <a:solidFill>
                <a:srgbClr val="000000"/>
              </a:solidFill>
              <a:prstDash val="solid"/>
              <a:miter lim="800000"/>
              <a:headEnd len="med" w="med" type="oval"/>
              <a:tailEnd len="med" w="med" type="oval"/>
            </a:ln>
          </p:spPr>
        </p:cxnSp>
        <p:cxnSp>
          <p:nvCxnSpPr>
            <p:cNvPr id="288" name="Google Shape;288;p41"/>
            <p:cNvCxnSpPr>
              <a:stCxn id="272" idx="1"/>
              <a:endCxn id="271" idx="3"/>
            </p:cNvCxnSpPr>
            <p:nvPr/>
          </p:nvCxnSpPr>
          <p:spPr>
            <a:xfrm rot="10800000">
              <a:off x="9859936" y="2395337"/>
              <a:ext cx="555000" cy="0"/>
            </a:xfrm>
            <a:prstGeom prst="straightConnector1">
              <a:avLst/>
            </a:prstGeom>
            <a:noFill/>
            <a:ln cap="flat" cmpd="sng" w="38100">
              <a:solidFill>
                <a:srgbClr val="000000"/>
              </a:solidFill>
              <a:prstDash val="solid"/>
              <a:miter lim="800000"/>
              <a:headEnd len="med" w="med" type="oval"/>
              <a:tailEnd len="med" w="med" type="oval"/>
            </a:ln>
          </p:spPr>
        </p:cxn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OVERVIEW</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Synonym Replacement</a:t>
            </a:r>
            <a:endParaRPr/>
          </a:p>
        </p:txBody>
      </p:sp>
      <p:sp>
        <p:nvSpPr>
          <p:cNvPr id="294" name="Google Shape;294;p42"/>
          <p:cNvSpPr txBox="1"/>
          <p:nvPr>
            <p:ph idx="1" type="body"/>
          </p:nvPr>
        </p:nvSpPr>
        <p:spPr>
          <a:xfrm>
            <a:off x="311700" y="1225225"/>
            <a:ext cx="4410600" cy="33540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Clr>
                <a:schemeClr val="dk1"/>
              </a:buClr>
              <a:buFont typeface="Arial"/>
              <a:buNone/>
            </a:pPr>
            <a:r>
              <a:rPr b="1" lang="en"/>
              <a:t>English</a:t>
            </a:r>
            <a:endParaRPr sz="1400"/>
          </a:p>
          <a:p>
            <a:pPr indent="-285750" lvl="0" marL="285750" rtl="0" algn="just">
              <a:lnSpc>
                <a:spcPct val="100000"/>
              </a:lnSpc>
              <a:spcBef>
                <a:spcPts val="1000"/>
              </a:spcBef>
              <a:spcAft>
                <a:spcPts val="1000"/>
              </a:spcAft>
              <a:buSzPts val="1600"/>
              <a:buFont typeface="Open Sans"/>
              <a:buChar char="•"/>
            </a:pPr>
            <a:r>
              <a:rPr lang="en" sz="1600"/>
              <a:t>Randomly choose a word in the sentence for replacement</a:t>
            </a:r>
            <a:endParaRPr sz="1600"/>
          </a:p>
        </p:txBody>
      </p:sp>
      <p:sp>
        <p:nvSpPr>
          <p:cNvPr id="295" name="Google Shape;295;p42"/>
          <p:cNvSpPr txBox="1"/>
          <p:nvPr/>
        </p:nvSpPr>
        <p:spPr>
          <a:xfrm>
            <a:off x="5362025" y="3073526"/>
            <a:ext cx="40251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400">
                <a:latin typeface="Play"/>
                <a:ea typeface="Play"/>
                <a:cs typeface="Play"/>
                <a:sym typeface="Play"/>
              </a:rPr>
              <a:t>He trips over the floor</a:t>
            </a:r>
            <a:endParaRPr/>
          </a:p>
        </p:txBody>
      </p:sp>
      <p:sp>
        <p:nvSpPr>
          <p:cNvPr id="296" name="Google Shape;296;p42"/>
          <p:cNvSpPr/>
          <p:nvPr/>
        </p:nvSpPr>
        <p:spPr>
          <a:xfrm>
            <a:off x="5908175" y="3011888"/>
            <a:ext cx="635700" cy="585000"/>
          </a:xfrm>
          <a:prstGeom prst="roundRect">
            <a:avLst>
              <a:gd fmla="val 0" name="adj"/>
            </a:avLst>
          </a:prstGeom>
          <a:noFill/>
          <a:ln cap="flat" cmpd="sng" w="38100">
            <a:solidFill>
              <a:srgbClr val="00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97" name="Google Shape;297;p42"/>
          <p:cNvSpPr txBox="1"/>
          <p:nvPr/>
        </p:nvSpPr>
        <p:spPr>
          <a:xfrm>
            <a:off x="5322358" y="4247525"/>
            <a:ext cx="3425100" cy="5850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FFFFFF"/>
              </a:buClr>
              <a:buSzPts val="1600"/>
              <a:buFont typeface="Arial"/>
              <a:buChar char="•"/>
            </a:pPr>
            <a:r>
              <a:rPr lang="en" sz="1600">
                <a:solidFill>
                  <a:srgbClr val="FFFFFF"/>
                </a:solidFill>
                <a:latin typeface="Play"/>
                <a:ea typeface="Play"/>
                <a:cs typeface="Play"/>
                <a:sym typeface="Play"/>
              </a:rPr>
              <a:t>Word type: Noun</a:t>
            </a:r>
            <a:endParaRPr/>
          </a:p>
          <a:p>
            <a:pPr indent="-285750" lvl="0" marL="285750" marR="0" rtl="0" algn="l">
              <a:spcBef>
                <a:spcPts val="0"/>
              </a:spcBef>
              <a:spcAft>
                <a:spcPts val="0"/>
              </a:spcAft>
              <a:buClr>
                <a:srgbClr val="FFFFFF"/>
              </a:buClr>
              <a:buSzPts val="1600"/>
              <a:buFont typeface="Arial"/>
              <a:buChar char="•"/>
            </a:pPr>
            <a:r>
              <a:rPr lang="en" sz="1600">
                <a:solidFill>
                  <a:srgbClr val="FFFFFF"/>
                </a:solidFill>
                <a:latin typeface="Play"/>
                <a:ea typeface="Play"/>
                <a:cs typeface="Play"/>
                <a:sym typeface="Play"/>
              </a:rPr>
              <a:t>Synonym: Autumn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Synonym Replacement</a:t>
            </a:r>
            <a:endParaRPr/>
          </a:p>
        </p:txBody>
      </p:sp>
      <p:sp>
        <p:nvSpPr>
          <p:cNvPr id="303" name="Google Shape;303;p43"/>
          <p:cNvSpPr txBox="1"/>
          <p:nvPr>
            <p:ph idx="1" type="body"/>
          </p:nvPr>
        </p:nvSpPr>
        <p:spPr>
          <a:xfrm>
            <a:off x="311700" y="1225225"/>
            <a:ext cx="4199700" cy="33540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Clr>
                <a:schemeClr val="dk1"/>
              </a:buClr>
              <a:buFont typeface="Arial"/>
              <a:buNone/>
            </a:pPr>
            <a:r>
              <a:rPr b="1" lang="en"/>
              <a:t>English</a:t>
            </a:r>
            <a:endParaRPr sz="1400"/>
          </a:p>
          <a:p>
            <a:pPr indent="-285750" lvl="0" marL="285750" rtl="0" algn="just">
              <a:lnSpc>
                <a:spcPct val="100000"/>
              </a:lnSpc>
              <a:spcBef>
                <a:spcPts val="1000"/>
              </a:spcBef>
              <a:spcAft>
                <a:spcPts val="0"/>
              </a:spcAft>
              <a:buSzPts val="1600"/>
              <a:buFont typeface="Open Sans"/>
              <a:buChar char="•"/>
            </a:pPr>
            <a:r>
              <a:rPr lang="en" sz="1600"/>
              <a:t>Randomly choose a word in the sentence for replacement</a:t>
            </a:r>
            <a:endParaRPr sz="1600"/>
          </a:p>
          <a:p>
            <a:pPr indent="-285750" lvl="0" marL="285750" rtl="0" algn="just">
              <a:lnSpc>
                <a:spcPct val="100000"/>
              </a:lnSpc>
              <a:spcBef>
                <a:spcPts val="1000"/>
              </a:spcBef>
              <a:spcAft>
                <a:spcPts val="1000"/>
              </a:spcAft>
              <a:buSzPts val="1600"/>
              <a:buFont typeface="Arial"/>
              <a:buChar char="•"/>
            </a:pPr>
            <a:r>
              <a:rPr lang="en" sz="1600"/>
              <a:t>Get synonym candidates from wordnet</a:t>
            </a:r>
            <a:endParaRPr sz="1600"/>
          </a:p>
        </p:txBody>
      </p:sp>
      <p:sp>
        <p:nvSpPr>
          <p:cNvPr id="304" name="Google Shape;304;p43"/>
          <p:cNvSpPr txBox="1"/>
          <p:nvPr/>
        </p:nvSpPr>
        <p:spPr>
          <a:xfrm>
            <a:off x="5362025" y="3073526"/>
            <a:ext cx="40251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400">
                <a:latin typeface="Play"/>
                <a:ea typeface="Play"/>
                <a:cs typeface="Play"/>
                <a:sym typeface="Play"/>
              </a:rPr>
              <a:t>He trips over the floor</a:t>
            </a:r>
            <a:endParaRPr/>
          </a:p>
        </p:txBody>
      </p:sp>
      <p:sp>
        <p:nvSpPr>
          <p:cNvPr id="305" name="Google Shape;305;p43"/>
          <p:cNvSpPr/>
          <p:nvPr/>
        </p:nvSpPr>
        <p:spPr>
          <a:xfrm>
            <a:off x="5908175" y="3011888"/>
            <a:ext cx="635700" cy="585000"/>
          </a:xfrm>
          <a:prstGeom prst="roundRect">
            <a:avLst>
              <a:gd fmla="val 0" name="adj"/>
            </a:avLst>
          </a:prstGeom>
          <a:noFill/>
          <a:ln cap="flat" cmpd="sng" w="38100">
            <a:solidFill>
              <a:srgbClr val="00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06" name="Google Shape;306;p43"/>
          <p:cNvSpPr txBox="1"/>
          <p:nvPr/>
        </p:nvSpPr>
        <p:spPr>
          <a:xfrm>
            <a:off x="7013050" y="1942088"/>
            <a:ext cx="1044600" cy="338700"/>
          </a:xfrm>
          <a:prstGeom prst="rect">
            <a:avLst/>
          </a:prstGeom>
          <a:solidFill>
            <a:srgbClr val="B7B7B7"/>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1600">
                <a:solidFill>
                  <a:srgbClr val="FFFFFF"/>
                </a:solidFill>
                <a:latin typeface="Play"/>
                <a:ea typeface="Play"/>
                <a:cs typeface="Play"/>
                <a:sym typeface="Play"/>
              </a:rPr>
              <a:t>vacation</a:t>
            </a:r>
            <a:endParaRPr/>
          </a:p>
        </p:txBody>
      </p:sp>
      <p:sp>
        <p:nvSpPr>
          <p:cNvPr id="307" name="Google Shape;307;p43"/>
          <p:cNvSpPr txBox="1"/>
          <p:nvPr/>
        </p:nvSpPr>
        <p:spPr>
          <a:xfrm>
            <a:off x="5322358" y="4247525"/>
            <a:ext cx="3425100" cy="5850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FFFFFF"/>
              </a:buClr>
              <a:buSzPts val="1600"/>
              <a:buFont typeface="Arial"/>
              <a:buChar char="•"/>
            </a:pPr>
            <a:r>
              <a:rPr lang="en" sz="1600">
                <a:solidFill>
                  <a:srgbClr val="FFFFFF"/>
                </a:solidFill>
                <a:latin typeface="Play"/>
                <a:ea typeface="Play"/>
                <a:cs typeface="Play"/>
                <a:sym typeface="Play"/>
              </a:rPr>
              <a:t>Word type: Noun</a:t>
            </a:r>
            <a:endParaRPr/>
          </a:p>
          <a:p>
            <a:pPr indent="-285750" lvl="0" marL="285750" marR="0" rtl="0" algn="l">
              <a:spcBef>
                <a:spcPts val="0"/>
              </a:spcBef>
              <a:spcAft>
                <a:spcPts val="0"/>
              </a:spcAft>
              <a:buClr>
                <a:srgbClr val="FFFFFF"/>
              </a:buClr>
              <a:buSzPts val="1600"/>
              <a:buFont typeface="Arial"/>
              <a:buChar char="•"/>
            </a:pPr>
            <a:r>
              <a:rPr lang="en" sz="1600">
                <a:solidFill>
                  <a:srgbClr val="FFFFFF"/>
                </a:solidFill>
                <a:latin typeface="Play"/>
                <a:ea typeface="Play"/>
                <a:cs typeface="Play"/>
                <a:sym typeface="Play"/>
              </a:rPr>
              <a:t>Synonym: Autumn</a:t>
            </a:r>
            <a:endParaRPr/>
          </a:p>
        </p:txBody>
      </p:sp>
      <p:cxnSp>
        <p:nvCxnSpPr>
          <p:cNvPr id="308" name="Google Shape;308;p43"/>
          <p:cNvCxnSpPr>
            <a:stCxn id="305" idx="0"/>
          </p:cNvCxnSpPr>
          <p:nvPr/>
        </p:nvCxnSpPr>
        <p:spPr>
          <a:xfrm rot="10800000">
            <a:off x="5100725" y="2346788"/>
            <a:ext cx="1125300" cy="665100"/>
          </a:xfrm>
          <a:prstGeom prst="straightConnector1">
            <a:avLst/>
          </a:prstGeom>
          <a:noFill/>
          <a:ln cap="flat" cmpd="sng" w="28575">
            <a:solidFill>
              <a:srgbClr val="3F3F3F"/>
            </a:solidFill>
            <a:prstDash val="solid"/>
            <a:round/>
            <a:headEnd len="med" w="med" type="none"/>
            <a:tailEnd len="med" w="med" type="triangle"/>
          </a:ln>
        </p:spPr>
      </p:cxnSp>
      <p:cxnSp>
        <p:nvCxnSpPr>
          <p:cNvPr id="309" name="Google Shape;309;p43"/>
          <p:cNvCxnSpPr>
            <a:stCxn id="305" idx="0"/>
          </p:cNvCxnSpPr>
          <p:nvPr/>
        </p:nvCxnSpPr>
        <p:spPr>
          <a:xfrm rot="10800000">
            <a:off x="6204425" y="2260988"/>
            <a:ext cx="21600" cy="750900"/>
          </a:xfrm>
          <a:prstGeom prst="straightConnector1">
            <a:avLst/>
          </a:prstGeom>
          <a:noFill/>
          <a:ln cap="flat" cmpd="sng" w="28575">
            <a:solidFill>
              <a:schemeClr val="dk1"/>
            </a:solidFill>
            <a:prstDash val="solid"/>
            <a:round/>
            <a:headEnd len="med" w="med" type="none"/>
            <a:tailEnd len="med" w="med" type="triangle"/>
          </a:ln>
        </p:spPr>
      </p:cxnSp>
      <p:cxnSp>
        <p:nvCxnSpPr>
          <p:cNvPr id="310" name="Google Shape;310;p43"/>
          <p:cNvCxnSpPr>
            <a:stCxn id="305" idx="0"/>
          </p:cNvCxnSpPr>
          <p:nvPr/>
        </p:nvCxnSpPr>
        <p:spPr>
          <a:xfrm flipH="1" rot="10800000">
            <a:off x="6226025" y="2280788"/>
            <a:ext cx="1218900" cy="731100"/>
          </a:xfrm>
          <a:prstGeom prst="straightConnector1">
            <a:avLst/>
          </a:prstGeom>
          <a:noFill/>
          <a:ln cap="flat" cmpd="sng" w="28575">
            <a:solidFill>
              <a:srgbClr val="3F3F3F"/>
            </a:solidFill>
            <a:prstDash val="solid"/>
            <a:round/>
            <a:headEnd len="med" w="med" type="none"/>
            <a:tailEnd len="med" w="med" type="triangle"/>
          </a:ln>
        </p:spPr>
      </p:cxnSp>
      <p:sp>
        <p:nvSpPr>
          <p:cNvPr id="311" name="Google Shape;311;p43"/>
          <p:cNvSpPr txBox="1"/>
          <p:nvPr/>
        </p:nvSpPr>
        <p:spPr>
          <a:xfrm>
            <a:off x="5908175" y="1941025"/>
            <a:ext cx="635700" cy="338700"/>
          </a:xfrm>
          <a:prstGeom prst="rect">
            <a:avLst/>
          </a:prstGeom>
          <a:solidFill>
            <a:srgbClr val="B7B7B7"/>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1600">
                <a:solidFill>
                  <a:srgbClr val="FFFFFF"/>
                </a:solidFill>
                <a:latin typeface="Play"/>
                <a:ea typeface="Play"/>
                <a:cs typeface="Play"/>
                <a:sym typeface="Play"/>
              </a:rPr>
              <a:t>fall</a:t>
            </a:r>
            <a:endParaRPr/>
          </a:p>
        </p:txBody>
      </p:sp>
      <p:sp>
        <p:nvSpPr>
          <p:cNvPr id="312" name="Google Shape;312;p43"/>
          <p:cNvSpPr txBox="1"/>
          <p:nvPr/>
        </p:nvSpPr>
        <p:spPr>
          <a:xfrm>
            <a:off x="4572000" y="2022513"/>
            <a:ext cx="1044600" cy="338700"/>
          </a:xfrm>
          <a:prstGeom prst="rect">
            <a:avLst/>
          </a:prstGeom>
          <a:solidFill>
            <a:srgbClr val="B7B7B7"/>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1600">
                <a:solidFill>
                  <a:srgbClr val="FFFFFF"/>
                </a:solidFill>
                <a:latin typeface="Play"/>
                <a:ea typeface="Play"/>
                <a:cs typeface="Play"/>
                <a:sym typeface="Play"/>
              </a:rPr>
              <a:t>t</a:t>
            </a:r>
            <a:r>
              <a:rPr lang="en" sz="1600">
                <a:solidFill>
                  <a:srgbClr val="FFFFFF"/>
                </a:solidFill>
                <a:latin typeface="Play"/>
                <a:ea typeface="Play"/>
                <a:cs typeface="Play"/>
                <a:sym typeface="Play"/>
              </a:rPr>
              <a:t>umble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Synonym Replacement</a:t>
            </a:r>
            <a:endParaRPr/>
          </a:p>
        </p:txBody>
      </p:sp>
      <p:sp>
        <p:nvSpPr>
          <p:cNvPr id="318" name="Google Shape;318;p44"/>
          <p:cNvSpPr txBox="1"/>
          <p:nvPr>
            <p:ph idx="1" type="body"/>
          </p:nvPr>
        </p:nvSpPr>
        <p:spPr>
          <a:xfrm>
            <a:off x="311700" y="1225225"/>
            <a:ext cx="4199700" cy="33540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Clr>
                <a:schemeClr val="dk1"/>
              </a:buClr>
              <a:buFont typeface="Arial"/>
              <a:buNone/>
            </a:pPr>
            <a:r>
              <a:rPr b="1" lang="en"/>
              <a:t>English</a:t>
            </a:r>
            <a:endParaRPr sz="1400"/>
          </a:p>
          <a:p>
            <a:pPr indent="-285750" lvl="0" marL="285750" rtl="0" algn="just">
              <a:lnSpc>
                <a:spcPct val="100000"/>
              </a:lnSpc>
              <a:spcBef>
                <a:spcPts val="1000"/>
              </a:spcBef>
              <a:spcAft>
                <a:spcPts val="0"/>
              </a:spcAft>
              <a:buSzPts val="1600"/>
              <a:buFont typeface="Open Sans"/>
              <a:buChar char="•"/>
            </a:pPr>
            <a:r>
              <a:rPr lang="en" sz="1600"/>
              <a:t>Randomly choose a word in the sentence for replacement</a:t>
            </a:r>
            <a:endParaRPr sz="1600"/>
          </a:p>
          <a:p>
            <a:pPr indent="-285750" lvl="0" marL="285750" rtl="0" algn="just">
              <a:lnSpc>
                <a:spcPct val="100000"/>
              </a:lnSpc>
              <a:spcBef>
                <a:spcPts val="1000"/>
              </a:spcBef>
              <a:spcAft>
                <a:spcPts val="0"/>
              </a:spcAft>
              <a:buSzPts val="1600"/>
              <a:buFont typeface="Arial"/>
              <a:buChar char="•"/>
            </a:pPr>
            <a:r>
              <a:rPr lang="en" sz="1600"/>
              <a:t>Get synonym candidates from wordnet</a:t>
            </a:r>
            <a:endParaRPr sz="1600"/>
          </a:p>
          <a:p>
            <a:pPr indent="-285750" lvl="0" marL="285750" rtl="0" algn="just">
              <a:lnSpc>
                <a:spcPct val="100000"/>
              </a:lnSpc>
              <a:spcBef>
                <a:spcPts val="1000"/>
              </a:spcBef>
              <a:spcAft>
                <a:spcPts val="0"/>
              </a:spcAft>
              <a:buSzPts val="1600"/>
              <a:buFont typeface="Arial"/>
              <a:buChar char="•"/>
            </a:pPr>
            <a:r>
              <a:rPr lang="en" sz="1600"/>
              <a:t>Only choose words with the same word type (Noun, Verb, Adj..)</a:t>
            </a:r>
            <a:endParaRPr sz="1600"/>
          </a:p>
          <a:p>
            <a:pPr indent="0" lvl="0" marL="0" rtl="0" algn="just">
              <a:lnSpc>
                <a:spcPct val="100000"/>
              </a:lnSpc>
              <a:spcBef>
                <a:spcPts val="1000"/>
              </a:spcBef>
              <a:spcAft>
                <a:spcPts val="0"/>
              </a:spcAft>
              <a:buNone/>
            </a:pPr>
            <a:r>
              <a:t/>
            </a:r>
            <a:endParaRPr sz="1600"/>
          </a:p>
          <a:p>
            <a:pPr indent="0" lvl="0" marL="457200" rtl="0" algn="just">
              <a:lnSpc>
                <a:spcPct val="100000"/>
              </a:lnSpc>
              <a:spcBef>
                <a:spcPts val="1000"/>
              </a:spcBef>
              <a:spcAft>
                <a:spcPts val="1000"/>
              </a:spcAft>
              <a:buNone/>
            </a:pPr>
            <a:r>
              <a:t/>
            </a:r>
            <a:endParaRPr sz="1600"/>
          </a:p>
        </p:txBody>
      </p:sp>
      <p:sp>
        <p:nvSpPr>
          <p:cNvPr id="319" name="Google Shape;319;p44"/>
          <p:cNvSpPr txBox="1"/>
          <p:nvPr/>
        </p:nvSpPr>
        <p:spPr>
          <a:xfrm>
            <a:off x="5362025" y="3073526"/>
            <a:ext cx="40251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400">
                <a:latin typeface="Play"/>
                <a:ea typeface="Play"/>
                <a:cs typeface="Play"/>
                <a:sym typeface="Play"/>
              </a:rPr>
              <a:t>He trips over the floor</a:t>
            </a:r>
            <a:endParaRPr/>
          </a:p>
        </p:txBody>
      </p:sp>
      <p:sp>
        <p:nvSpPr>
          <p:cNvPr id="320" name="Google Shape;320;p44"/>
          <p:cNvSpPr/>
          <p:nvPr/>
        </p:nvSpPr>
        <p:spPr>
          <a:xfrm>
            <a:off x="5908175" y="3011888"/>
            <a:ext cx="635700" cy="585000"/>
          </a:xfrm>
          <a:prstGeom prst="roundRect">
            <a:avLst>
              <a:gd fmla="val 0" name="adj"/>
            </a:avLst>
          </a:prstGeom>
          <a:noFill/>
          <a:ln cap="flat" cmpd="sng" w="38100">
            <a:solidFill>
              <a:srgbClr val="00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21" name="Google Shape;321;p44"/>
          <p:cNvSpPr txBox="1"/>
          <p:nvPr/>
        </p:nvSpPr>
        <p:spPr>
          <a:xfrm>
            <a:off x="7013050" y="1942088"/>
            <a:ext cx="1044600" cy="338700"/>
          </a:xfrm>
          <a:prstGeom prst="rect">
            <a:avLst/>
          </a:prstGeom>
          <a:solidFill>
            <a:srgbClr val="B7B7B7"/>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1600">
                <a:solidFill>
                  <a:srgbClr val="FFFFFF"/>
                </a:solidFill>
                <a:latin typeface="Play"/>
                <a:ea typeface="Play"/>
                <a:cs typeface="Play"/>
                <a:sym typeface="Play"/>
              </a:rPr>
              <a:t>vacation</a:t>
            </a:r>
            <a:endParaRPr/>
          </a:p>
        </p:txBody>
      </p:sp>
      <p:sp>
        <p:nvSpPr>
          <p:cNvPr id="322" name="Google Shape;322;p44"/>
          <p:cNvSpPr txBox="1"/>
          <p:nvPr/>
        </p:nvSpPr>
        <p:spPr>
          <a:xfrm>
            <a:off x="5322358" y="4247525"/>
            <a:ext cx="3425100" cy="5850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FFFFFF"/>
              </a:buClr>
              <a:buSzPts val="1600"/>
              <a:buFont typeface="Arial"/>
              <a:buChar char="•"/>
            </a:pPr>
            <a:r>
              <a:rPr lang="en" sz="1600">
                <a:solidFill>
                  <a:srgbClr val="FFFFFF"/>
                </a:solidFill>
                <a:latin typeface="Play"/>
                <a:ea typeface="Play"/>
                <a:cs typeface="Play"/>
                <a:sym typeface="Play"/>
              </a:rPr>
              <a:t>type: Noun</a:t>
            </a:r>
            <a:endParaRPr/>
          </a:p>
          <a:p>
            <a:pPr indent="-285750" lvl="0" marL="285750" marR="0" rtl="0" algn="l">
              <a:spcBef>
                <a:spcPts val="0"/>
              </a:spcBef>
              <a:spcAft>
                <a:spcPts val="0"/>
              </a:spcAft>
              <a:buClr>
                <a:srgbClr val="FFFFFF"/>
              </a:buClr>
              <a:buSzPts val="1600"/>
              <a:buFont typeface="Arial"/>
              <a:buChar char="•"/>
            </a:pPr>
            <a:r>
              <a:rPr lang="en" sz="1600">
                <a:solidFill>
                  <a:srgbClr val="FFFFFF"/>
                </a:solidFill>
                <a:latin typeface="Play"/>
                <a:ea typeface="Play"/>
                <a:cs typeface="Play"/>
                <a:sym typeface="Play"/>
              </a:rPr>
              <a:t>Synonym: Autumn</a:t>
            </a:r>
            <a:endParaRPr/>
          </a:p>
        </p:txBody>
      </p:sp>
      <p:cxnSp>
        <p:nvCxnSpPr>
          <p:cNvPr id="323" name="Google Shape;323;p44"/>
          <p:cNvCxnSpPr>
            <a:stCxn id="320" idx="0"/>
          </p:cNvCxnSpPr>
          <p:nvPr/>
        </p:nvCxnSpPr>
        <p:spPr>
          <a:xfrm rot="10800000">
            <a:off x="5100725" y="2346788"/>
            <a:ext cx="1125300" cy="665100"/>
          </a:xfrm>
          <a:prstGeom prst="straightConnector1">
            <a:avLst/>
          </a:prstGeom>
          <a:noFill/>
          <a:ln cap="flat" cmpd="sng" w="28575">
            <a:solidFill>
              <a:srgbClr val="3F3F3F"/>
            </a:solidFill>
            <a:prstDash val="solid"/>
            <a:round/>
            <a:headEnd len="med" w="med" type="none"/>
            <a:tailEnd len="med" w="med" type="triangle"/>
          </a:ln>
        </p:spPr>
      </p:cxnSp>
      <p:cxnSp>
        <p:nvCxnSpPr>
          <p:cNvPr id="324" name="Google Shape;324;p44"/>
          <p:cNvCxnSpPr>
            <a:stCxn id="320" idx="0"/>
          </p:cNvCxnSpPr>
          <p:nvPr/>
        </p:nvCxnSpPr>
        <p:spPr>
          <a:xfrm rot="10800000">
            <a:off x="6204425" y="2260988"/>
            <a:ext cx="21600" cy="750900"/>
          </a:xfrm>
          <a:prstGeom prst="straightConnector1">
            <a:avLst/>
          </a:prstGeom>
          <a:noFill/>
          <a:ln cap="flat" cmpd="sng" w="28575">
            <a:solidFill>
              <a:schemeClr val="dk1"/>
            </a:solidFill>
            <a:prstDash val="solid"/>
            <a:round/>
            <a:headEnd len="med" w="med" type="none"/>
            <a:tailEnd len="med" w="med" type="triangle"/>
          </a:ln>
        </p:spPr>
      </p:cxnSp>
      <p:cxnSp>
        <p:nvCxnSpPr>
          <p:cNvPr id="325" name="Google Shape;325;p44"/>
          <p:cNvCxnSpPr>
            <a:stCxn id="320" idx="0"/>
          </p:cNvCxnSpPr>
          <p:nvPr/>
        </p:nvCxnSpPr>
        <p:spPr>
          <a:xfrm flipH="1" rot="10800000">
            <a:off x="6226025" y="2280788"/>
            <a:ext cx="1218900" cy="731100"/>
          </a:xfrm>
          <a:prstGeom prst="straightConnector1">
            <a:avLst/>
          </a:prstGeom>
          <a:noFill/>
          <a:ln cap="flat" cmpd="sng" w="28575">
            <a:solidFill>
              <a:srgbClr val="3F3F3F"/>
            </a:solidFill>
            <a:prstDash val="solid"/>
            <a:round/>
            <a:headEnd len="med" w="med" type="none"/>
            <a:tailEnd len="med" w="med" type="triangle"/>
          </a:ln>
        </p:spPr>
      </p:cxnSp>
      <p:sp>
        <p:nvSpPr>
          <p:cNvPr id="326" name="Google Shape;326;p44"/>
          <p:cNvSpPr txBox="1"/>
          <p:nvPr/>
        </p:nvSpPr>
        <p:spPr>
          <a:xfrm>
            <a:off x="5908175" y="1941025"/>
            <a:ext cx="635700" cy="338700"/>
          </a:xfrm>
          <a:prstGeom prst="rect">
            <a:avLst/>
          </a:prstGeom>
          <a:solidFill>
            <a:srgbClr val="B7B7B7"/>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1600">
                <a:solidFill>
                  <a:srgbClr val="FFFFFF"/>
                </a:solidFill>
                <a:latin typeface="Play"/>
                <a:ea typeface="Play"/>
                <a:cs typeface="Play"/>
                <a:sym typeface="Play"/>
              </a:rPr>
              <a:t>fall</a:t>
            </a:r>
            <a:endParaRPr/>
          </a:p>
        </p:txBody>
      </p:sp>
      <p:sp>
        <p:nvSpPr>
          <p:cNvPr id="327" name="Google Shape;327;p44"/>
          <p:cNvSpPr txBox="1"/>
          <p:nvPr/>
        </p:nvSpPr>
        <p:spPr>
          <a:xfrm>
            <a:off x="4572000" y="2022513"/>
            <a:ext cx="1044600" cy="338700"/>
          </a:xfrm>
          <a:prstGeom prst="rect">
            <a:avLst/>
          </a:prstGeom>
          <a:solidFill>
            <a:srgbClr val="B7B7B7"/>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1600">
                <a:solidFill>
                  <a:srgbClr val="FFFFFF"/>
                </a:solidFill>
                <a:latin typeface="Play"/>
                <a:ea typeface="Play"/>
                <a:cs typeface="Play"/>
                <a:sym typeface="Play"/>
              </a:rPr>
              <a:t>t</a:t>
            </a:r>
            <a:r>
              <a:rPr lang="en" sz="1600">
                <a:solidFill>
                  <a:srgbClr val="FFFFFF"/>
                </a:solidFill>
                <a:latin typeface="Play"/>
                <a:ea typeface="Play"/>
                <a:cs typeface="Play"/>
                <a:sym typeface="Play"/>
              </a:rPr>
              <a:t>umble</a:t>
            </a:r>
            <a:endParaRPr/>
          </a:p>
        </p:txBody>
      </p:sp>
      <p:sp>
        <p:nvSpPr>
          <p:cNvPr id="328" name="Google Shape;328;p44"/>
          <p:cNvSpPr txBox="1"/>
          <p:nvPr/>
        </p:nvSpPr>
        <p:spPr>
          <a:xfrm>
            <a:off x="4483500" y="1540825"/>
            <a:ext cx="1221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Open Sans"/>
                <a:ea typeface="Open Sans"/>
                <a:cs typeface="Open Sans"/>
                <a:sym typeface="Open Sans"/>
              </a:rPr>
              <a:t>Verb</a:t>
            </a:r>
            <a:endParaRPr b="1">
              <a:latin typeface="Open Sans"/>
              <a:ea typeface="Open Sans"/>
              <a:cs typeface="Open Sans"/>
              <a:sym typeface="Open Sans"/>
            </a:endParaRPr>
          </a:p>
        </p:txBody>
      </p:sp>
      <p:sp>
        <p:nvSpPr>
          <p:cNvPr id="329" name="Google Shape;329;p44"/>
          <p:cNvSpPr txBox="1"/>
          <p:nvPr/>
        </p:nvSpPr>
        <p:spPr>
          <a:xfrm>
            <a:off x="5604425" y="1504013"/>
            <a:ext cx="1221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Open Sans"/>
                <a:ea typeface="Open Sans"/>
                <a:cs typeface="Open Sans"/>
                <a:sym typeface="Open Sans"/>
              </a:rPr>
              <a:t>Verb</a:t>
            </a:r>
            <a:endParaRPr b="1">
              <a:latin typeface="Open Sans"/>
              <a:ea typeface="Open Sans"/>
              <a:cs typeface="Open Sans"/>
              <a:sym typeface="Open Sans"/>
            </a:endParaRPr>
          </a:p>
        </p:txBody>
      </p:sp>
      <p:sp>
        <p:nvSpPr>
          <p:cNvPr id="330" name="Google Shape;330;p44"/>
          <p:cNvSpPr txBox="1"/>
          <p:nvPr/>
        </p:nvSpPr>
        <p:spPr>
          <a:xfrm>
            <a:off x="6924550" y="1513913"/>
            <a:ext cx="1221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Open Sans"/>
                <a:ea typeface="Open Sans"/>
                <a:cs typeface="Open Sans"/>
                <a:sym typeface="Open Sans"/>
              </a:rPr>
              <a:t>Noun</a:t>
            </a:r>
            <a:endParaRPr b="1">
              <a:latin typeface="Open Sans"/>
              <a:ea typeface="Open Sans"/>
              <a:cs typeface="Open Sans"/>
              <a:sym typeface="Open Sans"/>
            </a:endParaRPr>
          </a:p>
        </p:txBody>
      </p:sp>
      <p:sp>
        <p:nvSpPr>
          <p:cNvPr id="331" name="Google Shape;331;p44"/>
          <p:cNvSpPr txBox="1"/>
          <p:nvPr/>
        </p:nvSpPr>
        <p:spPr>
          <a:xfrm>
            <a:off x="5604425" y="3722113"/>
            <a:ext cx="1221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Open Sans"/>
                <a:ea typeface="Open Sans"/>
                <a:cs typeface="Open Sans"/>
                <a:sym typeface="Open Sans"/>
              </a:rPr>
              <a:t>Verb</a:t>
            </a:r>
            <a:endParaRPr b="1">
              <a:latin typeface="Open Sans"/>
              <a:ea typeface="Open Sans"/>
              <a:cs typeface="Open Sans"/>
              <a:sym typeface="Open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Synonym Replacement</a:t>
            </a:r>
            <a:endParaRPr/>
          </a:p>
        </p:txBody>
      </p:sp>
      <p:sp>
        <p:nvSpPr>
          <p:cNvPr id="337" name="Google Shape;337;p45"/>
          <p:cNvSpPr txBox="1"/>
          <p:nvPr>
            <p:ph idx="1" type="body"/>
          </p:nvPr>
        </p:nvSpPr>
        <p:spPr>
          <a:xfrm>
            <a:off x="311700" y="1225225"/>
            <a:ext cx="4199700" cy="33540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Clr>
                <a:schemeClr val="dk1"/>
              </a:buClr>
              <a:buFont typeface="Arial"/>
              <a:buNone/>
            </a:pPr>
            <a:r>
              <a:rPr b="1" lang="en"/>
              <a:t>English</a:t>
            </a:r>
            <a:endParaRPr sz="1400"/>
          </a:p>
          <a:p>
            <a:pPr indent="-285750" lvl="0" marL="285750" rtl="0" algn="just">
              <a:lnSpc>
                <a:spcPct val="100000"/>
              </a:lnSpc>
              <a:spcBef>
                <a:spcPts val="1000"/>
              </a:spcBef>
              <a:spcAft>
                <a:spcPts val="0"/>
              </a:spcAft>
              <a:buSzPts val="1600"/>
              <a:buFont typeface="Open Sans"/>
              <a:buChar char="•"/>
            </a:pPr>
            <a:r>
              <a:rPr lang="en" sz="1600"/>
              <a:t>Randomly choose a word in the sentence for replacement</a:t>
            </a:r>
            <a:endParaRPr sz="1600"/>
          </a:p>
          <a:p>
            <a:pPr indent="-285750" lvl="0" marL="285750" rtl="0" algn="just">
              <a:lnSpc>
                <a:spcPct val="100000"/>
              </a:lnSpc>
              <a:spcBef>
                <a:spcPts val="1000"/>
              </a:spcBef>
              <a:spcAft>
                <a:spcPts val="0"/>
              </a:spcAft>
              <a:buSzPts val="1600"/>
              <a:buFont typeface="Arial"/>
              <a:buChar char="•"/>
            </a:pPr>
            <a:r>
              <a:rPr lang="en" sz="1600"/>
              <a:t>Get synonym candidates from wordnet</a:t>
            </a:r>
            <a:endParaRPr sz="1600"/>
          </a:p>
          <a:p>
            <a:pPr indent="-285750" lvl="0" marL="285750" rtl="0" algn="just">
              <a:lnSpc>
                <a:spcPct val="100000"/>
              </a:lnSpc>
              <a:spcBef>
                <a:spcPts val="1000"/>
              </a:spcBef>
              <a:spcAft>
                <a:spcPts val="0"/>
              </a:spcAft>
              <a:buSzPts val="1600"/>
              <a:buFont typeface="Arial"/>
              <a:buChar char="•"/>
            </a:pPr>
            <a:r>
              <a:rPr lang="en" sz="1600"/>
              <a:t>Only choose words with the same word type (Noun, Verb, Adj..)</a:t>
            </a:r>
            <a:endParaRPr sz="1600"/>
          </a:p>
          <a:p>
            <a:pPr indent="0" lvl="0" marL="0" rtl="0" algn="just">
              <a:lnSpc>
                <a:spcPct val="100000"/>
              </a:lnSpc>
              <a:spcBef>
                <a:spcPts val="1000"/>
              </a:spcBef>
              <a:spcAft>
                <a:spcPts val="0"/>
              </a:spcAft>
              <a:buNone/>
            </a:pPr>
            <a:r>
              <a:t/>
            </a:r>
            <a:endParaRPr sz="1600"/>
          </a:p>
          <a:p>
            <a:pPr indent="0" lvl="0" marL="457200" rtl="0" algn="just">
              <a:lnSpc>
                <a:spcPct val="100000"/>
              </a:lnSpc>
              <a:spcBef>
                <a:spcPts val="1000"/>
              </a:spcBef>
              <a:spcAft>
                <a:spcPts val="1000"/>
              </a:spcAft>
              <a:buNone/>
            </a:pPr>
            <a:r>
              <a:t/>
            </a:r>
            <a:endParaRPr sz="1600"/>
          </a:p>
        </p:txBody>
      </p:sp>
      <p:sp>
        <p:nvSpPr>
          <p:cNvPr id="338" name="Google Shape;338;p45"/>
          <p:cNvSpPr txBox="1"/>
          <p:nvPr/>
        </p:nvSpPr>
        <p:spPr>
          <a:xfrm>
            <a:off x="5362025" y="3073526"/>
            <a:ext cx="40251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400">
                <a:latin typeface="Play"/>
                <a:ea typeface="Play"/>
                <a:cs typeface="Play"/>
                <a:sym typeface="Play"/>
              </a:rPr>
              <a:t>He trips over the floor</a:t>
            </a:r>
            <a:endParaRPr/>
          </a:p>
        </p:txBody>
      </p:sp>
      <p:sp>
        <p:nvSpPr>
          <p:cNvPr id="339" name="Google Shape;339;p45"/>
          <p:cNvSpPr/>
          <p:nvPr/>
        </p:nvSpPr>
        <p:spPr>
          <a:xfrm>
            <a:off x="5908175" y="3011888"/>
            <a:ext cx="635700" cy="585000"/>
          </a:xfrm>
          <a:prstGeom prst="roundRect">
            <a:avLst>
              <a:gd fmla="val 0" name="adj"/>
            </a:avLst>
          </a:prstGeom>
          <a:noFill/>
          <a:ln cap="flat" cmpd="sng" w="38100">
            <a:solidFill>
              <a:srgbClr val="00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40" name="Google Shape;340;p45"/>
          <p:cNvSpPr txBox="1"/>
          <p:nvPr/>
        </p:nvSpPr>
        <p:spPr>
          <a:xfrm>
            <a:off x="7013050" y="1942088"/>
            <a:ext cx="1044600" cy="338700"/>
          </a:xfrm>
          <a:prstGeom prst="rect">
            <a:avLst/>
          </a:prstGeom>
          <a:solidFill>
            <a:srgbClr val="B7B7B7"/>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1600">
                <a:solidFill>
                  <a:srgbClr val="FFFFFF"/>
                </a:solidFill>
                <a:latin typeface="Play"/>
                <a:ea typeface="Play"/>
                <a:cs typeface="Play"/>
                <a:sym typeface="Play"/>
              </a:rPr>
              <a:t>vacation</a:t>
            </a:r>
            <a:endParaRPr/>
          </a:p>
        </p:txBody>
      </p:sp>
      <p:sp>
        <p:nvSpPr>
          <p:cNvPr id="341" name="Google Shape;341;p45"/>
          <p:cNvSpPr txBox="1"/>
          <p:nvPr/>
        </p:nvSpPr>
        <p:spPr>
          <a:xfrm>
            <a:off x="5322358" y="4247525"/>
            <a:ext cx="3425100" cy="5850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FFFFFF"/>
              </a:buClr>
              <a:buSzPts val="1600"/>
              <a:buFont typeface="Arial"/>
              <a:buChar char="•"/>
            </a:pPr>
            <a:r>
              <a:rPr lang="en" sz="1600">
                <a:solidFill>
                  <a:srgbClr val="FFFFFF"/>
                </a:solidFill>
                <a:latin typeface="Play"/>
                <a:ea typeface="Play"/>
                <a:cs typeface="Play"/>
                <a:sym typeface="Play"/>
              </a:rPr>
              <a:t>type: Noun</a:t>
            </a:r>
            <a:endParaRPr/>
          </a:p>
          <a:p>
            <a:pPr indent="-285750" lvl="0" marL="285750" marR="0" rtl="0" algn="l">
              <a:spcBef>
                <a:spcPts val="0"/>
              </a:spcBef>
              <a:spcAft>
                <a:spcPts val="0"/>
              </a:spcAft>
              <a:buClr>
                <a:srgbClr val="FFFFFF"/>
              </a:buClr>
              <a:buSzPts val="1600"/>
              <a:buFont typeface="Arial"/>
              <a:buChar char="•"/>
            </a:pPr>
            <a:r>
              <a:rPr lang="en" sz="1600">
                <a:solidFill>
                  <a:srgbClr val="FFFFFF"/>
                </a:solidFill>
                <a:latin typeface="Play"/>
                <a:ea typeface="Play"/>
                <a:cs typeface="Play"/>
                <a:sym typeface="Play"/>
              </a:rPr>
              <a:t>Synonym: Autumn</a:t>
            </a:r>
            <a:endParaRPr/>
          </a:p>
        </p:txBody>
      </p:sp>
      <p:cxnSp>
        <p:nvCxnSpPr>
          <p:cNvPr id="342" name="Google Shape;342;p45"/>
          <p:cNvCxnSpPr>
            <a:stCxn id="339" idx="0"/>
          </p:cNvCxnSpPr>
          <p:nvPr/>
        </p:nvCxnSpPr>
        <p:spPr>
          <a:xfrm rot="10800000">
            <a:off x="5100725" y="2346788"/>
            <a:ext cx="1125300" cy="665100"/>
          </a:xfrm>
          <a:prstGeom prst="straightConnector1">
            <a:avLst/>
          </a:prstGeom>
          <a:noFill/>
          <a:ln cap="flat" cmpd="sng" w="28575">
            <a:solidFill>
              <a:srgbClr val="3F3F3F"/>
            </a:solidFill>
            <a:prstDash val="solid"/>
            <a:round/>
            <a:headEnd len="med" w="med" type="none"/>
            <a:tailEnd len="med" w="med" type="triangle"/>
          </a:ln>
        </p:spPr>
      </p:cxnSp>
      <p:cxnSp>
        <p:nvCxnSpPr>
          <p:cNvPr id="343" name="Google Shape;343;p45"/>
          <p:cNvCxnSpPr>
            <a:stCxn id="339" idx="0"/>
          </p:cNvCxnSpPr>
          <p:nvPr/>
        </p:nvCxnSpPr>
        <p:spPr>
          <a:xfrm rot="10800000">
            <a:off x="6204425" y="2260988"/>
            <a:ext cx="21600" cy="750900"/>
          </a:xfrm>
          <a:prstGeom prst="straightConnector1">
            <a:avLst/>
          </a:prstGeom>
          <a:noFill/>
          <a:ln cap="flat" cmpd="sng" w="28575">
            <a:solidFill>
              <a:schemeClr val="dk1"/>
            </a:solidFill>
            <a:prstDash val="solid"/>
            <a:round/>
            <a:headEnd len="med" w="med" type="none"/>
            <a:tailEnd len="med" w="med" type="triangle"/>
          </a:ln>
        </p:spPr>
      </p:cxnSp>
      <p:cxnSp>
        <p:nvCxnSpPr>
          <p:cNvPr id="344" name="Google Shape;344;p45"/>
          <p:cNvCxnSpPr>
            <a:stCxn id="339" idx="0"/>
          </p:cNvCxnSpPr>
          <p:nvPr/>
        </p:nvCxnSpPr>
        <p:spPr>
          <a:xfrm flipH="1" rot="10800000">
            <a:off x="6226025" y="2280788"/>
            <a:ext cx="1218900" cy="731100"/>
          </a:xfrm>
          <a:prstGeom prst="straightConnector1">
            <a:avLst/>
          </a:prstGeom>
          <a:noFill/>
          <a:ln cap="flat" cmpd="sng" w="28575">
            <a:solidFill>
              <a:srgbClr val="3F3F3F"/>
            </a:solidFill>
            <a:prstDash val="solid"/>
            <a:round/>
            <a:headEnd len="med" w="med" type="none"/>
            <a:tailEnd len="med" w="med" type="triangle"/>
          </a:ln>
        </p:spPr>
      </p:cxnSp>
      <p:sp>
        <p:nvSpPr>
          <p:cNvPr id="345" name="Google Shape;345;p45"/>
          <p:cNvSpPr txBox="1"/>
          <p:nvPr/>
        </p:nvSpPr>
        <p:spPr>
          <a:xfrm>
            <a:off x="5908175" y="1941025"/>
            <a:ext cx="635700" cy="338700"/>
          </a:xfrm>
          <a:prstGeom prst="rect">
            <a:avLst/>
          </a:prstGeom>
          <a:solidFill>
            <a:srgbClr val="B7B7B7"/>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1600">
                <a:solidFill>
                  <a:srgbClr val="FFFFFF"/>
                </a:solidFill>
                <a:latin typeface="Play"/>
                <a:ea typeface="Play"/>
                <a:cs typeface="Play"/>
                <a:sym typeface="Play"/>
              </a:rPr>
              <a:t>fall</a:t>
            </a:r>
            <a:endParaRPr/>
          </a:p>
        </p:txBody>
      </p:sp>
      <p:sp>
        <p:nvSpPr>
          <p:cNvPr id="346" name="Google Shape;346;p45"/>
          <p:cNvSpPr txBox="1"/>
          <p:nvPr/>
        </p:nvSpPr>
        <p:spPr>
          <a:xfrm>
            <a:off x="4572000" y="2022513"/>
            <a:ext cx="1044600" cy="338700"/>
          </a:xfrm>
          <a:prstGeom prst="rect">
            <a:avLst/>
          </a:prstGeom>
          <a:solidFill>
            <a:srgbClr val="B7B7B7"/>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1600">
                <a:solidFill>
                  <a:srgbClr val="FFFFFF"/>
                </a:solidFill>
                <a:latin typeface="Play"/>
                <a:ea typeface="Play"/>
                <a:cs typeface="Play"/>
                <a:sym typeface="Play"/>
              </a:rPr>
              <a:t>tumble</a:t>
            </a:r>
            <a:endParaRPr/>
          </a:p>
        </p:txBody>
      </p:sp>
      <p:sp>
        <p:nvSpPr>
          <p:cNvPr id="347" name="Google Shape;347;p45"/>
          <p:cNvSpPr txBox="1"/>
          <p:nvPr/>
        </p:nvSpPr>
        <p:spPr>
          <a:xfrm>
            <a:off x="4483500" y="1540825"/>
            <a:ext cx="1221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Open Sans"/>
                <a:ea typeface="Open Sans"/>
                <a:cs typeface="Open Sans"/>
                <a:sym typeface="Open Sans"/>
              </a:rPr>
              <a:t>Verb</a:t>
            </a:r>
            <a:endParaRPr b="1">
              <a:latin typeface="Open Sans"/>
              <a:ea typeface="Open Sans"/>
              <a:cs typeface="Open Sans"/>
              <a:sym typeface="Open Sans"/>
            </a:endParaRPr>
          </a:p>
        </p:txBody>
      </p:sp>
      <p:sp>
        <p:nvSpPr>
          <p:cNvPr id="348" name="Google Shape;348;p45"/>
          <p:cNvSpPr txBox="1"/>
          <p:nvPr/>
        </p:nvSpPr>
        <p:spPr>
          <a:xfrm>
            <a:off x="5604425" y="1504013"/>
            <a:ext cx="1221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Open Sans"/>
                <a:ea typeface="Open Sans"/>
                <a:cs typeface="Open Sans"/>
                <a:sym typeface="Open Sans"/>
              </a:rPr>
              <a:t>Verb</a:t>
            </a:r>
            <a:endParaRPr b="1">
              <a:latin typeface="Open Sans"/>
              <a:ea typeface="Open Sans"/>
              <a:cs typeface="Open Sans"/>
              <a:sym typeface="Open Sans"/>
            </a:endParaRPr>
          </a:p>
        </p:txBody>
      </p:sp>
      <p:sp>
        <p:nvSpPr>
          <p:cNvPr id="349" name="Google Shape;349;p45"/>
          <p:cNvSpPr txBox="1"/>
          <p:nvPr/>
        </p:nvSpPr>
        <p:spPr>
          <a:xfrm>
            <a:off x="6924550" y="1513913"/>
            <a:ext cx="1221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Open Sans"/>
                <a:ea typeface="Open Sans"/>
                <a:cs typeface="Open Sans"/>
                <a:sym typeface="Open Sans"/>
              </a:rPr>
              <a:t>Noun</a:t>
            </a:r>
            <a:endParaRPr b="1">
              <a:latin typeface="Open Sans"/>
              <a:ea typeface="Open Sans"/>
              <a:cs typeface="Open Sans"/>
              <a:sym typeface="Open Sans"/>
            </a:endParaRPr>
          </a:p>
        </p:txBody>
      </p:sp>
      <p:sp>
        <p:nvSpPr>
          <p:cNvPr id="350" name="Google Shape;350;p45"/>
          <p:cNvSpPr txBox="1"/>
          <p:nvPr/>
        </p:nvSpPr>
        <p:spPr>
          <a:xfrm>
            <a:off x="5604425" y="3722113"/>
            <a:ext cx="1221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Open Sans"/>
                <a:ea typeface="Open Sans"/>
                <a:cs typeface="Open Sans"/>
                <a:sym typeface="Open Sans"/>
              </a:rPr>
              <a:t>Verb</a:t>
            </a:r>
            <a:endParaRPr b="1">
              <a:latin typeface="Open Sans"/>
              <a:ea typeface="Open Sans"/>
              <a:cs typeface="Open Sans"/>
              <a:sym typeface="Open Sans"/>
            </a:endParaRPr>
          </a:p>
        </p:txBody>
      </p:sp>
      <p:sp>
        <p:nvSpPr>
          <p:cNvPr id="351" name="Google Shape;351;p45"/>
          <p:cNvSpPr/>
          <p:nvPr/>
        </p:nvSpPr>
        <p:spPr>
          <a:xfrm>
            <a:off x="4739388" y="1414462"/>
            <a:ext cx="766500" cy="6651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5"/>
          <p:cNvSpPr/>
          <p:nvPr/>
        </p:nvSpPr>
        <p:spPr>
          <a:xfrm>
            <a:off x="5831963" y="1371575"/>
            <a:ext cx="766500" cy="6651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Synonym Replacement</a:t>
            </a:r>
            <a:endParaRPr/>
          </a:p>
        </p:txBody>
      </p:sp>
      <p:sp>
        <p:nvSpPr>
          <p:cNvPr id="358" name="Google Shape;358;p46"/>
          <p:cNvSpPr txBox="1"/>
          <p:nvPr>
            <p:ph idx="1" type="body"/>
          </p:nvPr>
        </p:nvSpPr>
        <p:spPr>
          <a:xfrm>
            <a:off x="311700" y="1225225"/>
            <a:ext cx="4260300" cy="33540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Clr>
                <a:schemeClr val="dk1"/>
              </a:buClr>
              <a:buFont typeface="Arial"/>
              <a:buNone/>
            </a:pPr>
            <a:r>
              <a:rPr b="1" lang="en"/>
              <a:t>English</a:t>
            </a:r>
            <a:endParaRPr sz="1400"/>
          </a:p>
          <a:p>
            <a:pPr indent="-285750" lvl="0" marL="285750" rtl="0" algn="just">
              <a:lnSpc>
                <a:spcPct val="100000"/>
              </a:lnSpc>
              <a:spcBef>
                <a:spcPts val="1000"/>
              </a:spcBef>
              <a:spcAft>
                <a:spcPts val="0"/>
              </a:spcAft>
              <a:buSzPts val="1600"/>
              <a:buFont typeface="Open Sans"/>
              <a:buChar char="•"/>
            </a:pPr>
            <a:r>
              <a:rPr lang="en" sz="1600"/>
              <a:t>Randomly choose a word in the sentence for replacement</a:t>
            </a:r>
            <a:endParaRPr sz="1600"/>
          </a:p>
          <a:p>
            <a:pPr indent="-285750" lvl="0" marL="285750" rtl="0" algn="just">
              <a:lnSpc>
                <a:spcPct val="100000"/>
              </a:lnSpc>
              <a:spcBef>
                <a:spcPts val="1000"/>
              </a:spcBef>
              <a:spcAft>
                <a:spcPts val="0"/>
              </a:spcAft>
              <a:buSzPts val="1600"/>
              <a:buFont typeface="Arial"/>
              <a:buChar char="•"/>
            </a:pPr>
            <a:r>
              <a:rPr lang="en" sz="1600"/>
              <a:t>Get synonym candidates from wordnet</a:t>
            </a:r>
            <a:endParaRPr sz="1600"/>
          </a:p>
          <a:p>
            <a:pPr indent="-285750" lvl="0" marL="285750" rtl="0" algn="just">
              <a:lnSpc>
                <a:spcPct val="100000"/>
              </a:lnSpc>
              <a:spcBef>
                <a:spcPts val="1000"/>
              </a:spcBef>
              <a:spcAft>
                <a:spcPts val="0"/>
              </a:spcAft>
              <a:buSzPts val="1600"/>
              <a:buFont typeface="Arial"/>
              <a:buChar char="•"/>
            </a:pPr>
            <a:r>
              <a:rPr lang="en" sz="1600"/>
              <a:t>Only choose</a:t>
            </a:r>
            <a:r>
              <a:rPr lang="en" sz="1600"/>
              <a:t> words with the same word type (Noun, Verb, Adj..)</a:t>
            </a:r>
            <a:endParaRPr sz="1600"/>
          </a:p>
          <a:p>
            <a:pPr indent="0" lvl="0" marL="457200" rtl="0" algn="just">
              <a:lnSpc>
                <a:spcPct val="100000"/>
              </a:lnSpc>
              <a:spcBef>
                <a:spcPts val="1000"/>
              </a:spcBef>
              <a:spcAft>
                <a:spcPts val="1000"/>
              </a:spcAft>
              <a:buNone/>
            </a:pPr>
            <a:r>
              <a:t/>
            </a:r>
            <a:endParaRPr sz="1600"/>
          </a:p>
        </p:txBody>
      </p:sp>
      <p:sp>
        <p:nvSpPr>
          <p:cNvPr id="359" name="Google Shape;359;p46"/>
          <p:cNvSpPr txBox="1"/>
          <p:nvPr/>
        </p:nvSpPr>
        <p:spPr>
          <a:xfrm>
            <a:off x="5362025" y="3073526"/>
            <a:ext cx="40251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400">
                <a:latin typeface="Play"/>
                <a:ea typeface="Play"/>
                <a:cs typeface="Play"/>
                <a:sym typeface="Play"/>
              </a:rPr>
              <a:t>He trips over the floor</a:t>
            </a:r>
            <a:endParaRPr/>
          </a:p>
        </p:txBody>
      </p:sp>
      <p:sp>
        <p:nvSpPr>
          <p:cNvPr id="360" name="Google Shape;360;p46"/>
          <p:cNvSpPr/>
          <p:nvPr/>
        </p:nvSpPr>
        <p:spPr>
          <a:xfrm>
            <a:off x="5908175" y="3011888"/>
            <a:ext cx="635700" cy="585000"/>
          </a:xfrm>
          <a:prstGeom prst="roundRect">
            <a:avLst>
              <a:gd fmla="val 0" name="adj"/>
            </a:avLst>
          </a:prstGeom>
          <a:noFill/>
          <a:ln cap="flat" cmpd="sng" w="38100">
            <a:solidFill>
              <a:srgbClr val="00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61" name="Google Shape;361;p46"/>
          <p:cNvSpPr txBox="1"/>
          <p:nvPr/>
        </p:nvSpPr>
        <p:spPr>
          <a:xfrm>
            <a:off x="5322358" y="4247525"/>
            <a:ext cx="3425100" cy="5850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FFFFFF"/>
              </a:buClr>
              <a:buSzPts val="1600"/>
              <a:buFont typeface="Arial"/>
              <a:buChar char="•"/>
            </a:pPr>
            <a:r>
              <a:rPr lang="en" sz="1600">
                <a:solidFill>
                  <a:srgbClr val="FFFFFF"/>
                </a:solidFill>
                <a:latin typeface="Play"/>
                <a:ea typeface="Play"/>
                <a:cs typeface="Play"/>
                <a:sym typeface="Play"/>
              </a:rPr>
              <a:t>type: Noun</a:t>
            </a:r>
            <a:endParaRPr/>
          </a:p>
          <a:p>
            <a:pPr indent="-285750" lvl="0" marL="285750" marR="0" rtl="0" algn="l">
              <a:spcBef>
                <a:spcPts val="0"/>
              </a:spcBef>
              <a:spcAft>
                <a:spcPts val="0"/>
              </a:spcAft>
              <a:buClr>
                <a:srgbClr val="FFFFFF"/>
              </a:buClr>
              <a:buSzPts val="1600"/>
              <a:buFont typeface="Arial"/>
              <a:buChar char="•"/>
            </a:pPr>
            <a:r>
              <a:rPr lang="en" sz="1600">
                <a:solidFill>
                  <a:srgbClr val="FFFFFF"/>
                </a:solidFill>
                <a:latin typeface="Play"/>
                <a:ea typeface="Play"/>
                <a:cs typeface="Play"/>
                <a:sym typeface="Play"/>
              </a:rPr>
              <a:t>Synonym: Autumn</a:t>
            </a:r>
            <a:endParaRPr/>
          </a:p>
        </p:txBody>
      </p:sp>
      <p:cxnSp>
        <p:nvCxnSpPr>
          <p:cNvPr id="362" name="Google Shape;362;p46"/>
          <p:cNvCxnSpPr>
            <a:stCxn id="360" idx="0"/>
            <a:endCxn id="363" idx="2"/>
          </p:cNvCxnSpPr>
          <p:nvPr/>
        </p:nvCxnSpPr>
        <p:spPr>
          <a:xfrm rot="10800000">
            <a:off x="5447825" y="2361188"/>
            <a:ext cx="778200" cy="650700"/>
          </a:xfrm>
          <a:prstGeom prst="straightConnector1">
            <a:avLst/>
          </a:prstGeom>
          <a:noFill/>
          <a:ln cap="flat" cmpd="sng" w="28575">
            <a:solidFill>
              <a:srgbClr val="3F3F3F"/>
            </a:solidFill>
            <a:prstDash val="solid"/>
            <a:round/>
            <a:headEnd len="med" w="med" type="none"/>
            <a:tailEnd len="med" w="med" type="triangle"/>
          </a:ln>
        </p:spPr>
      </p:cxnSp>
      <p:cxnSp>
        <p:nvCxnSpPr>
          <p:cNvPr id="364" name="Google Shape;364;p46"/>
          <p:cNvCxnSpPr>
            <a:stCxn id="360" idx="0"/>
            <a:endCxn id="365" idx="2"/>
          </p:cNvCxnSpPr>
          <p:nvPr/>
        </p:nvCxnSpPr>
        <p:spPr>
          <a:xfrm flipH="1" rot="10800000">
            <a:off x="6226025" y="2361188"/>
            <a:ext cx="808800" cy="650700"/>
          </a:xfrm>
          <a:prstGeom prst="straightConnector1">
            <a:avLst/>
          </a:prstGeom>
          <a:noFill/>
          <a:ln cap="flat" cmpd="sng" w="28575">
            <a:solidFill>
              <a:schemeClr val="dk1"/>
            </a:solidFill>
            <a:prstDash val="solid"/>
            <a:round/>
            <a:headEnd len="med" w="med" type="none"/>
            <a:tailEnd len="med" w="med" type="triangle"/>
          </a:ln>
        </p:spPr>
      </p:cxnSp>
      <p:sp>
        <p:nvSpPr>
          <p:cNvPr id="365" name="Google Shape;365;p46"/>
          <p:cNvSpPr txBox="1"/>
          <p:nvPr/>
        </p:nvSpPr>
        <p:spPr>
          <a:xfrm>
            <a:off x="6717050" y="2022525"/>
            <a:ext cx="635700" cy="338700"/>
          </a:xfrm>
          <a:prstGeom prst="rect">
            <a:avLst/>
          </a:prstGeom>
          <a:solidFill>
            <a:srgbClr val="B7B7B7"/>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1600">
                <a:solidFill>
                  <a:srgbClr val="FFFFFF"/>
                </a:solidFill>
                <a:latin typeface="Play"/>
                <a:ea typeface="Play"/>
                <a:cs typeface="Play"/>
                <a:sym typeface="Play"/>
              </a:rPr>
              <a:t>fall</a:t>
            </a:r>
            <a:endParaRPr/>
          </a:p>
        </p:txBody>
      </p:sp>
      <p:sp>
        <p:nvSpPr>
          <p:cNvPr id="363" name="Google Shape;363;p46"/>
          <p:cNvSpPr txBox="1"/>
          <p:nvPr/>
        </p:nvSpPr>
        <p:spPr>
          <a:xfrm>
            <a:off x="4925625" y="2022563"/>
            <a:ext cx="1044600" cy="338700"/>
          </a:xfrm>
          <a:prstGeom prst="rect">
            <a:avLst/>
          </a:prstGeom>
          <a:solidFill>
            <a:srgbClr val="B7B7B7"/>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1600">
                <a:solidFill>
                  <a:srgbClr val="FFFFFF"/>
                </a:solidFill>
                <a:latin typeface="Play"/>
                <a:ea typeface="Play"/>
                <a:cs typeface="Play"/>
                <a:sym typeface="Play"/>
              </a:rPr>
              <a:t>tumble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Synonym Replacement</a:t>
            </a:r>
            <a:endParaRPr/>
          </a:p>
        </p:txBody>
      </p:sp>
      <p:sp>
        <p:nvSpPr>
          <p:cNvPr id="371" name="Google Shape;371;p47"/>
          <p:cNvSpPr txBox="1"/>
          <p:nvPr>
            <p:ph idx="1" type="body"/>
          </p:nvPr>
        </p:nvSpPr>
        <p:spPr>
          <a:xfrm>
            <a:off x="311700" y="1225225"/>
            <a:ext cx="4260300" cy="3354000"/>
          </a:xfrm>
          <a:prstGeom prst="rect">
            <a:avLst/>
          </a:prstGeom>
        </p:spPr>
        <p:txBody>
          <a:bodyPr anchorCtr="0" anchor="t" bIns="91425" lIns="91425" spcFirstLastPara="1" rIns="91425" wrap="square" tIns="91425">
            <a:normAutofit lnSpcReduction="10000"/>
          </a:bodyPr>
          <a:lstStyle/>
          <a:p>
            <a:pPr indent="0" lvl="0" marL="0" rtl="0" algn="just">
              <a:lnSpc>
                <a:spcPct val="100000"/>
              </a:lnSpc>
              <a:spcBef>
                <a:spcPts val="0"/>
              </a:spcBef>
              <a:spcAft>
                <a:spcPts val="0"/>
              </a:spcAft>
              <a:buClr>
                <a:schemeClr val="dk1"/>
              </a:buClr>
              <a:buFont typeface="Arial"/>
              <a:buNone/>
            </a:pPr>
            <a:r>
              <a:rPr b="1" lang="en"/>
              <a:t>English</a:t>
            </a:r>
            <a:endParaRPr sz="1400"/>
          </a:p>
          <a:p>
            <a:pPr indent="-285750" lvl="0" marL="285750" rtl="0" algn="just">
              <a:lnSpc>
                <a:spcPct val="100000"/>
              </a:lnSpc>
              <a:spcBef>
                <a:spcPts val="1000"/>
              </a:spcBef>
              <a:spcAft>
                <a:spcPts val="0"/>
              </a:spcAft>
              <a:buSzPts val="1600"/>
              <a:buFont typeface="Open Sans"/>
              <a:buChar char="•"/>
            </a:pPr>
            <a:r>
              <a:rPr lang="en" sz="1600"/>
              <a:t>Randomly choose a word in the sentence for replacement</a:t>
            </a:r>
            <a:endParaRPr sz="1600"/>
          </a:p>
          <a:p>
            <a:pPr indent="-285750" lvl="0" marL="285750" rtl="0" algn="just">
              <a:lnSpc>
                <a:spcPct val="100000"/>
              </a:lnSpc>
              <a:spcBef>
                <a:spcPts val="1000"/>
              </a:spcBef>
              <a:spcAft>
                <a:spcPts val="0"/>
              </a:spcAft>
              <a:buSzPts val="1600"/>
              <a:buFont typeface="Arial"/>
              <a:buChar char="•"/>
            </a:pPr>
            <a:r>
              <a:rPr lang="en" sz="1600"/>
              <a:t>Get synonym candidates from wordnet</a:t>
            </a:r>
            <a:endParaRPr sz="1600"/>
          </a:p>
          <a:p>
            <a:pPr indent="-285750" lvl="0" marL="285750" rtl="0" algn="just">
              <a:lnSpc>
                <a:spcPct val="100000"/>
              </a:lnSpc>
              <a:spcBef>
                <a:spcPts val="1000"/>
              </a:spcBef>
              <a:spcAft>
                <a:spcPts val="0"/>
              </a:spcAft>
              <a:buSzPts val="1600"/>
              <a:buFont typeface="Arial"/>
              <a:buChar char="•"/>
            </a:pPr>
            <a:r>
              <a:rPr lang="en" sz="1600"/>
              <a:t>Only choose words with the same word type (Noun, Verb, Adj..)</a:t>
            </a:r>
            <a:endParaRPr sz="1600"/>
          </a:p>
          <a:p>
            <a:pPr indent="-285750" lvl="0" marL="285750" rtl="0" algn="just">
              <a:lnSpc>
                <a:spcPct val="100000"/>
              </a:lnSpc>
              <a:spcBef>
                <a:spcPts val="1000"/>
              </a:spcBef>
              <a:spcAft>
                <a:spcPts val="0"/>
              </a:spcAft>
              <a:buSzPts val="1600"/>
              <a:buFont typeface="Arial"/>
              <a:buChar char="•"/>
            </a:pPr>
            <a:r>
              <a:rPr lang="en" sz="1600"/>
              <a:t>Choose candidate with highest word2vec cosine similarity</a:t>
            </a:r>
            <a:endParaRPr sz="1600"/>
          </a:p>
          <a:p>
            <a:pPr indent="0" lvl="0" marL="457200" rtl="0" algn="just">
              <a:lnSpc>
                <a:spcPct val="100000"/>
              </a:lnSpc>
              <a:spcBef>
                <a:spcPts val="1000"/>
              </a:spcBef>
              <a:spcAft>
                <a:spcPts val="0"/>
              </a:spcAft>
              <a:buNone/>
            </a:pPr>
            <a:r>
              <a:t/>
            </a:r>
            <a:endParaRPr sz="1600"/>
          </a:p>
          <a:p>
            <a:pPr indent="0" lvl="0" marL="457200" rtl="0" algn="just">
              <a:lnSpc>
                <a:spcPct val="100000"/>
              </a:lnSpc>
              <a:spcBef>
                <a:spcPts val="1000"/>
              </a:spcBef>
              <a:spcAft>
                <a:spcPts val="1000"/>
              </a:spcAft>
              <a:buNone/>
            </a:pPr>
            <a:r>
              <a:t/>
            </a:r>
            <a:endParaRPr sz="1600"/>
          </a:p>
        </p:txBody>
      </p:sp>
      <p:sp>
        <p:nvSpPr>
          <p:cNvPr id="372" name="Google Shape;372;p47"/>
          <p:cNvSpPr txBox="1"/>
          <p:nvPr/>
        </p:nvSpPr>
        <p:spPr>
          <a:xfrm>
            <a:off x="5362025" y="3073526"/>
            <a:ext cx="40251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400">
                <a:latin typeface="Play"/>
                <a:ea typeface="Play"/>
                <a:cs typeface="Play"/>
                <a:sym typeface="Play"/>
              </a:rPr>
              <a:t>He trips over the floor</a:t>
            </a:r>
            <a:endParaRPr/>
          </a:p>
        </p:txBody>
      </p:sp>
      <p:sp>
        <p:nvSpPr>
          <p:cNvPr id="373" name="Google Shape;373;p47"/>
          <p:cNvSpPr/>
          <p:nvPr/>
        </p:nvSpPr>
        <p:spPr>
          <a:xfrm>
            <a:off x="5908175" y="3011888"/>
            <a:ext cx="635700" cy="585000"/>
          </a:xfrm>
          <a:prstGeom prst="roundRect">
            <a:avLst>
              <a:gd fmla="val 0" name="adj"/>
            </a:avLst>
          </a:prstGeom>
          <a:noFill/>
          <a:ln cap="flat" cmpd="sng" w="38100">
            <a:solidFill>
              <a:srgbClr val="00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74" name="Google Shape;374;p47"/>
          <p:cNvSpPr txBox="1"/>
          <p:nvPr/>
        </p:nvSpPr>
        <p:spPr>
          <a:xfrm>
            <a:off x="5322358" y="4247525"/>
            <a:ext cx="3425100" cy="5850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FFFFFF"/>
              </a:buClr>
              <a:buSzPts val="1600"/>
              <a:buFont typeface="Arial"/>
              <a:buChar char="•"/>
            </a:pPr>
            <a:r>
              <a:rPr lang="en" sz="1600">
                <a:solidFill>
                  <a:srgbClr val="FFFFFF"/>
                </a:solidFill>
                <a:latin typeface="Play"/>
                <a:ea typeface="Play"/>
                <a:cs typeface="Play"/>
                <a:sym typeface="Play"/>
              </a:rPr>
              <a:t>type: Noun</a:t>
            </a:r>
            <a:endParaRPr/>
          </a:p>
          <a:p>
            <a:pPr indent="-285750" lvl="0" marL="285750" marR="0" rtl="0" algn="l">
              <a:spcBef>
                <a:spcPts val="0"/>
              </a:spcBef>
              <a:spcAft>
                <a:spcPts val="0"/>
              </a:spcAft>
              <a:buClr>
                <a:srgbClr val="FFFFFF"/>
              </a:buClr>
              <a:buSzPts val="1600"/>
              <a:buFont typeface="Arial"/>
              <a:buChar char="•"/>
            </a:pPr>
            <a:r>
              <a:rPr lang="en" sz="1600">
                <a:solidFill>
                  <a:srgbClr val="FFFFFF"/>
                </a:solidFill>
                <a:latin typeface="Play"/>
                <a:ea typeface="Play"/>
                <a:cs typeface="Play"/>
                <a:sym typeface="Play"/>
              </a:rPr>
              <a:t>Synonym: Autumn</a:t>
            </a:r>
            <a:endParaRPr/>
          </a:p>
        </p:txBody>
      </p:sp>
      <p:cxnSp>
        <p:nvCxnSpPr>
          <p:cNvPr id="375" name="Google Shape;375;p47"/>
          <p:cNvCxnSpPr>
            <a:stCxn id="373" idx="0"/>
            <a:endCxn id="376" idx="2"/>
          </p:cNvCxnSpPr>
          <p:nvPr/>
        </p:nvCxnSpPr>
        <p:spPr>
          <a:xfrm rot="10800000">
            <a:off x="5447825" y="2361188"/>
            <a:ext cx="778200" cy="650700"/>
          </a:xfrm>
          <a:prstGeom prst="straightConnector1">
            <a:avLst/>
          </a:prstGeom>
          <a:noFill/>
          <a:ln cap="flat" cmpd="sng" w="28575">
            <a:solidFill>
              <a:srgbClr val="3F3F3F"/>
            </a:solidFill>
            <a:prstDash val="solid"/>
            <a:round/>
            <a:headEnd len="med" w="med" type="none"/>
            <a:tailEnd len="med" w="med" type="triangle"/>
          </a:ln>
        </p:spPr>
      </p:cxnSp>
      <p:cxnSp>
        <p:nvCxnSpPr>
          <p:cNvPr id="377" name="Google Shape;377;p47"/>
          <p:cNvCxnSpPr>
            <a:stCxn id="373" idx="0"/>
            <a:endCxn id="378" idx="2"/>
          </p:cNvCxnSpPr>
          <p:nvPr/>
        </p:nvCxnSpPr>
        <p:spPr>
          <a:xfrm flipH="1" rot="10800000">
            <a:off x="6226025" y="2361188"/>
            <a:ext cx="808800" cy="650700"/>
          </a:xfrm>
          <a:prstGeom prst="straightConnector1">
            <a:avLst/>
          </a:prstGeom>
          <a:noFill/>
          <a:ln cap="flat" cmpd="sng" w="28575">
            <a:solidFill>
              <a:schemeClr val="dk1"/>
            </a:solidFill>
            <a:prstDash val="solid"/>
            <a:round/>
            <a:headEnd len="med" w="med" type="none"/>
            <a:tailEnd len="med" w="med" type="triangle"/>
          </a:ln>
        </p:spPr>
      </p:cxnSp>
      <p:sp>
        <p:nvSpPr>
          <p:cNvPr id="378" name="Google Shape;378;p47"/>
          <p:cNvSpPr txBox="1"/>
          <p:nvPr/>
        </p:nvSpPr>
        <p:spPr>
          <a:xfrm>
            <a:off x="6717050" y="2022525"/>
            <a:ext cx="635700" cy="338700"/>
          </a:xfrm>
          <a:prstGeom prst="rect">
            <a:avLst/>
          </a:prstGeom>
          <a:solidFill>
            <a:srgbClr val="B7B7B7"/>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1600">
                <a:solidFill>
                  <a:srgbClr val="FFFFFF"/>
                </a:solidFill>
                <a:latin typeface="Play"/>
                <a:ea typeface="Play"/>
                <a:cs typeface="Play"/>
                <a:sym typeface="Play"/>
              </a:rPr>
              <a:t>fall</a:t>
            </a:r>
            <a:endParaRPr/>
          </a:p>
        </p:txBody>
      </p:sp>
      <p:sp>
        <p:nvSpPr>
          <p:cNvPr id="376" name="Google Shape;376;p47"/>
          <p:cNvSpPr txBox="1"/>
          <p:nvPr/>
        </p:nvSpPr>
        <p:spPr>
          <a:xfrm>
            <a:off x="4925625" y="2022563"/>
            <a:ext cx="1044600" cy="338700"/>
          </a:xfrm>
          <a:prstGeom prst="rect">
            <a:avLst/>
          </a:prstGeom>
          <a:solidFill>
            <a:srgbClr val="B7B7B7"/>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1600">
                <a:solidFill>
                  <a:srgbClr val="FFFFFF"/>
                </a:solidFill>
                <a:latin typeface="Play"/>
                <a:ea typeface="Play"/>
                <a:cs typeface="Play"/>
                <a:sym typeface="Play"/>
              </a:rPr>
              <a:t>tumble</a:t>
            </a:r>
            <a:endParaRPr/>
          </a:p>
        </p:txBody>
      </p:sp>
      <p:sp>
        <p:nvSpPr>
          <p:cNvPr id="379" name="Google Shape;379;p47"/>
          <p:cNvSpPr txBox="1"/>
          <p:nvPr/>
        </p:nvSpPr>
        <p:spPr>
          <a:xfrm>
            <a:off x="4837125" y="1449638"/>
            <a:ext cx="12216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latin typeface="Open Sans"/>
                <a:ea typeface="Open Sans"/>
                <a:cs typeface="Open Sans"/>
                <a:sym typeface="Open Sans"/>
              </a:rPr>
              <a:t>0.6</a:t>
            </a:r>
            <a:endParaRPr b="1" sz="2200">
              <a:latin typeface="Open Sans"/>
              <a:ea typeface="Open Sans"/>
              <a:cs typeface="Open Sans"/>
              <a:sym typeface="Open Sans"/>
            </a:endParaRPr>
          </a:p>
        </p:txBody>
      </p:sp>
      <p:sp>
        <p:nvSpPr>
          <p:cNvPr id="380" name="Google Shape;380;p47"/>
          <p:cNvSpPr txBox="1"/>
          <p:nvPr/>
        </p:nvSpPr>
        <p:spPr>
          <a:xfrm>
            <a:off x="6424100" y="1449650"/>
            <a:ext cx="12216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latin typeface="Open Sans"/>
                <a:ea typeface="Open Sans"/>
                <a:cs typeface="Open Sans"/>
                <a:sym typeface="Open Sans"/>
              </a:rPr>
              <a:t>0.4</a:t>
            </a:r>
            <a:endParaRPr b="1" sz="2200">
              <a:latin typeface="Open Sans"/>
              <a:ea typeface="Open Sans"/>
              <a:cs typeface="Open Sans"/>
              <a:sym typeface="Open Sans"/>
            </a:endParaRPr>
          </a:p>
        </p:txBody>
      </p:sp>
      <p:sp>
        <p:nvSpPr>
          <p:cNvPr id="381" name="Google Shape;381;p47"/>
          <p:cNvSpPr/>
          <p:nvPr/>
        </p:nvSpPr>
        <p:spPr>
          <a:xfrm>
            <a:off x="5064663" y="1421675"/>
            <a:ext cx="766500" cy="6651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Synonym Replacement</a:t>
            </a:r>
            <a:endParaRPr/>
          </a:p>
        </p:txBody>
      </p:sp>
      <p:sp>
        <p:nvSpPr>
          <p:cNvPr id="387" name="Google Shape;387;p48"/>
          <p:cNvSpPr txBox="1"/>
          <p:nvPr>
            <p:ph idx="1" type="body"/>
          </p:nvPr>
        </p:nvSpPr>
        <p:spPr>
          <a:xfrm>
            <a:off x="311700" y="1225225"/>
            <a:ext cx="4260300" cy="3354000"/>
          </a:xfrm>
          <a:prstGeom prst="rect">
            <a:avLst/>
          </a:prstGeom>
        </p:spPr>
        <p:txBody>
          <a:bodyPr anchorCtr="0" anchor="t" bIns="91425" lIns="91425" spcFirstLastPara="1" rIns="91425" wrap="square" tIns="91425">
            <a:normAutofit lnSpcReduction="10000"/>
          </a:bodyPr>
          <a:lstStyle/>
          <a:p>
            <a:pPr indent="0" lvl="0" marL="0" rtl="0" algn="just">
              <a:lnSpc>
                <a:spcPct val="100000"/>
              </a:lnSpc>
              <a:spcBef>
                <a:spcPts val="0"/>
              </a:spcBef>
              <a:spcAft>
                <a:spcPts val="0"/>
              </a:spcAft>
              <a:buClr>
                <a:schemeClr val="dk1"/>
              </a:buClr>
              <a:buFont typeface="Arial"/>
              <a:buNone/>
            </a:pPr>
            <a:r>
              <a:rPr b="1" lang="en"/>
              <a:t>English</a:t>
            </a:r>
            <a:endParaRPr sz="1400"/>
          </a:p>
          <a:p>
            <a:pPr indent="-285750" lvl="0" marL="285750" rtl="0" algn="just">
              <a:lnSpc>
                <a:spcPct val="100000"/>
              </a:lnSpc>
              <a:spcBef>
                <a:spcPts val="1000"/>
              </a:spcBef>
              <a:spcAft>
                <a:spcPts val="0"/>
              </a:spcAft>
              <a:buSzPts val="1600"/>
              <a:buFont typeface="Open Sans"/>
              <a:buChar char="•"/>
            </a:pPr>
            <a:r>
              <a:rPr lang="en" sz="1600"/>
              <a:t>Randomly choose a word in the sentence for replacement</a:t>
            </a:r>
            <a:endParaRPr sz="1600"/>
          </a:p>
          <a:p>
            <a:pPr indent="-285750" lvl="0" marL="285750" rtl="0" algn="just">
              <a:lnSpc>
                <a:spcPct val="100000"/>
              </a:lnSpc>
              <a:spcBef>
                <a:spcPts val="1000"/>
              </a:spcBef>
              <a:spcAft>
                <a:spcPts val="0"/>
              </a:spcAft>
              <a:buSzPts val="1600"/>
              <a:buFont typeface="Arial"/>
              <a:buChar char="•"/>
            </a:pPr>
            <a:r>
              <a:rPr lang="en" sz="1600"/>
              <a:t>Get synonym candidates from wordnet</a:t>
            </a:r>
            <a:endParaRPr sz="1600"/>
          </a:p>
          <a:p>
            <a:pPr indent="-285750" lvl="0" marL="285750" rtl="0" algn="just">
              <a:lnSpc>
                <a:spcPct val="100000"/>
              </a:lnSpc>
              <a:spcBef>
                <a:spcPts val="1000"/>
              </a:spcBef>
              <a:spcAft>
                <a:spcPts val="0"/>
              </a:spcAft>
              <a:buSzPts val="1600"/>
              <a:buFont typeface="Arial"/>
              <a:buChar char="•"/>
            </a:pPr>
            <a:r>
              <a:rPr lang="en" sz="1600"/>
              <a:t>Only choose words with the same word type (Noun, Verb, Adj..)</a:t>
            </a:r>
            <a:endParaRPr sz="1600"/>
          </a:p>
          <a:p>
            <a:pPr indent="-285750" lvl="0" marL="285750" rtl="0" algn="just">
              <a:lnSpc>
                <a:spcPct val="100000"/>
              </a:lnSpc>
              <a:spcBef>
                <a:spcPts val="1000"/>
              </a:spcBef>
              <a:spcAft>
                <a:spcPts val="0"/>
              </a:spcAft>
              <a:buSzPts val="1600"/>
              <a:buFont typeface="Arial"/>
              <a:buChar char="•"/>
            </a:pPr>
            <a:r>
              <a:rPr lang="en" sz="1600"/>
              <a:t>Choose candidate with highest word2vec cosine similarity</a:t>
            </a:r>
            <a:endParaRPr sz="1600"/>
          </a:p>
          <a:p>
            <a:pPr indent="0" lvl="0" marL="457200" rtl="0" algn="just">
              <a:lnSpc>
                <a:spcPct val="100000"/>
              </a:lnSpc>
              <a:spcBef>
                <a:spcPts val="1000"/>
              </a:spcBef>
              <a:spcAft>
                <a:spcPts val="0"/>
              </a:spcAft>
              <a:buNone/>
            </a:pPr>
            <a:r>
              <a:t/>
            </a:r>
            <a:endParaRPr sz="1600"/>
          </a:p>
          <a:p>
            <a:pPr indent="0" lvl="0" marL="457200" rtl="0" algn="just">
              <a:lnSpc>
                <a:spcPct val="100000"/>
              </a:lnSpc>
              <a:spcBef>
                <a:spcPts val="1000"/>
              </a:spcBef>
              <a:spcAft>
                <a:spcPts val="1000"/>
              </a:spcAft>
              <a:buNone/>
            </a:pPr>
            <a:r>
              <a:t/>
            </a:r>
            <a:endParaRPr sz="1600"/>
          </a:p>
        </p:txBody>
      </p:sp>
      <p:sp>
        <p:nvSpPr>
          <p:cNvPr id="388" name="Google Shape;388;p48"/>
          <p:cNvSpPr txBox="1"/>
          <p:nvPr/>
        </p:nvSpPr>
        <p:spPr>
          <a:xfrm>
            <a:off x="5362025" y="3073526"/>
            <a:ext cx="40251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400">
                <a:latin typeface="Play"/>
                <a:ea typeface="Play"/>
                <a:cs typeface="Play"/>
                <a:sym typeface="Play"/>
              </a:rPr>
              <a:t>He trips over the floor</a:t>
            </a:r>
            <a:endParaRPr/>
          </a:p>
        </p:txBody>
      </p:sp>
      <p:sp>
        <p:nvSpPr>
          <p:cNvPr id="389" name="Google Shape;389;p48"/>
          <p:cNvSpPr/>
          <p:nvPr/>
        </p:nvSpPr>
        <p:spPr>
          <a:xfrm>
            <a:off x="5908175" y="3011888"/>
            <a:ext cx="635700" cy="585000"/>
          </a:xfrm>
          <a:prstGeom prst="roundRect">
            <a:avLst>
              <a:gd fmla="val 0" name="adj"/>
            </a:avLst>
          </a:prstGeom>
          <a:noFill/>
          <a:ln cap="flat" cmpd="sng" w="38100">
            <a:solidFill>
              <a:srgbClr val="00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90" name="Google Shape;390;p48"/>
          <p:cNvSpPr txBox="1"/>
          <p:nvPr/>
        </p:nvSpPr>
        <p:spPr>
          <a:xfrm>
            <a:off x="5322358" y="4247525"/>
            <a:ext cx="3425100" cy="5850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FFFFFF"/>
              </a:buClr>
              <a:buSzPts val="1600"/>
              <a:buFont typeface="Arial"/>
              <a:buChar char="•"/>
            </a:pPr>
            <a:r>
              <a:rPr lang="en" sz="1600">
                <a:solidFill>
                  <a:srgbClr val="FFFFFF"/>
                </a:solidFill>
                <a:latin typeface="Play"/>
                <a:ea typeface="Play"/>
                <a:cs typeface="Play"/>
                <a:sym typeface="Play"/>
              </a:rPr>
              <a:t>type: Noun</a:t>
            </a:r>
            <a:endParaRPr/>
          </a:p>
          <a:p>
            <a:pPr indent="-285750" lvl="0" marL="285750" marR="0" rtl="0" algn="l">
              <a:spcBef>
                <a:spcPts val="0"/>
              </a:spcBef>
              <a:spcAft>
                <a:spcPts val="0"/>
              </a:spcAft>
              <a:buClr>
                <a:srgbClr val="FFFFFF"/>
              </a:buClr>
              <a:buSzPts val="1600"/>
              <a:buFont typeface="Arial"/>
              <a:buChar char="•"/>
            </a:pPr>
            <a:r>
              <a:rPr lang="en" sz="1600">
                <a:solidFill>
                  <a:srgbClr val="FFFFFF"/>
                </a:solidFill>
                <a:latin typeface="Play"/>
                <a:ea typeface="Play"/>
                <a:cs typeface="Play"/>
                <a:sym typeface="Play"/>
              </a:rPr>
              <a:t>Synonym: Autumn</a:t>
            </a:r>
            <a:endParaRPr/>
          </a:p>
        </p:txBody>
      </p:sp>
      <p:cxnSp>
        <p:nvCxnSpPr>
          <p:cNvPr id="391" name="Google Shape;391;p48"/>
          <p:cNvCxnSpPr>
            <a:stCxn id="389" idx="0"/>
            <a:endCxn id="392" idx="2"/>
          </p:cNvCxnSpPr>
          <p:nvPr/>
        </p:nvCxnSpPr>
        <p:spPr>
          <a:xfrm rot="10800000">
            <a:off x="6226025" y="2248988"/>
            <a:ext cx="0" cy="762900"/>
          </a:xfrm>
          <a:prstGeom prst="straightConnector1">
            <a:avLst/>
          </a:prstGeom>
          <a:noFill/>
          <a:ln cap="flat" cmpd="sng" w="28575">
            <a:solidFill>
              <a:srgbClr val="3F3F3F"/>
            </a:solidFill>
            <a:prstDash val="solid"/>
            <a:round/>
            <a:headEnd len="med" w="med" type="none"/>
            <a:tailEnd len="med" w="med" type="triangle"/>
          </a:ln>
        </p:spPr>
      </p:cxnSp>
      <p:sp>
        <p:nvSpPr>
          <p:cNvPr id="392" name="Google Shape;392;p48"/>
          <p:cNvSpPr txBox="1"/>
          <p:nvPr/>
        </p:nvSpPr>
        <p:spPr>
          <a:xfrm>
            <a:off x="5703725" y="1910200"/>
            <a:ext cx="1044600" cy="338700"/>
          </a:xfrm>
          <a:prstGeom prst="rect">
            <a:avLst/>
          </a:prstGeom>
          <a:solidFill>
            <a:srgbClr val="B7B7B7"/>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1600">
                <a:solidFill>
                  <a:srgbClr val="FFFFFF"/>
                </a:solidFill>
                <a:latin typeface="Play"/>
                <a:ea typeface="Play"/>
                <a:cs typeface="Play"/>
                <a:sym typeface="Play"/>
              </a:rPr>
              <a:t>tumble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Synonym Replacement</a:t>
            </a:r>
            <a:endParaRPr/>
          </a:p>
        </p:txBody>
      </p:sp>
      <p:sp>
        <p:nvSpPr>
          <p:cNvPr id="398" name="Google Shape;398;p49"/>
          <p:cNvSpPr txBox="1"/>
          <p:nvPr>
            <p:ph idx="1" type="body"/>
          </p:nvPr>
        </p:nvSpPr>
        <p:spPr>
          <a:xfrm>
            <a:off x="311700" y="1225225"/>
            <a:ext cx="4260300" cy="3354000"/>
          </a:xfrm>
          <a:prstGeom prst="rect">
            <a:avLst/>
          </a:prstGeom>
        </p:spPr>
        <p:txBody>
          <a:bodyPr anchorCtr="0" anchor="t" bIns="91425" lIns="91425" spcFirstLastPara="1" rIns="91425" wrap="square" tIns="91425">
            <a:normAutofit lnSpcReduction="20000"/>
          </a:bodyPr>
          <a:lstStyle/>
          <a:p>
            <a:pPr indent="0" lvl="0" marL="0" rtl="0" algn="just">
              <a:lnSpc>
                <a:spcPct val="100000"/>
              </a:lnSpc>
              <a:spcBef>
                <a:spcPts val="0"/>
              </a:spcBef>
              <a:spcAft>
                <a:spcPts val="0"/>
              </a:spcAft>
              <a:buClr>
                <a:schemeClr val="dk1"/>
              </a:buClr>
              <a:buFont typeface="Arial"/>
              <a:buNone/>
            </a:pPr>
            <a:r>
              <a:rPr b="1" lang="en"/>
              <a:t>English</a:t>
            </a:r>
            <a:endParaRPr sz="1400"/>
          </a:p>
          <a:p>
            <a:pPr indent="-285750" lvl="0" marL="285750" rtl="0" algn="just">
              <a:lnSpc>
                <a:spcPct val="100000"/>
              </a:lnSpc>
              <a:spcBef>
                <a:spcPts val="1000"/>
              </a:spcBef>
              <a:spcAft>
                <a:spcPts val="0"/>
              </a:spcAft>
              <a:buSzPts val="1600"/>
              <a:buFont typeface="Open Sans"/>
              <a:buChar char="•"/>
            </a:pPr>
            <a:r>
              <a:rPr lang="en" sz="1600"/>
              <a:t>Randomly choose a word in the sentence for replacement</a:t>
            </a:r>
            <a:endParaRPr sz="1600"/>
          </a:p>
          <a:p>
            <a:pPr indent="-285750" lvl="0" marL="285750" rtl="0" algn="just">
              <a:lnSpc>
                <a:spcPct val="100000"/>
              </a:lnSpc>
              <a:spcBef>
                <a:spcPts val="1000"/>
              </a:spcBef>
              <a:spcAft>
                <a:spcPts val="0"/>
              </a:spcAft>
              <a:buSzPts val="1600"/>
              <a:buFont typeface="Arial"/>
              <a:buChar char="•"/>
            </a:pPr>
            <a:r>
              <a:rPr lang="en" sz="1600"/>
              <a:t>Get synonym candidates from wordnet</a:t>
            </a:r>
            <a:endParaRPr sz="1600"/>
          </a:p>
          <a:p>
            <a:pPr indent="-285750" lvl="0" marL="285750" rtl="0" algn="just">
              <a:lnSpc>
                <a:spcPct val="100000"/>
              </a:lnSpc>
              <a:spcBef>
                <a:spcPts val="1000"/>
              </a:spcBef>
              <a:spcAft>
                <a:spcPts val="0"/>
              </a:spcAft>
              <a:buSzPts val="1600"/>
              <a:buFont typeface="Arial"/>
              <a:buChar char="•"/>
            </a:pPr>
            <a:r>
              <a:rPr lang="en" sz="1600"/>
              <a:t>Only choose words with the same word type (Noun, Verb, Adj..)</a:t>
            </a:r>
            <a:endParaRPr sz="1600"/>
          </a:p>
          <a:p>
            <a:pPr indent="-285750" lvl="0" marL="285750" rtl="0" algn="just">
              <a:lnSpc>
                <a:spcPct val="100000"/>
              </a:lnSpc>
              <a:spcBef>
                <a:spcPts val="1000"/>
              </a:spcBef>
              <a:spcAft>
                <a:spcPts val="0"/>
              </a:spcAft>
              <a:buSzPts val="1600"/>
              <a:buFont typeface="Arial"/>
              <a:buChar char="•"/>
            </a:pPr>
            <a:r>
              <a:rPr lang="en" sz="1600"/>
              <a:t>Choose candidate with highest word2vec cosine similarity</a:t>
            </a:r>
            <a:endParaRPr sz="1600"/>
          </a:p>
          <a:p>
            <a:pPr indent="-285750" lvl="0" marL="285750" rtl="0" algn="just">
              <a:lnSpc>
                <a:spcPct val="100000"/>
              </a:lnSpc>
              <a:spcBef>
                <a:spcPts val="1000"/>
              </a:spcBef>
              <a:spcAft>
                <a:spcPts val="0"/>
              </a:spcAft>
              <a:buSzPts val="1600"/>
              <a:buFont typeface="Arial"/>
              <a:buChar char="•"/>
            </a:pPr>
            <a:r>
              <a:rPr lang="en" sz="1600"/>
              <a:t>Transform synonym to correct form</a:t>
            </a:r>
            <a:endParaRPr sz="1600"/>
          </a:p>
          <a:p>
            <a:pPr indent="0" lvl="0" marL="457200" rtl="0" algn="just">
              <a:lnSpc>
                <a:spcPct val="100000"/>
              </a:lnSpc>
              <a:spcBef>
                <a:spcPts val="1000"/>
              </a:spcBef>
              <a:spcAft>
                <a:spcPts val="0"/>
              </a:spcAft>
              <a:buNone/>
            </a:pPr>
            <a:r>
              <a:t/>
            </a:r>
            <a:endParaRPr sz="1600"/>
          </a:p>
          <a:p>
            <a:pPr indent="0" lvl="0" marL="457200" rtl="0" algn="just">
              <a:lnSpc>
                <a:spcPct val="100000"/>
              </a:lnSpc>
              <a:spcBef>
                <a:spcPts val="1000"/>
              </a:spcBef>
              <a:spcAft>
                <a:spcPts val="1000"/>
              </a:spcAft>
              <a:buNone/>
            </a:pPr>
            <a:r>
              <a:t/>
            </a:r>
            <a:endParaRPr sz="1600"/>
          </a:p>
        </p:txBody>
      </p:sp>
      <p:sp>
        <p:nvSpPr>
          <p:cNvPr id="399" name="Google Shape;399;p49"/>
          <p:cNvSpPr txBox="1"/>
          <p:nvPr/>
        </p:nvSpPr>
        <p:spPr>
          <a:xfrm>
            <a:off x="5362025" y="3073526"/>
            <a:ext cx="40251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400">
                <a:latin typeface="Play"/>
                <a:ea typeface="Play"/>
                <a:cs typeface="Play"/>
                <a:sym typeface="Play"/>
              </a:rPr>
              <a:t>He trips over the floor</a:t>
            </a:r>
            <a:endParaRPr/>
          </a:p>
        </p:txBody>
      </p:sp>
      <p:sp>
        <p:nvSpPr>
          <p:cNvPr id="400" name="Google Shape;400;p49"/>
          <p:cNvSpPr/>
          <p:nvPr/>
        </p:nvSpPr>
        <p:spPr>
          <a:xfrm>
            <a:off x="5908175" y="3011888"/>
            <a:ext cx="635700" cy="585000"/>
          </a:xfrm>
          <a:prstGeom prst="roundRect">
            <a:avLst>
              <a:gd fmla="val 0" name="adj"/>
            </a:avLst>
          </a:prstGeom>
          <a:noFill/>
          <a:ln cap="flat" cmpd="sng" w="38100">
            <a:solidFill>
              <a:srgbClr val="00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01" name="Google Shape;401;p49"/>
          <p:cNvSpPr txBox="1"/>
          <p:nvPr/>
        </p:nvSpPr>
        <p:spPr>
          <a:xfrm>
            <a:off x="5322358" y="4247525"/>
            <a:ext cx="3425100" cy="5850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FFFFFF"/>
              </a:buClr>
              <a:buSzPts val="1600"/>
              <a:buFont typeface="Arial"/>
              <a:buChar char="•"/>
            </a:pPr>
            <a:r>
              <a:rPr lang="en" sz="1600">
                <a:solidFill>
                  <a:srgbClr val="FFFFFF"/>
                </a:solidFill>
                <a:latin typeface="Play"/>
                <a:ea typeface="Play"/>
                <a:cs typeface="Play"/>
                <a:sym typeface="Play"/>
              </a:rPr>
              <a:t>type: Noun</a:t>
            </a:r>
            <a:endParaRPr/>
          </a:p>
          <a:p>
            <a:pPr indent="-285750" lvl="0" marL="285750" marR="0" rtl="0" algn="l">
              <a:spcBef>
                <a:spcPts val="0"/>
              </a:spcBef>
              <a:spcAft>
                <a:spcPts val="0"/>
              </a:spcAft>
              <a:buClr>
                <a:srgbClr val="FFFFFF"/>
              </a:buClr>
              <a:buSzPts val="1600"/>
              <a:buFont typeface="Arial"/>
              <a:buChar char="•"/>
            </a:pPr>
            <a:r>
              <a:rPr lang="en" sz="1600">
                <a:solidFill>
                  <a:srgbClr val="FFFFFF"/>
                </a:solidFill>
                <a:latin typeface="Play"/>
                <a:ea typeface="Play"/>
                <a:cs typeface="Play"/>
                <a:sym typeface="Play"/>
              </a:rPr>
              <a:t>Synonym: Autumn</a:t>
            </a:r>
            <a:endParaRPr/>
          </a:p>
        </p:txBody>
      </p:sp>
      <p:cxnSp>
        <p:nvCxnSpPr>
          <p:cNvPr id="402" name="Google Shape;402;p49"/>
          <p:cNvCxnSpPr>
            <a:stCxn id="400" idx="0"/>
            <a:endCxn id="403" idx="2"/>
          </p:cNvCxnSpPr>
          <p:nvPr/>
        </p:nvCxnSpPr>
        <p:spPr>
          <a:xfrm rot="10800000">
            <a:off x="6226025" y="2248988"/>
            <a:ext cx="0" cy="762900"/>
          </a:xfrm>
          <a:prstGeom prst="straightConnector1">
            <a:avLst/>
          </a:prstGeom>
          <a:noFill/>
          <a:ln cap="flat" cmpd="sng" w="28575">
            <a:solidFill>
              <a:srgbClr val="3F3F3F"/>
            </a:solidFill>
            <a:prstDash val="solid"/>
            <a:round/>
            <a:headEnd len="med" w="med" type="none"/>
            <a:tailEnd len="med" w="med" type="triangle"/>
          </a:ln>
        </p:spPr>
      </p:cxnSp>
      <p:sp>
        <p:nvSpPr>
          <p:cNvPr id="403" name="Google Shape;403;p49"/>
          <p:cNvSpPr txBox="1"/>
          <p:nvPr/>
        </p:nvSpPr>
        <p:spPr>
          <a:xfrm>
            <a:off x="5703725" y="1910200"/>
            <a:ext cx="1044600" cy="338700"/>
          </a:xfrm>
          <a:prstGeom prst="rect">
            <a:avLst/>
          </a:prstGeom>
          <a:solidFill>
            <a:srgbClr val="B7B7B7"/>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 sz="1600">
                <a:solidFill>
                  <a:srgbClr val="FFFFFF"/>
                </a:solidFill>
                <a:latin typeface="Play"/>
                <a:ea typeface="Play"/>
                <a:cs typeface="Play"/>
                <a:sym typeface="Play"/>
              </a:rPr>
              <a:t>tumbles</a:t>
            </a:r>
            <a:endParaRPr b="1" i="1"/>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Synonym Replacement</a:t>
            </a:r>
            <a:endParaRPr/>
          </a:p>
        </p:txBody>
      </p:sp>
      <p:sp>
        <p:nvSpPr>
          <p:cNvPr id="409" name="Google Shape;409;p50"/>
          <p:cNvSpPr txBox="1"/>
          <p:nvPr>
            <p:ph idx="1" type="body"/>
          </p:nvPr>
        </p:nvSpPr>
        <p:spPr>
          <a:xfrm>
            <a:off x="311700" y="1225225"/>
            <a:ext cx="3447600" cy="33540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Clr>
                <a:schemeClr val="dk1"/>
              </a:buClr>
              <a:buFont typeface="Arial"/>
              <a:buNone/>
            </a:pPr>
            <a:r>
              <a:rPr b="1" lang="en"/>
              <a:t>Vietnamese</a:t>
            </a:r>
            <a:endParaRPr sz="1400"/>
          </a:p>
          <a:p>
            <a:pPr indent="-285750" lvl="0" marL="285750" rtl="0" algn="just">
              <a:lnSpc>
                <a:spcPct val="100000"/>
              </a:lnSpc>
              <a:spcBef>
                <a:spcPts val="1000"/>
              </a:spcBef>
              <a:spcAft>
                <a:spcPts val="0"/>
              </a:spcAft>
              <a:buSzPts val="1600"/>
              <a:buFont typeface="Open Sans"/>
              <a:buChar char="•"/>
            </a:pPr>
            <a:r>
              <a:rPr lang="en" sz="1600"/>
              <a:t>Replace the desired word with &lt;MASK&gt; token and pass it to PhoBERT</a:t>
            </a:r>
            <a:endParaRPr sz="1400"/>
          </a:p>
          <a:p>
            <a:pPr indent="-285750" lvl="0" marL="285750" rtl="0" algn="just">
              <a:lnSpc>
                <a:spcPct val="100000"/>
              </a:lnSpc>
              <a:spcBef>
                <a:spcPts val="1000"/>
              </a:spcBef>
              <a:spcAft>
                <a:spcPts val="0"/>
              </a:spcAft>
              <a:buSzPts val="1600"/>
              <a:buFont typeface="Open Sans"/>
              <a:buChar char="•"/>
            </a:pPr>
            <a:r>
              <a:rPr lang="en" sz="1600"/>
              <a:t>Then PhoBERT will give us a list of possible candidates that we can use to replace the original word</a:t>
            </a:r>
            <a:endParaRPr sz="1400"/>
          </a:p>
          <a:p>
            <a:pPr indent="-285750" lvl="0" marL="285750" rtl="0" algn="just">
              <a:lnSpc>
                <a:spcPct val="100000"/>
              </a:lnSpc>
              <a:spcBef>
                <a:spcPts val="1000"/>
              </a:spcBef>
              <a:spcAft>
                <a:spcPts val="1000"/>
              </a:spcAft>
              <a:buSzPts val="1600"/>
              <a:buFont typeface="Open Sans"/>
              <a:buChar char="•"/>
            </a:pPr>
            <a:r>
              <a:rPr lang="en" sz="1600"/>
              <a:t>Compare cosine similarities of candidates to original word</a:t>
            </a:r>
            <a:endParaRPr/>
          </a:p>
        </p:txBody>
      </p:sp>
      <p:sp>
        <p:nvSpPr>
          <p:cNvPr id="410" name="Google Shape;410;p50"/>
          <p:cNvSpPr/>
          <p:nvPr/>
        </p:nvSpPr>
        <p:spPr>
          <a:xfrm>
            <a:off x="5617654" y="3155262"/>
            <a:ext cx="700200" cy="523200"/>
          </a:xfrm>
          <a:prstGeom prst="roundRect">
            <a:avLst>
              <a:gd fmla="val 10985" name="adj"/>
            </a:avLst>
          </a:prstGeom>
          <a:solidFill>
            <a:srgbClr val="FFFFFF"/>
          </a:solidFill>
          <a:ln cap="flat" cmpd="sng" w="38100">
            <a:solidFill>
              <a:srgbClr val="00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11" name="Google Shape;411;p50"/>
          <p:cNvSpPr txBox="1"/>
          <p:nvPr/>
        </p:nvSpPr>
        <p:spPr>
          <a:xfrm>
            <a:off x="4454123" y="3155261"/>
            <a:ext cx="4938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800">
                <a:solidFill>
                  <a:srgbClr val="000000"/>
                </a:solidFill>
                <a:latin typeface="Play"/>
                <a:ea typeface="Play"/>
                <a:cs typeface="Play"/>
                <a:sym typeface="Play"/>
              </a:rPr>
              <a:t>Tôi bị   ngã   xuống vực sâu</a:t>
            </a:r>
            <a:endParaRPr/>
          </a:p>
        </p:txBody>
      </p:sp>
      <p:sp>
        <p:nvSpPr>
          <p:cNvPr id="412" name="Google Shape;412;p50"/>
          <p:cNvSpPr txBox="1"/>
          <p:nvPr/>
        </p:nvSpPr>
        <p:spPr>
          <a:xfrm>
            <a:off x="5541454" y="2148009"/>
            <a:ext cx="3214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rgbClr val="FFFFFF"/>
                </a:solidFill>
                <a:latin typeface="Play"/>
                <a:ea typeface="Play"/>
                <a:cs typeface="Play"/>
                <a:sym typeface="Play"/>
              </a:rPr>
              <a:t>Candidate: Rơi, lộn, đẩy, bay</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1"/>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EXPERIMENTAL RESULTS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80" name="Google Shape;80;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Clr>
                <a:schemeClr val="dk1"/>
              </a:buClr>
              <a:buFont typeface="Arial"/>
              <a:buNone/>
            </a:pPr>
            <a:r>
              <a:rPr b="1" lang="en" sz="1600"/>
              <a:t>Task</a:t>
            </a:r>
            <a:endParaRPr sz="1400"/>
          </a:p>
          <a:p>
            <a:pPr indent="-285750" lvl="0" marL="285750" rtl="0" algn="just">
              <a:lnSpc>
                <a:spcPct val="200000"/>
              </a:lnSpc>
              <a:spcBef>
                <a:spcPts val="1000"/>
              </a:spcBef>
              <a:spcAft>
                <a:spcPts val="0"/>
              </a:spcAft>
              <a:buSzPts val="1400"/>
              <a:buFont typeface="Open Sans"/>
              <a:buChar char="●"/>
            </a:pPr>
            <a:r>
              <a:rPr lang="en" sz="1400"/>
              <a:t>Translating English sentences to Vietnamese sentences</a:t>
            </a:r>
            <a:endParaRPr sz="1400"/>
          </a:p>
          <a:p>
            <a:pPr indent="0" lvl="0" marL="0" rtl="0" algn="just">
              <a:lnSpc>
                <a:spcPct val="100000"/>
              </a:lnSpc>
              <a:spcBef>
                <a:spcPts val="1000"/>
              </a:spcBef>
              <a:spcAft>
                <a:spcPts val="0"/>
              </a:spcAft>
              <a:buClr>
                <a:schemeClr val="dk1"/>
              </a:buClr>
              <a:buFont typeface="Arial"/>
              <a:buNone/>
            </a:pPr>
            <a:r>
              <a:rPr b="1" lang="en" sz="1400"/>
              <a:t>Dataset</a:t>
            </a:r>
            <a:endParaRPr sz="1400"/>
          </a:p>
          <a:p>
            <a:pPr indent="-317500" lvl="0" marL="457200" rtl="0" algn="l">
              <a:lnSpc>
                <a:spcPct val="100000"/>
              </a:lnSpc>
              <a:spcBef>
                <a:spcPts val="1000"/>
              </a:spcBef>
              <a:spcAft>
                <a:spcPts val="0"/>
              </a:spcAft>
              <a:buSzPts val="1400"/>
              <a:buFont typeface="Open Sans"/>
              <a:buChar char="●"/>
            </a:pPr>
            <a:r>
              <a:rPr lang="en" sz="1400"/>
              <a:t>IWSLT 2015 dataset developed by Stanford NLP Group</a:t>
            </a:r>
            <a:endParaRPr sz="1400"/>
          </a:p>
          <a:p>
            <a:pPr indent="-317500" lvl="0" marL="457200" rtl="0" algn="l">
              <a:lnSpc>
                <a:spcPct val="100000"/>
              </a:lnSpc>
              <a:spcBef>
                <a:spcPts val="1000"/>
              </a:spcBef>
              <a:spcAft>
                <a:spcPts val="1000"/>
              </a:spcAft>
              <a:buSzPts val="1400"/>
              <a:buFont typeface="Arial"/>
              <a:buChar char="●"/>
            </a:pPr>
            <a:r>
              <a:rPr lang="en" sz="1400"/>
              <a:t>Over 133,000 sentence pairs</a:t>
            </a:r>
            <a:endParaRPr sz="14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Methods</a:t>
            </a:r>
            <a:endParaRPr/>
          </a:p>
        </p:txBody>
      </p:sp>
      <p:sp>
        <p:nvSpPr>
          <p:cNvPr id="423" name="Google Shape;423;p52"/>
          <p:cNvSpPr txBox="1"/>
          <p:nvPr>
            <p:ph idx="1" type="body"/>
          </p:nvPr>
        </p:nvSpPr>
        <p:spPr>
          <a:xfrm>
            <a:off x="311700" y="1225225"/>
            <a:ext cx="3706200" cy="3354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Font typeface="Arial"/>
              <a:buNone/>
            </a:pPr>
            <a:r>
              <a:rPr b="1" lang="en"/>
              <a:t>Data</a:t>
            </a:r>
            <a:endParaRPr sz="1400"/>
          </a:p>
          <a:p>
            <a:pPr indent="-285750" lvl="0" marL="285750" rtl="0" algn="l">
              <a:lnSpc>
                <a:spcPct val="100000"/>
              </a:lnSpc>
              <a:spcBef>
                <a:spcPts val="1000"/>
              </a:spcBef>
              <a:spcAft>
                <a:spcPts val="0"/>
              </a:spcAft>
              <a:buSzPts val="1400"/>
              <a:buFont typeface="Open Sans"/>
              <a:buChar char="•"/>
            </a:pPr>
            <a:r>
              <a:rPr lang="en" sz="1400"/>
              <a:t>IWSLT 2015 dataset developed by Stanford NLP Group</a:t>
            </a:r>
            <a:endParaRPr sz="1400"/>
          </a:p>
          <a:p>
            <a:pPr indent="0" lvl="0" marL="0" rtl="0" algn="l">
              <a:lnSpc>
                <a:spcPct val="100000"/>
              </a:lnSpc>
              <a:spcBef>
                <a:spcPts val="1000"/>
              </a:spcBef>
              <a:spcAft>
                <a:spcPts val="0"/>
              </a:spcAft>
              <a:buClr>
                <a:schemeClr val="dk1"/>
              </a:buClr>
              <a:buFont typeface="Arial"/>
              <a:buNone/>
            </a:pPr>
            <a:r>
              <a:rPr b="1" lang="en" sz="1600"/>
              <a:t>Metrics</a:t>
            </a:r>
            <a:endParaRPr sz="1600"/>
          </a:p>
          <a:p>
            <a:pPr indent="-285750" lvl="0" marL="285750" rtl="0" algn="l">
              <a:lnSpc>
                <a:spcPct val="100000"/>
              </a:lnSpc>
              <a:spcBef>
                <a:spcPts val="1000"/>
              </a:spcBef>
              <a:spcAft>
                <a:spcPts val="0"/>
              </a:spcAft>
              <a:buSzPts val="1400"/>
              <a:buFont typeface="Open Sans"/>
              <a:buChar char="•"/>
            </a:pPr>
            <a:r>
              <a:rPr lang="en" sz="1400"/>
              <a:t>BLEU Score (cased and uncased)</a:t>
            </a:r>
            <a:endParaRPr sz="1400"/>
          </a:p>
          <a:p>
            <a:pPr indent="0" lvl="0" marL="0" rtl="0" algn="l">
              <a:lnSpc>
                <a:spcPct val="100000"/>
              </a:lnSpc>
              <a:spcBef>
                <a:spcPts val="1000"/>
              </a:spcBef>
              <a:spcAft>
                <a:spcPts val="0"/>
              </a:spcAft>
              <a:buNone/>
            </a:pPr>
            <a:r>
              <a:rPr b="1" lang="en" sz="1600"/>
              <a:t>Hyperparameters:</a:t>
            </a:r>
            <a:endParaRPr b="1" sz="1600"/>
          </a:p>
          <a:p>
            <a:pPr indent="-317500" lvl="0" marL="457200" rtl="0" algn="l">
              <a:spcBef>
                <a:spcPts val="1200"/>
              </a:spcBef>
              <a:spcAft>
                <a:spcPts val="0"/>
              </a:spcAft>
              <a:buSzPts val="1400"/>
              <a:buFont typeface="Open Sans"/>
              <a:buChar char="•"/>
            </a:pPr>
            <a:r>
              <a:rPr lang="en" sz="1400">
                <a:latin typeface="Arial"/>
                <a:ea typeface="Arial"/>
                <a:cs typeface="Arial"/>
                <a:sym typeface="Arial"/>
              </a:rPr>
              <a:t>learning rate: 5e-4</a:t>
            </a:r>
            <a:endParaRPr sz="1400">
              <a:latin typeface="Arial"/>
              <a:ea typeface="Arial"/>
              <a:cs typeface="Arial"/>
              <a:sym typeface="Arial"/>
            </a:endParaRPr>
          </a:p>
          <a:p>
            <a:pPr indent="-317500" lvl="0" marL="457200" rtl="0" algn="l">
              <a:spcBef>
                <a:spcPts val="0"/>
              </a:spcBef>
              <a:spcAft>
                <a:spcPts val="0"/>
              </a:spcAft>
              <a:buSzPts val="1400"/>
              <a:buFont typeface="Open Sans"/>
              <a:buChar char="•"/>
            </a:pPr>
            <a:r>
              <a:rPr lang="en" sz="1400">
                <a:latin typeface="Arial"/>
                <a:ea typeface="Arial"/>
                <a:cs typeface="Arial"/>
                <a:sym typeface="Arial"/>
              </a:rPr>
              <a:t>epochs: 15</a:t>
            </a:r>
            <a:endParaRPr b="1" sz="1600"/>
          </a:p>
        </p:txBody>
      </p:sp>
      <p:graphicFrame>
        <p:nvGraphicFramePr>
          <p:cNvPr id="424" name="Google Shape;424;p52"/>
          <p:cNvGraphicFramePr/>
          <p:nvPr/>
        </p:nvGraphicFramePr>
        <p:xfrm>
          <a:off x="4017892" y="1225237"/>
          <a:ext cx="3000000" cy="3000000"/>
        </p:xfrm>
        <a:graphic>
          <a:graphicData uri="http://schemas.openxmlformats.org/drawingml/2006/table">
            <a:tbl>
              <a:tblPr>
                <a:noFill/>
                <a:tableStyleId>{F4FF2346-8A29-4967-8BC8-073D74C9C65D}</a:tableStyleId>
              </a:tblPr>
              <a:tblGrid>
                <a:gridCol w="2399575"/>
                <a:gridCol w="2399575"/>
              </a:tblGrid>
              <a:tr h="681725">
                <a:tc>
                  <a:txBody>
                    <a:bodyPr/>
                    <a:lstStyle/>
                    <a:p>
                      <a:pPr indent="0" lvl="0" marL="0" marR="0" rtl="0" algn="ctr">
                        <a:spcBef>
                          <a:spcPts val="0"/>
                        </a:spcBef>
                        <a:spcAft>
                          <a:spcPts val="0"/>
                        </a:spcAft>
                        <a:buNone/>
                      </a:pPr>
                      <a:r>
                        <a:rPr b="1" lang="en" sz="2400" u="none" cap="none" strike="noStrike">
                          <a:latin typeface="Open Sans"/>
                          <a:ea typeface="Open Sans"/>
                          <a:cs typeface="Open Sans"/>
                          <a:sym typeface="Open Sans"/>
                        </a:rPr>
                        <a:t>Dataset</a:t>
                      </a:r>
                      <a:endParaRPr>
                        <a:latin typeface="Open Sans"/>
                        <a:ea typeface="Open Sans"/>
                        <a:cs typeface="Open Sans"/>
                        <a:sym typeface="Open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lang="en" sz="2400" u="none" cap="none" strike="noStrike">
                          <a:latin typeface="Open Sans"/>
                          <a:ea typeface="Open Sans"/>
                          <a:cs typeface="Open Sans"/>
                          <a:sym typeface="Open Sans"/>
                        </a:rPr>
                        <a:t>Sentences</a:t>
                      </a:r>
                      <a:endParaRPr b="1" sz="2400" u="none" cap="none" strike="noStrike">
                        <a:latin typeface="Open Sans"/>
                        <a:ea typeface="Open Sans"/>
                        <a:cs typeface="Open Sans"/>
                        <a:sym typeface="Open Sans"/>
                      </a:endParaRPr>
                    </a:p>
                  </a:txBody>
                  <a:tcPr marT="45725" marB="45725" marR="91450" marL="91450" anchor="ctr">
                    <a:lnL cap="flat" cmpd="sng" w="2857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000000"/>
                      </a:solidFill>
                      <a:prstDash val="solid"/>
                      <a:round/>
                      <a:headEnd len="sm" w="sm" type="none"/>
                      <a:tailEnd len="sm" w="sm" type="none"/>
                    </a:lnB>
                  </a:tcPr>
                </a:tc>
              </a:tr>
              <a:tr h="681725">
                <a:tc>
                  <a:txBody>
                    <a:bodyPr/>
                    <a:lstStyle/>
                    <a:p>
                      <a:pPr indent="0" lvl="0" marL="0" marR="0" rtl="0" algn="ctr">
                        <a:spcBef>
                          <a:spcPts val="0"/>
                        </a:spcBef>
                        <a:spcAft>
                          <a:spcPts val="0"/>
                        </a:spcAft>
                        <a:buNone/>
                      </a:pPr>
                      <a:r>
                        <a:rPr lang="en" sz="2000" u="none" cap="none" strike="noStrike">
                          <a:latin typeface="Open Sans"/>
                          <a:ea typeface="Open Sans"/>
                          <a:cs typeface="Open Sans"/>
                          <a:sym typeface="Open Sans"/>
                        </a:rPr>
                        <a:t>Train</a:t>
                      </a:r>
                      <a:endParaRPr sz="2000" u="none" cap="none" strike="noStrike">
                        <a:latin typeface="Open Sans"/>
                        <a:ea typeface="Open Sans"/>
                        <a:cs typeface="Open Sans"/>
                        <a:sym typeface="Open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 sz="2000" u="none" cap="none" strike="noStrike">
                          <a:solidFill>
                            <a:srgbClr val="000000"/>
                          </a:solidFill>
                          <a:latin typeface="Open Sans"/>
                          <a:ea typeface="Open Sans"/>
                          <a:cs typeface="Open Sans"/>
                          <a:sym typeface="Open Sans"/>
                        </a:rPr>
                        <a:t>133.317</a:t>
                      </a:r>
                      <a:endParaRPr sz="2000" u="none" cap="none" strike="noStrike">
                        <a:solidFill>
                          <a:srgbClr val="000000"/>
                        </a:solidFill>
                        <a:latin typeface="Open Sans"/>
                        <a:ea typeface="Open Sans"/>
                        <a:cs typeface="Open Sans"/>
                        <a:sym typeface="Open Sans"/>
                      </a:endParaRPr>
                    </a:p>
                  </a:txBody>
                  <a:tcPr marT="45725" marB="45725" marR="91450" marL="91450" anchor="ctr">
                    <a:lnL cap="flat" cmpd="sng" w="2857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681725">
                <a:tc>
                  <a:txBody>
                    <a:bodyPr/>
                    <a:lstStyle/>
                    <a:p>
                      <a:pPr indent="0" lvl="0" marL="0" marR="0" rtl="0" algn="ctr">
                        <a:spcBef>
                          <a:spcPts val="0"/>
                        </a:spcBef>
                        <a:spcAft>
                          <a:spcPts val="0"/>
                        </a:spcAft>
                        <a:buNone/>
                      </a:pPr>
                      <a:r>
                        <a:rPr lang="en" sz="2000" u="none" cap="none" strike="noStrike">
                          <a:latin typeface="Open Sans"/>
                          <a:ea typeface="Open Sans"/>
                          <a:cs typeface="Open Sans"/>
                          <a:sym typeface="Open Sans"/>
                        </a:rPr>
                        <a:t>Dev</a:t>
                      </a:r>
                      <a:endParaRPr sz="2000" u="none" cap="none" strike="noStrike">
                        <a:latin typeface="Open Sans"/>
                        <a:ea typeface="Open Sans"/>
                        <a:cs typeface="Open Sans"/>
                        <a:sym typeface="Open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 sz="2000" u="none" cap="none" strike="noStrike">
                          <a:latin typeface="Open Sans"/>
                          <a:ea typeface="Open Sans"/>
                          <a:cs typeface="Open Sans"/>
                          <a:sym typeface="Open Sans"/>
                        </a:rPr>
                        <a:t>1.553</a:t>
                      </a:r>
                      <a:endParaRPr>
                        <a:latin typeface="Open Sans"/>
                        <a:ea typeface="Open Sans"/>
                        <a:cs typeface="Open Sans"/>
                        <a:sym typeface="Open Sans"/>
                      </a:endParaRPr>
                    </a:p>
                  </a:txBody>
                  <a:tcPr marT="45725" marB="45725" marR="91450" marL="91450" anchor="ctr">
                    <a:lnL cap="flat" cmpd="sng" w="2857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681725">
                <a:tc>
                  <a:txBody>
                    <a:bodyPr/>
                    <a:lstStyle/>
                    <a:p>
                      <a:pPr indent="0" lvl="0" marL="0" marR="0" rtl="0" algn="ctr">
                        <a:spcBef>
                          <a:spcPts val="0"/>
                        </a:spcBef>
                        <a:spcAft>
                          <a:spcPts val="0"/>
                        </a:spcAft>
                        <a:buNone/>
                      </a:pPr>
                      <a:r>
                        <a:rPr lang="en" sz="2000" u="none" cap="none" strike="noStrike">
                          <a:latin typeface="Open Sans"/>
                          <a:ea typeface="Open Sans"/>
                          <a:cs typeface="Open Sans"/>
                          <a:sym typeface="Open Sans"/>
                        </a:rPr>
                        <a:t>Test</a:t>
                      </a:r>
                      <a:endParaRPr sz="2000" u="none" cap="none" strike="noStrike">
                        <a:latin typeface="Open Sans"/>
                        <a:ea typeface="Open Sans"/>
                        <a:cs typeface="Open Sans"/>
                        <a:sym typeface="Open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 sz="2000" u="none" cap="none" strike="noStrike">
                          <a:latin typeface="Open Sans"/>
                          <a:ea typeface="Open Sans"/>
                          <a:cs typeface="Open Sans"/>
                          <a:sym typeface="Open Sans"/>
                        </a:rPr>
                        <a:t>1.268</a:t>
                      </a:r>
                      <a:endParaRPr>
                        <a:latin typeface="Open Sans"/>
                        <a:ea typeface="Open Sans"/>
                        <a:cs typeface="Open Sans"/>
                        <a:sym typeface="Open Sans"/>
                      </a:endParaRPr>
                    </a:p>
                  </a:txBody>
                  <a:tcPr marT="45725" marB="45725" marR="91450" marL="91450" anchor="ctr">
                    <a:lnL cap="flat" cmpd="sng" w="2857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Experiment 1: </a:t>
            </a:r>
            <a:r>
              <a:rPr lang="en"/>
              <a:t>Tokenization</a:t>
            </a:r>
            <a:endParaRPr/>
          </a:p>
        </p:txBody>
      </p:sp>
      <p:graphicFrame>
        <p:nvGraphicFramePr>
          <p:cNvPr id="430" name="Google Shape;430;p53"/>
          <p:cNvGraphicFramePr/>
          <p:nvPr/>
        </p:nvGraphicFramePr>
        <p:xfrm>
          <a:off x="1699374" y="1618689"/>
          <a:ext cx="3000000" cy="3000000"/>
        </p:xfrm>
        <a:graphic>
          <a:graphicData uri="http://schemas.openxmlformats.org/drawingml/2006/table">
            <a:tbl>
              <a:tblPr>
                <a:noFill/>
                <a:tableStyleId>{F4FF2346-8A29-4967-8BC8-073D74C9C65D}</a:tableStyleId>
              </a:tblPr>
              <a:tblGrid>
                <a:gridCol w="2699675"/>
                <a:gridCol w="1305925"/>
                <a:gridCol w="1305925"/>
              </a:tblGrid>
              <a:tr h="515975">
                <a:tc>
                  <a:txBody>
                    <a:bodyPr/>
                    <a:lstStyle/>
                    <a:p>
                      <a:pPr indent="0" lvl="0" marL="0" marR="0" rtl="0" algn="ctr">
                        <a:spcBef>
                          <a:spcPts val="0"/>
                        </a:spcBef>
                        <a:spcAft>
                          <a:spcPts val="0"/>
                        </a:spcAft>
                        <a:buNone/>
                      </a:pPr>
                      <a:r>
                        <a:rPr b="1" lang="en" sz="1700">
                          <a:latin typeface="Open Sans"/>
                          <a:ea typeface="Open Sans"/>
                          <a:cs typeface="Open Sans"/>
                          <a:sym typeface="Open Sans"/>
                        </a:rPr>
                        <a:t>Tokenization technique</a:t>
                      </a:r>
                      <a:endParaRPr b="1" sz="1700" u="none" cap="none" strike="noStrike">
                        <a:latin typeface="Open Sans"/>
                        <a:ea typeface="Open Sans"/>
                        <a:cs typeface="Open Sans"/>
                        <a:sym typeface="Open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lang="en" sz="1700" u="none" cap="none" strike="noStrike">
                          <a:latin typeface="Open Sans"/>
                          <a:ea typeface="Open Sans"/>
                          <a:cs typeface="Open Sans"/>
                          <a:sym typeface="Open Sans"/>
                        </a:rPr>
                        <a:t>BLEU </a:t>
                      </a:r>
                      <a:r>
                        <a:rPr b="1" lang="en" sz="1700">
                          <a:latin typeface="Open Sans"/>
                          <a:ea typeface="Open Sans"/>
                          <a:cs typeface="Open Sans"/>
                          <a:sym typeface="Open Sans"/>
                        </a:rPr>
                        <a:t>(uncased)</a:t>
                      </a:r>
                      <a:endParaRPr b="1" sz="1700" u="none" cap="none" strike="noStrike">
                        <a:latin typeface="Open Sans"/>
                        <a:ea typeface="Open Sans"/>
                        <a:cs typeface="Open Sans"/>
                        <a:sym typeface="Open Sans"/>
                      </a:endParaRPr>
                    </a:p>
                  </a:txBody>
                  <a:tcPr marT="45725" marB="45725" marR="91450" marL="914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700">
                          <a:solidFill>
                            <a:schemeClr val="dk1"/>
                          </a:solidFill>
                          <a:latin typeface="Open Sans"/>
                          <a:ea typeface="Open Sans"/>
                          <a:cs typeface="Open Sans"/>
                          <a:sym typeface="Open Sans"/>
                        </a:rPr>
                        <a:t>BLEU (cased)</a:t>
                      </a:r>
                      <a:endParaRPr b="1" sz="1700" u="none" cap="none" strike="noStrike">
                        <a:latin typeface="Open Sans"/>
                        <a:ea typeface="Open Sans"/>
                        <a:cs typeface="Open Sans"/>
                        <a:sym typeface="Open Sans"/>
                      </a:endParaRPr>
                    </a:p>
                  </a:txBody>
                  <a:tcPr marT="45725" marB="45725" marR="91450" marL="91450" anchor="ctr">
                    <a:lnL cap="flat" cmpd="sng" w="28575">
                      <a:solidFill>
                        <a:srgbClr val="000000"/>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000000"/>
                      </a:solidFill>
                      <a:prstDash val="solid"/>
                      <a:round/>
                      <a:headEnd len="sm" w="sm" type="none"/>
                      <a:tailEnd len="sm" w="sm" type="none"/>
                    </a:lnB>
                  </a:tcPr>
                </a:tc>
              </a:tr>
              <a:tr h="515975">
                <a:tc>
                  <a:txBody>
                    <a:bodyPr/>
                    <a:lstStyle/>
                    <a:p>
                      <a:pPr indent="0" lvl="0" marL="0" marR="0" rtl="0" algn="l">
                        <a:spcBef>
                          <a:spcPts val="0"/>
                        </a:spcBef>
                        <a:spcAft>
                          <a:spcPts val="0"/>
                        </a:spcAft>
                        <a:buNone/>
                      </a:pPr>
                      <a:r>
                        <a:rPr lang="en" sz="1500">
                          <a:latin typeface="Open Sans"/>
                          <a:ea typeface="Open Sans"/>
                          <a:cs typeface="Open Sans"/>
                          <a:sym typeface="Open Sans"/>
                        </a:rPr>
                        <a:t>Simple tokenization</a:t>
                      </a:r>
                      <a:endParaRPr sz="1500" u="none" cap="none" strike="noStrike">
                        <a:latin typeface="Open Sans"/>
                        <a:ea typeface="Open Sans"/>
                        <a:cs typeface="Open Sans"/>
                        <a:sym typeface="Open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 sz="1500">
                          <a:latin typeface="Open Sans"/>
                          <a:ea typeface="Open Sans"/>
                          <a:cs typeface="Open Sans"/>
                          <a:sym typeface="Open Sans"/>
                        </a:rPr>
                        <a:t>25.19</a:t>
                      </a:r>
                      <a:endParaRPr sz="1500" u="none" cap="none" strike="noStrike">
                        <a:latin typeface="Open Sans"/>
                        <a:ea typeface="Open Sans"/>
                        <a:cs typeface="Open Sans"/>
                        <a:sym typeface="Open Sans"/>
                      </a:endParaRPr>
                    </a:p>
                  </a:txBody>
                  <a:tcPr marT="45725" marB="45725" marR="91450" marL="914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 sz="1500">
                          <a:latin typeface="Open Sans"/>
                          <a:ea typeface="Open Sans"/>
                          <a:cs typeface="Open Sans"/>
                          <a:sym typeface="Open Sans"/>
                        </a:rPr>
                        <a:t>24.39</a:t>
                      </a:r>
                      <a:endParaRPr sz="1500" u="none" cap="none" strike="noStrike">
                        <a:latin typeface="Open Sans"/>
                        <a:ea typeface="Open Sans"/>
                        <a:cs typeface="Open Sans"/>
                        <a:sym typeface="Open Sans"/>
                      </a:endParaRPr>
                    </a:p>
                  </a:txBody>
                  <a:tcPr marT="45725" marB="45725" marR="91450" marL="91450" anchor="ctr">
                    <a:lnL cap="flat" cmpd="sng" w="28575">
                      <a:solidFill>
                        <a:srgbClr val="000000"/>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515975">
                <a:tc>
                  <a:txBody>
                    <a:bodyPr/>
                    <a:lstStyle/>
                    <a:p>
                      <a:pPr indent="0" lvl="0" marL="0" marR="0" rtl="0" algn="l">
                        <a:spcBef>
                          <a:spcPts val="0"/>
                        </a:spcBef>
                        <a:spcAft>
                          <a:spcPts val="0"/>
                        </a:spcAft>
                        <a:buNone/>
                      </a:pPr>
                      <a:r>
                        <a:rPr lang="en" sz="1500">
                          <a:latin typeface="Open Sans"/>
                          <a:ea typeface="Open Sans"/>
                          <a:cs typeface="Open Sans"/>
                          <a:sym typeface="Open Sans"/>
                        </a:rPr>
                        <a:t>Word Segmentation</a:t>
                      </a:r>
                      <a:endParaRPr sz="1500" u="none" cap="none" strike="noStrike">
                        <a:latin typeface="Open Sans"/>
                        <a:ea typeface="Open Sans"/>
                        <a:cs typeface="Open Sans"/>
                        <a:sym typeface="Open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lang="en" sz="1500" u="none" cap="none" strike="noStrike">
                          <a:solidFill>
                            <a:srgbClr val="FF0000"/>
                          </a:solidFill>
                          <a:latin typeface="Open Sans"/>
                          <a:ea typeface="Open Sans"/>
                          <a:cs typeface="Open Sans"/>
                          <a:sym typeface="Open Sans"/>
                        </a:rPr>
                        <a:t>2</a:t>
                      </a:r>
                      <a:r>
                        <a:rPr b="1" lang="en" sz="1500">
                          <a:solidFill>
                            <a:srgbClr val="FF0000"/>
                          </a:solidFill>
                          <a:latin typeface="Open Sans"/>
                          <a:ea typeface="Open Sans"/>
                          <a:cs typeface="Open Sans"/>
                          <a:sym typeface="Open Sans"/>
                        </a:rPr>
                        <a:t>5.83</a:t>
                      </a:r>
                      <a:endParaRPr b="1" sz="1500" u="none" cap="none" strike="noStrike">
                        <a:solidFill>
                          <a:srgbClr val="FF0000"/>
                        </a:solidFill>
                        <a:latin typeface="Open Sans"/>
                        <a:ea typeface="Open Sans"/>
                        <a:cs typeface="Open Sans"/>
                        <a:sym typeface="Open Sans"/>
                      </a:endParaRPr>
                    </a:p>
                  </a:txBody>
                  <a:tcPr marT="45725" marB="45725" marR="91450" marL="914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 sz="1500">
                          <a:latin typeface="Open Sans"/>
                          <a:ea typeface="Open Sans"/>
                          <a:cs typeface="Open Sans"/>
                          <a:sym typeface="Open Sans"/>
                        </a:rPr>
                        <a:t>24.69</a:t>
                      </a:r>
                      <a:endParaRPr sz="1500" u="none" cap="none" strike="noStrike">
                        <a:latin typeface="Open Sans"/>
                        <a:ea typeface="Open Sans"/>
                        <a:cs typeface="Open Sans"/>
                        <a:sym typeface="Open Sans"/>
                      </a:endParaRPr>
                    </a:p>
                  </a:txBody>
                  <a:tcPr marT="45725" marB="45725" marR="91450" marL="91450" anchor="ctr">
                    <a:lnL cap="flat" cmpd="sng" w="28575">
                      <a:solidFill>
                        <a:srgbClr val="000000"/>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515975">
                <a:tc>
                  <a:txBody>
                    <a:bodyPr/>
                    <a:lstStyle/>
                    <a:p>
                      <a:pPr indent="0" lvl="0" marL="0" marR="0" rtl="0" algn="l">
                        <a:spcBef>
                          <a:spcPts val="0"/>
                        </a:spcBef>
                        <a:spcAft>
                          <a:spcPts val="0"/>
                        </a:spcAft>
                        <a:buNone/>
                      </a:pPr>
                      <a:r>
                        <a:rPr lang="en" sz="1500">
                          <a:latin typeface="Open Sans"/>
                          <a:ea typeface="Open Sans"/>
                          <a:cs typeface="Open Sans"/>
                          <a:sym typeface="Open Sans"/>
                        </a:rPr>
                        <a:t>BPE</a:t>
                      </a:r>
                      <a:endParaRPr sz="1500" u="none" cap="none" strike="noStrike">
                        <a:latin typeface="Open Sans"/>
                        <a:ea typeface="Open Sans"/>
                        <a:cs typeface="Open Sans"/>
                        <a:sym typeface="Open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1500">
                          <a:latin typeface="Open Sans"/>
                          <a:ea typeface="Open Sans"/>
                          <a:cs typeface="Open Sans"/>
                          <a:sym typeface="Open Sans"/>
                        </a:rPr>
                        <a:t>25.56</a:t>
                      </a:r>
                      <a:endParaRPr sz="1500" u="none" cap="none" strike="noStrike">
                        <a:latin typeface="Open Sans"/>
                        <a:ea typeface="Open Sans"/>
                        <a:cs typeface="Open Sans"/>
                        <a:sym typeface="Open Sans"/>
                      </a:endParaRPr>
                    </a:p>
                  </a:txBody>
                  <a:tcPr marT="45725" marB="45725" marR="91450" marL="914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b="1" lang="en" sz="1500">
                          <a:solidFill>
                            <a:srgbClr val="FF0000"/>
                          </a:solidFill>
                          <a:latin typeface="Open Sans"/>
                          <a:ea typeface="Open Sans"/>
                          <a:cs typeface="Open Sans"/>
                          <a:sym typeface="Open Sans"/>
                        </a:rPr>
                        <a:t>24.79</a:t>
                      </a:r>
                      <a:endParaRPr b="1" sz="1500" u="none" cap="none" strike="noStrike">
                        <a:solidFill>
                          <a:srgbClr val="FF0000"/>
                        </a:solidFill>
                        <a:latin typeface="Open Sans"/>
                        <a:ea typeface="Open Sans"/>
                        <a:cs typeface="Open Sans"/>
                        <a:sym typeface="Open Sans"/>
                      </a:endParaRPr>
                    </a:p>
                  </a:txBody>
                  <a:tcPr marT="45725" marB="45725" marR="91450" marL="91450" anchor="ctr">
                    <a:lnL cap="flat" cmpd="sng" w="28575">
                      <a:solidFill>
                        <a:srgbClr val="000000"/>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Methods</a:t>
            </a:r>
            <a:endParaRPr/>
          </a:p>
        </p:txBody>
      </p:sp>
      <p:sp>
        <p:nvSpPr>
          <p:cNvPr id="436" name="Google Shape;436;p54"/>
          <p:cNvSpPr txBox="1"/>
          <p:nvPr>
            <p:ph idx="1" type="body"/>
          </p:nvPr>
        </p:nvSpPr>
        <p:spPr>
          <a:xfrm>
            <a:off x="311700" y="1225225"/>
            <a:ext cx="3706200" cy="3354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Font typeface="Arial"/>
              <a:buNone/>
            </a:pPr>
            <a:r>
              <a:rPr b="1" lang="en"/>
              <a:t>Dataset</a:t>
            </a:r>
            <a:endParaRPr sz="1400"/>
          </a:p>
          <a:p>
            <a:pPr indent="-285750" lvl="0" marL="285750" rtl="0" algn="l">
              <a:lnSpc>
                <a:spcPct val="100000"/>
              </a:lnSpc>
              <a:spcBef>
                <a:spcPts val="1000"/>
              </a:spcBef>
              <a:spcAft>
                <a:spcPts val="0"/>
              </a:spcAft>
              <a:buSzPts val="1400"/>
              <a:buFont typeface="Open Sans"/>
              <a:buChar char="•"/>
            </a:pPr>
            <a:r>
              <a:rPr lang="en" sz="1400"/>
              <a:t>IWSLT 2015 dataset + Augmented data of each method</a:t>
            </a:r>
            <a:endParaRPr sz="1400"/>
          </a:p>
          <a:p>
            <a:pPr indent="0" lvl="0" marL="0" rtl="0" algn="l">
              <a:lnSpc>
                <a:spcPct val="100000"/>
              </a:lnSpc>
              <a:spcBef>
                <a:spcPts val="1000"/>
              </a:spcBef>
              <a:spcAft>
                <a:spcPts val="0"/>
              </a:spcAft>
              <a:buClr>
                <a:schemeClr val="dk1"/>
              </a:buClr>
              <a:buFont typeface="Arial"/>
              <a:buNone/>
            </a:pPr>
            <a:r>
              <a:rPr b="1" lang="en" sz="1600"/>
              <a:t>Metrics</a:t>
            </a:r>
            <a:endParaRPr sz="1600"/>
          </a:p>
          <a:p>
            <a:pPr indent="-285750" lvl="0" marL="285750" rtl="0" algn="l">
              <a:lnSpc>
                <a:spcPct val="100000"/>
              </a:lnSpc>
              <a:spcBef>
                <a:spcPts val="1000"/>
              </a:spcBef>
              <a:spcAft>
                <a:spcPts val="0"/>
              </a:spcAft>
              <a:buSzPts val="1400"/>
              <a:buFont typeface="Open Sans"/>
              <a:buChar char="•"/>
            </a:pPr>
            <a:r>
              <a:rPr lang="en" sz="1400"/>
              <a:t>BLEU Score (cased and uncased)</a:t>
            </a:r>
            <a:endParaRPr sz="1400"/>
          </a:p>
          <a:p>
            <a:pPr indent="0" lvl="0" marL="0" rtl="0" algn="l">
              <a:lnSpc>
                <a:spcPct val="100000"/>
              </a:lnSpc>
              <a:spcBef>
                <a:spcPts val="1000"/>
              </a:spcBef>
              <a:spcAft>
                <a:spcPts val="0"/>
              </a:spcAft>
              <a:buNone/>
            </a:pPr>
            <a:r>
              <a:rPr b="1" lang="en" sz="1600"/>
              <a:t>Hyperparameters:</a:t>
            </a:r>
            <a:endParaRPr b="1" sz="1600"/>
          </a:p>
          <a:p>
            <a:pPr indent="-317500" lvl="0" marL="457200" rtl="0" algn="l">
              <a:spcBef>
                <a:spcPts val="1200"/>
              </a:spcBef>
              <a:spcAft>
                <a:spcPts val="0"/>
              </a:spcAft>
              <a:buSzPts val="1400"/>
              <a:buFont typeface="Open Sans"/>
              <a:buChar char="•"/>
            </a:pPr>
            <a:r>
              <a:rPr lang="en" sz="1400">
                <a:latin typeface="Arial"/>
                <a:ea typeface="Arial"/>
                <a:cs typeface="Arial"/>
                <a:sym typeface="Arial"/>
              </a:rPr>
              <a:t>learning rate: 0.001</a:t>
            </a:r>
            <a:endParaRPr sz="1400">
              <a:latin typeface="Arial"/>
              <a:ea typeface="Arial"/>
              <a:cs typeface="Arial"/>
              <a:sym typeface="Arial"/>
            </a:endParaRPr>
          </a:p>
          <a:p>
            <a:pPr indent="-317500" lvl="0" marL="457200" rtl="0" algn="l">
              <a:spcBef>
                <a:spcPts val="0"/>
              </a:spcBef>
              <a:spcAft>
                <a:spcPts val="0"/>
              </a:spcAft>
              <a:buSzPts val="1400"/>
              <a:buFont typeface="Open Sans"/>
              <a:buChar char="•"/>
            </a:pPr>
            <a:r>
              <a:rPr lang="en" sz="1400">
                <a:latin typeface="Arial"/>
                <a:ea typeface="Arial"/>
                <a:cs typeface="Arial"/>
                <a:sym typeface="Arial"/>
              </a:rPr>
              <a:t>epochs: 20</a:t>
            </a:r>
            <a:endParaRPr b="1" sz="1600"/>
          </a:p>
        </p:txBody>
      </p:sp>
      <p:graphicFrame>
        <p:nvGraphicFramePr>
          <p:cNvPr id="437" name="Google Shape;437;p54"/>
          <p:cNvGraphicFramePr/>
          <p:nvPr/>
        </p:nvGraphicFramePr>
        <p:xfrm>
          <a:off x="4017892" y="1225237"/>
          <a:ext cx="3000000" cy="3000000"/>
        </p:xfrm>
        <a:graphic>
          <a:graphicData uri="http://schemas.openxmlformats.org/drawingml/2006/table">
            <a:tbl>
              <a:tblPr>
                <a:noFill/>
                <a:tableStyleId>{F4FF2346-8A29-4967-8BC8-073D74C9C65D}</a:tableStyleId>
              </a:tblPr>
              <a:tblGrid>
                <a:gridCol w="2495850"/>
                <a:gridCol w="2495850"/>
              </a:tblGrid>
              <a:tr h="681725">
                <a:tc>
                  <a:txBody>
                    <a:bodyPr/>
                    <a:lstStyle/>
                    <a:p>
                      <a:pPr indent="0" lvl="0" marL="0" marR="0" rtl="0" algn="ctr">
                        <a:spcBef>
                          <a:spcPts val="0"/>
                        </a:spcBef>
                        <a:spcAft>
                          <a:spcPts val="0"/>
                        </a:spcAft>
                        <a:buNone/>
                      </a:pPr>
                      <a:r>
                        <a:rPr b="1" lang="en" sz="2400" u="none" cap="none" strike="noStrike">
                          <a:latin typeface="Open Sans"/>
                          <a:ea typeface="Open Sans"/>
                          <a:cs typeface="Open Sans"/>
                          <a:sym typeface="Open Sans"/>
                        </a:rPr>
                        <a:t>Dataset</a:t>
                      </a:r>
                      <a:endParaRPr>
                        <a:latin typeface="Open Sans"/>
                        <a:ea typeface="Open Sans"/>
                        <a:cs typeface="Open Sans"/>
                        <a:sym typeface="Open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lang="en" sz="2400" u="none" cap="none" strike="noStrike">
                          <a:latin typeface="Open Sans"/>
                          <a:ea typeface="Open Sans"/>
                          <a:cs typeface="Open Sans"/>
                          <a:sym typeface="Open Sans"/>
                        </a:rPr>
                        <a:t>Sentences</a:t>
                      </a:r>
                      <a:endParaRPr b="1" sz="2400" u="none" cap="none" strike="noStrike">
                        <a:latin typeface="Open Sans"/>
                        <a:ea typeface="Open Sans"/>
                        <a:cs typeface="Open Sans"/>
                        <a:sym typeface="Open Sans"/>
                      </a:endParaRPr>
                    </a:p>
                  </a:txBody>
                  <a:tcPr marT="45725" marB="45725" marR="91450" marL="91450" anchor="ctr">
                    <a:lnL cap="flat" cmpd="sng" w="2857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000000"/>
                      </a:solidFill>
                      <a:prstDash val="solid"/>
                      <a:round/>
                      <a:headEnd len="sm" w="sm" type="none"/>
                      <a:tailEnd len="sm" w="sm" type="none"/>
                    </a:lnB>
                  </a:tcPr>
                </a:tc>
              </a:tr>
              <a:tr h="701050">
                <a:tc>
                  <a:txBody>
                    <a:bodyPr/>
                    <a:lstStyle/>
                    <a:p>
                      <a:pPr indent="0" lvl="0" marL="0" marR="0" rtl="0" algn="ctr">
                        <a:spcBef>
                          <a:spcPts val="0"/>
                        </a:spcBef>
                        <a:spcAft>
                          <a:spcPts val="0"/>
                        </a:spcAft>
                        <a:buNone/>
                      </a:pPr>
                      <a:r>
                        <a:rPr lang="en" sz="2000" u="none" cap="none" strike="noStrike">
                          <a:latin typeface="Open Sans"/>
                          <a:ea typeface="Open Sans"/>
                          <a:cs typeface="Open Sans"/>
                          <a:sym typeface="Open Sans"/>
                        </a:rPr>
                        <a:t>Train</a:t>
                      </a:r>
                      <a:endParaRPr sz="2000" u="none" cap="none" strike="noStrike">
                        <a:latin typeface="Open Sans"/>
                        <a:ea typeface="Open Sans"/>
                        <a:cs typeface="Open Sans"/>
                        <a:sym typeface="Open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 sz="2000" u="none" cap="none" strike="noStrike">
                          <a:solidFill>
                            <a:srgbClr val="000000"/>
                          </a:solidFill>
                          <a:latin typeface="Open Sans"/>
                          <a:ea typeface="Open Sans"/>
                          <a:cs typeface="Open Sans"/>
                          <a:sym typeface="Open Sans"/>
                        </a:rPr>
                        <a:t>133.317 + 65000</a:t>
                      </a:r>
                      <a:r>
                        <a:rPr lang="en" sz="2000">
                          <a:latin typeface="Open Sans"/>
                          <a:ea typeface="Open Sans"/>
                          <a:cs typeface="Open Sans"/>
                          <a:sym typeface="Open Sans"/>
                        </a:rPr>
                        <a:t>(*)</a:t>
                      </a:r>
                      <a:endParaRPr sz="2000" u="none" cap="none" strike="noStrike">
                        <a:solidFill>
                          <a:srgbClr val="000000"/>
                        </a:solidFill>
                        <a:latin typeface="Open Sans"/>
                        <a:ea typeface="Open Sans"/>
                        <a:cs typeface="Open Sans"/>
                        <a:sym typeface="Open Sans"/>
                      </a:endParaRPr>
                    </a:p>
                  </a:txBody>
                  <a:tcPr marT="45725" marB="45725" marR="91450" marL="91450" anchor="ctr">
                    <a:lnL cap="flat" cmpd="sng" w="2857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681725">
                <a:tc>
                  <a:txBody>
                    <a:bodyPr/>
                    <a:lstStyle/>
                    <a:p>
                      <a:pPr indent="0" lvl="0" marL="0" marR="0" rtl="0" algn="ctr">
                        <a:spcBef>
                          <a:spcPts val="0"/>
                        </a:spcBef>
                        <a:spcAft>
                          <a:spcPts val="0"/>
                        </a:spcAft>
                        <a:buNone/>
                      </a:pPr>
                      <a:r>
                        <a:rPr lang="en" sz="2000" u="none" cap="none" strike="noStrike">
                          <a:latin typeface="Open Sans"/>
                          <a:ea typeface="Open Sans"/>
                          <a:cs typeface="Open Sans"/>
                          <a:sym typeface="Open Sans"/>
                        </a:rPr>
                        <a:t>Dev</a:t>
                      </a:r>
                      <a:endParaRPr sz="2000" u="none" cap="none" strike="noStrike">
                        <a:latin typeface="Open Sans"/>
                        <a:ea typeface="Open Sans"/>
                        <a:cs typeface="Open Sans"/>
                        <a:sym typeface="Open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 sz="2000" u="none" cap="none" strike="noStrike">
                          <a:latin typeface="Open Sans"/>
                          <a:ea typeface="Open Sans"/>
                          <a:cs typeface="Open Sans"/>
                          <a:sym typeface="Open Sans"/>
                        </a:rPr>
                        <a:t>1.553</a:t>
                      </a:r>
                      <a:endParaRPr>
                        <a:latin typeface="Open Sans"/>
                        <a:ea typeface="Open Sans"/>
                        <a:cs typeface="Open Sans"/>
                        <a:sym typeface="Open Sans"/>
                      </a:endParaRPr>
                    </a:p>
                  </a:txBody>
                  <a:tcPr marT="45725" marB="45725" marR="91450" marL="91450" anchor="ctr">
                    <a:lnL cap="flat" cmpd="sng" w="2857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681725">
                <a:tc>
                  <a:txBody>
                    <a:bodyPr/>
                    <a:lstStyle/>
                    <a:p>
                      <a:pPr indent="0" lvl="0" marL="0" marR="0" rtl="0" algn="ctr">
                        <a:spcBef>
                          <a:spcPts val="0"/>
                        </a:spcBef>
                        <a:spcAft>
                          <a:spcPts val="0"/>
                        </a:spcAft>
                        <a:buNone/>
                      </a:pPr>
                      <a:r>
                        <a:rPr lang="en" sz="2000" u="none" cap="none" strike="noStrike">
                          <a:latin typeface="Open Sans"/>
                          <a:ea typeface="Open Sans"/>
                          <a:cs typeface="Open Sans"/>
                          <a:sym typeface="Open Sans"/>
                        </a:rPr>
                        <a:t>Test</a:t>
                      </a:r>
                      <a:endParaRPr sz="2000" u="none" cap="none" strike="noStrike">
                        <a:latin typeface="Open Sans"/>
                        <a:ea typeface="Open Sans"/>
                        <a:cs typeface="Open Sans"/>
                        <a:sym typeface="Open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 sz="2000" u="none" cap="none" strike="noStrike">
                          <a:latin typeface="Open Sans"/>
                          <a:ea typeface="Open Sans"/>
                          <a:cs typeface="Open Sans"/>
                          <a:sym typeface="Open Sans"/>
                        </a:rPr>
                        <a:t>1.268</a:t>
                      </a:r>
                      <a:endParaRPr>
                        <a:latin typeface="Open Sans"/>
                        <a:ea typeface="Open Sans"/>
                        <a:cs typeface="Open Sans"/>
                        <a:sym typeface="Open Sans"/>
                      </a:endParaRPr>
                    </a:p>
                  </a:txBody>
                  <a:tcPr marT="45725" marB="45725" marR="91450" marL="91450" anchor="ctr">
                    <a:lnL cap="flat" cmpd="sng" w="2857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438" name="Google Shape;438;p54"/>
          <p:cNvSpPr txBox="1"/>
          <p:nvPr/>
        </p:nvSpPr>
        <p:spPr>
          <a:xfrm>
            <a:off x="6513750" y="4049450"/>
            <a:ext cx="2496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Open Sans"/>
                <a:ea typeface="Open Sans"/>
                <a:cs typeface="Open Sans"/>
                <a:sym typeface="Open Sans"/>
              </a:rPr>
              <a:t>(*): One of the method is unable to generate 65000 sentences pair</a:t>
            </a:r>
            <a:endParaRPr sz="1200">
              <a:latin typeface="Open Sans"/>
              <a:ea typeface="Open Sans"/>
              <a:cs typeface="Open Sans"/>
              <a:sym typeface="Open San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graphicFrame>
        <p:nvGraphicFramePr>
          <p:cNvPr id="443" name="Google Shape;443;p55"/>
          <p:cNvGraphicFramePr/>
          <p:nvPr/>
        </p:nvGraphicFramePr>
        <p:xfrm>
          <a:off x="623049" y="1147214"/>
          <a:ext cx="3000000" cy="3000000"/>
        </p:xfrm>
        <a:graphic>
          <a:graphicData uri="http://schemas.openxmlformats.org/drawingml/2006/table">
            <a:tbl>
              <a:tblPr>
                <a:noFill/>
                <a:tableStyleId>{F4FF2346-8A29-4967-8BC8-073D74C9C65D}</a:tableStyleId>
              </a:tblPr>
              <a:tblGrid>
                <a:gridCol w="2699675"/>
                <a:gridCol w="1305925"/>
                <a:gridCol w="1305925"/>
                <a:gridCol w="2586400"/>
              </a:tblGrid>
              <a:tr h="515975">
                <a:tc>
                  <a:txBody>
                    <a:bodyPr/>
                    <a:lstStyle/>
                    <a:p>
                      <a:pPr indent="0" lvl="0" marL="0" marR="0" rtl="0" algn="ctr">
                        <a:spcBef>
                          <a:spcPts val="0"/>
                        </a:spcBef>
                        <a:spcAft>
                          <a:spcPts val="0"/>
                        </a:spcAft>
                        <a:buNone/>
                      </a:pPr>
                      <a:r>
                        <a:rPr b="1" lang="en" sz="1700" u="none" cap="none" strike="noStrike">
                          <a:latin typeface="Open Sans"/>
                          <a:ea typeface="Open Sans"/>
                          <a:cs typeface="Open Sans"/>
                          <a:sym typeface="Open Sans"/>
                        </a:rPr>
                        <a:t>Augmentation technique</a:t>
                      </a:r>
                      <a:endParaRPr b="1" sz="1700" u="none" cap="none" strike="noStrike">
                        <a:latin typeface="Open Sans"/>
                        <a:ea typeface="Open Sans"/>
                        <a:cs typeface="Open Sans"/>
                        <a:sym typeface="Open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lang="en" sz="1700" u="none" cap="none" strike="noStrike">
                          <a:latin typeface="Open Sans"/>
                          <a:ea typeface="Open Sans"/>
                          <a:cs typeface="Open Sans"/>
                          <a:sym typeface="Open Sans"/>
                        </a:rPr>
                        <a:t>BLEU </a:t>
                      </a:r>
                      <a:r>
                        <a:rPr b="1" lang="en" sz="1700">
                          <a:latin typeface="Open Sans"/>
                          <a:ea typeface="Open Sans"/>
                          <a:cs typeface="Open Sans"/>
                          <a:sym typeface="Open Sans"/>
                        </a:rPr>
                        <a:t>(uncased)</a:t>
                      </a:r>
                      <a:endParaRPr b="1" sz="1700" u="none" cap="none" strike="noStrike">
                        <a:latin typeface="Open Sans"/>
                        <a:ea typeface="Open Sans"/>
                        <a:cs typeface="Open Sans"/>
                        <a:sym typeface="Open Sans"/>
                      </a:endParaRPr>
                    </a:p>
                  </a:txBody>
                  <a:tcPr marT="45725" marB="45725" marR="91450" marL="914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Clr>
                          <a:schemeClr val="dk1"/>
                        </a:buClr>
                        <a:buFont typeface="Arial"/>
                        <a:buNone/>
                      </a:pPr>
                      <a:r>
                        <a:rPr b="1" lang="en" sz="1700">
                          <a:solidFill>
                            <a:schemeClr val="dk1"/>
                          </a:solidFill>
                          <a:latin typeface="Open Sans"/>
                          <a:ea typeface="Open Sans"/>
                          <a:cs typeface="Open Sans"/>
                          <a:sym typeface="Open Sans"/>
                        </a:rPr>
                        <a:t>BLEU (cased)</a:t>
                      </a:r>
                      <a:endParaRPr b="1" sz="1700" u="none" cap="none" strike="noStrike">
                        <a:latin typeface="Open Sans"/>
                        <a:ea typeface="Open Sans"/>
                        <a:cs typeface="Open Sans"/>
                        <a:sym typeface="Open Sans"/>
                      </a:endParaRPr>
                    </a:p>
                  </a:txBody>
                  <a:tcPr marT="45725" marB="45725" marR="91450" marL="914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lang="en" sz="1700" u="none" cap="none" strike="noStrike">
                          <a:latin typeface="Open Sans"/>
                          <a:ea typeface="Open Sans"/>
                          <a:cs typeface="Open Sans"/>
                          <a:sym typeface="Open Sans"/>
                        </a:rPr>
                        <a:t>Able to generate 65k pairs?</a:t>
                      </a:r>
                      <a:endParaRPr b="1" sz="1700" u="none" cap="none" strike="noStrike">
                        <a:latin typeface="Open Sans"/>
                        <a:ea typeface="Open Sans"/>
                        <a:cs typeface="Open Sans"/>
                        <a:sym typeface="Open Sans"/>
                      </a:endParaRPr>
                    </a:p>
                  </a:txBody>
                  <a:tcPr marT="45725" marB="45725" marR="91450" marL="91450" anchor="ctr">
                    <a:lnL cap="flat" cmpd="sng" w="2857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000000"/>
                      </a:solidFill>
                      <a:prstDash val="solid"/>
                      <a:round/>
                      <a:headEnd len="sm" w="sm" type="none"/>
                      <a:tailEnd len="sm" w="sm" type="none"/>
                    </a:lnB>
                  </a:tcPr>
                </a:tc>
              </a:tr>
              <a:tr h="515975">
                <a:tc>
                  <a:txBody>
                    <a:bodyPr/>
                    <a:lstStyle/>
                    <a:p>
                      <a:pPr indent="0" lvl="0" marL="0" marR="0" rtl="0" algn="l">
                        <a:spcBef>
                          <a:spcPts val="0"/>
                        </a:spcBef>
                        <a:spcAft>
                          <a:spcPts val="0"/>
                        </a:spcAft>
                        <a:buNone/>
                      </a:pPr>
                      <a:r>
                        <a:rPr lang="en" sz="1500">
                          <a:latin typeface="Open Sans"/>
                          <a:ea typeface="Open Sans"/>
                          <a:cs typeface="Open Sans"/>
                          <a:sym typeface="Open Sans"/>
                        </a:rPr>
                        <a:t>None (Word Segmentation)</a:t>
                      </a:r>
                      <a:endParaRPr sz="1500" u="none" cap="none" strike="noStrike">
                        <a:latin typeface="Open Sans"/>
                        <a:ea typeface="Open Sans"/>
                        <a:cs typeface="Open Sans"/>
                        <a:sym typeface="Open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lang="en" sz="1500">
                          <a:solidFill>
                            <a:srgbClr val="00B050"/>
                          </a:solidFill>
                          <a:latin typeface="Open Sans"/>
                          <a:ea typeface="Open Sans"/>
                          <a:cs typeface="Open Sans"/>
                          <a:sym typeface="Open Sans"/>
                        </a:rPr>
                        <a:t>25.83</a:t>
                      </a:r>
                      <a:endParaRPr b="1" sz="1500" u="none" cap="none" strike="noStrike">
                        <a:solidFill>
                          <a:srgbClr val="00B050"/>
                        </a:solidFill>
                        <a:latin typeface="Open Sans"/>
                        <a:ea typeface="Open Sans"/>
                        <a:cs typeface="Open Sans"/>
                        <a:sym typeface="Open Sans"/>
                      </a:endParaRPr>
                    </a:p>
                  </a:txBody>
                  <a:tcPr marT="45725" marB="45725" marR="91450" marL="914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lang="en" sz="1500">
                          <a:solidFill>
                            <a:srgbClr val="00B050"/>
                          </a:solidFill>
                          <a:latin typeface="Open Sans"/>
                          <a:ea typeface="Open Sans"/>
                          <a:cs typeface="Open Sans"/>
                          <a:sym typeface="Open Sans"/>
                        </a:rPr>
                        <a:t>24.69</a:t>
                      </a:r>
                      <a:endParaRPr b="1" sz="1500" u="none" cap="none" strike="noStrike">
                        <a:solidFill>
                          <a:srgbClr val="00B050"/>
                        </a:solidFill>
                        <a:latin typeface="Open Sans"/>
                        <a:ea typeface="Open Sans"/>
                        <a:cs typeface="Open Sans"/>
                        <a:sym typeface="Open Sans"/>
                      </a:endParaRPr>
                    </a:p>
                  </a:txBody>
                  <a:tcPr marT="45725" marB="45725" marR="91450" marL="914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 sz="1500" u="none" cap="none" strike="noStrike">
                          <a:latin typeface="Open Sans"/>
                          <a:ea typeface="Open Sans"/>
                          <a:cs typeface="Open Sans"/>
                          <a:sym typeface="Open Sans"/>
                        </a:rPr>
                        <a:t>-</a:t>
                      </a:r>
                      <a:endParaRPr sz="1500" u="none" cap="none" strike="noStrike">
                        <a:latin typeface="Open Sans"/>
                        <a:ea typeface="Open Sans"/>
                        <a:cs typeface="Open Sans"/>
                        <a:sym typeface="Open Sans"/>
                      </a:endParaRPr>
                    </a:p>
                  </a:txBody>
                  <a:tcPr marT="45725" marB="45725" marR="91450" marL="91450" anchor="ctr">
                    <a:lnL cap="flat" cmpd="sng" w="2857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515975">
                <a:tc>
                  <a:txBody>
                    <a:bodyPr/>
                    <a:lstStyle/>
                    <a:p>
                      <a:pPr indent="0" lvl="0" marL="0" marR="0" rtl="0" algn="l">
                        <a:spcBef>
                          <a:spcPts val="0"/>
                        </a:spcBef>
                        <a:spcAft>
                          <a:spcPts val="0"/>
                        </a:spcAft>
                        <a:buNone/>
                      </a:pPr>
                      <a:r>
                        <a:rPr lang="en" sz="1500" u="none" cap="none" strike="noStrike">
                          <a:latin typeface="Open Sans"/>
                          <a:ea typeface="Open Sans"/>
                          <a:cs typeface="Open Sans"/>
                          <a:sym typeface="Open Sans"/>
                        </a:rPr>
                        <a:t>Synonym replacement</a:t>
                      </a:r>
                      <a:endParaRPr sz="1500" u="none" cap="none" strike="noStrike">
                        <a:latin typeface="Open Sans"/>
                        <a:ea typeface="Open Sans"/>
                        <a:cs typeface="Open Sans"/>
                        <a:sym typeface="Open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 sz="1500" u="none" cap="none" strike="noStrike">
                          <a:latin typeface="Open Sans"/>
                          <a:ea typeface="Open Sans"/>
                          <a:cs typeface="Open Sans"/>
                          <a:sym typeface="Open Sans"/>
                        </a:rPr>
                        <a:t>27.</a:t>
                      </a:r>
                      <a:r>
                        <a:rPr lang="en" sz="1500">
                          <a:latin typeface="Open Sans"/>
                          <a:ea typeface="Open Sans"/>
                          <a:cs typeface="Open Sans"/>
                          <a:sym typeface="Open Sans"/>
                        </a:rPr>
                        <a:t>56</a:t>
                      </a:r>
                      <a:endParaRPr sz="1500" u="none" cap="none" strike="noStrike">
                        <a:latin typeface="Open Sans"/>
                        <a:ea typeface="Open Sans"/>
                        <a:cs typeface="Open Sans"/>
                        <a:sym typeface="Open Sans"/>
                      </a:endParaRPr>
                    </a:p>
                  </a:txBody>
                  <a:tcPr marT="45725" marB="45725" marR="91450" marL="914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 sz="1500">
                          <a:latin typeface="Open Sans"/>
                          <a:ea typeface="Open Sans"/>
                          <a:cs typeface="Open Sans"/>
                          <a:sym typeface="Open Sans"/>
                        </a:rPr>
                        <a:t>26.39</a:t>
                      </a:r>
                      <a:endParaRPr sz="1500" u="none" cap="none" strike="noStrike">
                        <a:latin typeface="Open Sans"/>
                        <a:ea typeface="Open Sans"/>
                        <a:cs typeface="Open Sans"/>
                        <a:sym typeface="Open Sans"/>
                      </a:endParaRPr>
                    </a:p>
                  </a:txBody>
                  <a:tcPr marT="45725" marB="45725" marR="91450" marL="914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 sz="1500" u="none" cap="none" strike="noStrike">
                          <a:latin typeface="Open Sans"/>
                          <a:ea typeface="Open Sans"/>
                          <a:cs typeface="Open Sans"/>
                          <a:sym typeface="Open Sans"/>
                        </a:rPr>
                        <a:t>Yes</a:t>
                      </a:r>
                      <a:endParaRPr sz="1500" u="none" cap="none" strike="noStrike">
                        <a:latin typeface="Open Sans"/>
                        <a:ea typeface="Open Sans"/>
                        <a:cs typeface="Open Sans"/>
                        <a:sym typeface="Open Sans"/>
                      </a:endParaRPr>
                    </a:p>
                  </a:txBody>
                  <a:tcPr marT="45725" marB="45725" marR="91450" marL="91450" anchor="ctr">
                    <a:lnL cap="flat" cmpd="sng" w="2857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515975">
                <a:tc>
                  <a:txBody>
                    <a:bodyPr/>
                    <a:lstStyle/>
                    <a:p>
                      <a:pPr indent="0" lvl="0" marL="0" marR="0" rtl="0" algn="l">
                        <a:spcBef>
                          <a:spcPts val="0"/>
                        </a:spcBef>
                        <a:spcAft>
                          <a:spcPts val="0"/>
                        </a:spcAft>
                        <a:buNone/>
                      </a:pPr>
                      <a:r>
                        <a:rPr lang="en" sz="1500" u="none" cap="none" strike="noStrike">
                          <a:latin typeface="Open Sans"/>
                          <a:ea typeface="Open Sans"/>
                          <a:cs typeface="Open Sans"/>
                          <a:sym typeface="Open Sans"/>
                        </a:rPr>
                        <a:t>Back Translation</a:t>
                      </a:r>
                      <a:endParaRPr sz="1500" u="none" cap="none" strike="noStrike">
                        <a:latin typeface="Open Sans"/>
                        <a:ea typeface="Open Sans"/>
                        <a:cs typeface="Open Sans"/>
                        <a:sym typeface="Open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lang="en" sz="1500">
                          <a:solidFill>
                            <a:srgbClr val="FF0000"/>
                          </a:solidFill>
                          <a:latin typeface="Open Sans"/>
                          <a:ea typeface="Open Sans"/>
                          <a:cs typeface="Open Sans"/>
                          <a:sym typeface="Open Sans"/>
                        </a:rPr>
                        <a:t>29.01</a:t>
                      </a:r>
                      <a:endParaRPr b="1" sz="1500" u="none" cap="none" strike="noStrike">
                        <a:solidFill>
                          <a:srgbClr val="FF0000"/>
                        </a:solidFill>
                        <a:latin typeface="Open Sans"/>
                        <a:ea typeface="Open Sans"/>
                        <a:cs typeface="Open Sans"/>
                        <a:sym typeface="Open Sans"/>
                      </a:endParaRPr>
                    </a:p>
                  </a:txBody>
                  <a:tcPr marT="45725" marB="45725" marR="91450" marL="914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lang="en" sz="1500">
                          <a:solidFill>
                            <a:srgbClr val="FF0000"/>
                          </a:solidFill>
                          <a:latin typeface="Open Sans"/>
                          <a:ea typeface="Open Sans"/>
                          <a:cs typeface="Open Sans"/>
                          <a:sym typeface="Open Sans"/>
                        </a:rPr>
                        <a:t>27.69</a:t>
                      </a:r>
                      <a:endParaRPr b="1" sz="1500" u="none" cap="none" strike="noStrike">
                        <a:solidFill>
                          <a:srgbClr val="FF0000"/>
                        </a:solidFill>
                        <a:latin typeface="Open Sans"/>
                        <a:ea typeface="Open Sans"/>
                        <a:cs typeface="Open Sans"/>
                        <a:sym typeface="Open Sans"/>
                      </a:endParaRPr>
                    </a:p>
                  </a:txBody>
                  <a:tcPr marT="45725" marB="45725" marR="91450" marL="914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 sz="1500" u="none" cap="none" strike="noStrike">
                          <a:latin typeface="Open Sans"/>
                          <a:ea typeface="Open Sans"/>
                          <a:cs typeface="Open Sans"/>
                          <a:sym typeface="Open Sans"/>
                        </a:rPr>
                        <a:t>Yes</a:t>
                      </a:r>
                      <a:endParaRPr sz="1500" u="none" cap="none" strike="noStrike">
                        <a:latin typeface="Open Sans"/>
                        <a:ea typeface="Open Sans"/>
                        <a:cs typeface="Open Sans"/>
                        <a:sym typeface="Open Sans"/>
                      </a:endParaRPr>
                    </a:p>
                  </a:txBody>
                  <a:tcPr marT="45725" marB="45725" marR="91450" marL="91450" anchor="ctr">
                    <a:lnL cap="flat" cmpd="sng" w="2857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515975">
                <a:tc>
                  <a:txBody>
                    <a:bodyPr/>
                    <a:lstStyle/>
                    <a:p>
                      <a:pPr indent="0" lvl="0" marL="0" marR="0" rtl="0" algn="l">
                        <a:spcBef>
                          <a:spcPts val="0"/>
                        </a:spcBef>
                        <a:spcAft>
                          <a:spcPts val="0"/>
                        </a:spcAft>
                        <a:buNone/>
                      </a:pPr>
                      <a:r>
                        <a:rPr lang="en" sz="1500" u="none" cap="none" strike="noStrike">
                          <a:latin typeface="Open Sans"/>
                          <a:ea typeface="Open Sans"/>
                          <a:cs typeface="Open Sans"/>
                          <a:sym typeface="Open Sans"/>
                        </a:rPr>
                        <a:t>English - French Back Translation</a:t>
                      </a:r>
                      <a:endParaRPr sz="1500" u="none" cap="none" strike="noStrike">
                        <a:latin typeface="Open Sans"/>
                        <a:ea typeface="Open Sans"/>
                        <a:cs typeface="Open Sans"/>
                        <a:sym typeface="Open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 sz="1500" u="none" cap="none" strike="noStrike">
                          <a:latin typeface="Open Sans"/>
                          <a:ea typeface="Open Sans"/>
                          <a:cs typeface="Open Sans"/>
                          <a:sym typeface="Open Sans"/>
                        </a:rPr>
                        <a:t>27.</a:t>
                      </a:r>
                      <a:r>
                        <a:rPr lang="en" sz="1500">
                          <a:latin typeface="Open Sans"/>
                          <a:ea typeface="Open Sans"/>
                          <a:cs typeface="Open Sans"/>
                          <a:sym typeface="Open Sans"/>
                        </a:rPr>
                        <a:t>53</a:t>
                      </a:r>
                      <a:endParaRPr sz="1500" u="none" cap="none" strike="noStrike">
                        <a:latin typeface="Open Sans"/>
                        <a:ea typeface="Open Sans"/>
                        <a:cs typeface="Open Sans"/>
                        <a:sym typeface="Open Sans"/>
                      </a:endParaRPr>
                    </a:p>
                  </a:txBody>
                  <a:tcPr marT="45725" marB="45725" marR="91450" marL="914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 sz="1500">
                          <a:latin typeface="Open Sans"/>
                          <a:ea typeface="Open Sans"/>
                          <a:cs typeface="Open Sans"/>
                          <a:sym typeface="Open Sans"/>
                        </a:rPr>
                        <a:t>26.34</a:t>
                      </a:r>
                      <a:endParaRPr sz="1500" u="none" cap="none" strike="noStrike">
                        <a:latin typeface="Open Sans"/>
                        <a:ea typeface="Open Sans"/>
                        <a:cs typeface="Open Sans"/>
                        <a:sym typeface="Open Sans"/>
                      </a:endParaRPr>
                    </a:p>
                  </a:txBody>
                  <a:tcPr marT="45725" marB="45725" marR="91450" marL="914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 sz="1500" u="none" cap="none" strike="noStrike">
                          <a:latin typeface="Open Sans"/>
                          <a:ea typeface="Open Sans"/>
                          <a:cs typeface="Open Sans"/>
                          <a:sym typeface="Open Sans"/>
                        </a:rPr>
                        <a:t>Yes</a:t>
                      </a:r>
                      <a:endParaRPr sz="1500" u="none" cap="none" strike="noStrike">
                        <a:latin typeface="Open Sans"/>
                        <a:ea typeface="Open Sans"/>
                        <a:cs typeface="Open Sans"/>
                        <a:sym typeface="Open Sans"/>
                      </a:endParaRPr>
                    </a:p>
                  </a:txBody>
                  <a:tcPr marT="45725" marB="45725" marR="91450" marL="91450" anchor="ctr">
                    <a:lnL cap="flat" cmpd="sng" w="2857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515975">
                <a:tc>
                  <a:txBody>
                    <a:bodyPr/>
                    <a:lstStyle/>
                    <a:p>
                      <a:pPr indent="0" lvl="0" marL="0" marR="0" rtl="0" algn="l">
                        <a:spcBef>
                          <a:spcPts val="0"/>
                        </a:spcBef>
                        <a:spcAft>
                          <a:spcPts val="0"/>
                        </a:spcAft>
                        <a:buNone/>
                      </a:pPr>
                      <a:r>
                        <a:rPr lang="en" sz="1500" u="none" cap="none" strike="noStrike">
                          <a:latin typeface="Open Sans"/>
                          <a:ea typeface="Open Sans"/>
                          <a:cs typeface="Open Sans"/>
                          <a:sym typeface="Open Sans"/>
                        </a:rPr>
                        <a:t>Contractions</a:t>
                      </a:r>
                      <a:endParaRPr sz="1500" u="none" cap="none" strike="noStrike">
                        <a:latin typeface="Open Sans"/>
                        <a:ea typeface="Open Sans"/>
                        <a:cs typeface="Open Sans"/>
                        <a:sym typeface="Open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1500" u="none" cap="none" strike="noStrike">
                          <a:latin typeface="Open Sans"/>
                          <a:ea typeface="Open Sans"/>
                          <a:cs typeface="Open Sans"/>
                          <a:sym typeface="Open Sans"/>
                        </a:rPr>
                        <a:t>2</a:t>
                      </a:r>
                      <a:r>
                        <a:rPr lang="en" sz="1500">
                          <a:latin typeface="Open Sans"/>
                          <a:ea typeface="Open Sans"/>
                          <a:cs typeface="Open Sans"/>
                          <a:sym typeface="Open Sans"/>
                        </a:rPr>
                        <a:t>6.84</a:t>
                      </a:r>
                      <a:endParaRPr sz="1500" u="none" cap="none" strike="noStrike">
                        <a:latin typeface="Open Sans"/>
                        <a:ea typeface="Open Sans"/>
                        <a:cs typeface="Open Sans"/>
                        <a:sym typeface="Open Sans"/>
                      </a:endParaRPr>
                    </a:p>
                  </a:txBody>
                  <a:tcPr marT="45725" marB="45725" marR="91450" marL="914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1500">
                          <a:latin typeface="Open Sans"/>
                          <a:ea typeface="Open Sans"/>
                          <a:cs typeface="Open Sans"/>
                          <a:sym typeface="Open Sans"/>
                        </a:rPr>
                        <a:t>25.71</a:t>
                      </a:r>
                      <a:endParaRPr sz="1500" u="none" cap="none" strike="noStrike">
                        <a:latin typeface="Open Sans"/>
                        <a:ea typeface="Open Sans"/>
                        <a:cs typeface="Open Sans"/>
                        <a:sym typeface="Open Sans"/>
                      </a:endParaRPr>
                    </a:p>
                  </a:txBody>
                  <a:tcPr marT="45725" marB="45725" marR="91450" marL="914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1500" u="none" cap="none" strike="noStrike">
                          <a:latin typeface="Open Sans"/>
                          <a:ea typeface="Open Sans"/>
                          <a:cs typeface="Open Sans"/>
                          <a:sym typeface="Open Sans"/>
                        </a:rPr>
                        <a:t>No (46,466)</a:t>
                      </a:r>
                      <a:endParaRPr sz="1500" u="none" cap="none" strike="noStrike">
                        <a:latin typeface="Open Sans"/>
                        <a:ea typeface="Open Sans"/>
                        <a:cs typeface="Open Sans"/>
                        <a:sym typeface="Open Sans"/>
                      </a:endParaRPr>
                    </a:p>
                  </a:txBody>
                  <a:tcPr marT="45725" marB="45725" marR="91450" marL="91450" anchor="ctr">
                    <a:lnL cap="flat" cmpd="sng" w="2857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sp>
        <p:nvSpPr>
          <p:cNvPr id="444" name="Google Shape;444;p55"/>
          <p:cNvSpPr txBox="1"/>
          <p:nvPr>
            <p:ph type="title"/>
          </p:nvPr>
        </p:nvSpPr>
        <p:spPr>
          <a:xfrm>
            <a:off x="364288" y="1690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Experiment 2: Data Augmentation</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Pros &amp; Cons</a:t>
            </a:r>
            <a:endParaRPr/>
          </a:p>
        </p:txBody>
      </p:sp>
      <p:graphicFrame>
        <p:nvGraphicFramePr>
          <p:cNvPr id="450" name="Google Shape;450;p56"/>
          <p:cNvGraphicFramePr/>
          <p:nvPr/>
        </p:nvGraphicFramePr>
        <p:xfrm>
          <a:off x="311705" y="1058318"/>
          <a:ext cx="3000000" cy="3000000"/>
        </p:xfrm>
        <a:graphic>
          <a:graphicData uri="http://schemas.openxmlformats.org/drawingml/2006/table">
            <a:tbl>
              <a:tblPr>
                <a:noFill/>
                <a:tableStyleId>{F4FF2346-8A29-4967-8BC8-073D74C9C65D}</a:tableStyleId>
              </a:tblPr>
              <a:tblGrid>
                <a:gridCol w="2143200"/>
                <a:gridCol w="3108625"/>
                <a:gridCol w="3268775"/>
              </a:tblGrid>
              <a:tr h="418175">
                <a:tc>
                  <a:txBody>
                    <a:bodyPr/>
                    <a:lstStyle/>
                    <a:p>
                      <a:pPr indent="0" lvl="0" marL="0" marR="0" rtl="0" algn="ctr">
                        <a:spcBef>
                          <a:spcPts val="0"/>
                        </a:spcBef>
                        <a:spcAft>
                          <a:spcPts val="0"/>
                        </a:spcAft>
                        <a:buNone/>
                      </a:pPr>
                      <a:r>
                        <a:rPr b="1" i="0" lang="en" sz="2000" u="none" cap="none" strike="noStrike">
                          <a:solidFill>
                            <a:srgbClr val="000000"/>
                          </a:solidFill>
                          <a:latin typeface="Open Sans"/>
                          <a:ea typeface="Open Sans"/>
                          <a:cs typeface="Open Sans"/>
                          <a:sym typeface="Open Sans"/>
                        </a:rPr>
                        <a:t>Technique</a:t>
                      </a:r>
                      <a:endParaRPr b="1" sz="2000" u="none" cap="none" strike="noStrike">
                        <a:latin typeface="Open Sans"/>
                        <a:ea typeface="Open Sans"/>
                        <a:cs typeface="Open Sans"/>
                        <a:sym typeface="Open Sans"/>
                      </a:endParaRPr>
                    </a:p>
                  </a:txBody>
                  <a:tcPr marT="53475" marB="53475" marR="53475" marL="53475" anchor="ctr">
                    <a:lnL cap="flat" cmpd="sng" w="9525">
                      <a:solidFill>
                        <a:srgbClr val="000000">
                          <a:alpha val="0"/>
                        </a:srgbClr>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 sz="2000" u="none" cap="none" strike="noStrike">
                          <a:solidFill>
                            <a:srgbClr val="000000"/>
                          </a:solidFill>
                          <a:latin typeface="Open Sans"/>
                          <a:ea typeface="Open Sans"/>
                          <a:cs typeface="Open Sans"/>
                          <a:sym typeface="Open Sans"/>
                        </a:rPr>
                        <a:t>Pros</a:t>
                      </a:r>
                      <a:endParaRPr b="1" sz="2000" u="none" cap="none" strike="noStrike">
                        <a:latin typeface="Open Sans"/>
                        <a:ea typeface="Open Sans"/>
                        <a:cs typeface="Open Sans"/>
                        <a:sym typeface="Open Sans"/>
                      </a:endParaRPr>
                    </a:p>
                  </a:txBody>
                  <a:tcPr marT="53475" marB="53475" marR="53475" marL="5347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 sz="2000" u="none" cap="none" strike="noStrike">
                          <a:solidFill>
                            <a:srgbClr val="000000"/>
                          </a:solidFill>
                          <a:latin typeface="Open Sans"/>
                          <a:ea typeface="Open Sans"/>
                          <a:cs typeface="Open Sans"/>
                          <a:sym typeface="Open Sans"/>
                        </a:rPr>
                        <a:t>Cons</a:t>
                      </a:r>
                      <a:endParaRPr b="1" sz="2000" u="none" cap="none" strike="noStrike">
                        <a:latin typeface="Open Sans"/>
                        <a:ea typeface="Open Sans"/>
                        <a:cs typeface="Open Sans"/>
                        <a:sym typeface="Open Sans"/>
                      </a:endParaRPr>
                    </a:p>
                  </a:txBody>
                  <a:tcPr marT="53475" marB="53475" marR="53475" marL="53475" anchor="ctr">
                    <a:lnL cap="flat" cmpd="sng" w="2857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000000"/>
                      </a:solidFill>
                      <a:prstDash val="solid"/>
                      <a:round/>
                      <a:headEnd len="sm" w="sm" type="none"/>
                      <a:tailEnd len="sm" w="sm" type="none"/>
                    </a:lnB>
                  </a:tcPr>
                </a:tc>
              </a:tr>
              <a:tr h="753275">
                <a:tc>
                  <a:txBody>
                    <a:bodyPr/>
                    <a:lstStyle/>
                    <a:p>
                      <a:pPr indent="0" lvl="0" marL="0" marR="0" rtl="0" algn="l">
                        <a:spcBef>
                          <a:spcPts val="0"/>
                        </a:spcBef>
                        <a:spcAft>
                          <a:spcPts val="0"/>
                        </a:spcAft>
                        <a:buNone/>
                      </a:pPr>
                      <a:r>
                        <a:rPr i="0" lang="en" sz="1300" u="none" cap="none" strike="noStrike">
                          <a:solidFill>
                            <a:srgbClr val="000000"/>
                          </a:solidFill>
                          <a:latin typeface="Open Sans"/>
                          <a:ea typeface="Open Sans"/>
                          <a:cs typeface="Open Sans"/>
                          <a:sym typeface="Open Sans"/>
                        </a:rPr>
                        <a:t>Synonym replacement</a:t>
                      </a:r>
                      <a:endParaRPr sz="1300" u="none" cap="none" strike="noStrike">
                        <a:latin typeface="Open Sans"/>
                        <a:ea typeface="Open Sans"/>
                        <a:cs typeface="Open Sans"/>
                        <a:sym typeface="Open Sans"/>
                      </a:endParaRPr>
                    </a:p>
                  </a:txBody>
                  <a:tcPr marT="63500" marB="63500" marR="63500" marL="63500" anchor="ctr">
                    <a:lnL cap="flat" cmpd="sng" w="9525">
                      <a:solidFill>
                        <a:srgbClr val="000000">
                          <a:alpha val="0"/>
                        </a:srgbClr>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en" sz="1300" u="none" cap="none" strike="noStrike">
                          <a:solidFill>
                            <a:srgbClr val="000000"/>
                          </a:solidFill>
                          <a:latin typeface="Open Sans"/>
                          <a:ea typeface="Open Sans"/>
                          <a:cs typeface="Open Sans"/>
                          <a:sym typeface="Open Sans"/>
                        </a:rPr>
                        <a:t>Only requires mono-lingual data</a:t>
                      </a:r>
                      <a:endParaRPr sz="1300" u="none" cap="none" strike="noStrike">
                        <a:latin typeface="Open Sans"/>
                        <a:ea typeface="Open Sans"/>
                        <a:cs typeface="Open Sans"/>
                        <a:sym typeface="Open Sans"/>
                      </a:endParaRPr>
                    </a:p>
                    <a:p>
                      <a:pPr indent="0" lvl="0" marL="0" marR="0" rtl="0" algn="l">
                        <a:spcBef>
                          <a:spcPts val="0"/>
                        </a:spcBef>
                        <a:spcAft>
                          <a:spcPts val="0"/>
                        </a:spcAft>
                        <a:buNone/>
                      </a:pPr>
                      <a:r>
                        <a:rPr i="0" lang="en" sz="1300" u="none" cap="none" strike="noStrike">
                          <a:solidFill>
                            <a:srgbClr val="000000"/>
                          </a:solidFill>
                          <a:latin typeface="Open Sans"/>
                          <a:ea typeface="Open Sans"/>
                          <a:cs typeface="Open Sans"/>
                          <a:sym typeface="Open Sans"/>
                        </a:rPr>
                        <a:t>Can be used for both high and low-resource language</a:t>
                      </a:r>
                      <a:endParaRPr sz="1300" u="none" cap="none" strike="noStrike">
                        <a:latin typeface="Open Sans"/>
                        <a:ea typeface="Open Sans"/>
                        <a:cs typeface="Open Sans"/>
                        <a:sym typeface="Open Sans"/>
                      </a:endParaRPr>
                    </a:p>
                  </a:txBody>
                  <a:tcPr marT="63500" marB="63500" marR="63500" marL="63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en" sz="1300" u="none" cap="none" strike="noStrike">
                          <a:solidFill>
                            <a:srgbClr val="000000"/>
                          </a:solidFill>
                          <a:latin typeface="Open Sans"/>
                          <a:ea typeface="Open Sans"/>
                          <a:cs typeface="Open Sans"/>
                          <a:sym typeface="Open Sans"/>
                        </a:rPr>
                        <a:t>Occasional semantic change</a:t>
                      </a:r>
                      <a:endParaRPr sz="1300" u="none" cap="none" strike="noStrike">
                        <a:latin typeface="Open Sans"/>
                        <a:ea typeface="Open Sans"/>
                        <a:cs typeface="Open Sans"/>
                        <a:sym typeface="Open Sans"/>
                      </a:endParaRPr>
                    </a:p>
                    <a:p>
                      <a:pPr indent="0" lvl="0" marL="0" marR="0" rtl="0" algn="l">
                        <a:spcBef>
                          <a:spcPts val="0"/>
                        </a:spcBef>
                        <a:spcAft>
                          <a:spcPts val="0"/>
                        </a:spcAft>
                        <a:buNone/>
                      </a:pPr>
                      <a:r>
                        <a:rPr i="0" lang="en" sz="1300" u="none" cap="none" strike="noStrike">
                          <a:solidFill>
                            <a:srgbClr val="000000"/>
                          </a:solidFill>
                          <a:latin typeface="Open Sans"/>
                          <a:ea typeface="Open Sans"/>
                          <a:cs typeface="Open Sans"/>
                          <a:sym typeface="Open Sans"/>
                        </a:rPr>
                        <a:t>Unnaturalness</a:t>
                      </a:r>
                      <a:endParaRPr sz="1300" u="none" cap="none" strike="noStrike">
                        <a:latin typeface="Open Sans"/>
                        <a:ea typeface="Open Sans"/>
                        <a:cs typeface="Open Sans"/>
                        <a:sym typeface="Open Sans"/>
                      </a:endParaRPr>
                    </a:p>
                  </a:txBody>
                  <a:tcPr marT="63500" marB="63500" marR="63500" marL="63500" anchor="ctr">
                    <a:lnL cap="flat" cmpd="sng" w="2857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541400">
                <a:tc>
                  <a:txBody>
                    <a:bodyPr/>
                    <a:lstStyle/>
                    <a:p>
                      <a:pPr indent="0" lvl="0" marL="0" marR="0" rtl="0" algn="l">
                        <a:spcBef>
                          <a:spcPts val="0"/>
                        </a:spcBef>
                        <a:spcAft>
                          <a:spcPts val="0"/>
                        </a:spcAft>
                        <a:buNone/>
                      </a:pPr>
                      <a:r>
                        <a:rPr i="0" lang="en" sz="1300" u="none" cap="none" strike="noStrike">
                          <a:solidFill>
                            <a:srgbClr val="000000"/>
                          </a:solidFill>
                          <a:latin typeface="Open Sans"/>
                          <a:ea typeface="Open Sans"/>
                          <a:cs typeface="Open Sans"/>
                          <a:sym typeface="Open Sans"/>
                        </a:rPr>
                        <a:t>Back translation</a:t>
                      </a:r>
                      <a:endParaRPr sz="1300" u="none" cap="none" strike="noStrike">
                        <a:latin typeface="Open Sans"/>
                        <a:ea typeface="Open Sans"/>
                        <a:cs typeface="Open Sans"/>
                        <a:sym typeface="Open Sans"/>
                      </a:endParaRPr>
                    </a:p>
                  </a:txBody>
                  <a:tcPr marT="63500" marB="63500" marR="63500" marL="63500" anchor="ctr">
                    <a:lnL cap="flat" cmpd="sng" w="9525">
                      <a:solidFill>
                        <a:srgbClr val="000000">
                          <a:alpha val="0"/>
                        </a:srgbClr>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en" sz="1300" u="none" cap="none" strike="noStrike">
                          <a:solidFill>
                            <a:srgbClr val="000000"/>
                          </a:solidFill>
                          <a:latin typeface="Open Sans"/>
                          <a:ea typeface="Open Sans"/>
                          <a:cs typeface="Open Sans"/>
                          <a:sym typeface="Open Sans"/>
                        </a:rPr>
                        <a:t>Utilize huge mono-lingual dataset</a:t>
                      </a:r>
                      <a:endParaRPr sz="1300" u="none" cap="none" strike="noStrike">
                        <a:latin typeface="Open Sans"/>
                        <a:ea typeface="Open Sans"/>
                        <a:cs typeface="Open Sans"/>
                        <a:sym typeface="Open Sans"/>
                      </a:endParaRPr>
                    </a:p>
                  </a:txBody>
                  <a:tcPr marT="63500" marB="63500" marR="63500" marL="63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en" sz="1300" u="none" cap="none" strike="noStrike">
                          <a:solidFill>
                            <a:srgbClr val="000000"/>
                          </a:solidFill>
                          <a:latin typeface="Open Sans"/>
                          <a:ea typeface="Open Sans"/>
                          <a:cs typeface="Open Sans"/>
                          <a:sym typeface="Open Sans"/>
                        </a:rPr>
                        <a:t>Translations' quality depends on that of original data</a:t>
                      </a:r>
                      <a:endParaRPr sz="1300" u="none" cap="none" strike="noStrike">
                        <a:latin typeface="Open Sans"/>
                        <a:ea typeface="Open Sans"/>
                        <a:cs typeface="Open Sans"/>
                        <a:sym typeface="Open Sans"/>
                      </a:endParaRPr>
                    </a:p>
                  </a:txBody>
                  <a:tcPr marT="63500" marB="63500" marR="63500" marL="63500" anchor="ctr">
                    <a:lnL cap="flat" cmpd="sng" w="2857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965125">
                <a:tc>
                  <a:txBody>
                    <a:bodyPr/>
                    <a:lstStyle/>
                    <a:p>
                      <a:pPr indent="0" lvl="0" marL="0" marR="0" rtl="0" algn="l">
                        <a:spcBef>
                          <a:spcPts val="0"/>
                        </a:spcBef>
                        <a:spcAft>
                          <a:spcPts val="0"/>
                        </a:spcAft>
                        <a:buNone/>
                      </a:pPr>
                      <a:r>
                        <a:rPr i="0" lang="en" sz="1300" u="none" cap="none" strike="noStrike">
                          <a:solidFill>
                            <a:srgbClr val="000000"/>
                          </a:solidFill>
                          <a:latin typeface="Open Sans"/>
                          <a:ea typeface="Open Sans"/>
                          <a:cs typeface="Open Sans"/>
                          <a:sym typeface="Open Sans"/>
                        </a:rPr>
                        <a:t>English - French Back Translation</a:t>
                      </a:r>
                      <a:endParaRPr sz="1300" u="none" cap="none" strike="noStrike">
                        <a:latin typeface="Open Sans"/>
                        <a:ea typeface="Open Sans"/>
                        <a:cs typeface="Open Sans"/>
                        <a:sym typeface="Open Sans"/>
                      </a:endParaRPr>
                    </a:p>
                  </a:txBody>
                  <a:tcPr marT="63500" marB="63500" marR="63500" marL="63500" anchor="ctr">
                    <a:lnL cap="flat" cmpd="sng" w="9525">
                      <a:solidFill>
                        <a:srgbClr val="000000">
                          <a:alpha val="0"/>
                        </a:srgbClr>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en" sz="1300" u="none" cap="none" strike="noStrike">
                          <a:solidFill>
                            <a:srgbClr val="000000"/>
                          </a:solidFill>
                          <a:latin typeface="Open Sans"/>
                          <a:ea typeface="Open Sans"/>
                          <a:cs typeface="Open Sans"/>
                          <a:sym typeface="Open Sans"/>
                        </a:rPr>
                        <a:t>Great open source pretrained translation models </a:t>
                      </a:r>
                      <a:endParaRPr sz="1300" u="none" cap="none" strike="noStrike">
                        <a:latin typeface="Open Sans"/>
                        <a:ea typeface="Open Sans"/>
                        <a:cs typeface="Open Sans"/>
                        <a:sym typeface="Open Sans"/>
                      </a:endParaRPr>
                    </a:p>
                  </a:txBody>
                  <a:tcPr marT="63500" marB="63500" marR="63500" marL="63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en" sz="1300" u="none" cap="none" strike="noStrike">
                          <a:solidFill>
                            <a:srgbClr val="000000"/>
                          </a:solidFill>
                          <a:latin typeface="Open Sans"/>
                          <a:ea typeface="Open Sans"/>
                          <a:cs typeface="Open Sans"/>
                          <a:sym typeface="Open Sans"/>
                        </a:rPr>
                        <a:t>Longest augmentation time (2 way translation)</a:t>
                      </a:r>
                      <a:endParaRPr sz="1300" u="none" cap="none" strike="noStrike">
                        <a:latin typeface="Open Sans"/>
                        <a:ea typeface="Open Sans"/>
                        <a:cs typeface="Open Sans"/>
                        <a:sym typeface="Open Sans"/>
                      </a:endParaRPr>
                    </a:p>
                    <a:p>
                      <a:pPr indent="0" lvl="0" marL="0" marR="0" rtl="0" algn="l">
                        <a:spcBef>
                          <a:spcPts val="0"/>
                        </a:spcBef>
                        <a:spcAft>
                          <a:spcPts val="0"/>
                        </a:spcAft>
                        <a:buNone/>
                      </a:pPr>
                      <a:r>
                        <a:rPr i="0" lang="en" sz="1300" u="none" cap="none" strike="noStrike">
                          <a:solidFill>
                            <a:srgbClr val="000000"/>
                          </a:solidFill>
                          <a:latin typeface="Open Sans"/>
                          <a:ea typeface="Open Sans"/>
                          <a:cs typeface="Open Sans"/>
                          <a:sym typeface="Open Sans"/>
                        </a:rPr>
                        <a:t>Good pre-trained models might not be available for low-resource languages</a:t>
                      </a:r>
                      <a:endParaRPr sz="1300" u="none" cap="none" strike="noStrike">
                        <a:latin typeface="Open Sans"/>
                        <a:ea typeface="Open Sans"/>
                        <a:cs typeface="Open Sans"/>
                        <a:sym typeface="Open Sans"/>
                      </a:endParaRPr>
                    </a:p>
                  </a:txBody>
                  <a:tcPr marT="63500" marB="63500" marR="63500" marL="63500" anchor="ctr">
                    <a:lnL cap="flat" cmpd="sng" w="2857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541400">
                <a:tc>
                  <a:txBody>
                    <a:bodyPr/>
                    <a:lstStyle/>
                    <a:p>
                      <a:pPr indent="0" lvl="0" marL="0" marR="0" rtl="0" algn="l">
                        <a:spcBef>
                          <a:spcPts val="0"/>
                        </a:spcBef>
                        <a:spcAft>
                          <a:spcPts val="0"/>
                        </a:spcAft>
                        <a:buNone/>
                      </a:pPr>
                      <a:r>
                        <a:rPr i="0" lang="en" sz="1300" u="none" cap="none" strike="noStrike">
                          <a:solidFill>
                            <a:srgbClr val="000000"/>
                          </a:solidFill>
                          <a:latin typeface="Open Sans"/>
                          <a:ea typeface="Open Sans"/>
                          <a:cs typeface="Open Sans"/>
                          <a:sym typeface="Open Sans"/>
                        </a:rPr>
                        <a:t>Contractions</a:t>
                      </a:r>
                      <a:endParaRPr sz="1300" u="none" cap="none" strike="noStrike">
                        <a:latin typeface="Open Sans"/>
                        <a:ea typeface="Open Sans"/>
                        <a:cs typeface="Open Sans"/>
                        <a:sym typeface="Open Sans"/>
                      </a:endParaRPr>
                    </a:p>
                  </a:txBody>
                  <a:tcPr marT="63500" marB="63500" marR="63500" marL="63500" anchor="ctr">
                    <a:lnL cap="flat" cmpd="sng" w="9525">
                      <a:solidFill>
                        <a:srgbClr val="000000">
                          <a:alpha val="0"/>
                        </a:srgbClr>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en" sz="1300" u="none" cap="none" strike="noStrike">
                          <a:solidFill>
                            <a:srgbClr val="000000"/>
                          </a:solidFill>
                          <a:latin typeface="Open Sans"/>
                          <a:ea typeface="Open Sans"/>
                          <a:cs typeface="Open Sans"/>
                          <a:sym typeface="Open Sans"/>
                        </a:rPr>
                        <a:t>Fastest augmentation time</a:t>
                      </a:r>
                      <a:endParaRPr sz="1300" u="none" cap="none" strike="noStrike">
                        <a:latin typeface="Open Sans"/>
                        <a:ea typeface="Open Sans"/>
                        <a:cs typeface="Open Sans"/>
                        <a:sym typeface="Open Sans"/>
                      </a:endParaRPr>
                    </a:p>
                    <a:p>
                      <a:pPr indent="0" lvl="0" marL="0" marR="0" rtl="0" algn="l">
                        <a:spcBef>
                          <a:spcPts val="0"/>
                        </a:spcBef>
                        <a:spcAft>
                          <a:spcPts val="0"/>
                        </a:spcAft>
                        <a:buNone/>
                      </a:pPr>
                      <a:r>
                        <a:rPr i="0" lang="en" sz="1300" u="none" cap="none" strike="noStrike">
                          <a:solidFill>
                            <a:srgbClr val="000000"/>
                          </a:solidFill>
                          <a:latin typeface="Open Sans"/>
                          <a:ea typeface="Open Sans"/>
                          <a:cs typeface="Open Sans"/>
                          <a:sym typeface="Open Sans"/>
                        </a:rPr>
                        <a:t>Preserve meaning</a:t>
                      </a:r>
                      <a:endParaRPr sz="1300" u="none" cap="none" strike="noStrike">
                        <a:latin typeface="Open Sans"/>
                        <a:ea typeface="Open Sans"/>
                        <a:cs typeface="Open Sans"/>
                        <a:sym typeface="Open Sans"/>
                      </a:endParaRPr>
                    </a:p>
                  </a:txBody>
                  <a:tcPr marT="63500" marB="63500" marR="63500" marL="63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en" sz="1300" u="none" cap="none" strike="noStrike">
                          <a:solidFill>
                            <a:srgbClr val="000000"/>
                          </a:solidFill>
                          <a:latin typeface="Open Sans"/>
                          <a:ea typeface="Open Sans"/>
                          <a:cs typeface="Open Sans"/>
                          <a:sym typeface="Open Sans"/>
                        </a:rPr>
                        <a:t>Limited augmentation capacity</a:t>
                      </a:r>
                      <a:endParaRPr sz="1300" u="none" cap="none" strike="noStrike">
                        <a:latin typeface="Open Sans"/>
                        <a:ea typeface="Open Sans"/>
                        <a:cs typeface="Open Sans"/>
                        <a:sym typeface="Open Sans"/>
                      </a:endParaRPr>
                    </a:p>
                    <a:p>
                      <a:pPr indent="0" lvl="0" marL="0" marR="0" rtl="0" algn="l">
                        <a:spcBef>
                          <a:spcPts val="0"/>
                        </a:spcBef>
                        <a:spcAft>
                          <a:spcPts val="0"/>
                        </a:spcAft>
                        <a:buNone/>
                      </a:pPr>
                      <a:r>
                        <a:rPr i="0" lang="en" sz="1300" u="none" cap="none" strike="noStrike">
                          <a:solidFill>
                            <a:srgbClr val="000000"/>
                          </a:solidFill>
                          <a:latin typeface="Open Sans"/>
                          <a:ea typeface="Open Sans"/>
                          <a:cs typeface="Open Sans"/>
                          <a:sym typeface="Open Sans"/>
                        </a:rPr>
                        <a:t>Only work on English</a:t>
                      </a:r>
                      <a:endParaRPr sz="1300" u="none" cap="none" strike="noStrike">
                        <a:latin typeface="Open Sans"/>
                        <a:ea typeface="Open Sans"/>
                        <a:cs typeface="Open Sans"/>
                        <a:sym typeface="Open Sans"/>
                      </a:endParaRPr>
                    </a:p>
                  </a:txBody>
                  <a:tcPr marT="63500" marB="63500" marR="63500" marL="63500" anchor="ctr">
                    <a:lnL cap="flat" cmpd="sng" w="2857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Conclusions</a:t>
            </a:r>
            <a:endParaRPr/>
          </a:p>
        </p:txBody>
      </p:sp>
      <p:sp>
        <p:nvSpPr>
          <p:cNvPr id="456" name="Google Shape;456;p57"/>
          <p:cNvSpPr txBox="1"/>
          <p:nvPr/>
        </p:nvSpPr>
        <p:spPr>
          <a:xfrm>
            <a:off x="621500" y="1414475"/>
            <a:ext cx="82617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Font typeface="Open Sans"/>
              <a:buChar char="-"/>
            </a:pPr>
            <a:r>
              <a:rPr lang="en" sz="1600">
                <a:latin typeface="Open Sans"/>
                <a:ea typeface="Open Sans"/>
                <a:cs typeface="Open Sans"/>
                <a:sym typeface="Open Sans"/>
              </a:rPr>
              <a:t>Word segmentation and BPE all improves simple tokenization performance</a:t>
            </a:r>
            <a:endParaRPr sz="1600">
              <a:latin typeface="Open Sans"/>
              <a:ea typeface="Open Sans"/>
              <a:cs typeface="Open Sans"/>
              <a:sym typeface="Open Sans"/>
            </a:endParaRPr>
          </a:p>
          <a:p>
            <a:pPr indent="-330200" lvl="0" marL="457200" rtl="0" algn="l">
              <a:lnSpc>
                <a:spcPct val="115000"/>
              </a:lnSpc>
              <a:spcBef>
                <a:spcPts val="0"/>
              </a:spcBef>
              <a:spcAft>
                <a:spcPts val="0"/>
              </a:spcAft>
              <a:buSzPts val="1600"/>
              <a:buFont typeface="Open Sans"/>
              <a:buChar char="-"/>
            </a:pPr>
            <a:r>
              <a:rPr lang="en" sz="1600">
                <a:latin typeface="Open Sans"/>
                <a:ea typeface="Open Sans"/>
                <a:cs typeface="Open Sans"/>
                <a:sym typeface="Open Sans"/>
              </a:rPr>
              <a:t>Augmentation increase models’ performance, especially back translation</a:t>
            </a:r>
            <a:endParaRPr sz="1600">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PREPROCESSING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Preprocessing</a:t>
            </a:r>
            <a:endParaRPr/>
          </a:p>
        </p:txBody>
      </p:sp>
      <p:sp>
        <p:nvSpPr>
          <p:cNvPr id="91" name="Google Shape;91;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Replace HTML characters</a:t>
            </a:r>
            <a:endParaRPr/>
          </a:p>
          <a:p>
            <a:pPr indent="-342900" lvl="0" marL="457200" rtl="0" algn="l">
              <a:spcBef>
                <a:spcPts val="0"/>
              </a:spcBef>
              <a:spcAft>
                <a:spcPts val="0"/>
              </a:spcAft>
              <a:buSzPts val="1800"/>
              <a:buChar char="●"/>
            </a:pPr>
            <a:r>
              <a:rPr lang="en"/>
              <a:t>Tokenize the input sentences using 3 different methods:</a:t>
            </a:r>
            <a:endParaRPr/>
          </a:p>
          <a:p>
            <a:pPr indent="-317500" lvl="1" marL="1371600" rtl="0" algn="l">
              <a:spcBef>
                <a:spcPts val="0"/>
              </a:spcBef>
              <a:spcAft>
                <a:spcPts val="0"/>
              </a:spcAft>
              <a:buSzPts val="1400"/>
              <a:buChar char="○"/>
            </a:pPr>
            <a:r>
              <a:rPr lang="en"/>
              <a:t>Simple tokenization</a:t>
            </a:r>
            <a:endParaRPr/>
          </a:p>
          <a:p>
            <a:pPr indent="-317500" lvl="1" marL="1371600" rtl="0" algn="l">
              <a:spcBef>
                <a:spcPts val="0"/>
              </a:spcBef>
              <a:spcAft>
                <a:spcPts val="0"/>
              </a:spcAft>
              <a:buSzPts val="1400"/>
              <a:buChar char="○"/>
            </a:pPr>
            <a:r>
              <a:rPr lang="en"/>
              <a:t>Word segmentation</a:t>
            </a:r>
            <a:endParaRPr/>
          </a:p>
          <a:p>
            <a:pPr indent="-317500" lvl="1" marL="1371600" rtl="0" algn="l">
              <a:spcBef>
                <a:spcPts val="0"/>
              </a:spcBef>
              <a:spcAft>
                <a:spcPts val="0"/>
              </a:spcAft>
              <a:buSzPts val="1400"/>
              <a:buChar char="○"/>
            </a:pPr>
            <a:r>
              <a:rPr lang="en"/>
              <a:t>Byte pair encoding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Preprocessing - Simple tokenization</a:t>
            </a:r>
            <a:endParaRPr/>
          </a:p>
        </p:txBody>
      </p:sp>
      <p:sp>
        <p:nvSpPr>
          <p:cNvPr id="97" name="Google Shape;97;p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Simply split tokens by space.</a:t>
            </a:r>
            <a:endParaRPr/>
          </a:p>
          <a:p>
            <a:pPr indent="-342900" lvl="0" marL="457200" rtl="0" algn="l">
              <a:spcBef>
                <a:spcPts val="0"/>
              </a:spcBef>
              <a:spcAft>
                <a:spcPts val="0"/>
              </a:spcAft>
              <a:buSzPts val="1800"/>
              <a:buChar char="-"/>
            </a:pPr>
            <a:r>
              <a:rPr lang="en"/>
              <a:t>Punctuations are also counted as tokens.</a:t>
            </a:r>
            <a:endParaRPr/>
          </a:p>
          <a:p>
            <a:pPr indent="-342900" lvl="0" marL="457200" rtl="0" algn="l">
              <a:spcBef>
                <a:spcPts val="0"/>
              </a:spcBef>
              <a:spcAft>
                <a:spcPts val="0"/>
              </a:spcAft>
              <a:buSzPts val="1800"/>
              <a:buChar char="-"/>
            </a:pPr>
            <a:r>
              <a:rPr lang="en"/>
              <a:t>Utilize the </a:t>
            </a:r>
            <a:r>
              <a:rPr i="1" lang="en"/>
              <a:t>NLTK Toolkit</a:t>
            </a:r>
            <a:r>
              <a:rPr lang="en"/>
              <a:t>, for both languages.</a:t>
            </a:r>
            <a:endParaRPr/>
          </a:p>
          <a:p>
            <a:pPr indent="-342900" lvl="0" marL="457200" rtl="0" algn="l">
              <a:spcBef>
                <a:spcPts val="0"/>
              </a:spcBef>
              <a:spcAft>
                <a:spcPts val="0"/>
              </a:spcAft>
              <a:buSzPts val="1800"/>
              <a:buChar char="-"/>
            </a:pPr>
            <a:r>
              <a:rPr lang="en"/>
              <a:t>Example: </a:t>
            </a:r>
            <a:endParaRPr/>
          </a:p>
          <a:p>
            <a:pPr indent="0" lvl="0" marL="457200" rtl="0" algn="l">
              <a:spcBef>
                <a:spcPts val="1200"/>
              </a:spcBef>
              <a:spcAft>
                <a:spcPts val="1200"/>
              </a:spcAft>
              <a:buNone/>
            </a:pPr>
            <a:r>
              <a:rPr lang="en"/>
              <a:t>            “Bạn là ai?”  =&gt;  [“Bạn”, “là”, “ai”,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Preprocessing - Word segmentation</a:t>
            </a:r>
            <a:endParaRPr/>
          </a:p>
        </p:txBody>
      </p:sp>
      <p:sp>
        <p:nvSpPr>
          <p:cNvPr id="103" name="Google Shape;103;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Vietnamese may contain multi-syllable words, for example “Việt Nam” should be treated as a single token.</a:t>
            </a:r>
            <a:endParaRPr/>
          </a:p>
          <a:p>
            <a:pPr indent="-342900" lvl="0" marL="457200" rtl="0" algn="just">
              <a:spcBef>
                <a:spcPts val="0"/>
              </a:spcBef>
              <a:spcAft>
                <a:spcPts val="0"/>
              </a:spcAft>
              <a:buSzPts val="1800"/>
              <a:buChar char="-"/>
            </a:pPr>
            <a:r>
              <a:rPr lang="en"/>
              <a:t>Breaking those words up lose word’s </a:t>
            </a:r>
            <a:r>
              <a:rPr lang="en"/>
              <a:t>meaning, and makes the vocabulary less diverse</a:t>
            </a:r>
            <a:endParaRPr/>
          </a:p>
          <a:p>
            <a:pPr indent="0" lvl="0" marL="457200" rtl="0" algn="just">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Preprocessing - Word segmentation</a:t>
            </a:r>
            <a:endParaRPr/>
          </a:p>
        </p:txBody>
      </p:sp>
      <p:sp>
        <p:nvSpPr>
          <p:cNvPr id="109" name="Google Shape;109;p2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We segment multi-syllable Vietnamese words using the </a:t>
            </a:r>
            <a:r>
              <a:rPr i="1" lang="en"/>
              <a:t>underthesea</a:t>
            </a:r>
            <a:r>
              <a:rPr lang="en"/>
              <a:t> framework.</a:t>
            </a:r>
            <a:endParaRPr/>
          </a:p>
          <a:p>
            <a:pPr indent="0" lvl="0" marL="0" rtl="0" algn="just">
              <a:spcBef>
                <a:spcPts val="1200"/>
              </a:spcBef>
              <a:spcAft>
                <a:spcPts val="0"/>
              </a:spcAft>
              <a:buNone/>
            </a:pPr>
            <a:r>
              <a:rPr i="1" lang="en" sz="1600"/>
              <a:t>                Example:  “Sinh viên A đi học muộn.”  ⇒  [“Sinh viên” ,  “A”,  “đi học”,  “muộn”,  “.”]</a:t>
            </a:r>
            <a:endParaRPr i="1" sz="1600"/>
          </a:p>
          <a:p>
            <a:pPr indent="-342900" lvl="0" marL="457200" rtl="0" algn="just">
              <a:spcBef>
                <a:spcPts val="1200"/>
              </a:spcBef>
              <a:spcAft>
                <a:spcPts val="0"/>
              </a:spcAft>
              <a:buSzPts val="1800"/>
              <a:buChar char="-"/>
            </a:pPr>
            <a:r>
              <a:rPr lang="en"/>
              <a:t>English sentences are tokenized in the usual way.</a:t>
            </a:r>
            <a:endParaRPr/>
          </a:p>
          <a:p>
            <a:pPr indent="0" lvl="0" marL="457200" rtl="0" algn="just">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