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308" r:id="rId4"/>
    <p:sldId id="259" r:id="rId5"/>
    <p:sldId id="309" r:id="rId6"/>
    <p:sldId id="261" r:id="rId7"/>
    <p:sldId id="319" r:id="rId8"/>
    <p:sldId id="322" r:id="rId9"/>
    <p:sldId id="323" r:id="rId10"/>
    <p:sldId id="334" r:id="rId11"/>
    <p:sldId id="331" r:id="rId12"/>
    <p:sldId id="326" r:id="rId13"/>
    <p:sldId id="333" r:id="rId14"/>
    <p:sldId id="332" r:id="rId15"/>
    <p:sldId id="328" r:id="rId16"/>
    <p:sldId id="329" r:id="rId17"/>
    <p:sldId id="330" r:id="rId18"/>
    <p:sldId id="262" r:id="rId19"/>
    <p:sldId id="263" r:id="rId20"/>
    <p:sldId id="264" r:id="rId21"/>
    <p:sldId id="265" r:id="rId22"/>
    <p:sldId id="266" r:id="rId23"/>
    <p:sldId id="267" r:id="rId24"/>
    <p:sldId id="270" r:id="rId25"/>
    <p:sldId id="268" r:id="rId26"/>
    <p:sldId id="269" r:id="rId27"/>
    <p:sldId id="276" r:id="rId28"/>
    <p:sldId id="271" r:id="rId29"/>
    <p:sldId id="272" r:id="rId30"/>
    <p:sldId id="273" r:id="rId31"/>
    <p:sldId id="274" r:id="rId32"/>
    <p:sldId id="315" r:id="rId33"/>
    <p:sldId id="335" r:id="rId34"/>
    <p:sldId id="310" r:id="rId35"/>
    <p:sldId id="278" r:id="rId36"/>
    <p:sldId id="279" r:id="rId37"/>
    <p:sldId id="280" r:id="rId38"/>
    <p:sldId id="282" r:id="rId39"/>
    <p:sldId id="281" r:id="rId40"/>
    <p:sldId id="284" r:id="rId41"/>
    <p:sldId id="287" r:id="rId42"/>
    <p:sldId id="288" r:id="rId43"/>
    <p:sldId id="311" r:id="rId44"/>
    <p:sldId id="290" r:id="rId45"/>
    <p:sldId id="291" r:id="rId46"/>
    <p:sldId id="292" r:id="rId47"/>
    <p:sldId id="293" r:id="rId48"/>
    <p:sldId id="295" r:id="rId49"/>
    <p:sldId id="294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2" r:id="rId60"/>
    <p:sldId id="306" r:id="rId61"/>
    <p:sldId id="307" r:id="rId6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2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563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680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766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841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830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176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14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49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2c52eee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2c52eee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2c52e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2c52e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62c52eee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62c52eee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62c52ee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62c52eee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62c52eee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62c52eee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62c52eee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62c52eee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62c52eee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62c52eee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62c52eee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62c52eee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62c52eee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62c52eee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62c52eee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62c52eee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588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62c52eee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62c52eee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62c52eee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62c52eee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2c52e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2c52e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328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62c52eee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62c52eee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62c52eee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62c52eee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299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0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2c52e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2c52e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429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62c52eee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62c52eee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40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287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030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429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53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62c52eee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62c52eee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9842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9451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416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2c52e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2c52e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995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683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6970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3013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7037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055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3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2c52e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2c52e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4846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5809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943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742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6935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2056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4448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2836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3189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62c52ee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62c52ee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6962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2c52e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2c52e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75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62c52ee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62c52ee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2c52e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2c52e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847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2c52e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2c52e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46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51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26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2c52e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2c52e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8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 Mining Project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1"/>
              <a:t>Sequential Recommendation</a:t>
            </a:r>
            <a:endParaRPr sz="3600" b="1" i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tx1"/>
                </a:solidFill>
              </a:rPr>
              <a:t>Nguyễn Tuấn Dũng – 20194427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tx1"/>
                </a:solidFill>
              </a:rPr>
              <a:t>Phạm Đinh Gia Dũng – 20194428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tx1"/>
                </a:solidFill>
              </a:rPr>
              <a:t>Phùng Quốc Việt - 20194463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1364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Non-personalized</a:t>
            </a:r>
            <a:r>
              <a:rPr lang="en-US" sz="16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Markov Chains: Example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Calculate the items’ probabilities for user 4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5F80A7BB-0D42-20E4-B039-6AB0A56C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48" y="1862820"/>
            <a:ext cx="5268829" cy="13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71300E5A-18C0-1356-EA21-D3A99F20A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28" y="1838052"/>
            <a:ext cx="2092520" cy="146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C7295-1CCB-3341-CBB1-779F8F490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17" y="3415866"/>
            <a:ext cx="2952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1364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Non-personalized</a:t>
            </a:r>
            <a:r>
              <a:rPr lang="en-US" sz="16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Markov Chains: Example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Calculate the items’ probabilities for user 4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5F80A7BB-0D42-20E4-B039-6AB0A56C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48" y="1862820"/>
            <a:ext cx="5268829" cy="13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71300E5A-18C0-1356-EA21-D3A99F20A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28" y="1838052"/>
            <a:ext cx="2092520" cy="146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880DB91-A642-F8AA-0E0B-3E31D5C2AB34}"/>
              </a:ext>
            </a:extLst>
          </p:cNvPr>
          <p:cNvSpPr/>
          <p:nvPr/>
        </p:nvSpPr>
        <p:spPr>
          <a:xfrm rot="16200000">
            <a:off x="3549470" y="4176643"/>
            <a:ext cx="239582" cy="804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C7295-1CCB-3341-CBB1-779F8F490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17" y="3415866"/>
            <a:ext cx="2952750" cy="1247775"/>
          </a:xfrm>
          <a:prstGeom prst="rect">
            <a:avLst/>
          </a:prstGeom>
        </p:spPr>
      </p:pic>
      <p:sp>
        <p:nvSpPr>
          <p:cNvPr id="9" name="Google Shape;114;p22">
            <a:extLst>
              <a:ext uri="{FF2B5EF4-FFF2-40B4-BE49-F238E27FC236}">
                <a16:creationId xmlns:a16="http://schemas.microsoft.com/office/drawing/2014/main" id="{ABFEB2FC-6134-A6C8-E0BF-779F6343233F}"/>
              </a:ext>
            </a:extLst>
          </p:cNvPr>
          <p:cNvSpPr/>
          <p:nvPr/>
        </p:nvSpPr>
        <p:spPr>
          <a:xfrm>
            <a:off x="3783405" y="3415866"/>
            <a:ext cx="3682800" cy="716661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Item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 b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 gets recommended, despite user 3 sharing interests with user 4 and user 3 has purchased Item 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d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ED367-50EA-D584-9C60-0D4C14955461}"/>
              </a:ext>
            </a:extLst>
          </p:cNvPr>
          <p:cNvSpPr txBox="1"/>
          <p:nvPr/>
        </p:nvSpPr>
        <p:spPr>
          <a:xfrm>
            <a:off x="4147855" y="4362043"/>
            <a:ext cx="447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Need to take users’ personalization into account</a:t>
            </a:r>
          </a:p>
        </p:txBody>
      </p:sp>
    </p:spTree>
    <p:extLst>
      <p:ext uri="{BB962C8B-B14F-4D97-AF65-F5344CB8AC3E}">
        <p14:creationId xmlns:p14="http://schemas.microsoft.com/office/powerpoint/2010/main" val="220646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1364" y="101772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Personalized Markov Chain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</a:rPr>
                  <a:t>User specific Markov chain</a:t>
                </a:r>
              </a:p>
              <a:p>
                <a:pPr>
                  <a:lnSpc>
                    <a:spcPct val="150000"/>
                  </a:lnSpc>
                </a:pPr>
                <a:endParaRPr lang="en-US" sz="1800" b="0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solidFill>
                      <a:srgbClr val="00000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ersonalized prediction probability for the next basket will be:</a:t>
                </a:r>
              </a:p>
              <a:p>
                <a:pPr>
                  <a:lnSpc>
                    <a:spcPct val="150000"/>
                  </a:lnSpc>
                </a:pPr>
                <a:endParaRPr lang="en-US" sz="1800" b="0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for  given historical baskets set B is</a:t>
                </a:r>
                <a:endParaRPr lang="en-US" sz="12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1364" y="101772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>
            <a:extLst>
              <a:ext uri="{FF2B5EF4-FFF2-40B4-BE49-F238E27FC236}">
                <a16:creationId xmlns:a16="http://schemas.microsoft.com/office/drawing/2014/main" id="{CBBB1CA9-1D53-43C2-2507-4F93B0694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2" y="1770237"/>
            <a:ext cx="18954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94C32B18-20F6-F983-E444-FA462E1BC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05" y="2468750"/>
            <a:ext cx="35147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15E1F4DE-E108-654E-43E1-2C22077F2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08" y="3399050"/>
            <a:ext cx="43529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1364" y="1017725"/>
            <a:ext cx="8520600" cy="658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Personalized Markov Chain: 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F50DD664-7392-B26B-A928-40E8BF0F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5" y="2394414"/>
            <a:ext cx="47910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18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1364" y="1017725"/>
            <a:ext cx="8520600" cy="658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Personalized Markov Chain: 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F50DD664-7392-B26B-A928-40E8BF0F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5" y="2394414"/>
            <a:ext cx="47910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4;p22">
            <a:extLst>
              <a:ext uri="{FF2B5EF4-FFF2-40B4-BE49-F238E27FC236}">
                <a16:creationId xmlns:a16="http://schemas.microsoft.com/office/drawing/2014/main" id="{74E19343-2EEA-C74C-C438-98686308BFE7}"/>
              </a:ext>
            </a:extLst>
          </p:cNvPr>
          <p:cNvSpPr/>
          <p:nvPr/>
        </p:nvSpPr>
        <p:spPr>
          <a:xfrm>
            <a:off x="3587462" y="1696358"/>
            <a:ext cx="4402652" cy="48122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Sparse Data </a:t>
            </a: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 Many parameters can’t be estimated</a:t>
            </a:r>
          </a:p>
        </p:txBody>
      </p:sp>
    </p:spTree>
    <p:extLst>
      <p:ext uri="{BB962C8B-B14F-4D97-AF65-F5344CB8AC3E}">
        <p14:creationId xmlns:p14="http://schemas.microsoft.com/office/powerpoint/2010/main" val="401003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1364" y="1017725"/>
                <a:ext cx="8520600" cy="36807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Factorizing transition graphs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solidFill>
                      <a:schemeClr val="tx1"/>
                    </a:solidFill>
                    <a:effectLst/>
                    <a:latin typeface="+mj-lt"/>
                  </a:rPr>
                  <a:t>Stacking all transition matrices of the individual users leads to</a:t>
                </a:r>
                <a:r>
                  <a:rPr lang="en-US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>
                    <a:solidFill>
                      <a:schemeClr val="tx1"/>
                    </a:solidFill>
                    <a:effectLst/>
                    <a:latin typeface="+mj-lt"/>
                  </a:rPr>
                  <a:t>a transition cube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>
                  <a:solidFill>
                    <a:schemeClr val="tx1"/>
                  </a:solidFill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200">
                  <a:solidFill>
                    <a:schemeClr val="tx1"/>
                  </a:solidFill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20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200">
                  <a:solidFill>
                    <a:schemeClr val="tx1"/>
                  </a:solidFill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20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200">
                  <a:solidFill>
                    <a:schemeClr val="tx1"/>
                  </a:solidFill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20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20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20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20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solidFill>
                      <a:schemeClr val="tx1"/>
                    </a:solidFill>
                    <a:effectLst/>
                    <a:latin typeface="+mj-lt"/>
                  </a:rPr>
                  <a:t>Derive a factorization model for the transition cube A. That means modeling the unobserved transition tensor A by a low rank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1364" y="1017725"/>
                <a:ext cx="8520600" cy="3680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82A5204-56A8-9000-725A-C68CB8C5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877" y="1870867"/>
            <a:ext cx="1896251" cy="17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1364" y="101772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chemeClr val="tx1"/>
                    </a:solidFill>
                    <a:latin typeface="+mj-lt"/>
                  </a:rPr>
                  <a:t>L</a:t>
                </a:r>
                <a:r>
                  <a:rPr lang="en-US">
                    <a:solidFill>
                      <a:schemeClr val="tx1"/>
                    </a:solidFill>
                    <a:effectLst/>
                    <a:latin typeface="+mj-lt"/>
                  </a:rPr>
                  <a:t>ow rank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is modeled by the pairwise interaction tensor factorization</a:t>
                </a:r>
                <a:endParaRPr lang="en-US" sz="1600">
                  <a:solidFill>
                    <a:schemeClr val="tx1"/>
                  </a:solidFill>
                  <a:effectLst/>
                </a:endParaRPr>
              </a:p>
              <a:p>
                <a:pPr>
                  <a:lnSpc>
                    <a:spcPct val="150000"/>
                  </a:lnSpc>
                </a:pPr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0" i="0" u="none" strike="noStrike">
                    <a:solidFill>
                      <a:schemeClr val="tx1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sz="1800" b="0" i="0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aptures the pairwise interactions between user  </a:t>
                </a:r>
                <a:r>
                  <a:rPr lang="en-US" sz="1800" b="0" i="1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r>
                  <a:rPr lang="en-US" sz="1800" b="0" i="0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and item </a:t>
                </a:r>
                <a:r>
                  <a:rPr lang="en-US" sz="1800" b="0" i="1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r>
                  <a:rPr lang="en-US" sz="1800" b="0" i="0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user  </a:t>
                </a:r>
                <a:r>
                  <a:rPr lang="en-US" sz="1800" b="0" i="1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r>
                  <a:rPr lang="en-US" sz="1800" b="0" i="0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and item </a:t>
                </a:r>
                <a:r>
                  <a:rPr lang="en-US" sz="1800" b="0" i="1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L </a:t>
                </a:r>
                <a:r>
                  <a:rPr lang="en-US" sz="1800" b="0" i="0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and item </a:t>
                </a:r>
                <a:r>
                  <a:rPr lang="en-US" sz="1800" b="0" i="1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r>
                  <a:rPr lang="en-US" sz="1800" b="0" i="0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and item </a:t>
                </a:r>
                <a:r>
                  <a:rPr lang="en-US" sz="1800" b="0" i="1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r>
                  <a:rPr lang="en-US" sz="1800" b="0" i="0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1364" y="101772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46" name="Picture 2">
            <a:extLst>
              <a:ext uri="{FF2B5EF4-FFF2-40B4-BE49-F238E27FC236}">
                <a16:creationId xmlns:a16="http://schemas.microsoft.com/office/drawing/2014/main" id="{1A312270-D7C0-2E63-A06C-6D063BC6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07" y="3758304"/>
            <a:ext cx="44767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CB05DC95-42C1-BC68-9140-2C8F1DF6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018596"/>
            <a:ext cx="34385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7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1364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Final FPMC MODEL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466FC8C0-4BEA-F91C-717F-E7EED8D7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782950"/>
            <a:ext cx="49815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3D4CFA-93EA-A5D8-654B-9A50C8915D70}"/>
                  </a:ext>
                </a:extLst>
              </p:cNvPr>
              <p:cNvSpPr txBox="1"/>
              <p:nvPr/>
            </p:nvSpPr>
            <p:spPr>
              <a:xfrm>
                <a:off x="624114" y="2571750"/>
                <a:ext cx="7569200" cy="970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>
                    <a:effectLst/>
                    <a:latin typeface="Arial" panose="020B0604020202020204" pitchFamily="34" charset="0"/>
                  </a:rPr>
                  <a:t> is modelled by a low rank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/>
              </a:p>
              <a:p>
                <a:pPr marL="285750" lvl="6" indent="-285750">
                  <a:buFont typeface="Arial" panose="020B0604020202020204" pitchFamily="34" charset="0"/>
                  <a:buChar char="•"/>
                </a:pPr>
                <a:r>
                  <a:rPr lang="en-US">
                    <a:effectLst/>
                    <a:latin typeface="+mj-lt"/>
                  </a:rPr>
                  <a:t>The parameters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effectLst/>
                    <a:latin typeface="+mj-lt"/>
                  </a:rPr>
                  <a:t>  are not independent of each other.</a:t>
                </a:r>
                <a:endParaRPr lang="en-US">
                  <a:latin typeface="+mj-lt"/>
                </a:endParaRPr>
              </a:p>
              <a:p>
                <a:pPr marL="285750" lvl="6" indent="-285750">
                  <a:buFont typeface="Arial" panose="020B0604020202020204" pitchFamily="34" charset="0"/>
                  <a:buChar char="•"/>
                </a:pPr>
                <a:r>
                  <a:rPr lang="en-US">
                    <a:effectLst/>
                    <a:latin typeface="+mj-lt"/>
                  </a:rPr>
                  <a:t>Parameters are estimated from many data points.</a:t>
                </a:r>
              </a:p>
              <a:p>
                <a:pPr marL="285750" lvl="6" indent="-285750">
                  <a:buFont typeface="Arial" panose="020B0604020202020204" pitchFamily="34" charset="0"/>
                  <a:buChar char="•"/>
                </a:pPr>
                <a:r>
                  <a:rPr lang="en-US">
                    <a:effectLst/>
                    <a:latin typeface="+mj-lt"/>
                  </a:rPr>
                  <a:t>Generalization to non observed elements (regularization)</a:t>
                </a:r>
                <a:endParaRPr lang="en-US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3D4CFA-93EA-A5D8-654B-9A50C8915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14" y="2571750"/>
                <a:ext cx="7569200" cy="970843"/>
              </a:xfrm>
              <a:prstGeom prst="rect">
                <a:avLst/>
              </a:prstGeom>
              <a:blipFill>
                <a:blip r:embed="rId4"/>
                <a:stretch>
                  <a:fillRect l="-81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6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GRU4REC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Takes the current state of the sequence as input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GRU to model sequential behaviors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GRU4REC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125" y="967300"/>
            <a:ext cx="2597125" cy="38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1.Introduction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Models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Loss Functions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4. Data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5. Experimental results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6. 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GRU4REC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125" y="967300"/>
            <a:ext cx="2597125" cy="38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5251450" y="4423225"/>
            <a:ext cx="27555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311700" y="1387400"/>
            <a:ext cx="4089000" cy="11844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Can be a single item or a sequence of items</a:t>
            </a:r>
            <a:endParaRPr>
              <a:solidFill>
                <a:srgbClr val="B45F0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Char char="●"/>
            </a:pPr>
            <a:r>
              <a:rPr lang="en">
                <a:solidFill>
                  <a:srgbClr val="B45F06"/>
                </a:solidFill>
              </a:rPr>
              <a:t>One Item: One-hot encoding</a:t>
            </a:r>
            <a:endParaRPr>
              <a:solidFill>
                <a:srgbClr val="B45F0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Char char="●"/>
            </a:pPr>
            <a:r>
              <a:rPr lang="en">
                <a:solidFill>
                  <a:srgbClr val="B45F06"/>
                </a:solidFill>
              </a:rPr>
              <a:t>Sequence of items: Sum of encodings of all items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106" name="Google Shape;106;p21"/>
          <p:cNvCxnSpPr>
            <a:stCxn id="105" idx="2"/>
            <a:endCxn id="104" idx="1"/>
          </p:cNvCxnSpPr>
          <p:nvPr/>
        </p:nvCxnSpPr>
        <p:spPr>
          <a:xfrm>
            <a:off x="2356200" y="2571800"/>
            <a:ext cx="2895300" cy="21378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GRU4REC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125" y="967300"/>
            <a:ext cx="2597125" cy="38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5251450" y="1493750"/>
            <a:ext cx="2755500" cy="232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11700" y="2334900"/>
            <a:ext cx="3682800" cy="4737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GRUs + FC: Captures sequential behavior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115" name="Google Shape;115;p22"/>
          <p:cNvCxnSpPr>
            <a:stCxn id="114" idx="3"/>
            <a:endCxn id="113" idx="1"/>
          </p:cNvCxnSpPr>
          <p:nvPr/>
        </p:nvCxnSpPr>
        <p:spPr>
          <a:xfrm>
            <a:off x="3994500" y="2571750"/>
            <a:ext cx="1257000" cy="82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GRU4REC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125" y="967300"/>
            <a:ext cx="2597125" cy="38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/>
          <p:nvPr/>
        </p:nvSpPr>
        <p:spPr>
          <a:xfrm>
            <a:off x="5251450" y="923325"/>
            <a:ext cx="2755500" cy="47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137650" y="1532425"/>
            <a:ext cx="3682800" cy="4737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Softmax: Predict probabilities of next items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124" name="Google Shape;124;p23"/>
          <p:cNvCxnSpPr>
            <a:stCxn id="123" idx="3"/>
            <a:endCxn id="122" idx="1"/>
          </p:cNvCxnSpPr>
          <p:nvPr/>
        </p:nvCxnSpPr>
        <p:spPr>
          <a:xfrm rot="10800000" flipH="1">
            <a:off x="3820450" y="1160275"/>
            <a:ext cx="1431000" cy="609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SASREC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self-attention mechanism, similar to Transformer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⇒ Captures the dynamics between different items in the sequence.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SASREC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352" y="799454"/>
            <a:ext cx="5739650" cy="3948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SASREC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352" y="799454"/>
            <a:ext cx="5739650" cy="394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/>
          <p:nvPr/>
        </p:nvSpPr>
        <p:spPr>
          <a:xfrm>
            <a:off x="4572000" y="3811525"/>
            <a:ext cx="3715200" cy="93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11700" y="2122175"/>
            <a:ext cx="2395214" cy="4497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Sequence of items as input 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139" name="Google Shape;139;p25"/>
          <p:cNvCxnSpPr>
            <a:cxnSpLocks/>
            <a:stCxn id="138" idx="2"/>
            <a:endCxn id="137" idx="1"/>
          </p:cNvCxnSpPr>
          <p:nvPr/>
        </p:nvCxnSpPr>
        <p:spPr>
          <a:xfrm>
            <a:off x="1509307" y="2571875"/>
            <a:ext cx="3062693" cy="170765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SASREC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352" y="799454"/>
            <a:ext cx="5739650" cy="394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>
            <a:off x="4572150" y="3279775"/>
            <a:ext cx="3908400" cy="63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6"/>
          <p:cNvCxnSpPr>
            <a:cxnSpLocks/>
            <a:stCxn id="2" idx="3"/>
            <a:endCxn id="146" idx="1"/>
          </p:cNvCxnSpPr>
          <p:nvPr/>
        </p:nvCxnSpPr>
        <p:spPr>
          <a:xfrm>
            <a:off x="2946400" y="2351315"/>
            <a:ext cx="1625750" cy="124391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7E342BD2-278D-6CDD-59BC-E36CC0652F2F}"/>
              </a:ext>
            </a:extLst>
          </p:cNvPr>
          <p:cNvSpPr/>
          <p:nvPr/>
        </p:nvSpPr>
        <p:spPr>
          <a:xfrm>
            <a:off x="72572" y="1930400"/>
            <a:ext cx="2873828" cy="8418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AA07B-242A-B3B0-FFE0-982232711196}"/>
              </a:ext>
            </a:extLst>
          </p:cNvPr>
          <p:cNvSpPr/>
          <p:nvPr/>
        </p:nvSpPr>
        <p:spPr>
          <a:xfrm>
            <a:off x="254000" y="2170310"/>
            <a:ext cx="1074057" cy="3726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DF488-F819-EE5C-8841-7863F30BF43F}"/>
              </a:ext>
            </a:extLst>
          </p:cNvPr>
          <p:cNvSpPr/>
          <p:nvPr/>
        </p:nvSpPr>
        <p:spPr>
          <a:xfrm>
            <a:off x="1687361" y="2170310"/>
            <a:ext cx="1074057" cy="3726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Item Embedding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308B646C-D03A-9838-2160-C53DA8ECAD05}"/>
              </a:ext>
            </a:extLst>
          </p:cNvPr>
          <p:cNvSpPr/>
          <p:nvPr/>
        </p:nvSpPr>
        <p:spPr>
          <a:xfrm>
            <a:off x="1390819" y="2300514"/>
            <a:ext cx="223120" cy="14514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SASREC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352" y="799454"/>
            <a:ext cx="5739650" cy="394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4678350" y="2419300"/>
            <a:ext cx="3879600" cy="65772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375F0-05EE-043C-6F6C-52065A49B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1" y="3307171"/>
            <a:ext cx="3952875" cy="39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16BFE-E29F-9780-5203-7D3F3062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91" y="2707096"/>
            <a:ext cx="3629025" cy="600075"/>
          </a:xfrm>
          <a:prstGeom prst="rect">
            <a:avLst/>
          </a:prstGeom>
        </p:spPr>
      </p:pic>
      <p:sp>
        <p:nvSpPr>
          <p:cNvPr id="6" name="Google Shape;138;p25">
            <a:extLst>
              <a:ext uri="{FF2B5EF4-FFF2-40B4-BE49-F238E27FC236}">
                <a16:creationId xmlns:a16="http://schemas.microsoft.com/office/drawing/2014/main" id="{31E19591-0FF8-1867-0FDB-328A9018E290}"/>
              </a:ext>
            </a:extLst>
          </p:cNvPr>
          <p:cNvSpPr/>
          <p:nvPr/>
        </p:nvSpPr>
        <p:spPr>
          <a:xfrm>
            <a:off x="0" y="1043962"/>
            <a:ext cx="3578129" cy="4497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45F06"/>
                </a:solidFill>
              </a:rPr>
              <a:t>Model interactions between pairs of items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7" name="Google Shape;139;p25">
            <a:extLst>
              <a:ext uri="{FF2B5EF4-FFF2-40B4-BE49-F238E27FC236}">
                <a16:creationId xmlns:a16="http://schemas.microsoft.com/office/drawing/2014/main" id="{006D32E2-3E70-0192-A748-A047941CAA8D}"/>
              </a:ext>
            </a:extLst>
          </p:cNvPr>
          <p:cNvCxnSpPr>
            <a:cxnSpLocks/>
            <a:stCxn id="6" idx="2"/>
            <a:endCxn id="155" idx="1"/>
          </p:cNvCxnSpPr>
          <p:nvPr/>
        </p:nvCxnSpPr>
        <p:spPr>
          <a:xfrm>
            <a:off x="1789065" y="1493662"/>
            <a:ext cx="2889285" cy="125450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435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60050" y="1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Introduction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Models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Loss Functions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Data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Experimental results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Conclusion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Loss Functions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Cross Entropy Loss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3.2. BPR LOSS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2.3. TOP 1 LOSS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tx1"/>
                </a:solidFill>
              </a:rPr>
              <a:t>1.Introduction</a:t>
            </a:r>
            <a:endParaRPr b="1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2. Models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3. Loss Functions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4. Data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5. Experimental results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6. Conclusion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8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 Loss Functions: Cross Entropy Loss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Cross Entropy loss used for classification tasks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learn to correctly label the data, can not rank the relevance of the item.</a:t>
            </a:r>
          </a:p>
        </p:txBody>
      </p:sp>
      <p:pic>
        <p:nvPicPr>
          <p:cNvPr id="3" name="Picture 2" descr="A picture containing letter&#10;&#10;Description automatically generated">
            <a:extLst>
              <a:ext uri="{FF2B5EF4-FFF2-40B4-BE49-F238E27FC236}">
                <a16:creationId xmlns:a16="http://schemas.microsoft.com/office/drawing/2014/main" id="{C63522F6-2EBD-34BA-624F-12D4B4F0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72" y="1765867"/>
            <a:ext cx="6155800" cy="12023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  Loss Functions: BPR Loss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43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Pairwise ranking loss: compares the score of a positive and a sampled negative item. 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Compare the score of the positive item with several sampled items and use their average as the loss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Encourage desired items to have much higher ranks than negative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9F0577-DA86-7894-6A63-46048C00450F}"/>
                  </a:ext>
                </a:extLst>
              </p:cNvPr>
              <p:cNvSpPr txBox="1"/>
              <p:nvPr/>
            </p:nvSpPr>
            <p:spPr>
              <a:xfrm>
                <a:off x="391885" y="3868056"/>
                <a:ext cx="3381829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𝑑𝑒𝑠𝑖𝑟𝑒𝑑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𝑖𝑡𝑒𝑚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𝑖𝑡𝑒𝑚𝑠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9F0577-DA86-7894-6A63-46048C00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" y="3868056"/>
                <a:ext cx="3381829" cy="963534"/>
              </a:xfrm>
              <a:prstGeom prst="rect">
                <a:avLst/>
              </a:prstGeom>
              <a:blipFill>
                <a:blip r:embed="rId3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3A85-B422-C515-7C1A-E0548522B135}"/>
                  </a:ext>
                </a:extLst>
              </p:cNvPr>
              <p:cNvSpPr txBox="1"/>
              <p:nvPr/>
            </p:nvSpPr>
            <p:spPr>
              <a:xfrm>
                <a:off x="1792515" y="3078015"/>
                <a:ext cx="5101771" cy="102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/>
                </a:br>
                <a:endParaRPr lang="ar-AE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3A85-B422-C515-7C1A-E0548522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15" y="3078015"/>
                <a:ext cx="5101771" cy="1027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 Loss Functions: TOP 1 Score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Google Shape;186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21712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-"/>
                </a:pPr>
                <a:r>
                  <a:rPr lang="en-US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sz="16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Regularized approximation of the relative rank of the target item</a:t>
                </a:r>
                <a:endParaRPr lang="en-US" sz="1600"/>
              </a:p>
              <a:p>
                <a:pPr marL="1270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sz="1600"/>
                </a:br>
                <a:endParaRPr lang="ar-AE" sz="1600"/>
              </a:p>
              <a:p>
                <a:pPr marL="1270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None/>
                </a:pPr>
                <a:endParaRPr sz="1600"/>
              </a:p>
            </p:txBody>
          </p:sp>
        </mc:Choice>
        <mc:Fallback xmlns="">
          <p:sp>
            <p:nvSpPr>
              <p:cNvPr id="186" name="Google Shape;186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217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DCBF1-7591-25BC-1B29-0D4F52D4AD77}"/>
                  </a:ext>
                </a:extLst>
              </p:cNvPr>
              <p:cNvSpPr txBox="1"/>
              <p:nvPr/>
            </p:nvSpPr>
            <p:spPr>
              <a:xfrm>
                <a:off x="391885" y="3860799"/>
                <a:ext cx="3381829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𝑑𝑒𝑠𝑖𝑟𝑒𝑑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𝑖𝑡𝑒𝑚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𝑖𝑡𝑒𝑚𝑠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DCBF1-7591-25BC-1B29-0D4F52D4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" y="3860799"/>
                <a:ext cx="3381829" cy="963534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228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 Loss Functions: TOP 1 Score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Google Shape;186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21712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-"/>
                </a:pPr>
                <a:r>
                  <a:rPr lang="en-US" sz="18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sz="1600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Regularized approximation of the relative rank of the target item</a:t>
                </a:r>
                <a:endParaRPr lang="en-US" sz="1600"/>
              </a:p>
              <a:p>
                <a:pPr marL="1270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sz="1600"/>
                </a:br>
                <a:endParaRPr lang="ar-AE" sz="1600"/>
              </a:p>
              <a:p>
                <a:pPr marL="1270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None/>
                </a:pPr>
                <a:endParaRPr sz="1600"/>
              </a:p>
            </p:txBody>
          </p:sp>
        </mc:Choice>
        <mc:Fallback xmlns="">
          <p:sp>
            <p:nvSpPr>
              <p:cNvPr id="186" name="Google Shape;186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217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DCBF1-7591-25BC-1B29-0D4F52D4AD77}"/>
                  </a:ext>
                </a:extLst>
              </p:cNvPr>
              <p:cNvSpPr txBox="1"/>
              <p:nvPr/>
            </p:nvSpPr>
            <p:spPr>
              <a:xfrm>
                <a:off x="391885" y="3860799"/>
                <a:ext cx="3381829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𝑑𝑒𝑠𝑖𝑟𝑒𝑑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𝑖𝑡𝑒𝑚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𝑖𝑡𝑒𝑚𝑠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DCBF1-7591-25BC-1B29-0D4F52D4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" y="3860799"/>
                <a:ext cx="3381829" cy="963534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CABA78-FC08-C014-ED60-F60357CB9918}"/>
                  </a:ext>
                </a:extLst>
              </p:cNvPr>
              <p:cNvSpPr txBox="1"/>
              <p:nvPr/>
            </p:nvSpPr>
            <p:spPr>
              <a:xfrm>
                <a:off x="4753607" y="3113647"/>
                <a:ext cx="3897086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CABA78-FC08-C014-ED60-F60357CB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607" y="3113647"/>
                <a:ext cx="3897086" cy="68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13;p22">
            <a:extLst>
              <a:ext uri="{FF2B5EF4-FFF2-40B4-BE49-F238E27FC236}">
                <a16:creationId xmlns:a16="http://schemas.microsoft.com/office/drawing/2014/main" id="{3C400868-DB73-8A70-6FCF-5ADB009C0D66}"/>
              </a:ext>
            </a:extLst>
          </p:cNvPr>
          <p:cNvSpPr/>
          <p:nvPr/>
        </p:nvSpPr>
        <p:spPr>
          <a:xfrm flipV="1">
            <a:off x="3926114" y="1781590"/>
            <a:ext cx="1342572" cy="50626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8;p25">
            <a:extLst>
              <a:ext uri="{FF2B5EF4-FFF2-40B4-BE49-F238E27FC236}">
                <a16:creationId xmlns:a16="http://schemas.microsoft.com/office/drawing/2014/main" id="{933D30E4-BDBA-7393-91FE-DAFD567A657C}"/>
              </a:ext>
            </a:extLst>
          </p:cNvPr>
          <p:cNvSpPr/>
          <p:nvPr/>
        </p:nvSpPr>
        <p:spPr>
          <a:xfrm>
            <a:off x="2692399" y="3167647"/>
            <a:ext cx="2982687" cy="5727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45F06"/>
                </a:solidFill>
              </a:rPr>
              <a:t>Approximate the relative rank of the relevant item</a:t>
            </a:r>
          </a:p>
        </p:txBody>
      </p:sp>
      <p:cxnSp>
        <p:nvCxnSpPr>
          <p:cNvPr id="6" name="Google Shape;139;p25">
            <a:extLst>
              <a:ext uri="{FF2B5EF4-FFF2-40B4-BE49-F238E27FC236}">
                <a16:creationId xmlns:a16="http://schemas.microsoft.com/office/drawing/2014/main" id="{59CEAF22-084F-9C8B-2175-2AF61E43E0B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83743" y="2235200"/>
            <a:ext cx="388257" cy="9324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53198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1.Introduction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2. Models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3. Loss Functions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tx1"/>
                </a:solidFill>
              </a:rPr>
              <a:t>4. Data</a:t>
            </a:r>
            <a:endParaRPr b="1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5. Experimental results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6. Conclusion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2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Data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60050" y="1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Amazon Video Games dataset:</a:t>
            </a:r>
          </a:p>
          <a:p>
            <a:pPr>
              <a:buClr>
                <a:srgbClr val="D9D9D9"/>
              </a:buClr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Contains the sequential purchases of video games of over 24303 Amazon users</a:t>
            </a:r>
            <a:endParaRPr sz="160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C84D8A-0FEB-D400-388E-89942A42E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59923"/>
              </p:ext>
            </p:extLst>
          </p:nvPr>
        </p:nvGraphicFramePr>
        <p:xfrm>
          <a:off x="1708199" y="2491922"/>
          <a:ext cx="5083244" cy="154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0854">
                  <a:extLst>
                    <a:ext uri="{9D8B030D-6E8A-4147-A177-3AD203B41FA5}">
                      <a16:colId xmlns:a16="http://schemas.microsoft.com/office/drawing/2014/main" val="3636119825"/>
                    </a:ext>
                  </a:extLst>
                </a:gridCol>
                <a:gridCol w="1952390">
                  <a:extLst>
                    <a:ext uri="{9D8B030D-6E8A-4147-A177-3AD203B41FA5}">
                      <a16:colId xmlns:a16="http://schemas.microsoft.com/office/drawing/2014/main" val="1727067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users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24,303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388361"/>
                  </a:ext>
                </a:extLst>
              </a:tr>
              <a:tr h="3951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games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50,953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331264"/>
                  </a:ext>
                </a:extLst>
              </a:tr>
              <a:tr h="3951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interactions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231,780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811053"/>
                  </a:ext>
                </a:extLst>
              </a:tr>
              <a:tr h="3951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sequence length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6,88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32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49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Data: Data Preprocessing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2750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Represent items with indices</a:t>
            </a:r>
          </a:p>
          <a:p>
            <a:pPr marL="412750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Train – Validation – Test split: </a:t>
            </a:r>
            <a:r>
              <a:rPr lang="en-US" sz="1600" i="1">
                <a:solidFill>
                  <a:schemeClr val="tx1"/>
                </a:solidFill>
              </a:rPr>
              <a:t>Leave-one-out</a:t>
            </a:r>
          </a:p>
          <a:p>
            <a:pPr marL="869950" lvl="1" indent="-285750">
              <a:buSzPts val="1600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eave the last item out as target item for testing</a:t>
            </a:r>
          </a:p>
          <a:p>
            <a:pPr marL="869950" lvl="1" indent="-285750">
              <a:buSzPts val="1600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Leave 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last item for validation </a:t>
            </a:r>
          </a:p>
          <a:p>
            <a:pPr marL="869950" lvl="1" indent="-285750">
              <a:buSzPts val="1600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rest are used for training</a:t>
            </a:r>
            <a:endParaRPr lang="en-US">
              <a:solidFill>
                <a:schemeClr val="tx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108405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Data: Data Preprocessing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2750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Represent items with indices</a:t>
            </a:r>
          </a:p>
          <a:p>
            <a:pPr marL="412750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Train – Validation – Test split: </a:t>
            </a:r>
            <a:r>
              <a:rPr lang="en-US" sz="1600" i="1">
                <a:solidFill>
                  <a:schemeClr val="tx1"/>
                </a:solidFill>
              </a:rPr>
              <a:t>Leave-one-out</a:t>
            </a:r>
          </a:p>
          <a:p>
            <a:pPr marL="869950" lvl="1" indent="-285750">
              <a:buSzPts val="1600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eave the last item out as target item for testing</a:t>
            </a:r>
          </a:p>
          <a:p>
            <a:pPr marL="869950" lvl="1" indent="-285750">
              <a:buSzPts val="1600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Leave 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last item for validation </a:t>
            </a:r>
          </a:p>
          <a:p>
            <a:pPr marL="869950" lvl="1" indent="-285750">
              <a:buSzPts val="1600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rest are used for training</a:t>
            </a:r>
            <a:endParaRPr lang="en-US">
              <a:solidFill>
                <a:schemeClr val="tx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601E0-41AE-58DC-BAF9-42AEAF53E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509"/>
              </p:ext>
            </p:extLst>
          </p:nvPr>
        </p:nvGraphicFramePr>
        <p:xfrm>
          <a:off x="2075543" y="2786742"/>
          <a:ext cx="4085770" cy="1725157"/>
        </p:xfrm>
        <a:graphic>
          <a:graphicData uri="http://schemas.openxmlformats.org/drawingml/2006/table">
            <a:tbl>
              <a:tblPr/>
              <a:tblGrid>
                <a:gridCol w="1534562">
                  <a:extLst>
                    <a:ext uri="{9D8B030D-6E8A-4147-A177-3AD203B41FA5}">
                      <a16:colId xmlns:a16="http://schemas.microsoft.com/office/drawing/2014/main" val="2369343827"/>
                    </a:ext>
                  </a:extLst>
                </a:gridCol>
                <a:gridCol w="1572925">
                  <a:extLst>
                    <a:ext uri="{9D8B030D-6E8A-4147-A177-3AD203B41FA5}">
                      <a16:colId xmlns:a16="http://schemas.microsoft.com/office/drawing/2014/main" val="2178255961"/>
                    </a:ext>
                  </a:extLst>
                </a:gridCol>
                <a:gridCol w="978283">
                  <a:extLst>
                    <a:ext uri="{9D8B030D-6E8A-4147-A177-3AD203B41FA5}">
                      <a16:colId xmlns:a16="http://schemas.microsoft.com/office/drawing/2014/main" val="926116951"/>
                    </a:ext>
                  </a:extLst>
                </a:gridCol>
              </a:tblGrid>
              <a:tr h="455157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Input Sequence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Item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963197"/>
                  </a:ext>
                </a:extLst>
              </a:tr>
              <a:tr h="3161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 sequence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1,2,3,4,5,6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92482"/>
                  </a:ext>
                </a:extLst>
              </a:tr>
              <a:tr h="287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1,2,3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162858"/>
                  </a:ext>
                </a:extLst>
              </a:tr>
              <a:tr h="287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1,2,3,4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009172"/>
                  </a:ext>
                </a:extLst>
              </a:tr>
              <a:tr h="287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1,2,3,4,5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4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66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Data: Data Preprocessing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2750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Represent items with indices</a:t>
            </a:r>
          </a:p>
          <a:p>
            <a:pPr marL="412750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Train – Validation – Test split: </a:t>
            </a:r>
            <a:r>
              <a:rPr lang="en-US" sz="1600" i="1">
                <a:solidFill>
                  <a:schemeClr val="tx1"/>
                </a:solidFill>
              </a:rPr>
              <a:t>Leave-one-out</a:t>
            </a:r>
          </a:p>
          <a:p>
            <a:pPr marL="412750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Turn all sequences into fixed length vectors (fixedLength = 20)</a:t>
            </a:r>
          </a:p>
          <a:p>
            <a:pPr marL="869950" lvl="1" indent="-285750">
              <a:buSzPts val="1600"/>
            </a:pPr>
            <a:r>
              <a:rPr lang="en-US">
                <a:solidFill>
                  <a:schemeClr val="tx1"/>
                </a:solidFill>
              </a:rPr>
              <a:t>Length &gt; fixedLength: Split into multiple shorter sequences</a:t>
            </a:r>
          </a:p>
          <a:p>
            <a:pPr marL="869950" lvl="1" indent="-285750">
              <a:buSzPts val="1600"/>
            </a:pPr>
            <a:r>
              <a:rPr lang="en-US">
                <a:solidFill>
                  <a:schemeClr val="tx1"/>
                </a:solidFill>
              </a:rPr>
              <a:t>Length &lt; fixedLength: pad until sufficient length</a:t>
            </a:r>
            <a:endParaRPr lang="en-US" b="0" i="0" u="none" strike="noStrike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12750" indent="-285750">
              <a:buSzPts val="1600"/>
            </a:pPr>
            <a:endParaRPr lang="en-US" b="0" i="0" u="none" strike="noStrike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84200" lvl="1" indent="0">
              <a:buSzPts val="1600"/>
              <a:buNone/>
            </a:pPr>
            <a:endParaRPr lang="en-US">
              <a:solidFill>
                <a:schemeClr val="tx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248971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Data: Data Preprocessing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2750" indent="-285750">
              <a:buSzPts val="1600"/>
            </a:pPr>
            <a:r>
              <a:rPr lang="en-US">
                <a:solidFill>
                  <a:schemeClr val="tx1"/>
                </a:solidFill>
              </a:rPr>
              <a:t>Data Augmentation</a:t>
            </a:r>
          </a:p>
          <a:p>
            <a:pPr marL="869950" lvl="1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Noise Injection</a:t>
            </a:r>
          </a:p>
          <a:p>
            <a:pPr marL="869950" lvl="1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Redundancy Injection</a:t>
            </a:r>
          </a:p>
          <a:p>
            <a:pPr marL="869950" lvl="1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Item Mask</a:t>
            </a:r>
          </a:p>
        </p:txBody>
      </p:sp>
    </p:spTree>
    <p:extLst>
      <p:ext uri="{BB962C8B-B14F-4D97-AF65-F5344CB8AC3E}">
        <p14:creationId xmlns:p14="http://schemas.microsoft.com/office/powerpoint/2010/main" val="4089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Introduction: Sequential Recommendation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Recommendation: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 A sequence of user’s interactions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Target: Predicted user’s next interaction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the order of users' sequence of interactions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i="1"/>
              <a:t>⇒ Capture the sequential dynamics of users' preferences</a:t>
            </a:r>
            <a:endParaRPr sz="1500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Data: Data Preprocessing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2750" indent="-285750">
              <a:buSzPts val="1600"/>
            </a:pPr>
            <a:r>
              <a:rPr lang="en-US">
                <a:solidFill>
                  <a:schemeClr val="tx1"/>
                </a:solidFill>
              </a:rPr>
              <a:t>Data Augmentation</a:t>
            </a:r>
          </a:p>
          <a:p>
            <a:pPr marL="869950" lvl="1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Noise Injection:</a:t>
            </a:r>
          </a:p>
          <a:p>
            <a:pPr marL="1327150" lvl="2" indent="-285750">
              <a:buSzPts val="1600"/>
            </a:pPr>
            <a:r>
              <a:rPr lang="en-US">
                <a:solidFill>
                  <a:schemeClr val="tx1"/>
                </a:solidFill>
              </a:rPr>
              <a:t>Randomly choose a negative item (not in the sequence), insert into a random position in the sequence</a:t>
            </a:r>
          </a:p>
          <a:p>
            <a:pPr marL="1327150" lvl="2" indent="-285750">
              <a:buSzPts val="1600"/>
            </a:pPr>
            <a:r>
              <a:rPr lang="en-US">
                <a:solidFill>
                  <a:schemeClr val="tx1"/>
                </a:solidFill>
              </a:rPr>
              <a:t>Delete the first item of the original sequence to preserve length</a:t>
            </a:r>
          </a:p>
          <a:p>
            <a:pPr marL="1041400" lvl="2" indent="0">
              <a:buSzPts val="1600"/>
              <a:buNone/>
            </a:pPr>
            <a:endParaRPr lang="en-US">
              <a:solidFill>
                <a:schemeClr val="tx1"/>
              </a:solidFill>
            </a:endParaRPr>
          </a:p>
          <a:p>
            <a:pPr marL="869950" lvl="1" indent="-285750">
              <a:buSzPts val="1600"/>
            </a:pPr>
            <a:endParaRPr lang="en-US" sz="16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EF0679-9DD8-B1DE-B323-7CAA60E2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85794"/>
              </p:ext>
            </p:extLst>
          </p:nvPr>
        </p:nvGraphicFramePr>
        <p:xfrm>
          <a:off x="2336799" y="3003640"/>
          <a:ext cx="4158343" cy="680720"/>
        </p:xfrm>
        <a:graphic>
          <a:graphicData uri="http://schemas.openxmlformats.org/drawingml/2006/table">
            <a:tbl>
              <a:tblPr/>
              <a:tblGrid>
                <a:gridCol w="1894004">
                  <a:extLst>
                    <a:ext uri="{9D8B030D-6E8A-4147-A177-3AD203B41FA5}">
                      <a16:colId xmlns:a16="http://schemas.microsoft.com/office/drawing/2014/main" val="200357242"/>
                    </a:ext>
                  </a:extLst>
                </a:gridCol>
                <a:gridCol w="2264339">
                  <a:extLst>
                    <a:ext uri="{9D8B030D-6E8A-4147-A177-3AD203B41FA5}">
                      <a16:colId xmlns:a16="http://schemas.microsoft.com/office/drawing/2014/main" val="4224681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 sequence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2,4,6,8,10,12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954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Augmented sequence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4,6,</a:t>
                      </a: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,10,12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7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34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Data: Data Preprocessing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2750" indent="-285750">
              <a:buSzPts val="1600"/>
            </a:pPr>
            <a:r>
              <a:rPr lang="en-US">
                <a:solidFill>
                  <a:schemeClr val="tx1"/>
                </a:solidFill>
              </a:rPr>
              <a:t>Data Augmentation</a:t>
            </a:r>
          </a:p>
          <a:p>
            <a:pPr marL="869950" lvl="1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Redundancy Injection</a:t>
            </a:r>
          </a:p>
          <a:p>
            <a:pPr marL="1327150" lvl="2" indent="-285750">
              <a:buSzPts val="1600"/>
            </a:pPr>
            <a:r>
              <a:rPr lang="en-US">
                <a:solidFill>
                  <a:schemeClr val="tx1"/>
                </a:solidFill>
              </a:rPr>
              <a:t>Randomly choose a positive item (in the sequence), insert into a random different position in the sequence</a:t>
            </a:r>
          </a:p>
          <a:p>
            <a:pPr marL="1327150" lvl="2" indent="-285750">
              <a:buSzPts val="1600"/>
            </a:pPr>
            <a:r>
              <a:rPr lang="en-US">
                <a:solidFill>
                  <a:schemeClr val="tx1"/>
                </a:solidFill>
              </a:rPr>
              <a:t>Delete the first item of the original sequence to preserve length</a:t>
            </a:r>
          </a:p>
          <a:p>
            <a:pPr marL="869950" lvl="1" indent="-285750">
              <a:buSzPts val="1600"/>
            </a:pPr>
            <a:endParaRPr lang="en-US" sz="16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EF0679-9DD8-B1DE-B323-7CAA60E2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69792"/>
              </p:ext>
            </p:extLst>
          </p:nvPr>
        </p:nvGraphicFramePr>
        <p:xfrm>
          <a:off x="2336799" y="3003640"/>
          <a:ext cx="4158343" cy="680720"/>
        </p:xfrm>
        <a:graphic>
          <a:graphicData uri="http://schemas.openxmlformats.org/drawingml/2006/table">
            <a:tbl>
              <a:tblPr/>
              <a:tblGrid>
                <a:gridCol w="1894004">
                  <a:extLst>
                    <a:ext uri="{9D8B030D-6E8A-4147-A177-3AD203B41FA5}">
                      <a16:colId xmlns:a16="http://schemas.microsoft.com/office/drawing/2014/main" val="200357242"/>
                    </a:ext>
                  </a:extLst>
                </a:gridCol>
                <a:gridCol w="2264339">
                  <a:extLst>
                    <a:ext uri="{9D8B030D-6E8A-4147-A177-3AD203B41FA5}">
                      <a16:colId xmlns:a16="http://schemas.microsoft.com/office/drawing/2014/main" val="4224681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 sequence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2,4,6,8,10,12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954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Augmented sequence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</a:t>
                      </a: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,8,10,12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7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60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Data: Data Preprocessing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2750" indent="-285750">
              <a:buSzPts val="1600"/>
            </a:pPr>
            <a:r>
              <a:rPr lang="en-US">
                <a:solidFill>
                  <a:schemeClr val="tx1"/>
                </a:solidFill>
              </a:rPr>
              <a:t>Data Augmentation</a:t>
            </a:r>
          </a:p>
          <a:p>
            <a:pPr marL="869950" lvl="1" indent="-285750">
              <a:buSzPts val="1600"/>
            </a:pPr>
            <a:r>
              <a:rPr lang="en-US" sz="1600">
                <a:solidFill>
                  <a:schemeClr val="tx1"/>
                </a:solidFill>
              </a:rPr>
              <a:t>Item Mask</a:t>
            </a:r>
          </a:p>
          <a:p>
            <a:pPr marL="1327150" lvl="2" indent="-285750">
              <a:buSzPts val="1600"/>
            </a:pPr>
            <a:r>
              <a:rPr lang="en-US">
                <a:solidFill>
                  <a:schemeClr val="tx1"/>
                </a:solidFill>
              </a:rPr>
              <a:t>Randomly mask </a:t>
            </a:r>
            <a:r>
              <a:rPr lang="en-US" i="1"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% of items in the original sequence with 0 (p = 30)</a:t>
            </a:r>
          </a:p>
          <a:p>
            <a:pPr marL="869950" lvl="1" indent="-285750">
              <a:buSzPts val="1600"/>
            </a:pPr>
            <a:endParaRPr lang="en-US" sz="16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EF0679-9DD8-B1DE-B323-7CAA60E2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57491"/>
              </p:ext>
            </p:extLst>
          </p:nvPr>
        </p:nvGraphicFramePr>
        <p:xfrm>
          <a:off x="1973942" y="2691583"/>
          <a:ext cx="4158343" cy="680720"/>
        </p:xfrm>
        <a:graphic>
          <a:graphicData uri="http://schemas.openxmlformats.org/drawingml/2006/table">
            <a:tbl>
              <a:tblPr/>
              <a:tblGrid>
                <a:gridCol w="1894004">
                  <a:extLst>
                    <a:ext uri="{9D8B030D-6E8A-4147-A177-3AD203B41FA5}">
                      <a16:colId xmlns:a16="http://schemas.microsoft.com/office/drawing/2014/main" val="200357242"/>
                    </a:ext>
                  </a:extLst>
                </a:gridCol>
                <a:gridCol w="2264339">
                  <a:extLst>
                    <a:ext uri="{9D8B030D-6E8A-4147-A177-3AD203B41FA5}">
                      <a16:colId xmlns:a16="http://schemas.microsoft.com/office/drawing/2014/main" val="4224681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 sequence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2,4,6,8,10,12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954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Augmented sequence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</a:t>
                      </a: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,8,10,</a:t>
                      </a: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7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791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1.Introduction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2. Models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3. Loss Functions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4. Data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tx1"/>
                </a:solidFill>
              </a:rPr>
              <a:t>5. Experimental results</a:t>
            </a:r>
            <a:endParaRPr b="1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6. Conclusion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89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9900">
              <a:buSzPts val="1600"/>
            </a:pPr>
            <a:r>
              <a:rPr lang="en-US" sz="2000">
                <a:solidFill>
                  <a:schemeClr val="tx1"/>
                </a:solidFill>
              </a:rPr>
              <a:t>Experiments</a:t>
            </a:r>
          </a:p>
          <a:p>
            <a:pPr marL="927100" lvl="1">
              <a:buSzPts val="1600"/>
            </a:pPr>
            <a:r>
              <a:rPr lang="en-US" sz="1600">
                <a:solidFill>
                  <a:schemeClr val="tx1"/>
                </a:solidFill>
              </a:rPr>
              <a:t>Compare 3 models’ performance</a:t>
            </a:r>
          </a:p>
          <a:p>
            <a:pPr marL="927100" lvl="1">
              <a:buSzPts val="1600"/>
            </a:pPr>
            <a:r>
              <a:rPr lang="en-US" sz="1600">
                <a:solidFill>
                  <a:schemeClr val="tx1"/>
                </a:solidFill>
              </a:rPr>
              <a:t>Compare data augmentation methods effectiveness</a:t>
            </a:r>
          </a:p>
          <a:p>
            <a:pPr marL="927100" lvl="1">
              <a:buSzPts val="1600"/>
            </a:pPr>
            <a:r>
              <a:rPr lang="en-US" sz="1600">
                <a:solidFill>
                  <a:schemeClr val="tx1"/>
                </a:solidFill>
              </a:rPr>
              <a:t>Compare loss functions’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9497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9900">
              <a:buSzPts val="1600"/>
            </a:pPr>
            <a:r>
              <a:rPr lang="en-US" sz="2000">
                <a:solidFill>
                  <a:schemeClr val="tx1"/>
                </a:solidFill>
              </a:rPr>
              <a:t>Experiments</a:t>
            </a:r>
          </a:p>
          <a:p>
            <a:pPr marL="927100" lvl="1">
              <a:buSzPts val="1600"/>
            </a:pPr>
            <a:r>
              <a:rPr lang="en-US" sz="1600">
                <a:solidFill>
                  <a:schemeClr val="tx1"/>
                </a:solidFill>
              </a:rPr>
              <a:t>Compare 3 models’ performance</a:t>
            </a:r>
          </a:p>
          <a:p>
            <a:pPr marL="1384300" lvl="2">
              <a:buSzPts val="1600"/>
            </a:pPr>
            <a:r>
              <a:rPr lang="en-US">
                <a:solidFill>
                  <a:schemeClr val="tx1"/>
                </a:solidFill>
              </a:rPr>
              <a:t>Train 3 models with the same training setup: 200 epochs, early stop after 20 epochs, trained on Colab…</a:t>
            </a:r>
          </a:p>
          <a:p>
            <a:pPr marL="1384300" lvl="2">
              <a:buSzPts val="1600"/>
            </a:pPr>
            <a:r>
              <a:rPr lang="en-US">
                <a:solidFill>
                  <a:schemeClr val="tx1"/>
                </a:solidFill>
              </a:rPr>
              <a:t>Hyper-parameters: According to the original papers</a:t>
            </a:r>
          </a:p>
          <a:p>
            <a:pPr marL="1384300" lvl="2">
              <a:buSzPts val="1600"/>
            </a:pPr>
            <a:r>
              <a:rPr lang="en-US">
                <a:solidFill>
                  <a:schemeClr val="tx1"/>
                </a:solidFill>
              </a:rPr>
              <a:t>No augmentation</a:t>
            </a:r>
          </a:p>
          <a:p>
            <a:pPr marL="1384300" lvl="2">
              <a:buSzPts val="1600"/>
            </a:pPr>
            <a:r>
              <a:rPr lang="en-US">
                <a:solidFill>
                  <a:schemeClr val="tx1"/>
                </a:solidFill>
              </a:rPr>
              <a:t>BPR Loss</a:t>
            </a:r>
          </a:p>
          <a:p>
            <a:pPr marL="1384300" lvl="2">
              <a:buSzPts val="1600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ompare with a simple baseline POP: a recommender who always outputs the most popular item in the training set. </a:t>
            </a:r>
            <a:endParaRPr lang="en-US">
              <a:effectLst/>
            </a:endParaRPr>
          </a:p>
          <a:p>
            <a:pPr marL="1384300" lvl="2">
              <a:buSzPts val="1600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59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9900">
              <a:buSzPts val="1600"/>
            </a:pPr>
            <a:r>
              <a:rPr lang="en-US" sz="2000">
                <a:solidFill>
                  <a:schemeClr val="tx1"/>
                </a:solidFill>
              </a:rPr>
              <a:t>Experiments</a:t>
            </a:r>
          </a:p>
          <a:p>
            <a:pPr marL="927100" lvl="1">
              <a:buSzPts val="1600"/>
            </a:pPr>
            <a:r>
              <a:rPr lang="en-US" sz="1600">
                <a:solidFill>
                  <a:schemeClr val="tx1"/>
                </a:solidFill>
              </a:rPr>
              <a:t>Compare data augmentation methods effectiveness</a:t>
            </a:r>
          </a:p>
          <a:p>
            <a:pPr marL="1384300" lvl="2">
              <a:buSzPts val="1600"/>
            </a:pPr>
            <a:r>
              <a:rPr lang="en-US">
                <a:solidFill>
                  <a:schemeClr val="tx1"/>
                </a:solidFill>
              </a:rPr>
              <a:t>Trained with the best model from the previous experiment</a:t>
            </a:r>
          </a:p>
          <a:p>
            <a:pPr marL="1384300" lvl="2">
              <a:buSzPts val="1600"/>
            </a:pPr>
            <a:r>
              <a:rPr lang="en-US">
                <a:solidFill>
                  <a:schemeClr val="tx1"/>
                </a:solidFill>
              </a:rPr>
              <a:t>Evaluate effectiveness at different sizes of training data</a:t>
            </a:r>
          </a:p>
          <a:p>
            <a:pPr marL="1841500" lvl="3">
              <a:buSzPts val="1600"/>
            </a:pPr>
            <a:r>
              <a:rPr lang="en-US">
                <a:solidFill>
                  <a:schemeClr val="tx1"/>
                </a:solidFill>
              </a:rPr>
              <a:t>10%, 25%, 50% and 100% of original training data</a:t>
            </a:r>
          </a:p>
          <a:p>
            <a:pPr marL="1384300" lvl="2">
              <a:buSzPts val="1600"/>
            </a:pPr>
            <a:r>
              <a:rPr lang="en-US">
                <a:solidFill>
                  <a:schemeClr val="tx1"/>
                </a:solidFill>
              </a:rPr>
              <a:t>Same training setup</a:t>
            </a:r>
          </a:p>
        </p:txBody>
      </p:sp>
    </p:spTree>
    <p:extLst>
      <p:ext uri="{BB962C8B-B14F-4D97-AF65-F5344CB8AC3E}">
        <p14:creationId xmlns:p14="http://schemas.microsoft.com/office/powerpoint/2010/main" val="2876471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9900">
              <a:buSzPts val="1600"/>
            </a:pPr>
            <a:r>
              <a:rPr lang="en-US" sz="2000">
                <a:solidFill>
                  <a:schemeClr val="tx1"/>
                </a:solidFill>
              </a:rPr>
              <a:t>Experiments</a:t>
            </a:r>
          </a:p>
          <a:p>
            <a:pPr marL="927100" lvl="1">
              <a:buSzPts val="1600"/>
            </a:pPr>
            <a:r>
              <a:rPr lang="en-US" sz="1600">
                <a:solidFill>
                  <a:schemeClr val="tx1"/>
                </a:solidFill>
              </a:rPr>
              <a:t>Compare loss functions’ performances</a:t>
            </a:r>
          </a:p>
          <a:p>
            <a:pPr marL="1384300" lvl="2">
              <a:buSzPts val="1600"/>
            </a:pPr>
            <a:r>
              <a:rPr lang="en-US">
                <a:solidFill>
                  <a:schemeClr val="tx1"/>
                </a:solidFill>
              </a:rPr>
              <a:t>Trained with the best model from the previous experiment</a:t>
            </a:r>
          </a:p>
          <a:p>
            <a:pPr marL="1384300" lvl="2">
              <a:buSzPts val="1600"/>
            </a:pPr>
            <a:r>
              <a:rPr lang="en-US">
                <a:solidFill>
                  <a:schemeClr val="tx1"/>
                </a:solidFill>
              </a:rPr>
              <a:t>Same training setup</a:t>
            </a:r>
          </a:p>
          <a:p>
            <a:pPr marL="927100" lvl="1">
              <a:buSzPts val="1600"/>
            </a:pP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91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9900">
              <a:buSzPts val="1600"/>
            </a:pPr>
            <a:r>
              <a:rPr lang="en-US" sz="2000">
                <a:solidFill>
                  <a:schemeClr val="tx1"/>
                </a:solidFill>
              </a:rPr>
              <a:t>Metrics</a:t>
            </a:r>
          </a:p>
          <a:p>
            <a:pPr marL="927100" lvl="1">
              <a:buSzPts val="1600"/>
            </a:pPr>
            <a:r>
              <a:rPr lang="en-US" sz="1600">
                <a:solidFill>
                  <a:schemeClr val="tx1"/>
                </a:solidFill>
              </a:rPr>
              <a:t>Hit Rate at top K (HR@K)</a:t>
            </a:r>
          </a:p>
          <a:p>
            <a:pPr marL="927100" lvl="1">
              <a:buSzPts val="1600"/>
            </a:pPr>
            <a:r>
              <a:rPr lang="en-US" sz="160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Discount Cumulative Gain (NDCG)</a:t>
            </a:r>
            <a:endParaRPr lang="en-US" sz="1600">
              <a:solidFill>
                <a:schemeClr val="tx1"/>
              </a:solidFill>
              <a:effectLst/>
            </a:endParaRPr>
          </a:p>
          <a:p>
            <a:pPr marL="927100" lvl="1">
              <a:buSzPts val="1600"/>
            </a:pP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85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9900">
              <a:buSzPts val="1600"/>
            </a:pPr>
            <a:r>
              <a:rPr lang="en-US" sz="2000">
                <a:solidFill>
                  <a:schemeClr val="tx1"/>
                </a:solidFill>
              </a:rPr>
              <a:t>Metrics</a:t>
            </a:r>
          </a:p>
          <a:p>
            <a:pPr marL="927100" lvl="1">
              <a:buSzPts val="1600"/>
            </a:pPr>
            <a:r>
              <a:rPr lang="en-US" sz="1600">
                <a:solidFill>
                  <a:schemeClr val="tx1"/>
                </a:solidFill>
              </a:rPr>
              <a:t>Hit Rate at top K (HR@K):</a:t>
            </a:r>
          </a:p>
          <a:p>
            <a:pPr marL="1352550" lvl="2" indent="-285750">
              <a:buSzPts val="1600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alculates % of ground-truth items among the top K recommended items </a:t>
            </a:r>
          </a:p>
          <a:p>
            <a:pPr marL="1352550" lvl="2" indent="-285750">
              <a:buSzPts val="1600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 = 10</a:t>
            </a:r>
          </a:p>
          <a:p>
            <a:pPr marL="1066800" lvl="2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r>
              <a:rPr lang="en-US" sz="140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Discount Cumulative Gain at top K(NDCG@K):</a:t>
            </a:r>
          </a:p>
          <a:p>
            <a:pPr marL="1352550" lvl="2" indent="-285750">
              <a:buSzPts val="1600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Between 0 and 1</a:t>
            </a:r>
            <a:endParaRPr lang="en-US" i="0" u="none" strike="noStrike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52550" lvl="2" indent="-285750">
              <a:buSzPts val="1600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Takes into account the rank of the score of the actual item among the predicted items</a:t>
            </a:r>
          </a:p>
          <a:p>
            <a:pPr marL="1352550" lvl="2" indent="-285750">
              <a:buSzPts val="1600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higher the actual items’ rank, the higher the NDCG</a:t>
            </a:r>
          </a:p>
          <a:p>
            <a:pPr marL="1352550" lvl="2" indent="-285750">
              <a:buSzPts val="1600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 = 10</a:t>
            </a:r>
            <a:endParaRPr lang="en-US">
              <a:solidFill>
                <a:schemeClr val="tx1"/>
              </a:solidFill>
              <a:effectLst/>
            </a:endParaRPr>
          </a:p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927100" lvl="1">
              <a:buSzPts val="1600"/>
            </a:pP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1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1.Introduction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tx1"/>
                </a:solidFill>
              </a:rPr>
              <a:t>2. Models</a:t>
            </a:r>
            <a:endParaRPr b="1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3. Loss Functions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4. Data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5. Experimental results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6. Conclusion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5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results: Models’ performances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469900">
              <a:buSzPts val="1600"/>
            </a:pPr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F19719-C787-E51D-A2E4-D161C087F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4756"/>
              </p:ext>
            </p:extLst>
          </p:nvPr>
        </p:nvGraphicFramePr>
        <p:xfrm>
          <a:off x="1269999" y="2136825"/>
          <a:ext cx="6164943" cy="1854200"/>
        </p:xfrm>
        <a:graphic>
          <a:graphicData uri="http://schemas.openxmlformats.org/drawingml/2006/table">
            <a:tbl>
              <a:tblPr/>
              <a:tblGrid>
                <a:gridCol w="2054981">
                  <a:extLst>
                    <a:ext uri="{9D8B030D-6E8A-4147-A177-3AD203B41FA5}">
                      <a16:colId xmlns:a16="http://schemas.microsoft.com/office/drawing/2014/main" val="1898189583"/>
                    </a:ext>
                  </a:extLst>
                </a:gridCol>
                <a:gridCol w="2054981">
                  <a:extLst>
                    <a:ext uri="{9D8B030D-6E8A-4147-A177-3AD203B41FA5}">
                      <a16:colId xmlns:a16="http://schemas.microsoft.com/office/drawing/2014/main" val="2976838788"/>
                    </a:ext>
                  </a:extLst>
                </a:gridCol>
                <a:gridCol w="2054981">
                  <a:extLst>
                    <a:ext uri="{9D8B030D-6E8A-4147-A177-3AD203B41FA5}">
                      <a16:colId xmlns:a16="http://schemas.microsoft.com/office/drawing/2014/main" val="1827092376"/>
                    </a:ext>
                  </a:extLst>
                </a:gridCol>
              </a:tblGrid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NDCG@10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723326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0.3826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0.2186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969804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FPMC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0.6538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0.4217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89822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GRU4REC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0.6821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0.4446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192659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SASREC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0.6898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30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results: Models’ performances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469900">
              <a:buSzPts val="1600"/>
            </a:pPr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F19719-C787-E51D-A2E4-D161C087FB66}"/>
              </a:ext>
            </a:extLst>
          </p:cNvPr>
          <p:cNvGraphicFramePr>
            <a:graphicFrameLocks noGrp="1"/>
          </p:cNvGraphicFramePr>
          <p:nvPr/>
        </p:nvGraphicFramePr>
        <p:xfrm>
          <a:off x="1269999" y="2136825"/>
          <a:ext cx="6164943" cy="1854200"/>
        </p:xfrm>
        <a:graphic>
          <a:graphicData uri="http://schemas.openxmlformats.org/drawingml/2006/table">
            <a:tbl>
              <a:tblPr/>
              <a:tblGrid>
                <a:gridCol w="2054981">
                  <a:extLst>
                    <a:ext uri="{9D8B030D-6E8A-4147-A177-3AD203B41FA5}">
                      <a16:colId xmlns:a16="http://schemas.microsoft.com/office/drawing/2014/main" val="1898189583"/>
                    </a:ext>
                  </a:extLst>
                </a:gridCol>
                <a:gridCol w="2054981">
                  <a:extLst>
                    <a:ext uri="{9D8B030D-6E8A-4147-A177-3AD203B41FA5}">
                      <a16:colId xmlns:a16="http://schemas.microsoft.com/office/drawing/2014/main" val="2976838788"/>
                    </a:ext>
                  </a:extLst>
                </a:gridCol>
                <a:gridCol w="2054981">
                  <a:extLst>
                    <a:ext uri="{9D8B030D-6E8A-4147-A177-3AD203B41FA5}">
                      <a16:colId xmlns:a16="http://schemas.microsoft.com/office/drawing/2014/main" val="1827092376"/>
                    </a:ext>
                  </a:extLst>
                </a:gridCol>
              </a:tblGrid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NDCG@10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723326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0.3826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0.2186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969804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FPMC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0.6538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0.4217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89822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GRU4REC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0.6821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0.4446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192659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SASREC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0.6898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259"/>
                  </a:ext>
                </a:extLst>
              </a:tr>
            </a:tbl>
          </a:graphicData>
        </a:graphic>
      </p:graphicFrame>
      <p:sp>
        <p:nvSpPr>
          <p:cNvPr id="3" name="Google Shape;113;p22">
            <a:extLst>
              <a:ext uri="{FF2B5EF4-FFF2-40B4-BE49-F238E27FC236}">
                <a16:creationId xmlns:a16="http://schemas.microsoft.com/office/drawing/2014/main" id="{DA7E6A2A-4F4B-13CE-42C9-DC1FA4D43FCC}"/>
              </a:ext>
            </a:extLst>
          </p:cNvPr>
          <p:cNvSpPr/>
          <p:nvPr/>
        </p:nvSpPr>
        <p:spPr>
          <a:xfrm>
            <a:off x="3283941" y="2886204"/>
            <a:ext cx="4164692" cy="104772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8;p25">
            <a:extLst>
              <a:ext uri="{FF2B5EF4-FFF2-40B4-BE49-F238E27FC236}">
                <a16:creationId xmlns:a16="http://schemas.microsoft.com/office/drawing/2014/main" id="{D94288D8-4699-6473-EF4E-3439D895BC4E}"/>
              </a:ext>
            </a:extLst>
          </p:cNvPr>
          <p:cNvSpPr/>
          <p:nvPr/>
        </p:nvSpPr>
        <p:spPr>
          <a:xfrm>
            <a:off x="2104571" y="1339111"/>
            <a:ext cx="3432630" cy="5727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45F06"/>
                </a:solidFill>
              </a:rPr>
              <a:t>All 3 models achieve great performance compared to the simple baseline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5" name="Google Shape;139;p25">
            <a:extLst>
              <a:ext uri="{FF2B5EF4-FFF2-40B4-BE49-F238E27FC236}">
                <a16:creationId xmlns:a16="http://schemas.microsoft.com/office/drawing/2014/main" id="{C33FDF16-3C9C-9ADF-4CB1-00315F11956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820886" y="1911811"/>
            <a:ext cx="1545401" cy="9743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67894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results: Models’ performances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469900">
              <a:buSzPts val="1600"/>
            </a:pPr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F19719-C787-E51D-A2E4-D161C087FB66}"/>
              </a:ext>
            </a:extLst>
          </p:cNvPr>
          <p:cNvGraphicFramePr>
            <a:graphicFrameLocks noGrp="1"/>
          </p:cNvGraphicFramePr>
          <p:nvPr/>
        </p:nvGraphicFramePr>
        <p:xfrm>
          <a:off x="1269999" y="2136825"/>
          <a:ext cx="6164943" cy="1854200"/>
        </p:xfrm>
        <a:graphic>
          <a:graphicData uri="http://schemas.openxmlformats.org/drawingml/2006/table">
            <a:tbl>
              <a:tblPr/>
              <a:tblGrid>
                <a:gridCol w="2054981">
                  <a:extLst>
                    <a:ext uri="{9D8B030D-6E8A-4147-A177-3AD203B41FA5}">
                      <a16:colId xmlns:a16="http://schemas.microsoft.com/office/drawing/2014/main" val="1898189583"/>
                    </a:ext>
                  </a:extLst>
                </a:gridCol>
                <a:gridCol w="2054981">
                  <a:extLst>
                    <a:ext uri="{9D8B030D-6E8A-4147-A177-3AD203B41FA5}">
                      <a16:colId xmlns:a16="http://schemas.microsoft.com/office/drawing/2014/main" val="2976838788"/>
                    </a:ext>
                  </a:extLst>
                </a:gridCol>
                <a:gridCol w="2054981">
                  <a:extLst>
                    <a:ext uri="{9D8B030D-6E8A-4147-A177-3AD203B41FA5}">
                      <a16:colId xmlns:a16="http://schemas.microsoft.com/office/drawing/2014/main" val="1827092376"/>
                    </a:ext>
                  </a:extLst>
                </a:gridCol>
              </a:tblGrid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NDCG@10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723326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0.3826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0.2186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969804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FPMC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0.6538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0.4217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89822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GRU4REC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0.6821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0.4446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192659"/>
                  </a:ext>
                </a:extLst>
              </a:tr>
              <a:tr h="3584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SASREC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0.6898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259"/>
                  </a:ext>
                </a:extLst>
              </a:tr>
            </a:tbl>
          </a:graphicData>
        </a:graphic>
      </p:graphicFrame>
      <p:sp>
        <p:nvSpPr>
          <p:cNvPr id="3" name="Google Shape;113;p22">
            <a:extLst>
              <a:ext uri="{FF2B5EF4-FFF2-40B4-BE49-F238E27FC236}">
                <a16:creationId xmlns:a16="http://schemas.microsoft.com/office/drawing/2014/main" id="{DA7E6A2A-4F4B-13CE-42C9-DC1FA4D43FCC}"/>
              </a:ext>
            </a:extLst>
          </p:cNvPr>
          <p:cNvSpPr/>
          <p:nvPr/>
        </p:nvSpPr>
        <p:spPr>
          <a:xfrm>
            <a:off x="3283941" y="3606800"/>
            <a:ext cx="4164692" cy="3271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8;p25">
            <a:extLst>
              <a:ext uri="{FF2B5EF4-FFF2-40B4-BE49-F238E27FC236}">
                <a16:creationId xmlns:a16="http://schemas.microsoft.com/office/drawing/2014/main" id="{D94288D8-4699-6473-EF4E-3439D895BC4E}"/>
              </a:ext>
            </a:extLst>
          </p:cNvPr>
          <p:cNvSpPr/>
          <p:nvPr/>
        </p:nvSpPr>
        <p:spPr>
          <a:xfrm>
            <a:off x="2104571" y="1339111"/>
            <a:ext cx="2467429" cy="5727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45F06"/>
                </a:solidFill>
              </a:rPr>
              <a:t>SASREC best performance</a:t>
            </a:r>
          </a:p>
        </p:txBody>
      </p:sp>
      <p:cxnSp>
        <p:nvCxnSpPr>
          <p:cNvPr id="5" name="Google Shape;139;p25">
            <a:extLst>
              <a:ext uri="{FF2B5EF4-FFF2-40B4-BE49-F238E27FC236}">
                <a16:creationId xmlns:a16="http://schemas.microsoft.com/office/drawing/2014/main" id="{C33FDF16-3C9C-9ADF-4CB1-00315F11956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338286" y="1911811"/>
            <a:ext cx="2028001" cy="169498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4E50A092-37B6-54C1-A883-FA4D187A57DC}"/>
              </a:ext>
            </a:extLst>
          </p:cNvPr>
          <p:cNvSpPr/>
          <p:nvPr/>
        </p:nvSpPr>
        <p:spPr>
          <a:xfrm>
            <a:off x="4709886" y="1485158"/>
            <a:ext cx="711200" cy="26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C150E-C30C-23E4-E018-24448C4E6131}"/>
              </a:ext>
            </a:extLst>
          </p:cNvPr>
          <p:cNvSpPr txBox="1"/>
          <p:nvPr/>
        </p:nvSpPr>
        <p:spPr>
          <a:xfrm>
            <a:off x="5420632" y="1403987"/>
            <a:ext cx="333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Self-attention is more powerful than Markov Chains or RNNs</a:t>
            </a:r>
          </a:p>
        </p:txBody>
      </p:sp>
    </p:spTree>
    <p:extLst>
      <p:ext uri="{BB962C8B-B14F-4D97-AF65-F5344CB8AC3E}">
        <p14:creationId xmlns:p14="http://schemas.microsoft.com/office/powerpoint/2010/main" val="3651770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results: Data augmentation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469900">
              <a:buSzPts val="1600"/>
            </a:pPr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35F20E-9C0E-EA96-21AC-E69CF1929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39696"/>
              </p:ext>
            </p:extLst>
          </p:nvPr>
        </p:nvGraphicFramePr>
        <p:xfrm>
          <a:off x="566057" y="1871335"/>
          <a:ext cx="7743372" cy="2768600"/>
        </p:xfrm>
        <a:graphic>
          <a:graphicData uri="http://schemas.openxmlformats.org/drawingml/2006/table">
            <a:tbl>
              <a:tblPr/>
              <a:tblGrid>
                <a:gridCol w="1263313">
                  <a:extLst>
                    <a:ext uri="{9D8B030D-6E8A-4147-A177-3AD203B41FA5}">
                      <a16:colId xmlns:a16="http://schemas.microsoft.com/office/drawing/2014/main" val="3455939993"/>
                    </a:ext>
                  </a:extLst>
                </a:gridCol>
                <a:gridCol w="1291686">
                  <a:extLst>
                    <a:ext uri="{9D8B030D-6E8A-4147-A177-3AD203B41FA5}">
                      <a16:colId xmlns:a16="http://schemas.microsoft.com/office/drawing/2014/main" val="2150121073"/>
                    </a:ext>
                  </a:extLst>
                </a:gridCol>
                <a:gridCol w="1700023">
                  <a:extLst>
                    <a:ext uri="{9D8B030D-6E8A-4147-A177-3AD203B41FA5}">
                      <a16:colId xmlns:a16="http://schemas.microsoft.com/office/drawing/2014/main" val="231685679"/>
                    </a:ext>
                  </a:extLst>
                </a:gridCol>
                <a:gridCol w="1912923">
                  <a:extLst>
                    <a:ext uri="{9D8B030D-6E8A-4147-A177-3AD203B41FA5}">
                      <a16:colId xmlns:a16="http://schemas.microsoft.com/office/drawing/2014/main" val="1271137347"/>
                    </a:ext>
                  </a:extLst>
                </a:gridCol>
                <a:gridCol w="1575427">
                  <a:extLst>
                    <a:ext uri="{9D8B030D-6E8A-4147-A177-3AD203B41FA5}">
                      <a16:colId xmlns:a16="http://schemas.microsoft.com/office/drawing/2014/main" val="3949994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size/ Method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Noise Injection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Redundancy Injection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 Mask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07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0.2558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0.3118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(+21.9%)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0.3102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(+21.3%)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0.2585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(+1.1%)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9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0.3587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0.3963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(+10.4%)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0.3961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(+10.4%)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0.3564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(-0.7%)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5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0.4221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0.4407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(+4.2%)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0.4400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(+4.2%)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0.4365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(+3.4%)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373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0.4669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0.4702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(+0.7%)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0.4710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(+0.8%)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0.4667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095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421F8C-2A65-12E0-5AB7-3B398ECCB84A}"/>
              </a:ext>
            </a:extLst>
          </p:cNvPr>
          <p:cNvSpPr txBox="1"/>
          <p:nvPr/>
        </p:nvSpPr>
        <p:spPr>
          <a:xfrm>
            <a:off x="566057" y="1017725"/>
            <a:ext cx="367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Trained with SASREC</a:t>
            </a:r>
          </a:p>
        </p:txBody>
      </p:sp>
    </p:spTree>
    <p:extLst>
      <p:ext uri="{BB962C8B-B14F-4D97-AF65-F5344CB8AC3E}">
        <p14:creationId xmlns:p14="http://schemas.microsoft.com/office/powerpoint/2010/main" val="1755942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results: Data augmentation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469900">
              <a:buSzPts val="1600"/>
            </a:pPr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35F20E-9C0E-EA96-21AC-E69CF19291F3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871335"/>
          <a:ext cx="7743372" cy="2768600"/>
        </p:xfrm>
        <a:graphic>
          <a:graphicData uri="http://schemas.openxmlformats.org/drawingml/2006/table">
            <a:tbl>
              <a:tblPr/>
              <a:tblGrid>
                <a:gridCol w="1263313">
                  <a:extLst>
                    <a:ext uri="{9D8B030D-6E8A-4147-A177-3AD203B41FA5}">
                      <a16:colId xmlns:a16="http://schemas.microsoft.com/office/drawing/2014/main" val="3455939993"/>
                    </a:ext>
                  </a:extLst>
                </a:gridCol>
                <a:gridCol w="1291686">
                  <a:extLst>
                    <a:ext uri="{9D8B030D-6E8A-4147-A177-3AD203B41FA5}">
                      <a16:colId xmlns:a16="http://schemas.microsoft.com/office/drawing/2014/main" val="2150121073"/>
                    </a:ext>
                  </a:extLst>
                </a:gridCol>
                <a:gridCol w="1700023">
                  <a:extLst>
                    <a:ext uri="{9D8B030D-6E8A-4147-A177-3AD203B41FA5}">
                      <a16:colId xmlns:a16="http://schemas.microsoft.com/office/drawing/2014/main" val="231685679"/>
                    </a:ext>
                  </a:extLst>
                </a:gridCol>
                <a:gridCol w="1912923">
                  <a:extLst>
                    <a:ext uri="{9D8B030D-6E8A-4147-A177-3AD203B41FA5}">
                      <a16:colId xmlns:a16="http://schemas.microsoft.com/office/drawing/2014/main" val="1271137347"/>
                    </a:ext>
                  </a:extLst>
                </a:gridCol>
                <a:gridCol w="1575427">
                  <a:extLst>
                    <a:ext uri="{9D8B030D-6E8A-4147-A177-3AD203B41FA5}">
                      <a16:colId xmlns:a16="http://schemas.microsoft.com/office/drawing/2014/main" val="3949994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size/ Method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Noise Injection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Redundancy Injection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 Mask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07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0.2558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0.3118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(+21.9%)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0.3102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(+21.3%)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0.2585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(+1.1%)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9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0.3587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0.3963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(+10.4%)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0.3961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(+10.4%)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0.3564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(-0.7%)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5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0.4221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0.4407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(+4.2%)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0.4400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(+4.2%)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0.4365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(+3.4%)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373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0.4669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0.4702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(+0.7%)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0.4710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(+0.8%)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0.4667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095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421F8C-2A65-12E0-5AB7-3B398ECCB84A}"/>
              </a:ext>
            </a:extLst>
          </p:cNvPr>
          <p:cNvSpPr txBox="1"/>
          <p:nvPr/>
        </p:nvSpPr>
        <p:spPr>
          <a:xfrm>
            <a:off x="566057" y="1017725"/>
            <a:ext cx="367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Trained with SASREC</a:t>
            </a:r>
          </a:p>
        </p:txBody>
      </p:sp>
      <p:sp>
        <p:nvSpPr>
          <p:cNvPr id="2" name="Google Shape;113;p22">
            <a:extLst>
              <a:ext uri="{FF2B5EF4-FFF2-40B4-BE49-F238E27FC236}">
                <a16:creationId xmlns:a16="http://schemas.microsoft.com/office/drawing/2014/main" id="{2422DD4C-DF48-2F0A-0F7B-8A07E3D95F03}"/>
              </a:ext>
            </a:extLst>
          </p:cNvPr>
          <p:cNvSpPr/>
          <p:nvPr/>
        </p:nvSpPr>
        <p:spPr>
          <a:xfrm>
            <a:off x="3142343" y="2445658"/>
            <a:ext cx="3599543" cy="108857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8;p25">
            <a:extLst>
              <a:ext uri="{FF2B5EF4-FFF2-40B4-BE49-F238E27FC236}">
                <a16:creationId xmlns:a16="http://schemas.microsoft.com/office/drawing/2014/main" id="{A2728627-11C9-AD5C-FD25-6C8AA3364DC4}"/>
              </a:ext>
            </a:extLst>
          </p:cNvPr>
          <p:cNvSpPr/>
          <p:nvPr/>
        </p:nvSpPr>
        <p:spPr>
          <a:xfrm>
            <a:off x="2402114" y="1287805"/>
            <a:ext cx="3432630" cy="411083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45F06"/>
                </a:solidFill>
              </a:rPr>
              <a:t>NI and RI is effective in low-data regime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4" name="Google Shape;139;p25">
            <a:extLst>
              <a:ext uri="{FF2B5EF4-FFF2-40B4-BE49-F238E27FC236}">
                <a16:creationId xmlns:a16="http://schemas.microsoft.com/office/drawing/2014/main" id="{715B59A6-84C7-E21B-8C0D-FA01A2FF2FDA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4118429" y="1698888"/>
            <a:ext cx="823686" cy="74677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05831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results: Data augmentation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469900">
              <a:buSzPts val="1600"/>
            </a:pPr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35F20E-9C0E-EA96-21AC-E69CF19291F3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871335"/>
          <a:ext cx="7743372" cy="2768600"/>
        </p:xfrm>
        <a:graphic>
          <a:graphicData uri="http://schemas.openxmlformats.org/drawingml/2006/table">
            <a:tbl>
              <a:tblPr/>
              <a:tblGrid>
                <a:gridCol w="1263313">
                  <a:extLst>
                    <a:ext uri="{9D8B030D-6E8A-4147-A177-3AD203B41FA5}">
                      <a16:colId xmlns:a16="http://schemas.microsoft.com/office/drawing/2014/main" val="3455939993"/>
                    </a:ext>
                  </a:extLst>
                </a:gridCol>
                <a:gridCol w="1291686">
                  <a:extLst>
                    <a:ext uri="{9D8B030D-6E8A-4147-A177-3AD203B41FA5}">
                      <a16:colId xmlns:a16="http://schemas.microsoft.com/office/drawing/2014/main" val="2150121073"/>
                    </a:ext>
                  </a:extLst>
                </a:gridCol>
                <a:gridCol w="1700023">
                  <a:extLst>
                    <a:ext uri="{9D8B030D-6E8A-4147-A177-3AD203B41FA5}">
                      <a16:colId xmlns:a16="http://schemas.microsoft.com/office/drawing/2014/main" val="231685679"/>
                    </a:ext>
                  </a:extLst>
                </a:gridCol>
                <a:gridCol w="1912923">
                  <a:extLst>
                    <a:ext uri="{9D8B030D-6E8A-4147-A177-3AD203B41FA5}">
                      <a16:colId xmlns:a16="http://schemas.microsoft.com/office/drawing/2014/main" val="1271137347"/>
                    </a:ext>
                  </a:extLst>
                </a:gridCol>
                <a:gridCol w="1575427">
                  <a:extLst>
                    <a:ext uri="{9D8B030D-6E8A-4147-A177-3AD203B41FA5}">
                      <a16:colId xmlns:a16="http://schemas.microsoft.com/office/drawing/2014/main" val="3949994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size/ Method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Noise Injection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Redundancy Injection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 Mask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07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0.2558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0.3118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(+21.9%)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0.3102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(+21.3%)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0.2585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(+1.1%)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9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0.3587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0.3963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(+10.4%)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0.3961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(+10.4%)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0.3564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(-0.7%)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5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0.4221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0.4407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(+4.2%)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0.4400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(+4.2%)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0.4365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(+3.4%)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373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0.4669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0.4702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(+0.7%)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0.4710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(+0.8%)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0.4667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095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421F8C-2A65-12E0-5AB7-3B398ECCB84A}"/>
              </a:ext>
            </a:extLst>
          </p:cNvPr>
          <p:cNvSpPr txBox="1"/>
          <p:nvPr/>
        </p:nvSpPr>
        <p:spPr>
          <a:xfrm>
            <a:off x="566057" y="1017725"/>
            <a:ext cx="367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Trained with SASREC</a:t>
            </a:r>
          </a:p>
        </p:txBody>
      </p:sp>
      <p:sp>
        <p:nvSpPr>
          <p:cNvPr id="2" name="Google Shape;113;p22">
            <a:extLst>
              <a:ext uri="{FF2B5EF4-FFF2-40B4-BE49-F238E27FC236}">
                <a16:creationId xmlns:a16="http://schemas.microsoft.com/office/drawing/2014/main" id="{2422DD4C-DF48-2F0A-0F7B-8A07E3D95F03}"/>
              </a:ext>
            </a:extLst>
          </p:cNvPr>
          <p:cNvSpPr/>
          <p:nvPr/>
        </p:nvSpPr>
        <p:spPr>
          <a:xfrm>
            <a:off x="3142343" y="3551364"/>
            <a:ext cx="3599543" cy="108857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8;p25">
            <a:extLst>
              <a:ext uri="{FF2B5EF4-FFF2-40B4-BE49-F238E27FC236}">
                <a16:creationId xmlns:a16="http://schemas.microsoft.com/office/drawing/2014/main" id="{A2728627-11C9-AD5C-FD25-6C8AA3364DC4}"/>
              </a:ext>
            </a:extLst>
          </p:cNvPr>
          <p:cNvSpPr/>
          <p:nvPr/>
        </p:nvSpPr>
        <p:spPr>
          <a:xfrm>
            <a:off x="2402114" y="1287805"/>
            <a:ext cx="3432630" cy="411083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45F06"/>
                </a:solidFill>
              </a:rPr>
              <a:t>Not as effective when data size is large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4" name="Google Shape;139;p25">
            <a:extLst>
              <a:ext uri="{FF2B5EF4-FFF2-40B4-BE49-F238E27FC236}">
                <a16:creationId xmlns:a16="http://schemas.microsoft.com/office/drawing/2014/main" id="{715B59A6-84C7-E21B-8C0D-FA01A2FF2FDA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4118429" y="1698888"/>
            <a:ext cx="823686" cy="1852476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84849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results: Data augmentation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469900">
              <a:buSzPts val="1600"/>
            </a:pPr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35F20E-9C0E-EA96-21AC-E69CF1929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55103"/>
              </p:ext>
            </p:extLst>
          </p:nvPr>
        </p:nvGraphicFramePr>
        <p:xfrm>
          <a:off x="566057" y="1871335"/>
          <a:ext cx="7743372" cy="2768600"/>
        </p:xfrm>
        <a:graphic>
          <a:graphicData uri="http://schemas.openxmlformats.org/drawingml/2006/table">
            <a:tbl>
              <a:tblPr/>
              <a:tblGrid>
                <a:gridCol w="1263313">
                  <a:extLst>
                    <a:ext uri="{9D8B030D-6E8A-4147-A177-3AD203B41FA5}">
                      <a16:colId xmlns:a16="http://schemas.microsoft.com/office/drawing/2014/main" val="3455939993"/>
                    </a:ext>
                  </a:extLst>
                </a:gridCol>
                <a:gridCol w="1291686">
                  <a:extLst>
                    <a:ext uri="{9D8B030D-6E8A-4147-A177-3AD203B41FA5}">
                      <a16:colId xmlns:a16="http://schemas.microsoft.com/office/drawing/2014/main" val="2150121073"/>
                    </a:ext>
                  </a:extLst>
                </a:gridCol>
                <a:gridCol w="1700023">
                  <a:extLst>
                    <a:ext uri="{9D8B030D-6E8A-4147-A177-3AD203B41FA5}">
                      <a16:colId xmlns:a16="http://schemas.microsoft.com/office/drawing/2014/main" val="231685679"/>
                    </a:ext>
                  </a:extLst>
                </a:gridCol>
                <a:gridCol w="1912923">
                  <a:extLst>
                    <a:ext uri="{9D8B030D-6E8A-4147-A177-3AD203B41FA5}">
                      <a16:colId xmlns:a16="http://schemas.microsoft.com/office/drawing/2014/main" val="1271137347"/>
                    </a:ext>
                  </a:extLst>
                </a:gridCol>
                <a:gridCol w="1575427">
                  <a:extLst>
                    <a:ext uri="{9D8B030D-6E8A-4147-A177-3AD203B41FA5}">
                      <a16:colId xmlns:a16="http://schemas.microsoft.com/office/drawing/2014/main" val="3949994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size/ Method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Noise Injection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Redundancy Injection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 Mask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07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0.2558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0.3118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(+21.9%)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0.3102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(+21.3%)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0.2585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(+1.1%)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9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0.3587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0.3963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(+10.4%)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0.3961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(+10.4%)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0.3564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(-0.7%)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5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0.4221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0.4407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(+4.2%)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0.4400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(+4.2%)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0.4365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(+3.4%)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373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0.4669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0.4702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(+0.7%)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0.4710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(+0.8%)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0.4667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(-0%)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095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421F8C-2A65-12E0-5AB7-3B398ECCB84A}"/>
              </a:ext>
            </a:extLst>
          </p:cNvPr>
          <p:cNvSpPr txBox="1"/>
          <p:nvPr/>
        </p:nvSpPr>
        <p:spPr>
          <a:xfrm>
            <a:off x="566057" y="1017725"/>
            <a:ext cx="367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Trained with SASREC</a:t>
            </a:r>
          </a:p>
        </p:txBody>
      </p:sp>
      <p:sp>
        <p:nvSpPr>
          <p:cNvPr id="2" name="Google Shape;113;p22">
            <a:extLst>
              <a:ext uri="{FF2B5EF4-FFF2-40B4-BE49-F238E27FC236}">
                <a16:creationId xmlns:a16="http://schemas.microsoft.com/office/drawing/2014/main" id="{2422DD4C-DF48-2F0A-0F7B-8A07E3D95F03}"/>
              </a:ext>
            </a:extLst>
          </p:cNvPr>
          <p:cNvSpPr/>
          <p:nvPr/>
        </p:nvSpPr>
        <p:spPr>
          <a:xfrm>
            <a:off x="6683830" y="2382964"/>
            <a:ext cx="1625600" cy="225697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8;p25">
            <a:extLst>
              <a:ext uri="{FF2B5EF4-FFF2-40B4-BE49-F238E27FC236}">
                <a16:creationId xmlns:a16="http://schemas.microsoft.com/office/drawing/2014/main" id="{A2728627-11C9-AD5C-FD25-6C8AA3364DC4}"/>
              </a:ext>
            </a:extLst>
          </p:cNvPr>
          <p:cNvSpPr/>
          <p:nvPr/>
        </p:nvSpPr>
        <p:spPr>
          <a:xfrm>
            <a:off x="2598057" y="1287883"/>
            <a:ext cx="2307774" cy="411083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45F06"/>
                </a:solidFill>
              </a:rPr>
              <a:t>Item Mask is not effective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4" name="Google Shape;139;p25">
            <a:extLst>
              <a:ext uri="{FF2B5EF4-FFF2-40B4-BE49-F238E27FC236}">
                <a16:creationId xmlns:a16="http://schemas.microsoft.com/office/drawing/2014/main" id="{715B59A6-84C7-E21B-8C0D-FA01A2FF2FDA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3751944" y="1698966"/>
            <a:ext cx="3744686" cy="683998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EC6AA7-4D35-EF87-7BAE-8672A490259A}"/>
              </a:ext>
            </a:extLst>
          </p:cNvPr>
          <p:cNvSpPr/>
          <p:nvPr/>
        </p:nvSpPr>
        <p:spPr>
          <a:xfrm>
            <a:off x="5036458" y="1325502"/>
            <a:ext cx="711200" cy="26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BCF19F-03BE-47F8-A9B6-14A4DBF75112}"/>
              </a:ext>
            </a:extLst>
          </p:cNvPr>
          <p:cNvSpPr txBox="1"/>
          <p:nvPr/>
        </p:nvSpPr>
        <p:spPr>
          <a:xfrm>
            <a:off x="5747204" y="1244331"/>
            <a:ext cx="333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Maybe masking makes data too noisy ? </a:t>
            </a:r>
          </a:p>
        </p:txBody>
      </p:sp>
    </p:spTree>
    <p:extLst>
      <p:ext uri="{BB962C8B-B14F-4D97-AF65-F5344CB8AC3E}">
        <p14:creationId xmlns:p14="http://schemas.microsoft.com/office/powerpoint/2010/main" val="3109365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results: Loss functions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469900">
              <a:buSzPts val="1600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21F8C-2A65-12E0-5AB7-3B398ECCB84A}"/>
              </a:ext>
            </a:extLst>
          </p:cNvPr>
          <p:cNvSpPr txBox="1"/>
          <p:nvPr/>
        </p:nvSpPr>
        <p:spPr>
          <a:xfrm>
            <a:off x="566057" y="1017725"/>
            <a:ext cx="367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Trained with SASREC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D01012-E816-0A00-0681-DC8B011B1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07168"/>
              </p:ext>
            </p:extLst>
          </p:nvPr>
        </p:nvGraphicFramePr>
        <p:xfrm>
          <a:off x="1600200" y="2058035"/>
          <a:ext cx="5943600" cy="197104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134124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9138935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099735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Loss function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NDCG@10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507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Cross Entropy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0.6898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0.4645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BPR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0.6898</a:t>
                      </a:r>
                      <a:endParaRPr lang="en-US" sz="16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(+0%)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0.4669</a:t>
                      </a:r>
                      <a:endParaRPr lang="en-US" sz="16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(+0.5%)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751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TOP 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0.7163</a:t>
                      </a:r>
                      <a:endParaRPr lang="en-US" sz="16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(+3.8%)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0.4847</a:t>
                      </a:r>
                      <a:endParaRPr lang="en-US" sz="16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(+4.3%)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39104"/>
                  </a:ext>
                </a:extLst>
              </a:tr>
            </a:tbl>
          </a:graphicData>
        </a:graphic>
      </p:graphicFrame>
      <p:sp>
        <p:nvSpPr>
          <p:cNvPr id="3" name="Google Shape;113;p22">
            <a:extLst>
              <a:ext uri="{FF2B5EF4-FFF2-40B4-BE49-F238E27FC236}">
                <a16:creationId xmlns:a16="http://schemas.microsoft.com/office/drawing/2014/main" id="{D230BA0B-3C52-7358-D7A8-34C8E529B7B8}"/>
              </a:ext>
            </a:extLst>
          </p:cNvPr>
          <p:cNvSpPr/>
          <p:nvPr/>
        </p:nvSpPr>
        <p:spPr>
          <a:xfrm>
            <a:off x="1480457" y="2838185"/>
            <a:ext cx="6063343" cy="60170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8;p25">
            <a:extLst>
              <a:ext uri="{FF2B5EF4-FFF2-40B4-BE49-F238E27FC236}">
                <a16:creationId xmlns:a16="http://schemas.microsoft.com/office/drawing/2014/main" id="{1D730AA4-CE59-9E4E-B0D6-20FFA13F78CA}"/>
              </a:ext>
            </a:extLst>
          </p:cNvPr>
          <p:cNvSpPr/>
          <p:nvPr/>
        </p:nvSpPr>
        <p:spPr>
          <a:xfrm>
            <a:off x="2129971" y="1335174"/>
            <a:ext cx="3403601" cy="371541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45F06"/>
                </a:solidFill>
              </a:rPr>
              <a:t>BPR not improving upon Cross Entropy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5" name="Google Shape;139;p25">
            <a:extLst>
              <a:ext uri="{FF2B5EF4-FFF2-40B4-BE49-F238E27FC236}">
                <a16:creationId xmlns:a16="http://schemas.microsoft.com/office/drawing/2014/main" id="{1DC5C481-B028-1AFA-86BE-95D669C20B5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831772" y="1706715"/>
            <a:ext cx="680357" cy="113147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37588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Experimental results: Loss functions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600" lvl="1" indent="0">
              <a:buSzPts val="1600"/>
              <a:buNone/>
            </a:pPr>
            <a:endParaRPr lang="en-US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95350" lvl="1" indent="-285750">
              <a:buSzPts val="1600"/>
            </a:pPr>
            <a:endParaRPr lang="en-US">
              <a:effectLst/>
            </a:endParaRPr>
          </a:p>
          <a:p>
            <a:pPr marL="469900">
              <a:buSzPts val="1600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21F8C-2A65-12E0-5AB7-3B398ECCB84A}"/>
              </a:ext>
            </a:extLst>
          </p:cNvPr>
          <p:cNvSpPr txBox="1"/>
          <p:nvPr/>
        </p:nvSpPr>
        <p:spPr>
          <a:xfrm>
            <a:off x="566057" y="1017725"/>
            <a:ext cx="367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Trained with SASREC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D01012-E816-0A00-0681-DC8B011B15F6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058035"/>
          <a:ext cx="5943600" cy="197104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134124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9138935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099735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Loss function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NDCG@10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507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Cross Entropy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0.6898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0.4645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BPR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0.6898</a:t>
                      </a:r>
                      <a:endParaRPr lang="en-US" sz="16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(+0%)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0.4669</a:t>
                      </a:r>
                      <a:endParaRPr lang="en-US" sz="16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(+0.5%)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751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TOP 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0.7163</a:t>
                      </a:r>
                      <a:endParaRPr lang="en-US" sz="16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(+3.8%)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0.4847</a:t>
                      </a:r>
                      <a:endParaRPr lang="en-US" sz="16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(+4.3%)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39104"/>
                  </a:ext>
                </a:extLst>
              </a:tr>
            </a:tbl>
          </a:graphicData>
        </a:graphic>
      </p:graphicFrame>
      <p:sp>
        <p:nvSpPr>
          <p:cNvPr id="3" name="Google Shape;113;p22">
            <a:extLst>
              <a:ext uri="{FF2B5EF4-FFF2-40B4-BE49-F238E27FC236}">
                <a16:creationId xmlns:a16="http://schemas.microsoft.com/office/drawing/2014/main" id="{D230BA0B-3C52-7358-D7A8-34C8E529B7B8}"/>
              </a:ext>
            </a:extLst>
          </p:cNvPr>
          <p:cNvSpPr/>
          <p:nvPr/>
        </p:nvSpPr>
        <p:spPr>
          <a:xfrm>
            <a:off x="1480457" y="3427373"/>
            <a:ext cx="6063343" cy="60170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8;p25">
            <a:extLst>
              <a:ext uri="{FF2B5EF4-FFF2-40B4-BE49-F238E27FC236}">
                <a16:creationId xmlns:a16="http://schemas.microsoft.com/office/drawing/2014/main" id="{1D730AA4-CE59-9E4E-B0D6-20FFA13F78CA}"/>
              </a:ext>
            </a:extLst>
          </p:cNvPr>
          <p:cNvSpPr/>
          <p:nvPr/>
        </p:nvSpPr>
        <p:spPr>
          <a:xfrm>
            <a:off x="1781628" y="1383993"/>
            <a:ext cx="2986315" cy="371541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45F06"/>
                </a:solidFill>
              </a:rPr>
              <a:t>Significant improvement for TOP 1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5" name="Google Shape;139;p25">
            <a:extLst>
              <a:ext uri="{FF2B5EF4-FFF2-40B4-BE49-F238E27FC236}">
                <a16:creationId xmlns:a16="http://schemas.microsoft.com/office/drawing/2014/main" id="{1DC5C481-B028-1AFA-86BE-95D669C20B5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274786" y="1755534"/>
            <a:ext cx="1237343" cy="167183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15E3D3BA-BFCE-E9ED-B0B2-1CB0A55D201D}"/>
              </a:ext>
            </a:extLst>
          </p:cNvPr>
          <p:cNvSpPr/>
          <p:nvPr/>
        </p:nvSpPr>
        <p:spPr>
          <a:xfrm>
            <a:off x="4978399" y="1466797"/>
            <a:ext cx="682172" cy="22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E4277-C1BF-0B7B-C1FE-91FA29E5D198}"/>
              </a:ext>
            </a:extLst>
          </p:cNvPr>
          <p:cNvSpPr txBox="1"/>
          <p:nvPr/>
        </p:nvSpPr>
        <p:spPr>
          <a:xfrm>
            <a:off x="5871027" y="1320226"/>
            <a:ext cx="316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i="1"/>
              <a:t>Learning to rank items’ relevance helps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40774006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1.Introduction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2. Models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3. Loss Functions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4. Data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bg2">
                    <a:lumMod val="20000"/>
                    <a:lumOff val="80000"/>
                  </a:schemeClr>
                </a:solidFill>
              </a:rPr>
              <a:t>5. Experimental results</a:t>
            </a:r>
            <a:endParaRPr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tx1"/>
                </a:solidFill>
              </a:rPr>
              <a:t>6. Conclusion</a:t>
            </a:r>
            <a:endParaRPr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5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Models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2.2. GRU4REC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2.3. SASREC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Conclusion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Researched, implemented and evaluated three different sequential recommendation models</a:t>
            </a:r>
          </a:p>
          <a:p>
            <a:pPr lvl="1">
              <a:buSzPts val="1800"/>
            </a:pPr>
            <a:r>
              <a:rPr lang="en-US">
                <a:solidFill>
                  <a:schemeClr val="tx1"/>
                </a:solidFill>
              </a:rPr>
              <a:t>SASREC achieve higher performance compared to the other 2 thanks to self-attention</a:t>
            </a:r>
          </a:p>
          <a:p>
            <a:r>
              <a:rPr lang="en-US">
                <a:solidFill>
                  <a:schemeClr val="tx1"/>
                </a:solidFill>
              </a:rPr>
              <a:t>Experimented with different data augmentation methods</a:t>
            </a:r>
          </a:p>
          <a:p>
            <a:pPr lvl="1">
              <a:buSzPts val="1800"/>
            </a:pPr>
            <a:r>
              <a:rPr lang="en-US">
                <a:solidFill>
                  <a:schemeClr val="tx1"/>
                </a:solidFill>
              </a:rPr>
              <a:t>Data augmentation is more helpful in low data regime</a:t>
            </a:r>
          </a:p>
          <a:p>
            <a:pPr lvl="1">
              <a:buSzPts val="1800"/>
            </a:pPr>
            <a:r>
              <a:rPr lang="en-US">
                <a:solidFill>
                  <a:schemeClr val="tx1"/>
                </a:solidFill>
              </a:rPr>
              <a:t>Item Mask not effective</a:t>
            </a:r>
          </a:p>
          <a:p>
            <a:r>
              <a:rPr lang="en-US">
                <a:solidFill>
                  <a:schemeClr val="tx1"/>
                </a:solidFill>
              </a:rPr>
              <a:t>Implemented and experimented different loss functions for sequential recommendation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TOP 1 Loss achieve greater performance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2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Conclusion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Future works: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Explore more advanced models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Incorporate more information: (item meta information, time interval information…)</a:t>
            </a:r>
          </a:p>
        </p:txBody>
      </p:sp>
    </p:spTree>
    <p:extLst>
      <p:ext uri="{BB962C8B-B14F-4D97-AF65-F5344CB8AC3E}">
        <p14:creationId xmlns:p14="http://schemas.microsoft.com/office/powerpoint/2010/main" val="336635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Originally applied for the problem of next-basket (set of items) recommendation 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Combination of personalization (Matrix Factorization) and sequential information (Markov Chain)</a:t>
            </a:r>
            <a:endParaRPr lang="en-US" sz="1600" b="0" i="0" u="none" strike="noStrike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E8E8C32-6502-4357-5663-1E19470A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98" y="2384702"/>
            <a:ext cx="30289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2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500743" y="11538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Non-personalized</a:t>
            </a:r>
            <a:r>
              <a:rPr lang="en-US" sz="16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Markov Chains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Markov Chains of order m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54100" lvl="2" indent="0">
              <a:lnSpc>
                <a:spcPct val="150000"/>
              </a:lnSpc>
              <a:buNone/>
            </a:pPr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Too many parameters Need to simplify</a:t>
            </a:r>
            <a:endParaRPr lang="en-US" i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Markov chain of order 1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5065BBD0-9E35-D732-5C8A-DDF8C14E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58" y="2016239"/>
            <a:ext cx="32194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6BF5CB97-FC4A-E941-B62C-C79F672C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86" y="3240593"/>
            <a:ext cx="771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07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Factorizing Personalized Markov Chains (FPMC)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863550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Non-personalized</a:t>
                </a:r>
                <a:r>
                  <a:rPr lang="en-US" sz="1600" b="0" i="0" u="none" strike="noStrike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Markov Chains</a:t>
                </a:r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</a:rPr>
                  <a:t>Defined by transition matrix A with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</a:rPr>
                  <a:t>To calculate probability of purchasing an item given the last basket</a:t>
                </a:r>
              </a:p>
              <a:p>
                <a:pPr>
                  <a:lnSpc>
                    <a:spcPct val="150000"/>
                  </a:lnSpc>
                </a:pPr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b="0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The maximum likelihood estimator of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given the history of baskets B:</a:t>
                </a:r>
                <a:endParaRPr lang="en-US">
                  <a:effectLst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863550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2" name="Picture 2">
            <a:extLst>
              <a:ext uri="{FF2B5EF4-FFF2-40B4-BE49-F238E27FC236}">
                <a16:creationId xmlns:a16="http://schemas.microsoft.com/office/drawing/2014/main" id="{CEA97C9A-8A94-8FBD-A55E-03BA07D05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93" y="1593088"/>
            <a:ext cx="17907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4125943F-734D-1247-10C1-654D07BAE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2405950"/>
            <a:ext cx="29146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A2D5D3C1-0E1D-0848-879F-B6DC9DCA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39" y="3505156"/>
            <a:ext cx="32575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75563-988D-B0C6-A34F-43579FB63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603" y="963386"/>
            <a:ext cx="2076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222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B724495C6A24EB32483B7B289B14E" ma:contentTypeVersion="0" ma:contentTypeDescription="Create a new document." ma:contentTypeScope="" ma:versionID="ce38323e916d4c4ad215ab62f34b8e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9EA9CE-601E-438E-8DB4-F6A4EDA2B0FE}"/>
</file>

<file path=customXml/itemProps2.xml><?xml version="1.0" encoding="utf-8"?>
<ds:datastoreItem xmlns:ds="http://schemas.openxmlformats.org/officeDocument/2006/customXml" ds:itemID="{C59C25DC-F0A7-47D7-855C-3CFE40547A10}"/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2168</Words>
  <Application>Microsoft Office PowerPoint</Application>
  <PresentationFormat>On-screen Show (16:9)</PresentationFormat>
  <Paragraphs>569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Cambria Math</vt:lpstr>
      <vt:lpstr>Simple Light</vt:lpstr>
      <vt:lpstr>Web Mining Project Sequential Recommendation</vt:lpstr>
      <vt:lpstr>Content</vt:lpstr>
      <vt:lpstr>Content</vt:lpstr>
      <vt:lpstr>Introduction: Sequential Recommendation</vt:lpstr>
      <vt:lpstr>Content</vt:lpstr>
      <vt:lpstr>2.  Models</vt:lpstr>
      <vt:lpstr>2.1. Factorizing Personalized Markov Chains (FPMC)</vt:lpstr>
      <vt:lpstr>2.1. Factorizing Personalized Markov Chains (FPMC)</vt:lpstr>
      <vt:lpstr>2.1. Factorizing Personalized Markov Chains (FPMC)</vt:lpstr>
      <vt:lpstr>2.1. Factorizing Personalized Markov Chains (FPMC)</vt:lpstr>
      <vt:lpstr>2.1. Factorizing Personalized Markov Chains (FPMC)</vt:lpstr>
      <vt:lpstr>2.1. Factorizing Personalized Markov Chains (FPMC)</vt:lpstr>
      <vt:lpstr>2.1. Factorizing Personalized Markov Chains (FPMC)</vt:lpstr>
      <vt:lpstr>2.1. Factorizing Personalized Markov Chains (FPMC)</vt:lpstr>
      <vt:lpstr>2.1. Factorizing Personalized Markov Chains (FPMC)</vt:lpstr>
      <vt:lpstr>2.1. Factorizing Personalized Markov Chains (FPMC)</vt:lpstr>
      <vt:lpstr>2.1. Factorizing Personalized Markov Chains (FPMC)</vt:lpstr>
      <vt:lpstr>2.2  GRU4REC</vt:lpstr>
      <vt:lpstr>2.2  GRU4REC</vt:lpstr>
      <vt:lpstr>2.2  GRU4REC</vt:lpstr>
      <vt:lpstr>2.2  GRU4REC</vt:lpstr>
      <vt:lpstr>2.2  GRU4REC</vt:lpstr>
      <vt:lpstr>2.3 SASREC</vt:lpstr>
      <vt:lpstr>2.3 SASREC</vt:lpstr>
      <vt:lpstr>2.3 SASREC</vt:lpstr>
      <vt:lpstr>2.3 SASREC</vt:lpstr>
      <vt:lpstr>2.3 SASREC</vt:lpstr>
      <vt:lpstr>Content</vt:lpstr>
      <vt:lpstr>3.  Loss Functions</vt:lpstr>
      <vt:lpstr>3.1  Loss Functions: Cross Entropy Loss</vt:lpstr>
      <vt:lpstr>3.2.  Loss Functions: BPR Loss</vt:lpstr>
      <vt:lpstr>3.3  Loss Functions: TOP 1 Score</vt:lpstr>
      <vt:lpstr>3.3  Loss Functions: TOP 1 Score</vt:lpstr>
      <vt:lpstr>Content</vt:lpstr>
      <vt:lpstr>4. Data</vt:lpstr>
      <vt:lpstr>4. Data: Data Preprocessing</vt:lpstr>
      <vt:lpstr>4. Data: Data Preprocessing</vt:lpstr>
      <vt:lpstr>4. Data: Data Preprocessing</vt:lpstr>
      <vt:lpstr>4. Data: Data Preprocessing</vt:lpstr>
      <vt:lpstr>4. Data: Data Preprocessing</vt:lpstr>
      <vt:lpstr>4. Data: Data Preprocessing</vt:lpstr>
      <vt:lpstr>4. Data: Data Preprocessing</vt:lpstr>
      <vt:lpstr>Content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results: Models’ performances</vt:lpstr>
      <vt:lpstr>5. Experimental results: Models’ performances</vt:lpstr>
      <vt:lpstr>5. Experimental results: Models’ performances</vt:lpstr>
      <vt:lpstr>5. Experimental results: Data augmentation</vt:lpstr>
      <vt:lpstr>5. Experimental results: Data augmentation</vt:lpstr>
      <vt:lpstr>5. Experimental results: Data augmentation</vt:lpstr>
      <vt:lpstr>5. Experimental results: Data augmentation</vt:lpstr>
      <vt:lpstr>5. Experimental results: Loss functions</vt:lpstr>
      <vt:lpstr>5. Experimental results: Loss functions</vt:lpstr>
      <vt:lpstr>Content</vt:lpstr>
      <vt:lpstr>6. Conclusion</vt:lpstr>
      <vt:lpstr>6.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Mining Project Sequential Recommendation</dc:title>
  <cp:lastModifiedBy>NGUYEN TUAN DUNG 20194427</cp:lastModifiedBy>
  <cp:revision>4</cp:revision>
  <dcterms:modified xsi:type="dcterms:W3CDTF">2023-02-09T07:57:00Z</dcterms:modified>
</cp:coreProperties>
</file>