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 id="270" r:id="rId17"/>
    <p:sldId id="280" r:id="rId18"/>
    <p:sldId id="284" r:id="rId19"/>
    <p:sldId id="271" r:id="rId20"/>
    <p:sldId id="272" r:id="rId21"/>
    <p:sldId id="273" r:id="rId22"/>
    <p:sldId id="274" r:id="rId23"/>
    <p:sldId id="275" r:id="rId24"/>
    <p:sldId id="281" r:id="rId25"/>
    <p:sldId id="285" r:id="rId26"/>
    <p:sldId id="276" r:id="rId27"/>
    <p:sldId id="277" r:id="rId28"/>
    <p:sldId id="278" r:id="rId29"/>
    <p:sldId id="279" r:id="rId30"/>
  </p:sldIdLst>
  <p:sldSz cx="9144000" cy="5143500" type="screen16x9"/>
  <p:notesSz cx="6858000" cy="9144000"/>
  <p:embeddedFontLst>
    <p:embeddedFont>
      <p:font typeface="Lato"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Economica"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8177F-20B0-4DF3-BE91-948BD88452AD}">
  <a:tblStyle styleId="{26E8177F-20B0-4DF3-BE91-948BD88452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32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45f072c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d45f072c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b95ecd63c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b95ecd63c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d45f072c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d45f072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d45f072c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d45f072c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b95ecd63c_2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b95ecd63c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b95ecd63c_2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b95ecd63c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71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b95ecd63c_2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b95ecd63c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b95ecd63c_2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b95ecd63c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428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b95ecd63c_2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b95ecd63c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461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b95ecd63c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b95ecd63c_2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d45f072c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d45f072c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d45f072c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d45f072c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b95ecd63c_2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b95ecd63c_2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b95ecd63c_2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b95ecd63c_2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b95ecd63c_2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b95ecd63c_2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b95ecd63c_2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b95ecd63c_2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698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b95ecd63c_2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b95ecd63c_2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611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b95ecd63c_2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b95ecd63c_2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b95ecd63c_2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b95ecd63c_2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b95ecd63c_2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b95ecd63c_2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b95ecd63c_2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b95ecd63c_2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d18cc8c8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d18cc8c8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d18cc8c8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d18cc8c8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b95ecd63c_2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b95ecd63c_2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d18cc8c8e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d18cc8c8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b95ecd63c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b95ecd63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b95ecd63c_2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b95ecd63c_2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b95ecd63c_2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b95ecd63c_2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272700" y="1748400"/>
            <a:ext cx="4587000" cy="14160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sz="4000" b="1"/>
              <a:t>Music Genres Classification</a:t>
            </a:r>
            <a:endParaRPr sz="4000" b="1"/>
          </a:p>
        </p:txBody>
      </p:sp>
      <p:sp>
        <p:nvSpPr>
          <p:cNvPr id="63" name="Google Shape;63;p13"/>
          <p:cNvSpPr txBox="1">
            <a:spLocks noGrp="1"/>
          </p:cNvSpPr>
          <p:nvPr>
            <p:ph type="subTitle" idx="4294967295"/>
          </p:nvPr>
        </p:nvSpPr>
        <p:spPr>
          <a:xfrm>
            <a:off x="2111875" y="3062825"/>
            <a:ext cx="1660800" cy="5694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2500"/>
              <a:t>Group 5</a:t>
            </a:r>
            <a:endParaRPr sz="25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194100" y="223900"/>
            <a:ext cx="7038900" cy="56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t>Dense Neural Network</a:t>
            </a:r>
            <a:endParaRPr sz="3000" b="1"/>
          </a:p>
        </p:txBody>
      </p:sp>
      <p:sp>
        <p:nvSpPr>
          <p:cNvPr id="123" name="Google Shape;123;p22"/>
          <p:cNvSpPr txBox="1">
            <a:spLocks noGrp="1"/>
          </p:cNvSpPr>
          <p:nvPr>
            <p:ph type="body" idx="1"/>
          </p:nvPr>
        </p:nvSpPr>
        <p:spPr>
          <a:xfrm>
            <a:off x="194100" y="1164575"/>
            <a:ext cx="8817000" cy="2663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Fully connected neural network:</a:t>
            </a:r>
            <a:endParaRPr sz="1800"/>
          </a:p>
          <a:p>
            <a:pPr marL="914400" lvl="0" indent="-342900" algn="l" rtl="0">
              <a:spcBef>
                <a:spcPts val="0"/>
              </a:spcBef>
              <a:spcAft>
                <a:spcPts val="0"/>
              </a:spcAft>
              <a:buSzPts val="1800"/>
              <a:buChar char="●"/>
            </a:pPr>
            <a:r>
              <a:rPr lang="en" sz="1800"/>
              <a:t>Input layer: 40 neurons for 40 features extracted from each audio file.</a:t>
            </a:r>
            <a:endParaRPr sz="1800"/>
          </a:p>
          <a:p>
            <a:pPr marL="914400" lvl="0" indent="-342900" algn="l" rtl="0">
              <a:spcBef>
                <a:spcPts val="0"/>
              </a:spcBef>
              <a:spcAft>
                <a:spcPts val="0"/>
              </a:spcAft>
              <a:buSzPts val="1800"/>
              <a:buChar char="●"/>
            </a:pPr>
            <a:r>
              <a:rPr lang="en" sz="1800"/>
              <a:t>3 hidden layers, with </a:t>
            </a:r>
            <a:r>
              <a:rPr lang="en"/>
              <a:t>512</a:t>
            </a:r>
            <a:r>
              <a:rPr lang="en" sz="1800"/>
              <a:t>,  256, 32 nodes, respectively</a:t>
            </a:r>
            <a:r>
              <a:rPr lang="en" sz="1800" smtClean="0"/>
              <a:t>.</a:t>
            </a:r>
            <a:endParaRPr sz="1800"/>
          </a:p>
          <a:p>
            <a:pPr marL="914400" lvl="0" indent="-342900" algn="l" rtl="0">
              <a:lnSpc>
                <a:spcPct val="75000"/>
              </a:lnSpc>
              <a:spcBef>
                <a:spcPts val="0"/>
              </a:spcBef>
              <a:spcAft>
                <a:spcPts val="0"/>
              </a:spcAft>
              <a:buSzPts val="1800"/>
              <a:buChar char="●"/>
            </a:pPr>
            <a:r>
              <a:rPr lang="en" sz="1800"/>
              <a:t>Final layers: 10 neurons for 10 different classes.</a:t>
            </a:r>
            <a:endParaRPr sz="1800"/>
          </a:p>
          <a:p>
            <a:pPr marL="0" lvl="0" indent="0" algn="l" rtl="0">
              <a:lnSpc>
                <a:spcPct val="75000"/>
              </a:lnSpc>
              <a:spcBef>
                <a:spcPts val="0"/>
              </a:spcBef>
              <a:spcAft>
                <a:spcPts val="0"/>
              </a:spcAft>
              <a:buNone/>
            </a:pPr>
            <a:endParaRPr sz="1800"/>
          </a:p>
          <a:p>
            <a:pPr marL="457200" lvl="0" indent="-342900" algn="l" rtl="0">
              <a:lnSpc>
                <a:spcPct val="75000"/>
              </a:lnSpc>
              <a:spcBef>
                <a:spcPts val="0"/>
              </a:spcBef>
              <a:spcAft>
                <a:spcPts val="0"/>
              </a:spcAft>
              <a:buSzPts val="1800"/>
              <a:buChar char="-"/>
            </a:pPr>
            <a:r>
              <a:rPr lang="en" sz="1800"/>
              <a:t>RELU activation function for all layers, except for the final layer.</a:t>
            </a:r>
            <a:endParaRPr sz="1800"/>
          </a:p>
          <a:p>
            <a:pPr marL="457200" lvl="0" indent="0" algn="l" rtl="0">
              <a:lnSpc>
                <a:spcPct val="75000"/>
              </a:lnSpc>
              <a:spcBef>
                <a:spcPts val="0"/>
              </a:spcBef>
              <a:spcAft>
                <a:spcPts val="0"/>
              </a:spcAft>
              <a:buNone/>
            </a:pPr>
            <a:endParaRPr sz="1800"/>
          </a:p>
          <a:p>
            <a:pPr marL="457200" lvl="0" indent="-342900" algn="l" rtl="0">
              <a:lnSpc>
                <a:spcPct val="75000"/>
              </a:lnSpc>
              <a:spcBef>
                <a:spcPts val="0"/>
              </a:spcBef>
              <a:spcAft>
                <a:spcPts val="0"/>
              </a:spcAft>
              <a:buSzPts val="1800"/>
              <a:buChar char="-"/>
            </a:pPr>
            <a:r>
              <a:rPr lang="en" sz="1800"/>
              <a:t>Softmax function (a function for multi-class classification) for the final layer.</a:t>
            </a:r>
            <a:endParaRPr sz="1800"/>
          </a:p>
          <a:p>
            <a:pPr marL="457200" lvl="0" indent="0" algn="l" rtl="0">
              <a:spcBef>
                <a:spcPts val="0"/>
              </a:spcBef>
              <a:spcAft>
                <a:spcPts val="1200"/>
              </a:spcAft>
              <a:buNone/>
            </a:pP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5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500"/>
                                        <p:tgtEl>
                                          <p:spTgt spid="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Effect transition="in" filter="fade">
                                      <p:cBhvr>
                                        <p:cTn id="22" dur="500"/>
                                        <p:tgtEl>
                                          <p:spTgt spid="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
                                            <p:txEl>
                                              <p:pRg st="5" end="5"/>
                                            </p:txEl>
                                          </p:spTgt>
                                        </p:tgtEl>
                                        <p:attrNameLst>
                                          <p:attrName>style.visibility</p:attrName>
                                        </p:attrNameLst>
                                      </p:cBhvr>
                                      <p:to>
                                        <p:strVal val="visible"/>
                                      </p:to>
                                    </p:set>
                                    <p:animEffect transition="in" filter="fade">
                                      <p:cBhvr>
                                        <p:cTn id="27" dur="500"/>
                                        <p:tgtEl>
                                          <p:spTgt spid="1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
                                            <p:txEl>
                                              <p:pRg st="7" end="7"/>
                                            </p:txEl>
                                          </p:spTgt>
                                        </p:tgtEl>
                                        <p:attrNameLst>
                                          <p:attrName>style.visibility</p:attrName>
                                        </p:attrNameLst>
                                      </p:cBhvr>
                                      <p:to>
                                        <p:strVal val="visible"/>
                                      </p:to>
                                    </p:set>
                                    <p:animEffect transition="in" filter="fade">
                                      <p:cBhvr>
                                        <p:cTn id="32" dur="500"/>
                                        <p:tgtEl>
                                          <p:spTgt spid="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194100" y="223900"/>
            <a:ext cx="7038900" cy="56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t>Dense Neural Network: Dropout</a:t>
            </a:r>
            <a:endParaRPr sz="3000" b="1"/>
          </a:p>
        </p:txBody>
      </p:sp>
      <p:pic>
        <p:nvPicPr>
          <p:cNvPr id="129" name="Google Shape;129;p23"/>
          <p:cNvPicPr preferRelativeResize="0"/>
          <p:nvPr/>
        </p:nvPicPr>
        <p:blipFill>
          <a:blip r:embed="rId3">
            <a:alphaModFix/>
          </a:blip>
          <a:stretch>
            <a:fillRect/>
          </a:stretch>
        </p:blipFill>
        <p:spPr>
          <a:xfrm>
            <a:off x="1587288" y="1958500"/>
            <a:ext cx="5969425" cy="2973276"/>
          </a:xfrm>
          <a:prstGeom prst="rect">
            <a:avLst/>
          </a:prstGeom>
          <a:noFill/>
          <a:ln>
            <a:noFill/>
          </a:ln>
        </p:spPr>
      </p:pic>
      <p:sp>
        <p:nvSpPr>
          <p:cNvPr id="130" name="Google Shape;130;p23"/>
          <p:cNvSpPr txBox="1"/>
          <p:nvPr/>
        </p:nvSpPr>
        <p:spPr>
          <a:xfrm>
            <a:off x="455000" y="925600"/>
            <a:ext cx="8417400" cy="92791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Apply Dropout regularization between layers to prevent overfitting: </a:t>
            </a:r>
            <a:endParaRPr>
              <a:solidFill>
                <a:schemeClr val="dk1"/>
              </a:solidFill>
              <a:latin typeface="Open Sans"/>
              <a:ea typeface="Open Sans"/>
              <a:cs typeface="Open Sans"/>
              <a:sym typeface="Open Sans"/>
            </a:endParaRPr>
          </a:p>
          <a:p>
            <a:pPr marL="9144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Dropout: randomly eliminating that node off of our neural network with a probability p ( here, p = </a:t>
            </a:r>
            <a:r>
              <a:rPr lang="en" smtClean="0">
                <a:solidFill>
                  <a:schemeClr val="dk1"/>
                </a:solidFill>
                <a:latin typeface="Open Sans"/>
                <a:ea typeface="Open Sans"/>
                <a:cs typeface="Open Sans"/>
                <a:sym typeface="Open Sans"/>
              </a:rPr>
              <a:t>0.5)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Support Vector Machine</a:t>
            </a:r>
            <a:endParaRPr sz="3000" b="1"/>
          </a:p>
        </p:txBody>
      </p:sp>
      <p:sp>
        <p:nvSpPr>
          <p:cNvPr id="136" name="Google Shape;136;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Tuning hyperparameters</a:t>
            </a:r>
            <a:br>
              <a:rPr lang="en" sz="1400"/>
            </a:br>
            <a:r>
              <a:rPr lang="en" sz="1400"/>
              <a:t>+ Kernel: The main function of the kernel is to transform the given dataset input data to the required form ( here, kernel is radial bias function )</a:t>
            </a:r>
            <a:br>
              <a:rPr lang="en" sz="1400"/>
            </a:br>
            <a:r>
              <a:rPr lang="en" sz="1400"/>
              <a:t>+ Penalty parameter - C: Represents misclassification or error term ( here, C=5 )</a:t>
            </a:r>
            <a:br>
              <a:rPr lang="en" sz="1400"/>
            </a:br>
            <a:r>
              <a:rPr lang="en" sz="1400"/>
              <a:t>+ Gamma: The parameter represents how exactly is the training dataset fitted ( here, gamma = 0.1 )</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We use Grid Search algorithm to choose the most suitable kernel function and penalty parameter for this model.</a:t>
            </a:r>
            <a:endParaRPr sz="1400"/>
          </a:p>
          <a:p>
            <a:pPr marL="457200" lvl="0" indent="-317500" algn="l" rtl="0">
              <a:spcBef>
                <a:spcPts val="0"/>
              </a:spcBef>
              <a:spcAft>
                <a:spcPts val="0"/>
              </a:spcAft>
              <a:buSzPts val="1400"/>
              <a:buChar char="-"/>
            </a:pPr>
            <a:r>
              <a:rPr lang="en" sz="1400"/>
              <a:t>Optimal choice: </a:t>
            </a:r>
            <a:r>
              <a:rPr lang="en" sz="1400" b="1"/>
              <a:t>RBF Kernel</a:t>
            </a:r>
            <a:r>
              <a:rPr lang="en" sz="1400"/>
              <a:t> with penalty </a:t>
            </a:r>
            <a:r>
              <a:rPr lang="en" sz="1400" b="1"/>
              <a:t>C = 5</a:t>
            </a:r>
            <a:endParaRPr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5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
                                            <p:txEl>
                                              <p:pRg st="2" end="2"/>
                                            </p:txEl>
                                          </p:spTgt>
                                        </p:tgtEl>
                                        <p:attrNameLst>
                                          <p:attrName>style.visibility</p:attrName>
                                        </p:attrNameLst>
                                      </p:cBhvr>
                                      <p:to>
                                        <p:strVal val="visible"/>
                                      </p:to>
                                    </p:set>
                                    <p:animEffect transition="in" filter="fade">
                                      <p:cBhvr>
                                        <p:cTn id="12" dur="500"/>
                                        <p:tgtEl>
                                          <p:spTgt spid="1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6">
                                            <p:txEl>
                                              <p:pRg st="3" end="3"/>
                                            </p:txEl>
                                          </p:spTgt>
                                        </p:tgtEl>
                                        <p:attrNameLst>
                                          <p:attrName>style.visibility</p:attrName>
                                        </p:attrNameLst>
                                      </p:cBhvr>
                                      <p:to>
                                        <p:strVal val="visible"/>
                                      </p:to>
                                    </p:set>
                                    <p:animEffect transition="in" filter="fade">
                                      <p:cBhvr>
                                        <p:cTn id="17" dur="500"/>
                                        <p:tgtEl>
                                          <p:spTgt spid="1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3048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Convolutional Neural Network</a:t>
            </a:r>
            <a:endParaRPr sz="3000" b="1"/>
          </a:p>
        </p:txBody>
      </p:sp>
      <p:pic>
        <p:nvPicPr>
          <p:cNvPr id="142" name="Google Shape;142;p25"/>
          <p:cNvPicPr preferRelativeResize="0"/>
          <p:nvPr/>
        </p:nvPicPr>
        <p:blipFill>
          <a:blip r:embed="rId3">
            <a:alphaModFix/>
          </a:blip>
          <a:stretch>
            <a:fillRect/>
          </a:stretch>
        </p:blipFill>
        <p:spPr>
          <a:xfrm>
            <a:off x="1048863" y="1136150"/>
            <a:ext cx="7046274" cy="3771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3048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Convolutional Neural Network: Convolutional Layers</a:t>
            </a:r>
            <a:endParaRPr sz="3000" b="1"/>
          </a:p>
        </p:txBody>
      </p:sp>
      <p:pic>
        <p:nvPicPr>
          <p:cNvPr id="148" name="Google Shape;148;p26"/>
          <p:cNvPicPr preferRelativeResize="0"/>
          <p:nvPr/>
        </p:nvPicPr>
        <p:blipFill>
          <a:blip r:embed="rId3">
            <a:alphaModFix/>
          </a:blip>
          <a:stretch>
            <a:fillRect/>
          </a:stretch>
        </p:blipFill>
        <p:spPr>
          <a:xfrm>
            <a:off x="164050" y="1303838"/>
            <a:ext cx="4694925" cy="3427475"/>
          </a:xfrm>
          <a:prstGeom prst="rect">
            <a:avLst/>
          </a:prstGeom>
          <a:noFill/>
          <a:ln>
            <a:noFill/>
          </a:ln>
        </p:spPr>
      </p:pic>
      <p:pic>
        <p:nvPicPr>
          <p:cNvPr id="149" name="Google Shape;149;p26"/>
          <p:cNvPicPr preferRelativeResize="0"/>
          <p:nvPr/>
        </p:nvPicPr>
        <p:blipFill>
          <a:blip r:embed="rId4">
            <a:alphaModFix/>
          </a:blip>
          <a:stretch>
            <a:fillRect/>
          </a:stretch>
        </p:blipFill>
        <p:spPr>
          <a:xfrm>
            <a:off x="6929700" y="1486576"/>
            <a:ext cx="2051900" cy="2914225"/>
          </a:xfrm>
          <a:prstGeom prst="rect">
            <a:avLst/>
          </a:prstGeom>
          <a:noFill/>
          <a:ln>
            <a:noFill/>
          </a:ln>
        </p:spPr>
      </p:pic>
      <p:sp>
        <p:nvSpPr>
          <p:cNvPr id="150" name="Google Shape;150;p26"/>
          <p:cNvSpPr/>
          <p:nvPr/>
        </p:nvSpPr>
        <p:spPr>
          <a:xfrm>
            <a:off x="5229238" y="2682600"/>
            <a:ext cx="1330200" cy="4323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anim calcmode="lin" valueType="num">
                                      <p:cBhvr>
                                        <p:cTn id="8" dur="1000" fill="hold"/>
                                        <p:tgtEl>
                                          <p:spTgt spid="148"/>
                                        </p:tgtEl>
                                        <p:attrNameLst>
                                          <p:attrName>ppt_x</p:attrName>
                                        </p:attrNameLst>
                                      </p:cBhvr>
                                      <p:tavLst>
                                        <p:tav tm="0">
                                          <p:val>
                                            <p:strVal val="#ppt_x"/>
                                          </p:val>
                                        </p:tav>
                                        <p:tav tm="100000">
                                          <p:val>
                                            <p:strVal val="#ppt_x"/>
                                          </p:val>
                                        </p:tav>
                                      </p:tavLst>
                                    </p:anim>
                                    <p:anim calcmode="lin" valueType="num">
                                      <p:cBhvr>
                                        <p:cTn id="9"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0"/>
                                        </p:tgtEl>
                                        <p:attrNameLst>
                                          <p:attrName>style.visibility</p:attrName>
                                        </p:attrNameLst>
                                      </p:cBhvr>
                                      <p:to>
                                        <p:strVal val="visible"/>
                                      </p:to>
                                    </p:set>
                                    <p:animEffect transition="in" filter="fade">
                                      <p:cBhvr>
                                        <p:cTn id="14" dur="500"/>
                                        <p:tgtEl>
                                          <p:spTgt spid="150"/>
                                        </p:tgtEl>
                                      </p:cBhvr>
                                    </p:animEffect>
                                  </p:childTnLst>
                                </p:cTn>
                              </p:par>
                              <p:par>
                                <p:cTn id="15" presetID="10" presetClass="entr" presetSubtype="0" fill="hold" nodeType="with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fade">
                                      <p:cBhvr>
                                        <p:cTn id="1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3048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Convolutional Neural Network: </a:t>
            </a:r>
            <a:r>
              <a:rPr lang="en" sz="3000" b="1" smtClean="0"/>
              <a:t>Padding</a:t>
            </a:r>
            <a:endParaRPr sz="3000" b="1"/>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86" y="1136150"/>
            <a:ext cx="7620000" cy="3810000"/>
          </a:xfrm>
          <a:prstGeom prst="rect">
            <a:avLst/>
          </a:prstGeom>
        </p:spPr>
      </p:pic>
    </p:spTree>
    <p:extLst>
      <p:ext uri="{BB962C8B-B14F-4D97-AF65-F5344CB8AC3E}">
        <p14:creationId xmlns:p14="http://schemas.microsoft.com/office/powerpoint/2010/main" val="6829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3048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Convolutional Neural Network: Convolutional Layers</a:t>
            </a:r>
            <a:endParaRPr sz="3000" b="1"/>
          </a:p>
        </p:txBody>
      </p:sp>
      <p:pic>
        <p:nvPicPr>
          <p:cNvPr id="156" name="Google Shape;156;p27"/>
          <p:cNvPicPr preferRelativeResize="0"/>
          <p:nvPr/>
        </p:nvPicPr>
        <p:blipFill>
          <a:blip r:embed="rId3">
            <a:alphaModFix/>
          </a:blip>
          <a:stretch>
            <a:fillRect/>
          </a:stretch>
        </p:blipFill>
        <p:spPr>
          <a:xfrm>
            <a:off x="1578504" y="1182199"/>
            <a:ext cx="6584819" cy="370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3048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Convolutional Neural Network: Convolutional </a:t>
            </a:r>
            <a:r>
              <a:rPr lang="en" sz="3000" b="1" smtClean="0"/>
              <a:t>kernels</a:t>
            </a:r>
            <a:endParaRPr sz="3000" b="1"/>
          </a:p>
        </p:txBody>
      </p:sp>
      <p:pic>
        <p:nvPicPr>
          <p:cNvPr id="1026" name="Picture 2" descr="https://cdn-images-1.medium.com/max/1024/1*ANfLB0zh5EJW9vZ46ysv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161" y="1307253"/>
            <a:ext cx="6742509" cy="329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128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3048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Convolutional Neural Network: Convolutional </a:t>
            </a:r>
            <a:r>
              <a:rPr lang="en" sz="3000" b="1" smtClean="0"/>
              <a:t>kernels</a:t>
            </a:r>
            <a:endParaRPr sz="3000" b="1"/>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214" y="1210428"/>
            <a:ext cx="3762033" cy="3762033"/>
          </a:xfrm>
          <a:prstGeom prst="rect">
            <a:avLst/>
          </a:prstGeom>
        </p:spPr>
      </p:pic>
    </p:spTree>
    <p:extLst>
      <p:ext uri="{BB962C8B-B14F-4D97-AF65-F5344CB8AC3E}">
        <p14:creationId xmlns:p14="http://schemas.microsoft.com/office/powerpoint/2010/main" val="325214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3048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Convolutional Neural Network: Pooling Layers</a:t>
            </a:r>
            <a:endParaRPr sz="3000" b="1"/>
          </a:p>
        </p:txBody>
      </p:sp>
      <p:pic>
        <p:nvPicPr>
          <p:cNvPr id="162" name="Google Shape;162;p28"/>
          <p:cNvPicPr preferRelativeResize="0"/>
          <p:nvPr/>
        </p:nvPicPr>
        <p:blipFill>
          <a:blip r:embed="rId3">
            <a:alphaModFix/>
          </a:blip>
          <a:stretch>
            <a:fillRect/>
          </a:stretch>
        </p:blipFill>
        <p:spPr>
          <a:xfrm>
            <a:off x="1119188" y="1665450"/>
            <a:ext cx="6905625" cy="2047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Members</a:t>
            </a:r>
            <a:endParaRPr sz="3000" b="1"/>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Phạm Việt Thành - 20194454</a:t>
            </a:r>
            <a:endParaRPr sz="2000"/>
          </a:p>
          <a:p>
            <a:pPr marL="457200" lvl="0" indent="-355600" algn="l" rtl="0">
              <a:spcBef>
                <a:spcPts val="0"/>
              </a:spcBef>
              <a:spcAft>
                <a:spcPts val="0"/>
              </a:spcAft>
              <a:buSzPts val="2000"/>
              <a:buChar char="-"/>
            </a:pPr>
            <a:r>
              <a:rPr lang="en" sz="2000"/>
              <a:t>Nguyễn Tuấn Dũng - 20194427</a:t>
            </a:r>
            <a:endParaRPr sz="2000"/>
          </a:p>
          <a:p>
            <a:pPr marL="457200" lvl="0" indent="-355600" algn="l" rtl="0">
              <a:spcBef>
                <a:spcPts val="0"/>
              </a:spcBef>
              <a:spcAft>
                <a:spcPts val="0"/>
              </a:spcAft>
              <a:buSzPts val="2000"/>
              <a:buChar char="-"/>
            </a:pPr>
            <a:r>
              <a:rPr lang="en" sz="2000"/>
              <a:t>Đặng Vũ Hoàng Hiệp - 20194431</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fade">
                                      <p:cBhvr>
                                        <p:cTn id="12" dur="500"/>
                                        <p:tgtEl>
                                          <p:spTgt spid="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xEl>
                                              <p:pRg st="1" end="1"/>
                                            </p:txEl>
                                          </p:spTgt>
                                        </p:tgtEl>
                                        <p:attrNameLst>
                                          <p:attrName>style.visibility</p:attrName>
                                        </p:attrNameLst>
                                      </p:cBhvr>
                                      <p:to>
                                        <p:strVal val="visible"/>
                                      </p:to>
                                    </p:set>
                                    <p:animEffect transition="in" filter="fade">
                                      <p:cBhvr>
                                        <p:cTn id="17" dur="500"/>
                                        <p:tgtEl>
                                          <p:spTgt spid="6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
                                            <p:txEl>
                                              <p:pRg st="2" end="2"/>
                                            </p:txEl>
                                          </p:spTgt>
                                        </p:tgtEl>
                                        <p:attrNameLst>
                                          <p:attrName>style.visibility</p:attrName>
                                        </p:attrNameLst>
                                      </p:cBhvr>
                                      <p:to>
                                        <p:strVal val="visible"/>
                                      </p:to>
                                    </p:set>
                                    <p:animEffect transition="in" filter="fade">
                                      <p:cBhvr>
                                        <p:cTn id="22" dur="500"/>
                                        <p:tgtEl>
                                          <p:spTgt spid="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Experiments: Training setups</a:t>
            </a:r>
            <a:endParaRPr sz="3000" b="1"/>
          </a:p>
        </p:txBody>
      </p:sp>
      <p:sp>
        <p:nvSpPr>
          <p:cNvPr id="168" name="Google Shape;168;p29"/>
          <p:cNvSpPr txBox="1"/>
          <p:nvPr/>
        </p:nvSpPr>
        <p:spPr>
          <a:xfrm>
            <a:off x="1520550" y="1533175"/>
            <a:ext cx="610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Open Sans"/>
              <a:ea typeface="Open Sans"/>
              <a:cs typeface="Open Sans"/>
              <a:sym typeface="Open Sans"/>
            </a:endParaRPr>
          </a:p>
        </p:txBody>
      </p:sp>
      <p:sp>
        <p:nvSpPr>
          <p:cNvPr id="169" name="Google Shape;169;p29"/>
          <p:cNvSpPr txBox="1"/>
          <p:nvPr/>
        </p:nvSpPr>
        <p:spPr>
          <a:xfrm>
            <a:off x="1651900" y="1147225"/>
            <a:ext cx="56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Datasets used:</a:t>
            </a:r>
            <a:endParaRPr>
              <a:latin typeface="Open Sans"/>
              <a:ea typeface="Open Sans"/>
              <a:cs typeface="Open Sans"/>
              <a:sym typeface="Open Sans"/>
            </a:endParaRPr>
          </a:p>
        </p:txBody>
      </p:sp>
      <p:graphicFrame>
        <p:nvGraphicFramePr>
          <p:cNvPr id="170" name="Google Shape;170;p29"/>
          <p:cNvGraphicFramePr/>
          <p:nvPr/>
        </p:nvGraphicFramePr>
        <p:xfrm>
          <a:off x="952500" y="1547425"/>
          <a:ext cx="7239000" cy="1188630"/>
        </p:xfrm>
        <a:graphic>
          <a:graphicData uri="http://schemas.openxmlformats.org/drawingml/2006/table">
            <a:tbl>
              <a:tblPr>
                <a:noFill/>
                <a:tableStyleId>{26E8177F-20B0-4DF3-BE91-948BD88452AD}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Dataset</a:t>
                      </a:r>
                      <a:endParaRPr/>
                    </a:p>
                  </a:txBody>
                  <a:tcPr marL="91425" marR="91425" marT="91425" marB="91425"/>
                </a:tc>
                <a:tc>
                  <a:txBody>
                    <a:bodyPr/>
                    <a:lstStyle/>
                    <a:p>
                      <a:pPr marL="0" lvl="0" indent="0" algn="l" rtl="0">
                        <a:spcBef>
                          <a:spcPts val="0"/>
                        </a:spcBef>
                        <a:spcAft>
                          <a:spcPts val="0"/>
                        </a:spcAft>
                        <a:buNone/>
                      </a:pPr>
                      <a:r>
                        <a:rPr lang="en"/>
                        <a:t>Number of samples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GTZAN</a:t>
                      </a:r>
                      <a:endParaRPr/>
                    </a:p>
                  </a:txBody>
                  <a:tcPr marL="91425" marR="91425" marT="91425" marB="91425"/>
                </a:tc>
                <a:tc>
                  <a:txBody>
                    <a:bodyPr/>
                    <a:lstStyle/>
                    <a:p>
                      <a:pPr marL="0" lvl="0" indent="0" algn="l" rtl="0">
                        <a:spcBef>
                          <a:spcPts val="0"/>
                        </a:spcBef>
                        <a:spcAft>
                          <a:spcPts val="0"/>
                        </a:spcAft>
                        <a:buNone/>
                      </a:pPr>
                      <a:r>
                        <a:rPr lang="en"/>
                        <a:t>9000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Mixed (Youtube + GTZAN)</a:t>
                      </a:r>
                      <a:endParaRPr/>
                    </a:p>
                  </a:txBody>
                  <a:tcPr marL="91425" marR="91425" marT="91425" marB="91425"/>
                </a:tc>
                <a:tc>
                  <a:txBody>
                    <a:bodyPr/>
                    <a:lstStyle/>
                    <a:p>
                      <a:pPr marL="0" lvl="0" indent="0" algn="l" rtl="0">
                        <a:spcBef>
                          <a:spcPts val="0"/>
                        </a:spcBef>
                        <a:spcAft>
                          <a:spcPts val="0"/>
                        </a:spcAft>
                        <a:buNone/>
                      </a:pPr>
                      <a:r>
                        <a:rPr lang="en"/>
                        <a:t>15000</a:t>
                      </a:r>
                      <a:endParaRPr/>
                    </a:p>
                  </a:txBody>
                  <a:tcPr marL="91425" marR="91425" marT="91425" marB="91425"/>
                </a:tc>
                <a:extLst>
                  <a:ext uri="{0D108BD9-81ED-4DB2-BD59-A6C34878D82A}">
                    <a16:rowId xmlns:a16="http://schemas.microsoft.com/office/drawing/2014/main" val="10002"/>
                  </a:ext>
                </a:extLst>
              </a:tr>
            </a:tbl>
          </a:graphicData>
        </a:graphic>
      </p:graphicFrame>
      <p:sp>
        <p:nvSpPr>
          <p:cNvPr id="171" name="Google Shape;171;p29"/>
          <p:cNvSpPr txBox="1"/>
          <p:nvPr/>
        </p:nvSpPr>
        <p:spPr>
          <a:xfrm>
            <a:off x="1651900" y="2860100"/>
            <a:ext cx="5697300" cy="212362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a:latin typeface="Open Sans"/>
                <a:ea typeface="Open Sans"/>
                <a:cs typeface="Open Sans"/>
                <a:sym typeface="Open Sans"/>
              </a:rPr>
              <a:t>Mixed dataset information:</a:t>
            </a:r>
            <a:endParaRPr>
              <a:latin typeface="Open Sans"/>
              <a:ea typeface="Open Sans"/>
              <a:cs typeface="Open Sans"/>
              <a:sym typeface="Open Sans"/>
            </a:endParaRPr>
          </a:p>
          <a:p>
            <a:pPr marL="285750" lvl="0" indent="-285750" algn="l" rtl="0">
              <a:spcBef>
                <a:spcPts val="0"/>
              </a:spcBef>
              <a:spcAft>
                <a:spcPts val="0"/>
              </a:spcAft>
              <a:buFont typeface="Arial" panose="020B0604020202020204" pitchFamily="34" charset="0"/>
              <a:buChar char="•"/>
            </a:pPr>
            <a:endParaRPr>
              <a:latin typeface="Open Sans"/>
              <a:ea typeface="Open Sans"/>
              <a:cs typeface="Open Sans"/>
              <a:sym typeface="Open Sans"/>
            </a:endParaRPr>
          </a:p>
          <a:p>
            <a:pPr marL="425450" lvl="0" indent="-285750" algn="l" rtl="0">
              <a:spcBef>
                <a:spcPts val="0"/>
              </a:spcBef>
              <a:spcAft>
                <a:spcPts val="0"/>
              </a:spcAft>
              <a:buSzPts val="1400"/>
              <a:buFont typeface="Arial" panose="020B0604020202020204" pitchFamily="34" charset="0"/>
              <a:buChar char="•"/>
            </a:pPr>
            <a:r>
              <a:rPr lang="en">
                <a:latin typeface="Open Sans"/>
                <a:ea typeface="Open Sans"/>
                <a:cs typeface="Open Sans"/>
                <a:sym typeface="Open Sans"/>
              </a:rPr>
              <a:t>We crawled 50 music tracks from each genre playlist from Youtube, then we choose 33% of them to mix up with GTZAN.</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285750" lvl="0" indent="-285750" algn="l" rtl="0">
              <a:spcBef>
                <a:spcPts val="0"/>
              </a:spcBef>
              <a:spcAft>
                <a:spcPts val="0"/>
              </a:spcAft>
              <a:buFont typeface="Arial" panose="020B0604020202020204" pitchFamily="34" charset="0"/>
              <a:buChar char="•"/>
            </a:pPr>
            <a:r>
              <a:rPr lang="en">
                <a:latin typeface="Open Sans"/>
                <a:ea typeface="Open Sans"/>
                <a:cs typeface="Open Sans"/>
                <a:sym typeface="Open Sans"/>
              </a:rPr>
              <a:t>Dataset preparation:</a:t>
            </a:r>
            <a:endParaRPr>
              <a:latin typeface="Open Sans"/>
              <a:ea typeface="Open Sans"/>
              <a:cs typeface="Open Sans"/>
              <a:sym typeface="Open Sans"/>
            </a:endParaRPr>
          </a:p>
          <a:p>
            <a:pPr marL="425450" lvl="0" indent="-285750" algn="l" rtl="0">
              <a:spcBef>
                <a:spcPts val="0"/>
              </a:spcBef>
              <a:spcAft>
                <a:spcPts val="0"/>
              </a:spcAft>
              <a:buSzPts val="1400"/>
              <a:buFont typeface="Arial" panose="020B0604020202020204" pitchFamily="34" charset="0"/>
              <a:buChar char="•"/>
            </a:pPr>
            <a:r>
              <a:rPr lang="en">
                <a:latin typeface="Open Sans"/>
                <a:ea typeface="Open Sans"/>
                <a:cs typeface="Open Sans"/>
                <a:sym typeface="Open Sans"/>
              </a:rPr>
              <a:t>We splitted each sample into 9 subsamples, which will reduce the time dependency, as discussed before.</a:t>
            </a:r>
            <a:endParaRPr>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500"/>
                                        <p:tgtEl>
                                          <p:spTgt spid="169"/>
                                        </p:tgtEl>
                                      </p:cBhvr>
                                    </p:animEffect>
                                  </p:childTnLst>
                                </p:cTn>
                              </p:par>
                              <p:par>
                                <p:cTn id="8" presetID="10" presetClass="entr" presetSubtype="0" fill="hold"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fade">
                                      <p:cBhvr>
                                        <p:cTn id="10" dur="500"/>
                                        <p:tgtEl>
                                          <p:spTgt spid="17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1"/>
                                        </p:tgtEl>
                                        <p:attrNameLst>
                                          <p:attrName>style.visibility</p:attrName>
                                        </p:attrNameLst>
                                      </p:cBhvr>
                                      <p:to>
                                        <p:strVal val="visible"/>
                                      </p:to>
                                    </p:set>
                                    <p:animEffect transition="in" filter="fade">
                                      <p:cBhvr>
                                        <p:cTn id="15"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Experiments: Training setups</a:t>
            </a:r>
            <a:endParaRPr sz="3000" b="1"/>
          </a:p>
        </p:txBody>
      </p:sp>
      <p:sp>
        <p:nvSpPr>
          <p:cNvPr id="177" name="Google Shape;177;p30"/>
          <p:cNvSpPr txBox="1"/>
          <p:nvPr/>
        </p:nvSpPr>
        <p:spPr>
          <a:xfrm>
            <a:off x="1520550" y="1533175"/>
            <a:ext cx="610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latin typeface="Open Sans"/>
              <a:ea typeface="Open Sans"/>
              <a:cs typeface="Open Sans"/>
              <a:sym typeface="Open Sans"/>
            </a:endParaRPr>
          </a:p>
        </p:txBody>
      </p:sp>
      <p:sp>
        <p:nvSpPr>
          <p:cNvPr id="178" name="Google Shape;178;p30"/>
          <p:cNvSpPr txBox="1"/>
          <p:nvPr/>
        </p:nvSpPr>
        <p:spPr>
          <a:xfrm>
            <a:off x="1117725" y="1414475"/>
            <a:ext cx="6231600" cy="228828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Test set:</a:t>
            </a:r>
            <a:endParaRPr>
              <a:latin typeface="Open Sans"/>
              <a:ea typeface="Open Sans"/>
              <a:cs typeface="Open Sans"/>
              <a:sym typeface="Open Sans"/>
            </a:endParaRPr>
          </a:p>
          <a:p>
            <a:pPr marL="425450" marR="264795" lvl="0" indent="-285750" algn="just" rtl="0">
              <a:lnSpc>
                <a:spcPct val="115000"/>
              </a:lnSpc>
              <a:spcBef>
                <a:spcPts val="605"/>
              </a:spcBef>
              <a:spcAft>
                <a:spcPts val="0"/>
              </a:spcAft>
              <a:buSzPts val="1400"/>
              <a:buFont typeface="Arial" panose="020B0604020202020204" pitchFamily="34" charset="0"/>
              <a:buChar char="•"/>
            </a:pPr>
            <a:r>
              <a:rPr lang="en" smtClean="0">
                <a:latin typeface="Open Sans"/>
                <a:ea typeface="Open Sans"/>
                <a:cs typeface="Open Sans"/>
                <a:sym typeface="Open Sans"/>
              </a:rPr>
              <a:t>To </a:t>
            </a:r>
            <a:r>
              <a:rPr lang="en">
                <a:latin typeface="Open Sans"/>
                <a:ea typeface="Open Sans"/>
                <a:cs typeface="Open Sans"/>
                <a:sym typeface="Open Sans"/>
              </a:rPr>
              <a:t>prepare test data, we crawled 11 more songs for each genre (we actually crawled 2 more songs for the reggae class, since we came across a few problems with audio file corruption and extracting, but this won’t have a lot of effects on our evaluation process).</a:t>
            </a:r>
            <a:endParaRPr>
              <a:latin typeface="Open Sans"/>
              <a:ea typeface="Open Sans"/>
              <a:cs typeface="Open Sans"/>
              <a:sym typeface="Open Sans"/>
            </a:endParaRPr>
          </a:p>
          <a:p>
            <a:pPr marL="425450" marR="264795" lvl="0" indent="-285750" algn="just" rtl="0">
              <a:lnSpc>
                <a:spcPct val="115000"/>
              </a:lnSpc>
              <a:spcBef>
                <a:spcPts val="605"/>
              </a:spcBef>
              <a:spcAft>
                <a:spcPts val="0"/>
              </a:spcAft>
              <a:buSzPts val="1400"/>
              <a:buFont typeface="Arial" panose="020B0604020202020204" pitchFamily="34" charset="0"/>
              <a:buChar char="•"/>
            </a:pPr>
            <a:r>
              <a:rPr lang="en" smtClean="0">
                <a:latin typeface="Open Sans"/>
                <a:ea typeface="Open Sans"/>
                <a:cs typeface="Open Sans"/>
                <a:sym typeface="Open Sans"/>
              </a:rPr>
              <a:t>We </a:t>
            </a:r>
            <a:r>
              <a:rPr lang="en">
                <a:latin typeface="Open Sans"/>
                <a:ea typeface="Open Sans"/>
                <a:cs typeface="Open Sans"/>
                <a:sym typeface="Open Sans"/>
              </a:rPr>
              <a:t>splitted each sample into 9 subsamples, just like we do to the training set. The reason is for CNN.</a:t>
            </a:r>
            <a:endParaRPr>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Experimental Results</a:t>
            </a:r>
            <a:endParaRPr sz="3000" b="1"/>
          </a:p>
        </p:txBody>
      </p:sp>
      <p:graphicFrame>
        <p:nvGraphicFramePr>
          <p:cNvPr id="184" name="Google Shape;184;p31"/>
          <p:cNvGraphicFramePr/>
          <p:nvPr/>
        </p:nvGraphicFramePr>
        <p:xfrm>
          <a:off x="853475" y="2161200"/>
          <a:ext cx="7239000" cy="1714380"/>
        </p:xfrm>
        <a:graphic>
          <a:graphicData uri="http://schemas.openxmlformats.org/drawingml/2006/table">
            <a:tbl>
              <a:tblPr>
                <a:noFill/>
                <a:tableStyleId>{26E8177F-20B0-4DF3-BE91-948BD88452AD}</a:tableStyleId>
              </a:tblPr>
              <a:tblGrid>
                <a:gridCol w="1979575">
                  <a:extLst>
                    <a:ext uri="{9D8B030D-6E8A-4147-A177-3AD203B41FA5}">
                      <a16:colId xmlns:a16="http://schemas.microsoft.com/office/drawing/2014/main" val="20000"/>
                    </a:ext>
                  </a:extLst>
                </a:gridCol>
                <a:gridCol w="1639925">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99300">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    Set</a:t>
                      </a:r>
                      <a:endParaRPr>
                        <a:solidFill>
                          <a:schemeClr val="dk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ANN</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SVM</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CNN</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79025">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  Training set</a:t>
                      </a:r>
                      <a:endParaRPr sz="1500">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87.81</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84.37</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77.69</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79025">
                <a:tc>
                  <a:txBody>
                    <a:bodyPr/>
                    <a:lstStyle/>
                    <a:p>
                      <a:pPr marL="0" lvl="0" indent="0" algn="ctr" rtl="0">
                        <a:lnSpc>
                          <a:spcPct val="115000"/>
                        </a:lnSpc>
                        <a:spcBef>
                          <a:spcPts val="0"/>
                        </a:spcBef>
                        <a:spcAft>
                          <a:spcPts val="1200"/>
                        </a:spcAft>
                        <a:buNone/>
                      </a:pPr>
                      <a:r>
                        <a:rPr lang="en" sz="1500">
                          <a:solidFill>
                            <a:schemeClr val="dk1"/>
                          </a:solidFill>
                          <a:latin typeface="Lato"/>
                          <a:ea typeface="Lato"/>
                          <a:cs typeface="Lato"/>
                          <a:sym typeface="Lato"/>
                        </a:rPr>
                        <a:t>Validation set</a:t>
                      </a:r>
                      <a:endParaRPr sz="1500">
                        <a:solidFill>
                          <a:schemeClr val="dk1"/>
                        </a:solidFill>
                      </a:endParaRPr>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86.00</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87.79</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72.52</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37375">
                <a:tc>
                  <a:txBody>
                    <a:bodyPr/>
                    <a:lstStyle/>
                    <a:p>
                      <a:pPr marL="0" lvl="0" indent="0" algn="ctr" rtl="0">
                        <a:lnSpc>
                          <a:spcPct val="115000"/>
                        </a:lnSpc>
                        <a:spcBef>
                          <a:spcPts val="0"/>
                        </a:spcBef>
                        <a:spcAft>
                          <a:spcPts val="1200"/>
                        </a:spcAft>
                        <a:buNone/>
                      </a:pPr>
                      <a:r>
                        <a:rPr lang="en" sz="1500">
                          <a:solidFill>
                            <a:schemeClr val="dk1"/>
                          </a:solidFill>
                          <a:latin typeface="Lato"/>
                          <a:ea typeface="Lato"/>
                          <a:cs typeface="Lato"/>
                          <a:sym typeface="Lato"/>
                        </a:rPr>
                        <a:t>Youtube test set</a:t>
                      </a:r>
                      <a:endParaRPr>
                        <a:solidFill>
                          <a:schemeClr val="dk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25.10</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20.14</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b="1">
                          <a:solidFill>
                            <a:schemeClr val="dk1"/>
                          </a:solidFill>
                          <a:latin typeface="Lato"/>
                          <a:ea typeface="Lato"/>
                          <a:cs typeface="Lato"/>
                          <a:sym typeface="Lato"/>
                        </a:rPr>
                        <a:t>29.13</a:t>
                      </a:r>
                      <a:endParaRPr b="1">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5" name="Google Shape;185;p31"/>
          <p:cNvSpPr txBox="1"/>
          <p:nvPr/>
        </p:nvSpPr>
        <p:spPr>
          <a:xfrm>
            <a:off x="1520550" y="1533175"/>
            <a:ext cx="610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Performance of the three models trained on </a:t>
            </a:r>
            <a:r>
              <a:rPr lang="en" b="1">
                <a:latin typeface="Open Sans"/>
                <a:ea typeface="Open Sans"/>
                <a:cs typeface="Open Sans"/>
                <a:sym typeface="Open Sans"/>
              </a:rPr>
              <a:t>original GTZAN Dataset.</a:t>
            </a:r>
            <a:endParaRPr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Experimental Results</a:t>
            </a:r>
            <a:endParaRPr sz="3000" b="1"/>
          </a:p>
        </p:txBody>
      </p:sp>
      <p:graphicFrame>
        <p:nvGraphicFramePr>
          <p:cNvPr id="191" name="Google Shape;191;p32"/>
          <p:cNvGraphicFramePr/>
          <p:nvPr/>
        </p:nvGraphicFramePr>
        <p:xfrm>
          <a:off x="853475" y="2161200"/>
          <a:ext cx="7239000" cy="1714380"/>
        </p:xfrm>
        <a:graphic>
          <a:graphicData uri="http://schemas.openxmlformats.org/drawingml/2006/table">
            <a:tbl>
              <a:tblPr>
                <a:noFill/>
                <a:tableStyleId>{26E8177F-20B0-4DF3-BE91-948BD88452AD}</a:tableStyleId>
              </a:tblPr>
              <a:tblGrid>
                <a:gridCol w="1979575">
                  <a:extLst>
                    <a:ext uri="{9D8B030D-6E8A-4147-A177-3AD203B41FA5}">
                      <a16:colId xmlns:a16="http://schemas.microsoft.com/office/drawing/2014/main" val="20000"/>
                    </a:ext>
                  </a:extLst>
                </a:gridCol>
                <a:gridCol w="1639925">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99300">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    Set</a:t>
                      </a:r>
                      <a:endParaRPr>
                        <a:solidFill>
                          <a:schemeClr val="dk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ANN</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SVM</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CNN</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79025">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  Training set</a:t>
                      </a:r>
                      <a:endParaRPr sz="1500">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80.46</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77.16</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73.94</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79025">
                <a:tc>
                  <a:txBody>
                    <a:bodyPr/>
                    <a:lstStyle/>
                    <a:p>
                      <a:pPr marL="0" lvl="0" indent="0" algn="ctr" rtl="0">
                        <a:lnSpc>
                          <a:spcPct val="115000"/>
                        </a:lnSpc>
                        <a:spcBef>
                          <a:spcPts val="0"/>
                        </a:spcBef>
                        <a:spcAft>
                          <a:spcPts val="1200"/>
                        </a:spcAft>
                        <a:buNone/>
                      </a:pPr>
                      <a:r>
                        <a:rPr lang="en" sz="1500">
                          <a:solidFill>
                            <a:schemeClr val="dk1"/>
                          </a:solidFill>
                          <a:latin typeface="Lato"/>
                          <a:ea typeface="Lato"/>
                          <a:cs typeface="Lato"/>
                          <a:sym typeface="Lato"/>
                        </a:rPr>
                        <a:t>Validation set</a:t>
                      </a:r>
                      <a:endParaRPr sz="1500">
                        <a:solidFill>
                          <a:schemeClr val="dk1"/>
                        </a:solidFill>
                      </a:endParaRPr>
                    </a:p>
                  </a:txBody>
                  <a:tcPr marL="91425" marR="91425" marT="91425" marB="91425" anchor="b">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74.09</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76.31</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68.67</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37375">
                <a:tc>
                  <a:txBody>
                    <a:bodyPr/>
                    <a:lstStyle/>
                    <a:p>
                      <a:pPr marL="0" lvl="0" indent="0" algn="ctr" rtl="0">
                        <a:lnSpc>
                          <a:spcPct val="115000"/>
                        </a:lnSpc>
                        <a:spcBef>
                          <a:spcPts val="0"/>
                        </a:spcBef>
                        <a:spcAft>
                          <a:spcPts val="1200"/>
                        </a:spcAft>
                        <a:buNone/>
                      </a:pPr>
                      <a:r>
                        <a:rPr lang="en" sz="1500">
                          <a:solidFill>
                            <a:schemeClr val="dk1"/>
                          </a:solidFill>
                          <a:latin typeface="Lato"/>
                          <a:ea typeface="Lato"/>
                          <a:cs typeface="Lato"/>
                          <a:sym typeface="Lato"/>
                        </a:rPr>
                        <a:t>Youtube test set</a:t>
                      </a:r>
                      <a:endParaRPr>
                        <a:solidFill>
                          <a:schemeClr val="dk1"/>
                        </a:solidFill>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36.71</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a:solidFill>
                            <a:schemeClr val="dk1"/>
                          </a:solidFill>
                          <a:latin typeface="Lato"/>
                          <a:ea typeface="Lato"/>
                          <a:cs typeface="Lato"/>
                          <a:sym typeface="Lato"/>
                        </a:rPr>
                        <a:t>40.48</a:t>
                      </a:r>
                      <a:endParaRPr>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sz="1500" b="1">
                          <a:solidFill>
                            <a:schemeClr val="dk1"/>
                          </a:solidFill>
                          <a:latin typeface="Lato"/>
                          <a:ea typeface="Lato"/>
                          <a:cs typeface="Lato"/>
                          <a:sym typeface="Lato"/>
                        </a:rPr>
                        <a:t>48.19</a:t>
                      </a:r>
                      <a:endParaRPr b="1">
                        <a:solidFill>
                          <a:schemeClr val="dk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92" name="Google Shape;192;p32"/>
          <p:cNvSpPr txBox="1"/>
          <p:nvPr/>
        </p:nvSpPr>
        <p:spPr>
          <a:xfrm>
            <a:off x="1520550" y="1533175"/>
            <a:ext cx="610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Performance of the three models trained on </a:t>
            </a:r>
            <a:r>
              <a:rPr lang="en" b="1">
                <a:latin typeface="Open Sans"/>
                <a:ea typeface="Open Sans"/>
                <a:cs typeface="Open Sans"/>
                <a:sym typeface="Open Sans"/>
              </a:rPr>
              <a:t>mixed Dataset.</a:t>
            </a:r>
            <a:endParaRPr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Experimental Results</a:t>
            </a:r>
            <a:endParaRPr sz="3000" b="1"/>
          </a:p>
        </p:txBody>
      </p:sp>
      <p:pic>
        <p:nvPicPr>
          <p:cNvPr id="2050" name="Picture 2" descr="tải xuống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46" y="1147225"/>
            <a:ext cx="4011264" cy="387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192;p32"/>
          <p:cNvSpPr txBox="1"/>
          <p:nvPr/>
        </p:nvSpPr>
        <p:spPr>
          <a:xfrm>
            <a:off x="5160238" y="2503260"/>
            <a:ext cx="3190533"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mtClean="0">
                <a:latin typeface="Open Sans"/>
                <a:ea typeface="Open Sans"/>
                <a:cs typeface="Open Sans"/>
                <a:sym typeface="Open Sans"/>
              </a:rPr>
              <a:t>Spectrograms in the mixed dataset are much more complicate, as there are many representations just for 1 genre, as shown on the left.</a:t>
            </a:r>
            <a:endParaRPr>
              <a:latin typeface="Open Sans"/>
              <a:ea typeface="Open Sans"/>
              <a:cs typeface="Open Sans"/>
              <a:sym typeface="Open Sans"/>
            </a:endParaRPr>
          </a:p>
        </p:txBody>
      </p:sp>
    </p:spTree>
    <p:extLst>
      <p:ext uri="{BB962C8B-B14F-4D97-AF65-F5344CB8AC3E}">
        <p14:creationId xmlns:p14="http://schemas.microsoft.com/office/powerpoint/2010/main" val="115490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Experimental Results</a:t>
            </a:r>
            <a:endParaRPr sz="3000" b="1"/>
          </a:p>
        </p:txBody>
      </p:sp>
      <p:sp>
        <p:nvSpPr>
          <p:cNvPr id="6" name="Google Shape;192;p32"/>
          <p:cNvSpPr txBox="1"/>
          <p:nvPr/>
        </p:nvSpPr>
        <p:spPr>
          <a:xfrm>
            <a:off x="2151142" y="3900872"/>
            <a:ext cx="3190533"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mtClean="0">
                <a:latin typeface="Open Sans"/>
                <a:ea typeface="Open Sans"/>
                <a:cs typeface="Open Sans"/>
                <a:sym typeface="Open Sans"/>
              </a:rPr>
              <a:t>CNN loss</a:t>
            </a:r>
            <a:endParaRPr>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599161" y="1203158"/>
            <a:ext cx="3696020" cy="2697714"/>
          </a:xfrm>
          <a:prstGeom prst="rect">
            <a:avLst/>
          </a:prstGeom>
        </p:spPr>
      </p:pic>
      <p:pic>
        <p:nvPicPr>
          <p:cNvPr id="3" name="Picture 2"/>
          <p:cNvPicPr>
            <a:picLocks noChangeAspect="1"/>
          </p:cNvPicPr>
          <p:nvPr/>
        </p:nvPicPr>
        <p:blipFill>
          <a:blip r:embed="rId4"/>
          <a:stretch>
            <a:fillRect/>
          </a:stretch>
        </p:blipFill>
        <p:spPr>
          <a:xfrm>
            <a:off x="4676571" y="990021"/>
            <a:ext cx="3849058" cy="2910851"/>
          </a:xfrm>
          <a:prstGeom prst="rect">
            <a:avLst/>
          </a:prstGeom>
        </p:spPr>
      </p:pic>
      <p:sp>
        <p:nvSpPr>
          <p:cNvPr id="8" name="Google Shape;192;p32"/>
          <p:cNvSpPr txBox="1"/>
          <p:nvPr/>
        </p:nvSpPr>
        <p:spPr>
          <a:xfrm>
            <a:off x="6217700" y="3900871"/>
            <a:ext cx="3190533"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Open Sans"/>
                <a:ea typeface="Open Sans"/>
                <a:cs typeface="Open Sans"/>
                <a:sym typeface="Open Sans"/>
              </a:rPr>
              <a:t>D</a:t>
            </a:r>
            <a:r>
              <a:rPr lang="en-US" smtClean="0">
                <a:latin typeface="Open Sans"/>
                <a:ea typeface="Open Sans"/>
                <a:cs typeface="Open Sans"/>
                <a:sym typeface="Open Sans"/>
              </a:rPr>
              <a:t>NN loss</a:t>
            </a:r>
            <a:endParaRPr>
              <a:latin typeface="Open Sans"/>
              <a:ea typeface="Open Sans"/>
              <a:cs typeface="Open Sans"/>
              <a:sym typeface="Open Sans"/>
            </a:endParaRPr>
          </a:p>
        </p:txBody>
      </p:sp>
    </p:spTree>
    <p:extLst>
      <p:ext uri="{BB962C8B-B14F-4D97-AF65-F5344CB8AC3E}">
        <p14:creationId xmlns:p14="http://schemas.microsoft.com/office/powerpoint/2010/main" val="221759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Discussion: Results Assessments</a:t>
            </a:r>
            <a:endParaRPr b="1"/>
          </a:p>
        </p:txBody>
      </p:sp>
      <p:pic>
        <p:nvPicPr>
          <p:cNvPr id="198" name="Google Shape;198;p33"/>
          <p:cNvPicPr preferRelativeResize="0"/>
          <p:nvPr/>
        </p:nvPicPr>
        <p:blipFill>
          <a:blip r:embed="rId3">
            <a:alphaModFix/>
          </a:blip>
          <a:stretch>
            <a:fillRect/>
          </a:stretch>
        </p:blipFill>
        <p:spPr>
          <a:xfrm>
            <a:off x="508500" y="1220500"/>
            <a:ext cx="4314411" cy="3691475"/>
          </a:xfrm>
          <a:prstGeom prst="rect">
            <a:avLst/>
          </a:prstGeom>
          <a:noFill/>
          <a:ln>
            <a:noFill/>
          </a:ln>
        </p:spPr>
      </p:pic>
      <p:sp>
        <p:nvSpPr>
          <p:cNvPr id="199" name="Google Shape;199;p33"/>
          <p:cNvSpPr txBox="1"/>
          <p:nvPr/>
        </p:nvSpPr>
        <p:spPr>
          <a:xfrm>
            <a:off x="5232500" y="1740875"/>
            <a:ext cx="36399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pen Sans"/>
                <a:ea typeface="Open Sans"/>
                <a:cs typeface="Open Sans"/>
                <a:sym typeface="Open Sans"/>
              </a:rPr>
              <a:t>Confusion matrix of CNN performance</a:t>
            </a:r>
            <a:endParaRPr b="1">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Classicals are the easiest to predict.</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Rock are the hardest to predict.</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Rock and metal are often misclassified.</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Pop, rock, country are often misclassified.</a:t>
            </a:r>
            <a:endParaRPr>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anim calcmode="lin" valueType="num">
                                      <p:cBhvr>
                                        <p:cTn id="8" dur="1000" fill="hold"/>
                                        <p:tgtEl>
                                          <p:spTgt spid="198"/>
                                        </p:tgtEl>
                                        <p:attrNameLst>
                                          <p:attrName>ppt_x</p:attrName>
                                        </p:attrNameLst>
                                      </p:cBhvr>
                                      <p:tavLst>
                                        <p:tav tm="0">
                                          <p:val>
                                            <p:strVal val="#ppt_x"/>
                                          </p:val>
                                        </p:tav>
                                        <p:tav tm="100000">
                                          <p:val>
                                            <p:strVal val="#ppt_x"/>
                                          </p:val>
                                        </p:tav>
                                      </p:tavLst>
                                    </p:anim>
                                    <p:anim calcmode="lin" valueType="num">
                                      <p:cBhvr>
                                        <p:cTn id="9" dur="1000" fill="hold"/>
                                        <p:tgtEl>
                                          <p:spTgt spid="1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9"/>
                                        </p:tgtEl>
                                        <p:attrNameLst>
                                          <p:attrName>style.visibility</p:attrName>
                                        </p:attrNameLst>
                                      </p:cBhvr>
                                      <p:to>
                                        <p:strVal val="visible"/>
                                      </p:to>
                                    </p:set>
                                    <p:animEffect transition="in" filter="fade">
                                      <p:cBhvr>
                                        <p:cTn id="14"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Conclusions</a:t>
            </a:r>
            <a:endParaRPr b="1"/>
          </a:p>
        </p:txBody>
      </p:sp>
      <p:sp>
        <p:nvSpPr>
          <p:cNvPr id="205" name="Google Shape;205;p34"/>
          <p:cNvSpPr txBox="1"/>
          <p:nvPr/>
        </p:nvSpPr>
        <p:spPr>
          <a:xfrm>
            <a:off x="919900" y="1444125"/>
            <a:ext cx="6973500" cy="2480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a:solidFill>
                  <a:schemeClr val="dk1"/>
                </a:solidFill>
              </a:rPr>
              <a:t>Models training on GTZAN dataset may not perform very well on ‘real world’ data, even if we preprocess the test data carefully.</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By mix up the GTZAN dataset and Youtube data, we are able to increase the accuracy of models by a large amount, in which CNN achieves the highest accuracy of 48.19%.</a:t>
            </a:r>
            <a:endParaRPr>
              <a:solidFill>
                <a:schemeClr val="dk1"/>
              </a:solidFill>
            </a:endParaRPr>
          </a:p>
          <a:p>
            <a:pPr marL="457200" lvl="0" indent="0" algn="l" rtl="0">
              <a:spcBef>
                <a:spcPts val="0"/>
              </a:spcBef>
              <a:spcAft>
                <a:spcPts val="0"/>
              </a:spcAft>
              <a:buNone/>
            </a:pPr>
            <a:endParaRPr>
              <a:solidFill>
                <a:schemeClr val="dk1"/>
              </a:solidFill>
            </a:endParaRPr>
          </a:p>
          <a:p>
            <a:pPr marL="457200" marR="267970" lvl="0" indent="-317500" algn="just" rtl="0">
              <a:lnSpc>
                <a:spcPct val="115000"/>
              </a:lnSpc>
              <a:spcBef>
                <a:spcPts val="595"/>
              </a:spcBef>
              <a:spcAft>
                <a:spcPts val="0"/>
              </a:spcAft>
              <a:buClr>
                <a:schemeClr val="dk1"/>
              </a:buClr>
              <a:buSzPts val="1400"/>
              <a:buChar char="-"/>
            </a:pPr>
            <a:r>
              <a:rPr lang="en">
                <a:solidFill>
                  <a:schemeClr val="dk1"/>
                </a:solidFill>
              </a:rPr>
              <a:t>Despite the improvement, the models’ accuracy is still not quite good, since the sounds of many genres are hard to generalize, especially for diverse genres like pop, rock...</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Future works</a:t>
            </a:r>
            <a:endParaRPr b="1"/>
          </a:p>
        </p:txBody>
      </p:sp>
      <p:sp>
        <p:nvSpPr>
          <p:cNvPr id="211" name="Google Shape;211;p35"/>
          <p:cNvSpPr txBox="1"/>
          <p:nvPr/>
        </p:nvSpPr>
        <p:spPr>
          <a:xfrm>
            <a:off x="919900" y="1444125"/>
            <a:ext cx="6973500" cy="2589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
                <a:solidFill>
                  <a:schemeClr val="dk1"/>
                </a:solidFill>
              </a:rPr>
              <a:t>The simple CNN model easily gets overfit if trained with a large number of epochs. We will implement a data augmentation technique on spectrograms called SpecAugment.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just" rtl="0">
              <a:lnSpc>
                <a:spcPct val="115000"/>
              </a:lnSpc>
              <a:spcBef>
                <a:spcPts val="600"/>
              </a:spcBef>
              <a:spcAft>
                <a:spcPts val="0"/>
              </a:spcAft>
              <a:buClr>
                <a:schemeClr val="dk1"/>
              </a:buClr>
              <a:buSzPts val="1400"/>
              <a:buChar char="-"/>
            </a:pPr>
            <a:r>
              <a:rPr lang="en">
                <a:solidFill>
                  <a:schemeClr val="dk1"/>
                </a:solidFill>
              </a:rPr>
              <a:t>We will try other audio features such as zero-crossing rate, spectral centroid to see if they are more appropriate for the task.</a:t>
            </a:r>
            <a:endParaRPr>
              <a:solidFill>
                <a:schemeClr val="dk1"/>
              </a:solidFill>
            </a:endParaRPr>
          </a:p>
          <a:p>
            <a:pPr marL="0" lvl="0" indent="0" algn="l" rtl="0">
              <a:spcBef>
                <a:spcPts val="60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Using a sequence model on these datasets will likely have better performance, as the data is time series data. We will try models such as RNN and LSTM and hopefully achieve higher accuracy and better generalization.</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311700" y="2156100"/>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Project Proposal</a:t>
            </a:r>
            <a:endParaRPr sz="3000" b="1"/>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sz="1800"/>
              <a:t>Our task is the classification of 10 popular music genres: blues, classical, country, disco, hiphop, jazz, metal, pop, reggae and rock.</a:t>
            </a:r>
            <a:endParaRPr sz="1800"/>
          </a:p>
          <a:p>
            <a:pPr marL="4572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n" sz="1800"/>
              <a:t>Algorithms used for this project:</a:t>
            </a:r>
            <a:endParaRPr sz="1800"/>
          </a:p>
          <a:p>
            <a:pPr marL="914400" lvl="0" indent="-342900" algn="just" rtl="0">
              <a:spcBef>
                <a:spcPts val="0"/>
              </a:spcBef>
              <a:spcAft>
                <a:spcPts val="0"/>
              </a:spcAft>
              <a:buSzPts val="1800"/>
              <a:buChar char="●"/>
            </a:pPr>
            <a:r>
              <a:rPr lang="en" sz="1800"/>
              <a:t>Support Vector Machine</a:t>
            </a:r>
            <a:endParaRPr sz="1800"/>
          </a:p>
          <a:p>
            <a:pPr marL="914400" lvl="0" indent="-342900" algn="just" rtl="0">
              <a:spcBef>
                <a:spcPts val="0"/>
              </a:spcBef>
              <a:spcAft>
                <a:spcPts val="0"/>
              </a:spcAft>
              <a:buSzPts val="1800"/>
              <a:buChar char="●"/>
            </a:pPr>
            <a:r>
              <a:rPr lang="en" sz="1800" smtClean="0"/>
              <a:t>Dense </a:t>
            </a:r>
            <a:r>
              <a:rPr lang="en" sz="1800"/>
              <a:t>Neural Network</a:t>
            </a:r>
            <a:endParaRPr sz="1800"/>
          </a:p>
          <a:p>
            <a:pPr marL="914400" lvl="0" indent="-342900" algn="just" rtl="0">
              <a:spcBef>
                <a:spcPts val="0"/>
              </a:spcBef>
              <a:spcAft>
                <a:spcPts val="0"/>
              </a:spcAft>
              <a:buSzPts val="1800"/>
              <a:buChar char="●"/>
            </a:pPr>
            <a:r>
              <a:rPr lang="en" sz="1800"/>
              <a:t>Convolutional Neural Network</a:t>
            </a:r>
            <a:endParaRPr sz="1800"/>
          </a:p>
          <a:p>
            <a:pPr marL="0" lvl="0" indent="0" algn="l" rtl="0">
              <a:spcBef>
                <a:spcPts val="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5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xEl>
                                              <p:pRg st="2" end="2"/>
                                            </p:txEl>
                                          </p:spTgt>
                                        </p:tgtEl>
                                        <p:attrNameLst>
                                          <p:attrName>style.visibility</p:attrName>
                                        </p:attrNameLst>
                                      </p:cBhvr>
                                      <p:to>
                                        <p:strVal val="visible"/>
                                      </p:to>
                                    </p:set>
                                    <p:animEffect transition="in" filter="fade">
                                      <p:cBhvr>
                                        <p:cTn id="12" dur="500"/>
                                        <p:tgtEl>
                                          <p:spTgt spid="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5">
                                            <p:txEl>
                                              <p:pRg st="3" end="3"/>
                                            </p:txEl>
                                          </p:spTgt>
                                        </p:tgtEl>
                                        <p:attrNameLst>
                                          <p:attrName>style.visibility</p:attrName>
                                        </p:attrNameLst>
                                      </p:cBhvr>
                                      <p:to>
                                        <p:strVal val="visible"/>
                                      </p:to>
                                    </p:set>
                                    <p:animEffect transition="in" filter="fade">
                                      <p:cBhvr>
                                        <p:cTn id="17" dur="500"/>
                                        <p:tgtEl>
                                          <p:spTgt spid="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xEl>
                                              <p:pRg st="4" end="4"/>
                                            </p:txEl>
                                          </p:spTgt>
                                        </p:tgtEl>
                                        <p:attrNameLst>
                                          <p:attrName>style.visibility</p:attrName>
                                        </p:attrNameLst>
                                      </p:cBhvr>
                                      <p:to>
                                        <p:strVal val="visible"/>
                                      </p:to>
                                    </p:set>
                                    <p:animEffect transition="in" filter="fade">
                                      <p:cBhvr>
                                        <p:cTn id="22" dur="500"/>
                                        <p:tgtEl>
                                          <p:spTgt spid="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animEffect transition="in" filter="fade">
                                      <p:cBhvr>
                                        <p:cTn id="27" dur="500"/>
                                        <p:tgtEl>
                                          <p:spTgt spid="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Dataset Introspection</a:t>
            </a:r>
            <a:endParaRPr sz="3000" b="1"/>
          </a:p>
        </p:txBody>
      </p:sp>
      <p:sp>
        <p:nvSpPr>
          <p:cNvPr id="81" name="Google Shape;81;p16"/>
          <p:cNvSpPr txBox="1">
            <a:spLocks noGrp="1"/>
          </p:cNvSpPr>
          <p:nvPr>
            <p:ph type="body" idx="1"/>
          </p:nvPr>
        </p:nvSpPr>
        <p:spPr>
          <a:xfrm>
            <a:off x="311700" y="1496500"/>
            <a:ext cx="8520600" cy="3082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The GTZAN Dataset: the most popular dataset for evaluation in machine learning research for music genre classification.</a:t>
            </a:r>
            <a:endParaRPr sz="1600"/>
          </a:p>
          <a:p>
            <a:pPr marL="457200" lvl="0" indent="-330200" algn="l" rtl="0">
              <a:spcBef>
                <a:spcPts val="0"/>
              </a:spcBef>
              <a:spcAft>
                <a:spcPts val="0"/>
              </a:spcAft>
              <a:buSzPts val="1600"/>
              <a:buChar char="-"/>
            </a:pPr>
            <a:r>
              <a:rPr lang="en" sz="1600"/>
              <a:t>Contains 1000 tracks in total, with 10 genres, each class having 100 tracks. Each audio file lasts 30 seconds.</a:t>
            </a:r>
            <a:endParaRPr sz="1600"/>
          </a:p>
          <a:p>
            <a:pPr marL="457200" lvl="0" indent="-330200" algn="l" rtl="0">
              <a:spcBef>
                <a:spcPts val="0"/>
              </a:spcBef>
              <a:spcAft>
                <a:spcPts val="0"/>
              </a:spcAft>
              <a:buSzPts val="1600"/>
              <a:buChar char="-"/>
            </a:pPr>
            <a:r>
              <a:rPr lang="en" sz="1600"/>
              <a:t>However, the dataset was published in 2002, so it contains music tracks of the previous generation. Thus, systems performing well on the dataset may not achieve similar results on recent music tracks.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500"/>
                                        <p:tgtEl>
                                          <p:spTgt spid="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fade">
                                      <p:cBhvr>
                                        <p:cTn id="17" dur="500"/>
                                        <p:tgtEl>
                                          <p:spTgt spid="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b="1"/>
              <a:t>Dataset Introspection</a:t>
            </a:r>
            <a:endParaRPr sz="3000" b="1"/>
          </a:p>
        </p:txBody>
      </p:sp>
      <p:pic>
        <p:nvPicPr>
          <p:cNvPr id="87" name="Google Shape;87;p17"/>
          <p:cNvPicPr preferRelativeResize="0"/>
          <p:nvPr/>
        </p:nvPicPr>
        <p:blipFill>
          <a:blip r:embed="rId3">
            <a:alphaModFix/>
          </a:blip>
          <a:stretch>
            <a:fillRect/>
          </a:stretch>
        </p:blipFill>
        <p:spPr>
          <a:xfrm>
            <a:off x="1526300" y="1147225"/>
            <a:ext cx="6091392" cy="3691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Features extraction: Mel-scale frequency</a:t>
            </a:r>
            <a:endParaRPr b="1"/>
          </a:p>
        </p:txBody>
      </p:sp>
      <p:sp>
        <p:nvSpPr>
          <p:cNvPr id="93" name="Google Shape;93;p18"/>
          <p:cNvSpPr txBox="1"/>
          <p:nvPr/>
        </p:nvSpPr>
        <p:spPr>
          <a:xfrm>
            <a:off x="311697" y="2686025"/>
            <a:ext cx="41778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solidFill>
                  <a:schemeClr val="dk1"/>
                </a:solidFill>
              </a:rPr>
              <a:t>Mel scale is a logarithmic transformation applied to a signal's frequency -&gt; </a:t>
            </a:r>
            <a:r>
              <a:rPr lang="en" b="1">
                <a:solidFill>
                  <a:schemeClr val="dk1"/>
                </a:solidFill>
              </a:rPr>
              <a:t>This is the frequency that human perceive.</a:t>
            </a:r>
            <a:endParaRPr b="1">
              <a:latin typeface="Lato"/>
              <a:ea typeface="Lato"/>
              <a:cs typeface="Lato"/>
              <a:sym typeface="Lato"/>
            </a:endParaRPr>
          </a:p>
        </p:txBody>
      </p:sp>
      <p:pic>
        <p:nvPicPr>
          <p:cNvPr id="94" name="Google Shape;94;p18"/>
          <p:cNvPicPr preferRelativeResize="0"/>
          <p:nvPr/>
        </p:nvPicPr>
        <p:blipFill>
          <a:blip r:embed="rId3">
            <a:alphaModFix/>
          </a:blip>
          <a:stretch>
            <a:fillRect/>
          </a:stretch>
        </p:blipFill>
        <p:spPr>
          <a:xfrm>
            <a:off x="4722275" y="1500975"/>
            <a:ext cx="4229064" cy="2750150"/>
          </a:xfrm>
          <a:prstGeom prst="rect">
            <a:avLst/>
          </a:prstGeom>
          <a:noFill/>
          <a:ln>
            <a:noFill/>
          </a:ln>
        </p:spPr>
      </p:pic>
      <p:pic>
        <p:nvPicPr>
          <p:cNvPr id="95" name="Google Shape;95;p18"/>
          <p:cNvPicPr preferRelativeResize="0"/>
          <p:nvPr/>
        </p:nvPicPr>
        <p:blipFill>
          <a:blip r:embed="rId4">
            <a:alphaModFix/>
          </a:blip>
          <a:stretch>
            <a:fillRect/>
          </a:stretch>
        </p:blipFill>
        <p:spPr>
          <a:xfrm>
            <a:off x="1439625" y="3715175"/>
            <a:ext cx="1921950" cy="440075"/>
          </a:xfrm>
          <a:prstGeom prst="rect">
            <a:avLst/>
          </a:prstGeom>
          <a:noFill/>
          <a:ln>
            <a:noFill/>
          </a:ln>
        </p:spPr>
      </p:pic>
      <p:sp>
        <p:nvSpPr>
          <p:cNvPr id="96" name="Google Shape;96;p18"/>
          <p:cNvSpPr txBox="1"/>
          <p:nvPr/>
        </p:nvSpPr>
        <p:spPr>
          <a:xfrm>
            <a:off x="342925" y="1500975"/>
            <a:ext cx="4177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a:solidFill>
                  <a:schemeClr val="dk1"/>
                </a:solidFill>
              </a:rPr>
              <a:t>An audio signal is a combination of multiple sound waves of different frequencies, which are calculated in Hertz (Hz). However, </a:t>
            </a:r>
            <a:r>
              <a:rPr lang="en" b="1">
                <a:solidFill>
                  <a:schemeClr val="dk1"/>
                </a:solidFill>
              </a:rPr>
              <a:t>humans do not perceive sound as linear.</a:t>
            </a:r>
            <a:endParaRPr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Features extraction: MFCC</a:t>
            </a:r>
            <a:endParaRPr b="1"/>
          </a:p>
        </p:txBody>
      </p:sp>
      <p:sp>
        <p:nvSpPr>
          <p:cNvPr id="102" name="Google Shape;102;p19"/>
          <p:cNvSpPr txBox="1"/>
          <p:nvPr/>
        </p:nvSpPr>
        <p:spPr>
          <a:xfrm>
            <a:off x="1074750" y="1485400"/>
            <a:ext cx="6994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a:solidFill>
                  <a:schemeClr val="dk1"/>
                </a:solidFill>
              </a:rPr>
              <a:t>We will not explain the detailed calculation of the process as it is out of scope for the project.</a:t>
            </a:r>
            <a:endParaRPr>
              <a:solidFill>
                <a:schemeClr val="dk1"/>
              </a:solidFill>
            </a:endParaRPr>
          </a:p>
          <a:p>
            <a:pPr marL="457200" lvl="0" indent="0" algn="l" rtl="0">
              <a:spcBef>
                <a:spcPts val="0"/>
              </a:spcBef>
              <a:spcAft>
                <a:spcPts val="0"/>
              </a:spcAft>
              <a:buNone/>
            </a:pPr>
            <a:endParaRPr smtClean="0">
              <a:solidFill>
                <a:schemeClr val="dk1"/>
              </a:solidFill>
            </a:endParaRPr>
          </a:p>
          <a:p>
            <a:pPr marL="457200" lvl="0" indent="-317500" algn="l" rtl="0">
              <a:spcBef>
                <a:spcPts val="0"/>
              </a:spcBef>
              <a:spcAft>
                <a:spcPts val="0"/>
              </a:spcAft>
              <a:buClr>
                <a:schemeClr val="dk1"/>
              </a:buClr>
              <a:buSzPts val="1400"/>
              <a:buChar char="-"/>
            </a:pPr>
            <a:r>
              <a:rPr lang="en" smtClean="0">
                <a:solidFill>
                  <a:schemeClr val="dk1"/>
                </a:solidFill>
              </a:rPr>
              <a:t>The </a:t>
            </a:r>
            <a:r>
              <a:rPr lang="en">
                <a:solidFill>
                  <a:schemeClr val="dk1"/>
                </a:solidFill>
              </a:rPr>
              <a:t>output of the process is a vector of 40 dimensions for each sample. Commonly, we will use the first 13-20 coefficients although latter coefficients are also informative. </a:t>
            </a:r>
            <a:endParaRPr>
              <a:solidFill>
                <a:schemeClr val="dk1"/>
              </a:solidFill>
            </a:endParaRPr>
          </a:p>
        </p:txBody>
      </p:sp>
      <p:pic>
        <p:nvPicPr>
          <p:cNvPr id="103" name="Google Shape;103;p19"/>
          <p:cNvPicPr preferRelativeResize="0"/>
          <p:nvPr/>
        </p:nvPicPr>
        <p:blipFill>
          <a:blip r:embed="rId3">
            <a:alphaModFix/>
          </a:blip>
          <a:stretch>
            <a:fillRect/>
          </a:stretch>
        </p:blipFill>
        <p:spPr>
          <a:xfrm>
            <a:off x="1185600" y="3295075"/>
            <a:ext cx="6772799" cy="1693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Features extraction: MFCC</a:t>
            </a:r>
            <a:endParaRPr b="1"/>
          </a:p>
        </p:txBody>
      </p:sp>
      <p:pic>
        <p:nvPicPr>
          <p:cNvPr id="109" name="Google Shape;109;p20"/>
          <p:cNvPicPr preferRelativeResize="0"/>
          <p:nvPr/>
        </p:nvPicPr>
        <p:blipFill>
          <a:blip r:embed="rId3">
            <a:alphaModFix/>
          </a:blip>
          <a:stretch>
            <a:fillRect/>
          </a:stretch>
        </p:blipFill>
        <p:spPr>
          <a:xfrm>
            <a:off x="1707100" y="1147225"/>
            <a:ext cx="5937199" cy="1941000"/>
          </a:xfrm>
          <a:prstGeom prst="rect">
            <a:avLst/>
          </a:prstGeom>
          <a:noFill/>
          <a:ln>
            <a:noFill/>
          </a:ln>
        </p:spPr>
      </p:pic>
      <p:sp>
        <p:nvSpPr>
          <p:cNvPr id="110" name="Google Shape;110;p20"/>
          <p:cNvSpPr txBox="1"/>
          <p:nvPr/>
        </p:nvSpPr>
        <p:spPr>
          <a:xfrm>
            <a:off x="1723338" y="3162650"/>
            <a:ext cx="5697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Strategy to extract MFCC:</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Extract 20 coefficients, then compute mean and variance of each coefficient -&gt; We will have </a:t>
            </a:r>
            <a:r>
              <a:rPr lang="en" b="1">
                <a:latin typeface="Lato"/>
                <a:ea typeface="Lato"/>
                <a:cs typeface="Lato"/>
                <a:sym typeface="Lato"/>
              </a:rPr>
              <a:t>40 features</a:t>
            </a:r>
            <a:r>
              <a:rPr lang="en">
                <a:latin typeface="Lato"/>
                <a:ea typeface="Lato"/>
                <a:cs typeface="Lato"/>
                <a:sym typeface="Lato"/>
              </a:rPr>
              <a:t> in total.</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Each file is 30s long -&gt; split 1 sample to 9 subsamples -&gt; </a:t>
            </a:r>
            <a:r>
              <a:rPr lang="en" b="1">
                <a:latin typeface="Lato"/>
                <a:ea typeface="Lato"/>
                <a:cs typeface="Lato"/>
                <a:sym typeface="Lato"/>
              </a:rPr>
              <a:t>reduce time dependency </a:t>
            </a:r>
            <a:r>
              <a:rPr lang="en">
                <a:latin typeface="Lato"/>
                <a:ea typeface="Lato"/>
                <a:cs typeface="Lato"/>
                <a:sym typeface="Lato"/>
              </a:rPr>
              <a:t>-&gt; better feature representation.</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arn(inVertical)">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t>Features extraction: Mel Spectrogram</a:t>
            </a:r>
            <a:endParaRPr b="1"/>
          </a:p>
        </p:txBody>
      </p:sp>
      <p:pic>
        <p:nvPicPr>
          <p:cNvPr id="116" name="Google Shape;116;p21"/>
          <p:cNvPicPr preferRelativeResize="0"/>
          <p:nvPr/>
        </p:nvPicPr>
        <p:blipFill>
          <a:blip r:embed="rId3">
            <a:alphaModFix/>
          </a:blip>
          <a:stretch>
            <a:fillRect/>
          </a:stretch>
        </p:blipFill>
        <p:spPr>
          <a:xfrm>
            <a:off x="1379548" y="1241800"/>
            <a:ext cx="6384899" cy="1732908"/>
          </a:xfrm>
          <a:prstGeom prst="rect">
            <a:avLst/>
          </a:prstGeom>
          <a:noFill/>
          <a:ln>
            <a:noFill/>
          </a:ln>
        </p:spPr>
      </p:pic>
      <p:sp>
        <p:nvSpPr>
          <p:cNvPr id="117" name="Google Shape;117;p21"/>
          <p:cNvSpPr txBox="1"/>
          <p:nvPr/>
        </p:nvSpPr>
        <p:spPr>
          <a:xfrm>
            <a:off x="1243350" y="3225775"/>
            <a:ext cx="66573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a:solidFill>
                  <a:schemeClr val="dk1"/>
                </a:solidFill>
              </a:rPr>
              <a:t>After extracting the spectrogram, we have observed </a:t>
            </a:r>
            <a:r>
              <a:rPr lang="en" b="1">
                <a:solidFill>
                  <a:schemeClr val="dk1"/>
                </a:solidFill>
              </a:rPr>
              <a:t>different spectral patterns</a:t>
            </a:r>
            <a:r>
              <a:rPr lang="en">
                <a:solidFill>
                  <a:schemeClr val="dk1"/>
                </a:solidFill>
              </a:rPr>
              <a:t> in the genres, which we hope the model can identify correctly.</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The idea is that CNNs have the ability to </a:t>
            </a:r>
            <a:r>
              <a:rPr lang="en" b="1">
                <a:solidFill>
                  <a:schemeClr val="dk1"/>
                </a:solidFill>
              </a:rPr>
              <a:t>extract different features</a:t>
            </a:r>
            <a:r>
              <a:rPr lang="en">
                <a:solidFill>
                  <a:schemeClr val="dk1"/>
                </a:solidFill>
              </a:rPr>
              <a:t> from input tensors, so we expect them to learn some patterns in different music genres.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arn(inVertic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1012</Words>
  <Application>Microsoft Office PowerPoint</Application>
  <PresentationFormat>On-screen Show (16:9)</PresentationFormat>
  <Paragraphs>140</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Lato</vt:lpstr>
      <vt:lpstr>Open Sans</vt:lpstr>
      <vt:lpstr>Economica</vt:lpstr>
      <vt:lpstr>Luxe</vt:lpstr>
      <vt:lpstr>Music Genres Classification</vt:lpstr>
      <vt:lpstr>Members</vt:lpstr>
      <vt:lpstr>Project Proposal</vt:lpstr>
      <vt:lpstr>Dataset Introspection</vt:lpstr>
      <vt:lpstr>Dataset Introspection</vt:lpstr>
      <vt:lpstr>Features extraction: Mel-scale frequency</vt:lpstr>
      <vt:lpstr>Features extraction: MFCC</vt:lpstr>
      <vt:lpstr>Features extraction: MFCC</vt:lpstr>
      <vt:lpstr>Features extraction: Mel Spectrogram</vt:lpstr>
      <vt:lpstr>Dense Neural Network</vt:lpstr>
      <vt:lpstr>Dense Neural Network: Dropout</vt:lpstr>
      <vt:lpstr>Support Vector Machine</vt:lpstr>
      <vt:lpstr>Convolutional Neural Network</vt:lpstr>
      <vt:lpstr>Convolutional Neural Network: Convolutional Layers</vt:lpstr>
      <vt:lpstr>Convolutional Neural Network: Padding</vt:lpstr>
      <vt:lpstr>Convolutional Neural Network: Convolutional Layers</vt:lpstr>
      <vt:lpstr>Convolutional Neural Network: Convolutional kernels</vt:lpstr>
      <vt:lpstr>Convolutional Neural Network: Convolutional kernels</vt:lpstr>
      <vt:lpstr>Convolutional Neural Network: Pooling Layers</vt:lpstr>
      <vt:lpstr>Experiments: Training setups</vt:lpstr>
      <vt:lpstr>Experiments: Training setups</vt:lpstr>
      <vt:lpstr>Experimental Results</vt:lpstr>
      <vt:lpstr>Experimental Results</vt:lpstr>
      <vt:lpstr>Experimental Results</vt:lpstr>
      <vt:lpstr>Experimental Results</vt:lpstr>
      <vt:lpstr>Discussion: Results Assessments</vt:lpstr>
      <vt:lpstr>Conclusions</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Genres Classification</dc:title>
  <cp:lastModifiedBy>ADMIN</cp:lastModifiedBy>
  <cp:revision>12</cp:revision>
  <dcterms:modified xsi:type="dcterms:W3CDTF">2021-06-03T03:19:11Z</dcterms:modified>
</cp:coreProperties>
</file>