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20" r:id="rId3"/>
    <p:sldMasterId id="2147483744" r:id="rId4"/>
  </p:sldMasterIdLst>
  <p:notesMasterIdLst>
    <p:notesMasterId r:id="rId39"/>
  </p:notesMasterIdLst>
  <p:sldIdLst>
    <p:sldId id="259" r:id="rId5"/>
    <p:sldId id="264" r:id="rId6"/>
    <p:sldId id="278" r:id="rId7"/>
    <p:sldId id="267" r:id="rId8"/>
    <p:sldId id="299" r:id="rId9"/>
    <p:sldId id="317" r:id="rId10"/>
    <p:sldId id="316" r:id="rId11"/>
    <p:sldId id="314" r:id="rId12"/>
    <p:sldId id="296" r:id="rId13"/>
    <p:sldId id="297" r:id="rId14"/>
    <p:sldId id="273" r:id="rId15"/>
    <p:sldId id="281" r:id="rId16"/>
    <p:sldId id="302" r:id="rId17"/>
    <p:sldId id="282" r:id="rId18"/>
    <p:sldId id="308" r:id="rId19"/>
    <p:sldId id="287" r:id="rId20"/>
    <p:sldId id="284" r:id="rId21"/>
    <p:sldId id="307" r:id="rId22"/>
    <p:sldId id="293" r:id="rId23"/>
    <p:sldId id="291" r:id="rId24"/>
    <p:sldId id="294" r:id="rId25"/>
    <p:sldId id="303" r:id="rId26"/>
    <p:sldId id="304" r:id="rId27"/>
    <p:sldId id="309" r:id="rId28"/>
    <p:sldId id="305" r:id="rId29"/>
    <p:sldId id="310" r:id="rId30"/>
    <p:sldId id="313" r:id="rId31"/>
    <p:sldId id="280" r:id="rId32"/>
    <p:sldId id="265" r:id="rId33"/>
    <p:sldId id="276" r:id="rId34"/>
    <p:sldId id="275" r:id="rId35"/>
    <p:sldId id="277" r:id="rId36"/>
    <p:sldId id="268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9CC"/>
    <a:srgbClr val="00CCFF"/>
    <a:srgbClr val="00FFC5"/>
    <a:srgbClr val="EC008C"/>
    <a:srgbClr val="29236E"/>
    <a:srgbClr val="635E95"/>
    <a:srgbClr val="161050"/>
    <a:srgbClr val="1B1464"/>
    <a:srgbClr val="07C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050" autoAdjust="0"/>
  </p:normalViewPr>
  <p:slideViewPr>
    <p:cSldViewPr snapToGrid="0">
      <p:cViewPr varScale="1">
        <p:scale>
          <a:sx n="77" d="100"/>
          <a:sy n="77" d="100"/>
        </p:scale>
        <p:origin x="26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749999999999999E-2"/>
          <c:y val="3.0468748125692169E-2"/>
          <c:w val="0.96562499999999996"/>
          <c:h val="0.9484375031719055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Sheet1!$B$1:$C$1</c:f>
              <c:strCache>
                <c:ptCount val="1"/>
                <c:pt idx="0">
                  <c:v>    Series 2</c:v>
                </c:pt>
              </c:strCache>
            </c:strRef>
          </c:tx>
          <c:spPr>
            <a:solidFill>
              <a:srgbClr val="00FFC5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FFC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0-E404-47AF-8CC7-BADDE54E5CB9}"/>
              </c:ext>
            </c:extLst>
          </c:dPt>
          <c:cat>
            <c:strRef>
              <c:f>Sheet1!$A$2:$A$4</c:f>
              <c:strCache>
                <c:ptCount val="3"/>
                <c:pt idx="0">
                  <c:v>CP</c:v>
                </c:pt>
                <c:pt idx="1">
                  <c:v>MIP</c:v>
                </c:pt>
                <c:pt idx="2">
                  <c:v>Heuristic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83-45AB-B50D-0EBE3A5E1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7"/>
        <c:axId val="893146184"/>
        <c:axId val="893150448"/>
      </c:barChart>
      <c:catAx>
        <c:axId val="893146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3150448"/>
        <c:crosses val="autoZero"/>
        <c:auto val="1"/>
        <c:lblAlgn val="ctr"/>
        <c:lblOffset val="100"/>
        <c:noMultiLvlLbl val="0"/>
      </c:catAx>
      <c:valAx>
        <c:axId val="893150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93146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C008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4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15-422C-A40A-9BD6A7B0E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7"/>
        <c:axId val="971488216"/>
        <c:axId val="971484280"/>
      </c:barChart>
      <c:catAx>
        <c:axId val="971488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1484280"/>
        <c:crosses val="autoZero"/>
        <c:auto val="1"/>
        <c:lblAlgn val="ctr"/>
        <c:lblOffset val="100"/>
        <c:noMultiLvlLbl val="0"/>
      </c:catAx>
      <c:valAx>
        <c:axId val="971484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4882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B146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E1-49EC-ACA6-E7599D490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7"/>
        <c:axId val="913283896"/>
        <c:axId val="913284224"/>
      </c:barChart>
      <c:catAx>
        <c:axId val="913283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13284224"/>
        <c:crosses val="autoZero"/>
        <c:auto val="1"/>
        <c:lblAlgn val="ctr"/>
        <c:lblOffset val="100"/>
        <c:noMultiLvlLbl val="0"/>
      </c:catAx>
      <c:valAx>
        <c:axId val="913284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13283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AF224-4919-45CD-9744-B111A1795B54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DE1C1-A645-452C-94B8-035FB0BC58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1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37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47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34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C5C-B87A-4A40-9B8A-D0E1D3814AD2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225-1DC2-4080-B929-95108E0FBE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7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C5C-B87A-4A40-9B8A-D0E1D3814AD2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225-1DC2-4080-B929-95108E0FBE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C5C-B87A-4A40-9B8A-D0E1D3814AD2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225-1DC2-4080-B929-95108E0FBE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6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2616510" y="0"/>
            <a:ext cx="3629157" cy="51656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165085" y="0"/>
            <a:ext cx="886196" cy="51656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398846" y="1251488"/>
            <a:ext cx="282797" cy="514368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1165084" y="1344994"/>
            <a:ext cx="222987" cy="32735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1691323" y="1344994"/>
            <a:ext cx="224083" cy="32735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4688027" y="6644796"/>
            <a:ext cx="1405860" cy="21321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547122" y="6644796"/>
            <a:ext cx="2870252" cy="21321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2407111" y="5936023"/>
            <a:ext cx="5001231" cy="214221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1" y="5936023"/>
            <a:ext cx="1987527" cy="214221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794791" y="6290409"/>
            <a:ext cx="4291271" cy="21431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0" y="6290409"/>
            <a:ext cx="486061" cy="21431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0" y="6644796"/>
            <a:ext cx="1104709" cy="213216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8209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5810367"/>
            <a:ext cx="8845208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2564934" y="0"/>
            <a:ext cx="9626961" cy="3632187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3935800" y="933667"/>
            <a:ext cx="432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3935800" y="2021167"/>
            <a:ext cx="4320400" cy="161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3346800" y="4409267"/>
            <a:ext cx="5498400" cy="1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01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4358367"/>
            <a:ext cx="890201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10613497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9564167" y="2786587"/>
            <a:ext cx="2627676" cy="47581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1" y="2786587"/>
            <a:ext cx="737292" cy="47581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11697660" y="2000608"/>
            <a:ext cx="494157" cy="475811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0719631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0074602" y="5144350"/>
            <a:ext cx="2117229" cy="47375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0" y="5928269"/>
            <a:ext cx="1578320" cy="475811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1" y="5144350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3101013" y="5144350"/>
            <a:ext cx="1155663" cy="473753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0" y="3572400"/>
            <a:ext cx="198121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195016" y="4358371"/>
            <a:ext cx="494157" cy="47392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0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479099" y="1216701"/>
            <a:ext cx="1638127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7194087" y="430712"/>
            <a:ext cx="2894987" cy="47375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7639195" y="5144350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2102763" y="5928268"/>
            <a:ext cx="415836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02902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1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2325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0904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3962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236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36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9"/>
          <p:cNvSpPr/>
          <p:nvPr/>
        </p:nvSpPr>
        <p:spPr>
          <a:xfrm flipH="1">
            <a:off x="4" y="1216701"/>
            <a:ext cx="4102093" cy="47373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109;p9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/>
          <p:nvPr/>
        </p:nvSpPr>
        <p:spPr>
          <a:xfrm flipH="1">
            <a:off x="39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/>
          <p:nvPr/>
        </p:nvSpPr>
        <p:spPr>
          <a:xfrm flipH="1">
            <a:off x="1733256" y="4358367"/>
            <a:ext cx="654345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/>
          <p:nvPr/>
        </p:nvSpPr>
        <p:spPr>
          <a:xfrm flipH="1">
            <a:off x="18" y="5144333"/>
            <a:ext cx="1943081" cy="47376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 flipH="1">
            <a:off x="9836270" y="5144333"/>
            <a:ext cx="2355605" cy="47376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/>
          <p:nvPr/>
        </p:nvSpPr>
        <p:spPr>
          <a:xfrm flipH="1">
            <a:off x="9984809" y="3572400"/>
            <a:ext cx="220705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/>
          <p:nvPr/>
        </p:nvSpPr>
        <p:spPr>
          <a:xfrm flipH="1">
            <a:off x="5194310" y="430700"/>
            <a:ext cx="6426191" cy="473763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/>
          <p:nvPr/>
        </p:nvSpPr>
        <p:spPr>
          <a:xfrm flipH="1">
            <a:off x="3481658" y="5928268"/>
            <a:ext cx="8710343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2792091" y="1497524"/>
            <a:ext cx="6607452" cy="4016455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5703651" y="2060967"/>
            <a:ext cx="254691" cy="397895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6232725" y="2060967"/>
            <a:ext cx="255257" cy="397895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6010708" y="2021540"/>
            <a:ext cx="169648" cy="477273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/>
          <p:nvPr/>
        </p:nvSpPr>
        <p:spPr>
          <a:xfrm flipH="1">
            <a:off x="2197083" y="5144333"/>
            <a:ext cx="2355584" cy="47376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/>
          <p:nvPr/>
        </p:nvSpPr>
        <p:spPr>
          <a:xfrm flipH="1">
            <a:off x="8890023" y="4358367"/>
            <a:ext cx="1662511" cy="47393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/>
          <p:nvPr/>
        </p:nvSpPr>
        <p:spPr>
          <a:xfrm flipH="1">
            <a:off x="7639223" y="1216701"/>
            <a:ext cx="1314271" cy="47373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2133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68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C5C-B87A-4A40-9B8A-D0E1D3814AD2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225-1DC2-4080-B929-95108E0FBE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68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202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Nota al pi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10571520" y="2"/>
            <a:ext cx="1620473" cy="536015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4682033" y="1044934"/>
            <a:ext cx="7509880" cy="3138489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5016500" y="1349733"/>
            <a:ext cx="6553600" cy="258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820097" y="4572734"/>
            <a:ext cx="1620456" cy="346220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10691916" y="4572733"/>
            <a:ext cx="1499985" cy="34624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9445099" y="4572734"/>
            <a:ext cx="346303" cy="346220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9995477" y="4572733"/>
            <a:ext cx="346276" cy="34624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716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62169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596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8409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2113134"/>
            <a:ext cx="5815892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8101733" y="2113134"/>
            <a:ext cx="1658211" cy="321857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2896032" y="4003526"/>
            <a:ext cx="1658208" cy="32121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6223000" y="4003533"/>
            <a:ext cx="5969176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6070600" y="2113134"/>
            <a:ext cx="1789955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87838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3953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8267834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091040" y="6691029"/>
            <a:ext cx="1100968" cy="16697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8631272" y="6691029"/>
            <a:ext cx="2247773" cy="16697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8042093" y="6413504"/>
            <a:ext cx="3360612" cy="167833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7419659" y="6413504"/>
            <a:ext cx="380648" cy="167833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1145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8037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2423633" y="0"/>
            <a:ext cx="97684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" y="2875516"/>
            <a:ext cx="2810529" cy="171685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2810627" y="2875516"/>
            <a:ext cx="1487384" cy="17168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574523" y="3159808"/>
            <a:ext cx="2193368" cy="17168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2130436" y="3159808"/>
            <a:ext cx="637521" cy="17168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3554339" y="3159808"/>
            <a:ext cx="743703" cy="17168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0" y="4296951"/>
            <a:ext cx="1963667" cy="171189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2936158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3209029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2748119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2475248" y="3728390"/>
            <a:ext cx="171168" cy="171665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855340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4126401" y="3444099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255512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1786098" y="4012185"/>
            <a:ext cx="2192871" cy="171665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1786098" y="4012185"/>
            <a:ext cx="637541" cy="171665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1" y="4012680"/>
            <a:ext cx="999700" cy="171168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1446249" y="4012185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1172884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711973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451497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190522" y="4580744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4126401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2235109" y="3444099"/>
            <a:ext cx="1753312" cy="17168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3022977" y="3728390"/>
            <a:ext cx="1275041" cy="171665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855340" y="3728390"/>
            <a:ext cx="1195179" cy="171665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1" y="3728390"/>
            <a:ext cx="599327" cy="171665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2235110" y="4296454"/>
            <a:ext cx="2062876" cy="171685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3363342" y="4580744"/>
            <a:ext cx="934692" cy="171685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1" y="3444099"/>
            <a:ext cx="1703697" cy="171685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1083085" y="4580744"/>
            <a:ext cx="2083711" cy="171685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4298051" y="1965601"/>
            <a:ext cx="1448693" cy="3696620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-16" y="5929200"/>
            <a:ext cx="1448800" cy="9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62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C5C-B87A-4A40-9B8A-D0E1D3814AD2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225-1DC2-4080-B929-95108E0FBE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99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7261133" y="1813300"/>
            <a:ext cx="4929664" cy="1611435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-1199" y="3424700"/>
            <a:ext cx="4929664" cy="161139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-1207" y="-4289"/>
            <a:ext cx="4929664" cy="476032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-1207" y="4779497"/>
            <a:ext cx="556288" cy="513152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10690121" y="1548138"/>
            <a:ext cx="1500672" cy="513109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9426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960000" y="1509833"/>
            <a:ext cx="10272000" cy="4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1808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8555632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8514465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1113633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1072467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4832200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4790995" y="2337767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8555632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8514432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1113633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1072433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4832200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4790995" y="4395500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53" y="2603052"/>
            <a:ext cx="10386937" cy="175829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2" name="Google Shape;302;p22"/>
          <p:cNvSpPr/>
          <p:nvPr/>
        </p:nvSpPr>
        <p:spPr>
          <a:xfrm flipH="1">
            <a:off x="1244527" y="4660801"/>
            <a:ext cx="10947452" cy="17580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630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935748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7109984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/>
          <p:nvPr/>
        </p:nvSpPr>
        <p:spPr>
          <a:xfrm flipH="1">
            <a:off x="9804389" y="6381724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734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0" name="Google Shape;320;p24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1" name="Google Shape;321;p24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7332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2616510" y="0"/>
            <a:ext cx="3629157" cy="51656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165085" y="0"/>
            <a:ext cx="886196" cy="51656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398846" y="1251488"/>
            <a:ext cx="282797" cy="514368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1165084" y="1344994"/>
            <a:ext cx="222987" cy="32735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1691323" y="1344994"/>
            <a:ext cx="224083" cy="32735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4688027" y="6644796"/>
            <a:ext cx="1405860" cy="21321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547122" y="6644796"/>
            <a:ext cx="2870252" cy="21321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2407111" y="5936023"/>
            <a:ext cx="5001231" cy="214221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1" y="5936023"/>
            <a:ext cx="1987527" cy="214221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794791" y="6290409"/>
            <a:ext cx="4291271" cy="21431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0" y="6290409"/>
            <a:ext cx="486061" cy="21431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0" y="6644796"/>
            <a:ext cx="1104709" cy="213216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3158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5810367"/>
            <a:ext cx="8845208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2564934" y="0"/>
            <a:ext cx="9626961" cy="3632187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3935800" y="933667"/>
            <a:ext cx="432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3935800" y="2021167"/>
            <a:ext cx="4320400" cy="161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3346800" y="4409267"/>
            <a:ext cx="5498400" cy="1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8019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4358367"/>
            <a:ext cx="890201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10613497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9564167" y="2786587"/>
            <a:ext cx="2627676" cy="47581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1" y="2786587"/>
            <a:ext cx="737292" cy="47581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11697660" y="2000608"/>
            <a:ext cx="494157" cy="475811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0719631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0074602" y="5144350"/>
            <a:ext cx="2117229" cy="47375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0" y="5928269"/>
            <a:ext cx="1578320" cy="475811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1" y="5144350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3101013" y="5144350"/>
            <a:ext cx="1155663" cy="473753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0" y="3572400"/>
            <a:ext cx="198121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195016" y="4358371"/>
            <a:ext cx="494157" cy="47392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0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479099" y="1216701"/>
            <a:ext cx="1638127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7194087" y="430712"/>
            <a:ext cx="2894987" cy="47375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7639195" y="5144350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2102763" y="5928268"/>
            <a:ext cx="415836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660578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1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3997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98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C5C-B87A-4A40-9B8A-D0E1D3814AD2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225-1DC2-4080-B929-95108E0FBE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893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77160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0444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36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9"/>
          <p:cNvSpPr/>
          <p:nvPr/>
        </p:nvSpPr>
        <p:spPr>
          <a:xfrm flipH="1">
            <a:off x="4" y="1216701"/>
            <a:ext cx="4102093" cy="47373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109;p9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/>
          <p:nvPr/>
        </p:nvSpPr>
        <p:spPr>
          <a:xfrm flipH="1">
            <a:off x="39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/>
          <p:nvPr/>
        </p:nvSpPr>
        <p:spPr>
          <a:xfrm flipH="1">
            <a:off x="1733256" y="4358367"/>
            <a:ext cx="654345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/>
          <p:nvPr/>
        </p:nvSpPr>
        <p:spPr>
          <a:xfrm flipH="1">
            <a:off x="18" y="5144333"/>
            <a:ext cx="1943081" cy="47376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 flipH="1">
            <a:off x="9836270" y="5144333"/>
            <a:ext cx="2355605" cy="47376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/>
          <p:nvPr/>
        </p:nvSpPr>
        <p:spPr>
          <a:xfrm flipH="1">
            <a:off x="9984809" y="3572400"/>
            <a:ext cx="220705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/>
          <p:nvPr/>
        </p:nvSpPr>
        <p:spPr>
          <a:xfrm flipH="1">
            <a:off x="5194310" y="430700"/>
            <a:ext cx="6426191" cy="473763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/>
          <p:nvPr/>
        </p:nvSpPr>
        <p:spPr>
          <a:xfrm flipH="1">
            <a:off x="3481658" y="5928268"/>
            <a:ext cx="8710343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2792091" y="1497524"/>
            <a:ext cx="6607452" cy="4016455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5703651" y="2060967"/>
            <a:ext cx="254691" cy="397895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6232725" y="2060967"/>
            <a:ext cx="255257" cy="397895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6010708" y="2021540"/>
            <a:ext cx="169648" cy="477273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/>
          <p:nvPr/>
        </p:nvSpPr>
        <p:spPr>
          <a:xfrm flipH="1">
            <a:off x="2197083" y="5144333"/>
            <a:ext cx="2355584" cy="47376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/>
          <p:nvPr/>
        </p:nvSpPr>
        <p:spPr>
          <a:xfrm flipH="1">
            <a:off x="8890023" y="4358367"/>
            <a:ext cx="1662511" cy="47393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/>
          <p:nvPr/>
        </p:nvSpPr>
        <p:spPr>
          <a:xfrm flipH="1">
            <a:off x="7639223" y="1216701"/>
            <a:ext cx="1314271" cy="47373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2133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35916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810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Nota al pi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10571520" y="2"/>
            <a:ext cx="1620473" cy="536015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4682033" y="1044934"/>
            <a:ext cx="7509880" cy="3138489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5016500" y="1349733"/>
            <a:ext cx="6553600" cy="258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820097" y="4572734"/>
            <a:ext cx="1620456" cy="346220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10691916" y="4572733"/>
            <a:ext cx="1499985" cy="34624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9445099" y="4572734"/>
            <a:ext cx="346303" cy="346220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9995477" y="4572733"/>
            <a:ext cx="346276" cy="34624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02521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83987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7792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28153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2113134"/>
            <a:ext cx="5815892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8101733" y="2113134"/>
            <a:ext cx="1658211" cy="321857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2896032" y="4003526"/>
            <a:ext cx="1658208" cy="32121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6223000" y="4003533"/>
            <a:ext cx="5969176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6070600" y="2113134"/>
            <a:ext cx="1789955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46963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390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C5C-B87A-4A40-9B8A-D0E1D3814AD2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225-1DC2-4080-B929-95108E0FBE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706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8267834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091040" y="6691029"/>
            <a:ext cx="1100968" cy="16697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8631272" y="6691029"/>
            <a:ext cx="2247773" cy="16697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8042093" y="6413504"/>
            <a:ext cx="3360612" cy="167833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7419659" y="6413504"/>
            <a:ext cx="380648" cy="167833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8096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32357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2423633" y="0"/>
            <a:ext cx="97684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" y="2875516"/>
            <a:ext cx="2810529" cy="171685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2810627" y="2875516"/>
            <a:ext cx="1487384" cy="17168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574523" y="3159808"/>
            <a:ext cx="2193368" cy="17168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2130436" y="3159808"/>
            <a:ext cx="637521" cy="17168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3554339" y="3159808"/>
            <a:ext cx="743703" cy="17168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0" y="4296951"/>
            <a:ext cx="1963667" cy="171189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2936158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3209029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2748119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2475248" y="3728390"/>
            <a:ext cx="171168" cy="171665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855340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4126401" y="3444099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255512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1786098" y="4012185"/>
            <a:ext cx="2192871" cy="171665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1786098" y="4012185"/>
            <a:ext cx="637541" cy="171665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1" y="4012680"/>
            <a:ext cx="999700" cy="171168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1446249" y="4012185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1172884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711973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451497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190522" y="4580744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4126401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2235109" y="3444099"/>
            <a:ext cx="1753312" cy="17168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3022977" y="3728390"/>
            <a:ext cx="1275041" cy="171665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855340" y="3728390"/>
            <a:ext cx="1195179" cy="171665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1" y="3728390"/>
            <a:ext cx="599327" cy="171665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2235110" y="4296454"/>
            <a:ext cx="2062876" cy="171685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3363342" y="4580744"/>
            <a:ext cx="934692" cy="171685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1" y="3444099"/>
            <a:ext cx="1703697" cy="171685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1083085" y="4580744"/>
            <a:ext cx="2083711" cy="171685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4298051" y="1965601"/>
            <a:ext cx="1448693" cy="3696620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-16" y="5929200"/>
            <a:ext cx="1448800" cy="9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8506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7261133" y="1813300"/>
            <a:ext cx="4929664" cy="1611435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-1199" y="3424700"/>
            <a:ext cx="4929664" cy="161139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-1207" y="-4289"/>
            <a:ext cx="4929664" cy="476032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-1207" y="4779497"/>
            <a:ext cx="556288" cy="513152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10690121" y="1548138"/>
            <a:ext cx="1500672" cy="513109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8127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960000" y="1509833"/>
            <a:ext cx="10272000" cy="4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95351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8555632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8514465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1113633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1072467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4832200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4790995" y="2337767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8555632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8514432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1113633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1072433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4832200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4790995" y="4395500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53" y="2603052"/>
            <a:ext cx="10386937" cy="175829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2" name="Google Shape;302;p22"/>
          <p:cNvSpPr/>
          <p:nvPr/>
        </p:nvSpPr>
        <p:spPr>
          <a:xfrm flipH="1">
            <a:off x="1244527" y="4660801"/>
            <a:ext cx="10947452" cy="17580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9663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935748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7109984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/>
          <p:nvPr/>
        </p:nvSpPr>
        <p:spPr>
          <a:xfrm flipH="1">
            <a:off x="9804389" y="6381724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9590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0" name="Google Shape;320;p24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1" name="Google Shape;321;p24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2792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2616510" y="0"/>
            <a:ext cx="3629157" cy="51656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165085" y="0"/>
            <a:ext cx="886196" cy="51656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398846" y="1251488"/>
            <a:ext cx="282797" cy="514368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1165084" y="1344994"/>
            <a:ext cx="222987" cy="32735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1691323" y="1344994"/>
            <a:ext cx="224083" cy="32735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4688027" y="6644796"/>
            <a:ext cx="1405860" cy="21321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547122" y="6644796"/>
            <a:ext cx="2870252" cy="21321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2407111" y="5936023"/>
            <a:ext cx="5001231" cy="214221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1" y="5936023"/>
            <a:ext cx="1987527" cy="214221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794791" y="6290409"/>
            <a:ext cx="4291271" cy="21431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0" y="6290409"/>
            <a:ext cx="486061" cy="21431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0" y="6644796"/>
            <a:ext cx="1104709" cy="213216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48252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5810367"/>
            <a:ext cx="8845208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2564934" y="0"/>
            <a:ext cx="9626961" cy="3632187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3935800" y="933667"/>
            <a:ext cx="432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3935800" y="2021167"/>
            <a:ext cx="4320400" cy="161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3346800" y="4409267"/>
            <a:ext cx="5498400" cy="1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236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C5C-B87A-4A40-9B8A-D0E1D3814AD2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225-1DC2-4080-B929-95108E0FBE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043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4358367"/>
            <a:ext cx="890201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10613497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9564167" y="2786587"/>
            <a:ext cx="2627676" cy="47581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1" y="2786587"/>
            <a:ext cx="737292" cy="47581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11697660" y="2000608"/>
            <a:ext cx="494157" cy="475811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0719631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0074602" y="5144350"/>
            <a:ext cx="2117229" cy="47375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0" y="5928269"/>
            <a:ext cx="1578320" cy="475811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1" y="5144350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3101013" y="5144350"/>
            <a:ext cx="1155663" cy="473753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0" y="3572400"/>
            <a:ext cx="198121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195016" y="4358371"/>
            <a:ext cx="494157" cy="47392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0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479099" y="1216701"/>
            <a:ext cx="1638127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7194087" y="430712"/>
            <a:ext cx="2894987" cy="47375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7639195" y="5144350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2102763" y="5928268"/>
            <a:ext cx="415836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043156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1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6610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6957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22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5317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36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9"/>
          <p:cNvSpPr/>
          <p:nvPr/>
        </p:nvSpPr>
        <p:spPr>
          <a:xfrm flipH="1">
            <a:off x="4" y="1216701"/>
            <a:ext cx="4102093" cy="47373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109;p9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/>
          <p:nvPr/>
        </p:nvSpPr>
        <p:spPr>
          <a:xfrm flipH="1">
            <a:off x="39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/>
          <p:nvPr/>
        </p:nvSpPr>
        <p:spPr>
          <a:xfrm flipH="1">
            <a:off x="1733256" y="4358367"/>
            <a:ext cx="654345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/>
          <p:nvPr/>
        </p:nvSpPr>
        <p:spPr>
          <a:xfrm flipH="1">
            <a:off x="18" y="5144333"/>
            <a:ext cx="1943081" cy="47376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 flipH="1">
            <a:off x="9836270" y="5144333"/>
            <a:ext cx="2355605" cy="47376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/>
          <p:nvPr/>
        </p:nvSpPr>
        <p:spPr>
          <a:xfrm flipH="1">
            <a:off x="9984809" y="3572400"/>
            <a:ext cx="220705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/>
          <p:nvPr/>
        </p:nvSpPr>
        <p:spPr>
          <a:xfrm flipH="1">
            <a:off x="5194310" y="430700"/>
            <a:ext cx="6426191" cy="473763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/>
          <p:nvPr/>
        </p:nvSpPr>
        <p:spPr>
          <a:xfrm flipH="1">
            <a:off x="3481658" y="5928268"/>
            <a:ext cx="8710343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2792091" y="1497524"/>
            <a:ext cx="6607452" cy="4016455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5703651" y="2060967"/>
            <a:ext cx="254691" cy="397895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6232725" y="2060967"/>
            <a:ext cx="255257" cy="397895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6010708" y="2021540"/>
            <a:ext cx="169648" cy="477273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/>
          <p:nvPr/>
        </p:nvSpPr>
        <p:spPr>
          <a:xfrm flipH="1">
            <a:off x="2197083" y="5144333"/>
            <a:ext cx="2355584" cy="47376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/>
          <p:nvPr/>
        </p:nvSpPr>
        <p:spPr>
          <a:xfrm flipH="1">
            <a:off x="8890023" y="4358367"/>
            <a:ext cx="1662511" cy="47393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/>
          <p:nvPr/>
        </p:nvSpPr>
        <p:spPr>
          <a:xfrm flipH="1">
            <a:off x="7639223" y="1216701"/>
            <a:ext cx="1314271" cy="47373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2133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30108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9444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Nota al pi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10571520" y="2"/>
            <a:ext cx="1620473" cy="536015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4682033" y="1044934"/>
            <a:ext cx="7509880" cy="3138489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5016500" y="1349733"/>
            <a:ext cx="6553600" cy="258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820097" y="4572734"/>
            <a:ext cx="1620456" cy="346220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10691916" y="4572733"/>
            <a:ext cx="1499985" cy="34624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9445099" y="4572734"/>
            <a:ext cx="346303" cy="346220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9995477" y="4572733"/>
            <a:ext cx="346276" cy="34624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4284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795678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17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C5C-B87A-4A40-9B8A-D0E1D3814AD2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225-1DC2-4080-B929-95108E0FBE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8503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06702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2113134"/>
            <a:ext cx="5815892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8101733" y="2113134"/>
            <a:ext cx="1658211" cy="321857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2896032" y="4003526"/>
            <a:ext cx="1658208" cy="32121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6223000" y="4003533"/>
            <a:ext cx="5969176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6070600" y="2113134"/>
            <a:ext cx="1789955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136328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91309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8267834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091040" y="6691029"/>
            <a:ext cx="1100968" cy="16697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8631272" y="6691029"/>
            <a:ext cx="2247773" cy="16697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8042093" y="6413504"/>
            <a:ext cx="3360612" cy="167833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7419659" y="6413504"/>
            <a:ext cx="380648" cy="167833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6269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457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2423633" y="0"/>
            <a:ext cx="97684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" y="2875516"/>
            <a:ext cx="2810529" cy="171685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2810627" y="2875516"/>
            <a:ext cx="1487384" cy="17168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574523" y="3159808"/>
            <a:ext cx="2193368" cy="17168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2130436" y="3159808"/>
            <a:ext cx="637521" cy="17168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3554339" y="3159808"/>
            <a:ext cx="743703" cy="17168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0" y="4296951"/>
            <a:ext cx="1963667" cy="171189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2936158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3209029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2748119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2475248" y="3728390"/>
            <a:ext cx="171168" cy="171665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855340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4126401" y="3444099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255512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1786098" y="4012185"/>
            <a:ext cx="2192871" cy="171665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1786098" y="4012185"/>
            <a:ext cx="637541" cy="171665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1" y="4012680"/>
            <a:ext cx="999700" cy="171168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1446249" y="4012185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1172884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711973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451497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190522" y="4580744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4126401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2235109" y="3444099"/>
            <a:ext cx="1753312" cy="17168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3022977" y="3728390"/>
            <a:ext cx="1275041" cy="171665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855340" y="3728390"/>
            <a:ext cx="1195179" cy="171665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1" y="3728390"/>
            <a:ext cx="599327" cy="171665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2235110" y="4296454"/>
            <a:ext cx="2062876" cy="171685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3363342" y="4580744"/>
            <a:ext cx="934692" cy="171685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1" y="3444099"/>
            <a:ext cx="1703697" cy="171685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1083085" y="4580744"/>
            <a:ext cx="2083711" cy="171685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4298051" y="1965601"/>
            <a:ext cx="1448693" cy="3696620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-16" y="5929200"/>
            <a:ext cx="1448800" cy="9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4635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7261133" y="1813300"/>
            <a:ext cx="4929664" cy="1611435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-1199" y="3424700"/>
            <a:ext cx="4929664" cy="161139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-1207" y="-4289"/>
            <a:ext cx="4929664" cy="476032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-1207" y="4779497"/>
            <a:ext cx="556288" cy="513152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10690121" y="1548138"/>
            <a:ext cx="1500672" cy="513109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3863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960000" y="1509833"/>
            <a:ext cx="10272000" cy="4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1211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8555632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8514465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1113633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1072467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4832200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4790995" y="2337767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8555632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8514432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1113633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1072433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4832200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4790995" y="4395500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53" y="2603052"/>
            <a:ext cx="10386937" cy="175829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2" name="Google Shape;302;p22"/>
          <p:cNvSpPr/>
          <p:nvPr/>
        </p:nvSpPr>
        <p:spPr>
          <a:xfrm flipH="1">
            <a:off x="1244527" y="4660801"/>
            <a:ext cx="10947452" cy="17580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662942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935748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7109984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/>
          <p:nvPr/>
        </p:nvSpPr>
        <p:spPr>
          <a:xfrm flipH="1">
            <a:off x="9804389" y="6381724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287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C5C-B87A-4A40-9B8A-D0E1D3814AD2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225-1DC2-4080-B929-95108E0FBE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3404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0" name="Google Shape;320;p24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1" name="Google Shape;321;p24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02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C5C-B87A-4A40-9B8A-D0E1D3814AD2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E225-1DC2-4080-B929-95108E0FBE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6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8C5C-B87A-4A40-9B8A-D0E1D3814AD2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E225-1DC2-4080-B929-95108E0FBE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3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50985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9645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5403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93723" y="3557318"/>
            <a:ext cx="5430212" cy="76656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0061" y="2868567"/>
            <a:ext cx="4849620" cy="795087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70871" y="2659535"/>
            <a:ext cx="10021129" cy="173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67068" y="3004500"/>
            <a:ext cx="513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JetBrains Mono" panose="020B0509020102050004" pitchFamily="49" charset="0"/>
              </a:rPr>
              <a:t>Transporting vehicles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66101" y="3678988"/>
            <a:ext cx="5554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JetBrains Mono" panose="020B0509020102050004" pitchFamily="49" charset="0"/>
              </a:rPr>
              <a:t>with people and packages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8431" y="292103"/>
            <a:ext cx="2039341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://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27552" y="4103400"/>
            <a:ext cx="1651315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{}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04416" y="5380909"/>
            <a:ext cx="211788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JetBrains Mono" panose="020B0509020102050004" pitchFamily="49" charset="0"/>
                <a:cs typeface="Adobe Devanagari" panose="02040503050201020203" pitchFamily="18" charset="0"/>
              </a:rPr>
              <a:t>import </a:t>
            </a:r>
            <a:r>
              <a:rPr lang="en-US" altLang="en-US" sz="1400" dirty="0">
                <a:solidFill>
                  <a:srgbClr val="080808"/>
                </a:solidFill>
                <a:latin typeface="JetBrains Mono" panose="020B0509020102050004" pitchFamily="49" charset="0"/>
                <a:cs typeface="Adobe Devanagari" panose="02040503050201020203" pitchFamily="18" charset="0"/>
              </a:rPr>
              <a:t>numpy </a:t>
            </a:r>
            <a:r>
              <a:rPr lang="en-US" altLang="en-US" sz="1400" dirty="0">
                <a:solidFill>
                  <a:srgbClr val="0033B3"/>
                </a:solidFill>
                <a:latin typeface="JetBrains Mono" panose="020B0509020102050004" pitchFamily="49" charset="0"/>
                <a:cs typeface="Adobe Devanagari" panose="02040503050201020203" pitchFamily="18" charset="0"/>
              </a:rPr>
              <a:t>as </a:t>
            </a:r>
            <a:r>
              <a:rPr lang="en-US" altLang="en-US" sz="1400" dirty="0">
                <a:solidFill>
                  <a:srgbClr val="080808"/>
                </a:solidFill>
                <a:latin typeface="JetBrains Mono" panose="020B0509020102050004" pitchFamily="49" charset="0"/>
                <a:cs typeface="Adobe Devanagari" panose="02040503050201020203" pitchFamily="18" charset="0"/>
              </a:rPr>
              <a:t>np</a:t>
            </a:r>
            <a:endParaRPr lang="en-US" altLang="en-US" sz="3600" dirty="0">
              <a:latin typeface="JetBrains Mono" panose="020B0509020102050004" pitchFamily="49" charset="0"/>
              <a:cs typeface="Adobe Devanagari" panose="02040503050201020203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248844" y="1802706"/>
            <a:ext cx="233269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JetBrains Mono" panose="020B0509020102050004" pitchFamily="49" charset="0"/>
                <a:cs typeface="Adobe Devanagari" panose="02040503050201020203" pitchFamily="18" charset="0"/>
              </a:rPr>
              <a:t>print</a:t>
            </a:r>
            <a:r>
              <a:rPr lang="en-US" altLang="en-US" sz="1400" dirty="0">
                <a:solidFill>
                  <a:srgbClr val="080808"/>
                </a:solidFill>
                <a:latin typeface="JetBrains Mono" panose="020B0509020102050004" pitchFamily="49" charset="0"/>
                <a:cs typeface="Adobe Devanagari" panose="02040503050201020203" pitchFamily="18" charset="0"/>
              </a:rPr>
              <a:t>(</a:t>
            </a:r>
            <a:r>
              <a:rPr lang="en-US" altLang="en-US" sz="1400" b="1" dirty="0">
                <a:solidFill>
                  <a:srgbClr val="008080"/>
                </a:solidFill>
                <a:latin typeface="JetBrains Mono" panose="020B0509020102050004" pitchFamily="49" charset="0"/>
                <a:cs typeface="Adobe Devanagari" panose="02040503050201020203" pitchFamily="18" charset="0"/>
              </a:rPr>
              <a:t>"Hello world"</a:t>
            </a:r>
            <a:r>
              <a:rPr lang="en-US" altLang="en-US" sz="1400" dirty="0">
                <a:solidFill>
                  <a:srgbClr val="080808"/>
                </a:solidFill>
                <a:latin typeface="JetBrains Mono" panose="020B0509020102050004" pitchFamily="49" charset="0"/>
                <a:cs typeface="Adobe Devanagari" panose="02040503050201020203" pitchFamily="18" charset="0"/>
              </a:rPr>
              <a:t>)</a:t>
            </a:r>
            <a:endParaRPr lang="en-US" altLang="en-US" sz="3600" dirty="0">
              <a:latin typeface="JetBrains Mono" panose="020B0509020102050004" pitchFamily="49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2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6"/>
    </mc:Choice>
    <mc:Fallback xmlns="">
      <p:transition spd="slow" advTm="1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86146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7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45050" y="2002038"/>
            <a:ext cx="4214599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elif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(N &lt; cand &lt;= N + M):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current_weight[k] + q[cand-(N+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)] &lt;= capacity[k-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current_weight[k] += q[cand - (N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path[k].append(cand)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candidate.remove(cand)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sorted_candidate.remove(cand)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last_position[k] = cand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444635" y="3439267"/>
            <a:ext cx="3030175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elif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(N+M+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&lt;= cand 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*N+M):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(cand-(N+M))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path[k]: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candidate.remove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cand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080808"/>
                </a:solidFill>
                <a:latin typeface="JetBrains Mono" panose="020B0509020102050004" pitchFamily="49" charset="0"/>
              </a:rPr>
              <a:t> </a:t>
            </a:r>
            <a:r>
              <a:rPr lang="en-US" altLang="en-US" sz="900" dirty="0" smtClean="0">
                <a:solidFill>
                  <a:srgbClr val="080808"/>
                </a:solidFill>
                <a:latin typeface="JetBrains Mono" panose="020B0509020102050004" pitchFamily="49" charset="0"/>
              </a:rPr>
              <a:t>      </a:t>
            </a:r>
            <a:r>
              <a:rPr lang="en-US" altLang="en-US" sz="900" dirty="0" err="1" smtClean="0">
                <a:solidFill>
                  <a:srgbClr val="080808"/>
                </a:solidFill>
                <a:latin typeface="JetBrains Mono" panose="020B0509020102050004" pitchFamily="49" charset="0"/>
              </a:rPr>
              <a:t>sorted_candidate.remove</a:t>
            </a:r>
            <a:r>
              <a:rPr lang="en-US" altLang="en-US" sz="900" dirty="0" smtClean="0">
                <a:solidFill>
                  <a:srgbClr val="080808"/>
                </a:solidFill>
                <a:latin typeface="JetBrains Mono" panose="020B0509020102050004" pitchFamily="49" charset="0"/>
              </a:rPr>
              <a:t>(</a:t>
            </a:r>
            <a:r>
              <a:rPr lang="en-US" altLang="en-US" sz="900" dirty="0" err="1" smtClean="0">
                <a:solidFill>
                  <a:srgbClr val="080808"/>
                </a:solidFill>
                <a:latin typeface="JetBrains Mono" panose="020B0509020102050004" pitchFamily="49" charset="0"/>
              </a:rPr>
              <a:t>cand</a:t>
            </a:r>
            <a:r>
              <a:rPr lang="en-US" altLang="en-US" sz="900" dirty="0">
                <a:solidFill>
                  <a:srgbClr val="080808"/>
                </a:solidFill>
                <a:latin typeface="JetBrains Mono" panose="020B05090201020500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person_in_car[k]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False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path[k].append(cand)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last_position[k] = cand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444635" y="4813776"/>
            <a:ext cx="3820656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elif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*N+M+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&lt;= cand 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*N+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*M):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(cand - (N+M))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path[k]: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candidate.remove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cand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080808"/>
                </a:solidFill>
                <a:latin typeface="JetBrains Mono" panose="020B0509020102050004" pitchFamily="49" charset="0"/>
              </a:rPr>
              <a:t> </a:t>
            </a:r>
            <a:r>
              <a:rPr lang="en-US" altLang="en-US" sz="900" dirty="0" smtClean="0">
                <a:solidFill>
                  <a:srgbClr val="080808"/>
                </a:solidFill>
                <a:latin typeface="JetBrains Mono" panose="020B0509020102050004" pitchFamily="49" charset="0"/>
              </a:rPr>
              <a:t>       </a:t>
            </a:r>
            <a:r>
              <a:rPr lang="en-US" altLang="en-US" sz="900" dirty="0" err="1" smtClean="0">
                <a:solidFill>
                  <a:srgbClr val="080808"/>
                </a:solidFill>
                <a:latin typeface="JetBrains Mono" panose="020B0509020102050004" pitchFamily="49" charset="0"/>
              </a:rPr>
              <a:t>sorted_candidate.remove</a:t>
            </a:r>
            <a:r>
              <a:rPr lang="en-US" altLang="en-US" sz="900" dirty="0" smtClean="0">
                <a:solidFill>
                  <a:srgbClr val="080808"/>
                </a:solidFill>
                <a:latin typeface="JetBrains Mono" panose="020B0509020102050004" pitchFamily="49" charset="0"/>
              </a:rPr>
              <a:t>(</a:t>
            </a:r>
            <a:r>
              <a:rPr lang="en-US" altLang="en-US" sz="900" dirty="0" err="1" smtClean="0">
                <a:solidFill>
                  <a:srgbClr val="080808"/>
                </a:solidFill>
                <a:latin typeface="JetBrains Mono" panose="020B0509020102050004" pitchFamily="49" charset="0"/>
              </a:rPr>
              <a:t>cand</a:t>
            </a:r>
            <a:r>
              <a:rPr lang="en-US" altLang="en-US" sz="900" dirty="0">
                <a:solidFill>
                  <a:srgbClr val="080808"/>
                </a:solidFill>
                <a:latin typeface="JetBrains Mono" panose="020B05090201020500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path[k].append(cand)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current_weight[k] -= q[(cand-(N+M)) - (N+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last_position[k] = cand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35624" y="1932787"/>
            <a:ext cx="4791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We do the same thing if the nearest point is a package pick-up point</a:t>
            </a:r>
            <a:r>
              <a:rPr lang="en-US" sz="14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, this 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time we will check if the vehicle can fit the package or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35624" y="3429353"/>
            <a:ext cx="4791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Or if the nearest point is a person-delivery point</a:t>
            </a:r>
            <a:r>
              <a:rPr lang="en-US" sz="14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, we 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check if the vehicle had picked up the person or not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5624" y="4787382"/>
            <a:ext cx="4700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And yes</a:t>
            </a:r>
            <a:r>
              <a:rPr lang="en-US" sz="14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, it’s 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the same if it’s a package delivery point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1611" y="1932787"/>
            <a:ext cx="79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29236E"/>
                </a:solidFill>
                <a:latin typeface="JetBrains Mono ExtraLight" panose="020B0209020102050004" pitchFamily="49" charset="0"/>
                <a:cs typeface="Adobe Devanagari" panose="02040503050201020203" pitchFamily="18" charset="0"/>
              </a:rPr>
              <a:t>5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159663" y="1932787"/>
            <a:ext cx="0" cy="1200329"/>
          </a:xfrm>
          <a:prstGeom prst="line">
            <a:avLst/>
          </a:prstGeom>
          <a:ln w="25400">
            <a:solidFill>
              <a:srgbClr val="2923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1611" y="3335929"/>
            <a:ext cx="79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29236E"/>
                </a:solidFill>
                <a:latin typeface="JetBrains Mono ExtraLight" panose="020B0209020102050004" pitchFamily="49" charset="0"/>
                <a:cs typeface="Adobe Devanagari" panose="02040503050201020203" pitchFamily="18" charset="0"/>
              </a:rPr>
              <a:t>6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159663" y="3508516"/>
            <a:ext cx="0" cy="923330"/>
          </a:xfrm>
          <a:prstGeom prst="line">
            <a:avLst/>
          </a:prstGeom>
          <a:ln w="25400">
            <a:solidFill>
              <a:srgbClr val="2923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1611" y="4710438"/>
            <a:ext cx="79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29236E"/>
                </a:solidFill>
                <a:latin typeface="JetBrains Mono ExtraLight" panose="020B0209020102050004" pitchFamily="49" charset="0"/>
                <a:cs typeface="Adobe Devanagari" panose="02040503050201020203" pitchFamily="18" charset="0"/>
              </a:rPr>
              <a:t>7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159663" y="4883025"/>
            <a:ext cx="0" cy="923330"/>
          </a:xfrm>
          <a:prstGeom prst="line">
            <a:avLst/>
          </a:prstGeom>
          <a:ln w="25400">
            <a:solidFill>
              <a:srgbClr val="2923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49115" y="455921"/>
            <a:ext cx="3051092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cand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sorted_candidate: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cand &lt;= N: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509020102050004" pitchFamily="49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person_in_car[k]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person_in_car[k]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True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path[k].append(cand)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candidate.remove(cand)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sorted_candidate.remove(cand)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last_position[k] = cand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611" y="386672"/>
            <a:ext cx="79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29236E"/>
                </a:solidFill>
                <a:latin typeface="JetBrains Mono ExtraLight" panose="020B0209020102050004" pitchFamily="49" charset="0"/>
                <a:cs typeface="Adobe Devanagari" panose="02040503050201020203" pitchFamily="18" charset="0"/>
              </a:rPr>
              <a:t>4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159663" y="386672"/>
            <a:ext cx="0" cy="1338828"/>
          </a:xfrm>
          <a:prstGeom prst="line">
            <a:avLst/>
          </a:prstGeom>
          <a:ln w="25400">
            <a:solidFill>
              <a:srgbClr val="2923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29602" y="417450"/>
            <a:ext cx="47060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If the nearest point is a person pick-up points</a:t>
            </a:r>
            <a:r>
              <a:rPr lang="en-US" sz="14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, check 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if there is a person on the vehicle or not</a:t>
            </a:r>
            <a:r>
              <a:rPr lang="en-US" sz="14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. If 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not</a:t>
            </a:r>
            <a:r>
              <a:rPr lang="en-US" sz="14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, update 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the vehicle’s state and remove visited point out of the candidate list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49439" y="5910767"/>
            <a:ext cx="5051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9236E"/>
                </a:solidFill>
                <a:latin typeface="JetBrains Mono" panose="020B0509020102050004" pitchFamily="49" charset="0"/>
              </a:rPr>
              <a:t>We will repeat this process until all points have been picked up</a:t>
            </a:r>
          </a:p>
        </p:txBody>
      </p:sp>
      <p:sp>
        <p:nvSpPr>
          <p:cNvPr id="2" name="Rectangle 1"/>
          <p:cNvSpPr/>
          <p:nvPr/>
        </p:nvSpPr>
        <p:spPr>
          <a:xfrm>
            <a:off x="6374535" y="5623645"/>
            <a:ext cx="6565392" cy="1581912"/>
          </a:xfrm>
          <a:prstGeom prst="rect">
            <a:avLst/>
          </a:prstGeom>
          <a:noFill/>
          <a:ln w="28575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2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6" grpId="0"/>
      <p:bldP spid="30" grpId="0"/>
      <p:bldP spid="31" grpId="0"/>
      <p:bldP spid="34" grpId="0"/>
      <p:bldP spid="39" grpId="0"/>
      <p:bldP spid="45" grpId="0"/>
      <p:bldP spid="16" grpId="0"/>
      <p:bldP spid="17" grpId="0"/>
      <p:bldP spid="19" grpId="0"/>
      <p:bldP spid="20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38153" y="5575063"/>
            <a:ext cx="626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B0509020102050004" pitchFamily="49" charset="0"/>
              </a:rPr>
              <a:t>After the loop has ended we print out the solution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121" y="4886254"/>
            <a:ext cx="6919360" cy="267027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1611" y="2011159"/>
            <a:ext cx="51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29236E"/>
                </a:solidFill>
                <a:latin typeface="JetBrains Mono ExtraLight" panose="020B0209020102050004" pitchFamily="49" charset="0"/>
                <a:cs typeface="Adobe Devanagari" panose="02040503050201020203" pitchFamily="18" charset="0"/>
              </a:rPr>
              <a:t>9</a:t>
            </a:r>
          </a:p>
        </p:txBody>
      </p:sp>
      <p:sp>
        <p:nvSpPr>
          <p:cNvPr id="2" name="Rectangle 1"/>
          <p:cNvSpPr/>
          <p:nvPr/>
        </p:nvSpPr>
        <p:spPr>
          <a:xfrm>
            <a:off x="1366407" y="2011159"/>
            <a:ext cx="687813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33B3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lang="en-US" sz="900" dirty="0">
                <a:solidFill>
                  <a:srgbClr val="00000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Print_Sol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33B3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global 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path,d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33B3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lang="en-US" sz="900" dirty="0">
                <a:solidFill>
                  <a:srgbClr val="0033B3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path.keys():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8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'Path of vehicle number ' 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(k) + </a:t>
            </a:r>
            <a:r>
              <a:rPr lang="en-US" sz="900" b="1" dirty="0">
                <a:solidFill>
                  <a:srgbClr val="008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is:'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900" dirty="0">
                <a:solidFill>
                  <a:srgbClr val="0033B3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 </a:t>
            </a:r>
            <a:r>
              <a:rPr lang="en-US" sz="900" dirty="0">
                <a:solidFill>
                  <a:srgbClr val="0033B3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path[k][: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(path[k])-</a:t>
            </a:r>
            <a:r>
              <a:rPr lang="en-US" sz="900" dirty="0">
                <a:solidFill>
                  <a:srgbClr val="1750EB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]: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(value) + </a:t>
            </a:r>
            <a:r>
              <a:rPr lang="en-US" sz="900" b="1" dirty="0">
                <a:solidFill>
                  <a:srgbClr val="008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==&gt; '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660099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 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900" b="1" dirty="0">
                <a:solidFill>
                  <a:srgbClr val="008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'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(path[k][-</a:t>
            </a:r>
            <a:r>
              <a:rPr lang="en-US" sz="900" dirty="0">
                <a:solidFill>
                  <a:srgbClr val="1750EB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8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'The distance vehicle number '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(k) + </a:t>
            </a:r>
            <a:r>
              <a:rPr lang="en-US" sz="900" b="1" dirty="0">
                <a:solidFill>
                  <a:srgbClr val="008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travelled is: '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660099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900" b="1" dirty="0">
                <a:solidFill>
                  <a:srgbClr val="008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'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(find_distance(k))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033B3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__name__ == </a:t>
            </a:r>
            <a:r>
              <a:rPr lang="en-US" sz="900" b="1" dirty="0">
                <a:solidFill>
                  <a:srgbClr val="008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'__main__'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8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 estimated optimized distance is: "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660099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008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'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(Greedy_Sol())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Print_Sol()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)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8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'The time taken for the estimation is: '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660099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 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900" b="1" dirty="0">
                <a:solidFill>
                  <a:srgbClr val="008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' 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80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(time.time() - t0)</a:t>
            </a:r>
            <a:br>
              <a:rPr lang="en-US" sz="900" dirty="0">
                <a:solidFill>
                  <a:srgbClr val="080808"/>
                </a:solidFill>
                <a:latin typeface="JetBrains Mono" panose="020B050902010205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854339" y="5216089"/>
            <a:ext cx="5838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/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4362" y="7114577"/>
            <a:ext cx="1847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9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59662" y="2011159"/>
            <a:ext cx="0" cy="2900848"/>
          </a:xfrm>
          <a:prstGeom prst="line">
            <a:avLst/>
          </a:prstGeom>
          <a:ln w="25400">
            <a:solidFill>
              <a:srgbClr val="2923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611" y="420109"/>
            <a:ext cx="79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29236E"/>
                </a:solidFill>
                <a:latin typeface="JetBrains Mono ExtraLight" panose="020B0209020102050004" pitchFamily="49" charset="0"/>
                <a:cs typeface="Adobe Devanagari" panose="02040503050201020203" pitchFamily="18" charset="0"/>
              </a:rPr>
              <a:t>8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159663" y="593305"/>
            <a:ext cx="0" cy="923330"/>
          </a:xfrm>
          <a:prstGeom prst="line">
            <a:avLst/>
          </a:prstGeom>
          <a:ln w="25400">
            <a:solidFill>
              <a:srgbClr val="2923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1444635" y="593305"/>
            <a:ext cx="548640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find_distance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(k):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509020102050004" pitchFamily="49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global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path,d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distance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(path[k]) 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distance += d[path[k][i]][path[k][i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distance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4362" y="593305"/>
            <a:ext cx="5192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Find the distance between 2 adjacent point in vehicles path</a:t>
            </a:r>
            <a:endParaRPr lang="en-US" sz="1400" dirty="0">
              <a:solidFill>
                <a:srgbClr val="29236E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48711 4.0740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" grpId="0"/>
      <p:bldP spid="4" grpId="0"/>
      <p:bldP spid="31" grpId="0"/>
      <p:bldP spid="3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09710"/>
            <a:ext cx="12192000" cy="474562"/>
          </a:xfrm>
          <a:prstGeom prst="rect">
            <a:avLst/>
          </a:prstGeom>
          <a:solidFill>
            <a:srgbClr val="635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2566677"/>
            <a:ext cx="12192000" cy="474562"/>
          </a:xfrm>
          <a:prstGeom prst="rect">
            <a:avLst/>
          </a:prstGeom>
          <a:solidFill>
            <a:srgbClr val="292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11652" y="1323644"/>
            <a:ext cx="4004841" cy="474562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841510"/>
            <a:ext cx="4865365" cy="474562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7939" y="4841510"/>
            <a:ext cx="472633" cy="474562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13441" y="2054913"/>
            <a:ext cx="11309060" cy="30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0.92149 -0.0092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68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892" y="232229"/>
            <a:ext cx="706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29236E"/>
                </a:solidFill>
                <a:latin typeface="JetBrains Mono" panose="020B0509020102050004" pitchFamily="49" charset="0"/>
              </a:rPr>
              <a:t>Constraints</a:t>
            </a:r>
            <a:endParaRPr lang="en-US" sz="2000" u="sng" dirty="0">
              <a:solidFill>
                <a:srgbClr val="29236E"/>
              </a:solidFill>
              <a:latin typeface="JetBrains Mono" panose="020B0509020102050004" pitchFamily="49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568676" y="693894"/>
            <a:ext cx="10773774" cy="584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200" spc="100" dirty="0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Exactly one vehicle goes in to point [j]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200" spc="100" dirty="0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Exactly one vehicle goes out of point [i]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200" spc="100" dirty="0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vehicle [k] passes through point [h] it has to go into point [h] first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200" spc="100" dirty="0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 vehicles start and end at point [0]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200" spc="100" dirty="0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of point [0] in all vehicles path is equal to 0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200" spc="100" dirty="0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vehicle k goes through pick up point [i], it have to go through the corresponding deliver point [</a:t>
            </a:r>
            <a:r>
              <a:rPr lang="en-US" sz="1500" kern="1200" spc="10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i+N+M</a:t>
            </a:r>
            <a:r>
              <a:rPr lang="en-US" sz="1500" kern="1200" spc="100" dirty="0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200" spc="100" dirty="0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Vehicles must go through pick up point [i] before go through corresponding deliver point [</a:t>
            </a:r>
            <a:r>
              <a:rPr lang="en-US" sz="1500" kern="1200" spc="10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i+M+N</a:t>
            </a:r>
            <a:r>
              <a:rPr lang="en-US" sz="1500" kern="1200" spc="100" dirty="0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200" spc="100" dirty="0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vehicle [k] goes to a pickup point a human pick-up point [i], it has to go to the corresponding human delivery point [</a:t>
            </a:r>
            <a:r>
              <a:rPr lang="en-US" sz="1500" kern="1200" spc="10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i+N+M</a:t>
            </a:r>
            <a:r>
              <a:rPr lang="en-US" sz="1500" kern="1200" spc="100" dirty="0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before going to another human pick-up point [j]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200" spc="100" dirty="0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of point [j] in vehicle [k] path is equal to order of point [i] plus 1 if vehicle [k] go from point [i] to point [j]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200" spc="100" dirty="0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Weight inside vehicle [k] after passing point [0] is 0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200" spc="100" dirty="0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current weight in vehicle k after passing through point j is equal to the weight passing through point i plus the weight at point , if x[k][i][j] == 1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200" spc="100" dirty="0">
                <a:solidFill>
                  <a:srgbClr val="000000"/>
                </a:solidFill>
                <a:effectLst/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 (0, weight in point [i]) &lt; Current weight in vehicle [k] after go through point [i] &lt; Max (Vehicle package capacity, Vehicle package capacity – weight in point [i]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1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21305" y="1028261"/>
                <a:ext cx="7021597" cy="384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number of people</a:t>
                </a:r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number of packages</a:t>
                </a:r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number of vehicles</a:t>
                </a:r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the capacity of vehicle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the distance matrix</a:t>
                </a:r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weight of package on point i, where</a:t>
                </a:r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4"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1≤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𝑜𝑟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𝑖𝑓𝑁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05" y="1028261"/>
                <a:ext cx="7021597" cy="3848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39" y="3375200"/>
            <a:ext cx="381965" cy="439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40" y="1028261"/>
            <a:ext cx="381965" cy="4398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40" y="1517867"/>
            <a:ext cx="381965" cy="439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39" y="1956936"/>
            <a:ext cx="381965" cy="4398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39" y="2447479"/>
            <a:ext cx="381965" cy="4398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39" y="2884657"/>
            <a:ext cx="381965" cy="439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21304" y="4876366"/>
                <a:ext cx="10262696" cy="1382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number of person on point i, where</a:t>
                </a:r>
                <a:endPara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828800" lvl="3"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𝑜𝑟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1≤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04" y="4876366"/>
                <a:ext cx="10262696" cy="1382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7132" t="26145" r="81046" b="36474"/>
          <a:stretch/>
        </p:blipFill>
        <p:spPr>
          <a:xfrm>
            <a:off x="1039339" y="4931643"/>
            <a:ext cx="381965" cy="4398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5702" y="345729"/>
            <a:ext cx="34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29236E"/>
                </a:solidFill>
                <a:latin typeface="JetBrains Mono" panose="020B0509020102050004" pitchFamily="49" charset="0"/>
              </a:rPr>
              <a:t>initialize data</a:t>
            </a:r>
          </a:p>
        </p:txBody>
      </p:sp>
    </p:spTree>
    <p:extLst>
      <p:ext uri="{BB962C8B-B14F-4D97-AF65-F5344CB8AC3E}">
        <p14:creationId xmlns:p14="http://schemas.microsoft.com/office/powerpoint/2010/main" val="306283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2"/>
              <p:cNvSpPr txBox="1"/>
              <p:nvPr/>
            </p:nvSpPr>
            <p:spPr>
              <a:xfrm>
                <a:off x="1421305" y="1185720"/>
                <a:ext cx="9164320" cy="4045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2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1,2,…,</m:t>
                        </m:r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set of vehicles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2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={0,1,2, …,2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set of points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2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0,1,2,…,2</m:t>
                        </m:r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set of points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2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𝑘𝑖𝑗</m:t>
                        </m:r>
                      </m:sub>
                    </m:sSub>
                  </m:oMath>
                </a14:m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decision variable indicating whether vehicle k travel from point </a:t>
                </a:r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 point j </a:t>
                </a:r>
              </a:p>
              <a:p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vi-VN" sz="1600" dirty="0">
                  <a:solidFill>
                    <a:srgbClr val="000000"/>
                  </a:solidFill>
                  <a:latin typeface="JetBrains Mono" panose="020B050902010205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16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order of point i on vehicle k’s path</a:t>
                </a:r>
              </a:p>
              <a:p>
                <a:pPr marL="0" marR="0">
                  <a:lnSpc>
                    <a:spcPct val="12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0,2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∀ 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2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packages weight inside vehicle k after passing point i 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05" y="1185720"/>
                <a:ext cx="9164320" cy="4045659"/>
              </a:xfrm>
              <a:prstGeom prst="rect">
                <a:avLst/>
              </a:prstGeom>
              <a:blipFill>
                <a:blip r:embed="rId2"/>
                <a:stretch>
                  <a:fillRect l="-333" b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65702" y="345729"/>
            <a:ext cx="34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29236E"/>
                </a:solidFill>
                <a:latin typeface="JetBrains Mono" panose="020B0509020102050004" pitchFamily="49" charset="0"/>
              </a:rPr>
              <a:t>initialize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42" y="1650286"/>
            <a:ext cx="381965" cy="439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41" y="2122703"/>
            <a:ext cx="381965" cy="4398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40" y="2595120"/>
            <a:ext cx="381965" cy="439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40" y="3929643"/>
            <a:ext cx="381965" cy="439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40" y="4824120"/>
            <a:ext cx="381965" cy="439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85493" y="5314320"/>
                <a:ext cx="6096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1,2,…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={0, 1,2,…2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={0, 1,2,…2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493" y="5314320"/>
                <a:ext cx="6096000" cy="830997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39" y="1185720"/>
            <a:ext cx="381965" cy="4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29374" y="1743959"/>
                <a:ext cx="1842556" cy="789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𝑘𝑖𝑗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74" y="1743959"/>
                <a:ext cx="1842556" cy="789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7929" y="1151996"/>
                <a:ext cx="62839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29236E"/>
                    </a:solidFill>
                    <a:latin typeface="JetBrains Mono" panose="020B0509020102050004" pitchFamily="49" charset="0"/>
                  </a:rPr>
                  <a:t>1. Exactly 1 vehicle goes into point [ j ] for every</a:t>
                </a:r>
              </a:p>
              <a:p>
                <a:r>
                  <a:rPr lang="en-US" sz="1400" dirty="0">
                    <a:solidFill>
                      <a:srgbClr val="29236E"/>
                    </a:solidFill>
                    <a:latin typeface="JetBrains Mono" panose="020B0509020102050004" pitchFamily="49" charset="0"/>
                  </a:rPr>
                  <a:t>   point [ j ]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29236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400" dirty="0">
                    <a:solidFill>
                      <a:srgbClr val="29236E"/>
                    </a:solidFill>
                    <a:latin typeface="JetBrains Mono" panose="020B0509020102050004" pitchFamily="49" charset="0"/>
                  </a:rPr>
                  <a:t> 0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29" y="1151996"/>
                <a:ext cx="6283960" cy="523220"/>
              </a:xfrm>
              <a:prstGeom prst="rect">
                <a:avLst/>
              </a:prstGeom>
              <a:blipFill>
                <a:blip r:embed="rId3"/>
                <a:stretch>
                  <a:fillRect l="-29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29374" y="3422719"/>
                <a:ext cx="1842556" cy="817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𝑘𝑖𝑗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74" y="3422719"/>
                <a:ext cx="1842556" cy="817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3718" y="2850182"/>
                <a:ext cx="62881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29236E"/>
                    </a:solidFill>
                    <a:latin typeface="JetBrains Mono" panose="020B0509020102050004" pitchFamily="49" charset="0"/>
                  </a:rPr>
                  <a:t>2. Exactly 1 vehicle goes out of point [ i ] for every   </a:t>
                </a:r>
              </a:p>
              <a:p>
                <a:r>
                  <a:rPr lang="en-US" sz="1400" dirty="0">
                    <a:solidFill>
                      <a:srgbClr val="29236E"/>
                    </a:solidFill>
                    <a:latin typeface="JetBrains Mono" panose="020B0509020102050004" pitchFamily="49" charset="0"/>
                  </a:rPr>
                  <a:t>   point [ i ]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29236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400" dirty="0">
                    <a:solidFill>
                      <a:srgbClr val="29236E"/>
                    </a:solidFill>
                    <a:latin typeface="JetBrains Mono" panose="020B0509020102050004" pitchFamily="49" charset="0"/>
                  </a:rPr>
                  <a:t> 0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18" y="2850182"/>
                <a:ext cx="6288171" cy="523220"/>
              </a:xfrm>
              <a:prstGeom prst="rect">
                <a:avLst/>
              </a:prstGeom>
              <a:blipFill>
                <a:blip r:embed="rId5"/>
                <a:stretch>
                  <a:fillRect l="-291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965440" y="2989127"/>
            <a:ext cx="3495038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c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K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!= j: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c += x[k][i][j]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(c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65439" y="1289070"/>
            <a:ext cx="3495040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c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K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!= j: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c += x[k][i][j]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(c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29374" y="5221703"/>
                <a:ext cx="2817310" cy="812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𝑘𝑖h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74" y="5221703"/>
                <a:ext cx="2817310" cy="8125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3718" y="4665402"/>
                <a:ext cx="61052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29236E"/>
                    </a:solidFill>
                    <a:latin typeface="JetBrains Mono" panose="020B0509020102050004" pitchFamily="49" charset="0"/>
                  </a:rPr>
                  <a:t>3. If a vehicle go into point h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29236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400" dirty="0">
                    <a:solidFill>
                      <a:srgbClr val="29236E"/>
                    </a:solidFill>
                    <a:latin typeface="JetBrains Mono" panose="020B0509020102050004" pitchFamily="49" charset="0"/>
                  </a:rPr>
                  <a:t> 0, then it has to go </a:t>
                </a:r>
              </a:p>
              <a:p>
                <a:r>
                  <a:rPr lang="en-US" sz="1400" dirty="0">
                    <a:solidFill>
                      <a:srgbClr val="29236E"/>
                    </a:solidFill>
                    <a:latin typeface="JetBrains Mono" panose="020B0509020102050004" pitchFamily="49" charset="0"/>
                  </a:rPr>
                  <a:t>   out of point h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18" y="4665402"/>
                <a:ext cx="6105291" cy="523220"/>
              </a:xfrm>
              <a:prstGeom prst="rect">
                <a:avLst/>
              </a:prstGeom>
              <a:blipFill>
                <a:blip r:embed="rId7"/>
                <a:stretch>
                  <a:fillRect l="-299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965440" y="4737673"/>
            <a:ext cx="3931920" cy="17851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K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c1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i!= h: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c1 += x[k][i][h]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c2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!= h: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c2 += x[k][h][j]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(c1 - c2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49467" y="1151996"/>
            <a:ext cx="3611011" cy="1381859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849467" y="2858391"/>
            <a:ext cx="3611011" cy="1381859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49467" y="4662439"/>
            <a:ext cx="3611011" cy="1931059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6469" y="300247"/>
            <a:ext cx="339344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3200" u="sng" dirty="0">
                <a:solidFill>
                  <a:srgbClr val="29236E"/>
                </a:solidFill>
                <a:latin typeface="JetBrains Mono" panose="020B0509020102050004" pitchFamily="49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9644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6" grpId="0"/>
      <p:bldP spid="17" grpId="0"/>
      <p:bldP spid="20" grpId="0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637486" y="2125576"/>
            <a:ext cx="3515360" cy="784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K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c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,N+M+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c += x[k][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][j]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(c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41836" y="1987772"/>
            <a:ext cx="3938964" cy="1060439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2936" y="3335464"/>
            <a:ext cx="5949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6. All vehicles have to end at point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37136" y="3739531"/>
                <a:ext cx="5903089" cy="784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                         ∀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={1,2,…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36" y="3739531"/>
                <a:ext cx="5903089" cy="7846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37136" y="2333047"/>
                <a:ext cx="1422505" cy="812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36" y="2333047"/>
                <a:ext cx="1422505" cy="8125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82936" y="2023481"/>
            <a:ext cx="541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5. All vehicles have to start at point 0</a:t>
            </a: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7637487" y="3482706"/>
            <a:ext cx="3657600" cy="784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K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c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(N+M+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c += x[k][i][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(c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41835" y="3323239"/>
            <a:ext cx="3938965" cy="1103764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37219" y="1151769"/>
                <a:ext cx="3422057" cy="78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𝑘𝑖𝑗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)=0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19" y="1151769"/>
                <a:ext cx="3422057" cy="7848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7637486" y="727752"/>
            <a:ext cx="365760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K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N + M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c1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c1 += x[k][i][j] - x[k][i][j + N + M]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(c1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41836" y="600441"/>
            <a:ext cx="3938964" cy="1210108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2936" y="600441"/>
            <a:ext cx="639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4. If vehicle k goes through pick-up point I, it has to go   </a:t>
            </a:r>
          </a:p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  through the delivery point </a:t>
            </a:r>
            <a:r>
              <a:rPr lang="en-US" sz="1400" dirty="0" err="1">
                <a:solidFill>
                  <a:srgbClr val="29236E"/>
                </a:solidFill>
                <a:latin typeface="JetBrains Mono" panose="020B0509020102050004" pitchFamily="49" charset="0"/>
              </a:rPr>
              <a:t>i+N+M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later in its path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2936" y="4834160"/>
            <a:ext cx="6107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7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. Vehicles have to pass the pickup point of </a:t>
            </a:r>
          </a:p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  person/package before go to their deliver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3170" y="5357380"/>
                <a:ext cx="6458674" cy="84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≤0   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1,2,…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2225675" indent="-51911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={0, 1,2,…2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70" y="5357380"/>
                <a:ext cx="6458674" cy="848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637486" y="5120929"/>
            <a:ext cx="479552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,K+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K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N + M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(u[k][i] - u[k][i + N + M]  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844" y="5015803"/>
            <a:ext cx="3918956" cy="856585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2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" grpId="0"/>
      <p:bldP spid="3" grpId="0"/>
      <p:bldP spid="14" grpId="0"/>
      <p:bldP spid="15" grpId="0"/>
      <p:bldP spid="21" grpId="0"/>
      <p:bldP spid="22" grpId="0" animBg="1"/>
      <p:bldP spid="24" grpId="0"/>
      <p:bldP spid="27" grpId="0"/>
      <p:bldP spid="28" grpId="0" animBg="1"/>
      <p:bldP spid="30" grpId="0"/>
      <p:bldP spid="23" grpId="0"/>
      <p:bldP spid="25" grpId="0"/>
      <p:bldP spid="26" grpId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690" y="846574"/>
            <a:ext cx="4392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400" spc="100" dirty="0">
                <a:solidFill>
                  <a:srgbClr val="29236E"/>
                </a:solidFill>
                <a:latin typeface="JetBrains Mono" panose="020B0509020102050004" pitchFamily="49" charset="0"/>
              </a:rPr>
              <a:t>8. </a:t>
            </a:r>
            <a:r>
              <a:rPr lang="en-US" sz="1400" spc="100" dirty="0">
                <a:solidFill>
                  <a:srgbClr val="29236E"/>
                </a:solidFill>
                <a:latin typeface="JetBrains Mono" panose="020B0509020102050004" pitchFamily="49" charset="0"/>
              </a:rPr>
              <a:t>Weight inside vehicle [k] after</a:t>
            </a:r>
            <a:r>
              <a:rPr lang="vi-VN" sz="1400" spc="100" dirty="0">
                <a:solidFill>
                  <a:srgbClr val="29236E"/>
                </a:solidFill>
                <a:latin typeface="JetBrains Mono" panose="020B0509020102050004" pitchFamily="49" charset="0"/>
              </a:rPr>
              <a:t> </a:t>
            </a:r>
          </a:p>
          <a:p>
            <a:r>
              <a:rPr lang="vi-VN" sz="1400" spc="100" dirty="0">
                <a:solidFill>
                  <a:srgbClr val="29236E"/>
                </a:solidFill>
                <a:latin typeface="JetBrains Mono" panose="020B0509020102050004" pitchFamily="49" charset="0"/>
              </a:rPr>
              <a:t>   </a:t>
            </a:r>
            <a:r>
              <a:rPr lang="en-US" sz="1400" spc="100" dirty="0">
                <a:solidFill>
                  <a:srgbClr val="29236E"/>
                </a:solidFill>
                <a:latin typeface="JetBrains Mono" panose="020B0509020102050004" pitchFamily="49" charset="0"/>
              </a:rPr>
              <a:t>passing point [0] is 0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925718" y="1031239"/>
            <a:ext cx="409448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K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(w[k][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690" y="2201852"/>
            <a:ext cx="4481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9</a:t>
            </a:r>
            <a:r>
              <a:rPr lang="en-US" sz="14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. 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The order of point 0 is always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88864" y="2501633"/>
                <a:ext cx="49308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  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={1,2,…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64" y="2501633"/>
                <a:ext cx="4930815" cy="338554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925718" y="2348958"/>
            <a:ext cx="30683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K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(u[k][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31365" y="2201852"/>
            <a:ext cx="4905640" cy="663545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31365" y="884132"/>
            <a:ext cx="4905640" cy="663545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88867" y="1389697"/>
                <a:ext cx="49308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  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={1,2,…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67" y="1389697"/>
                <a:ext cx="4930815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50143" y="3797824"/>
            <a:ext cx="5415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10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. Order of the next point in path is </a:t>
            </a:r>
          </a:p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  </a:t>
            </a:r>
            <a:r>
              <a:rPr lang="en-US" sz="14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 order 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of previous point + </a:t>
            </a:r>
            <a:r>
              <a:rPr lang="en-US" sz="14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1, this also </a:t>
            </a:r>
          </a:p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</a:t>
            </a:r>
            <a:r>
              <a:rPr lang="en-US" sz="14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   eliminates sub-tours</a:t>
            </a:r>
            <a:endParaRPr lang="en-US" sz="1400" dirty="0">
              <a:solidFill>
                <a:srgbClr val="29236E"/>
              </a:solidFill>
              <a:latin typeface="JetBrains Mono" panose="020B050902010205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9681" y="4551992"/>
                <a:ext cx="5215742" cy="85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+1            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1,2,…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lvl="6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={0, 1,2,…2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  <a:p>
                <a:pPr lvl="6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={0, 1,2,…2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1" y="4551992"/>
                <a:ext cx="5215742" cy="850810"/>
              </a:xfrm>
              <a:prstGeom prst="rect">
                <a:avLst/>
              </a:prstGeom>
              <a:blipFill>
                <a:blip r:embed="rId4"/>
                <a:stretch>
                  <a:fillRect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6736080" y="3951828"/>
            <a:ext cx="5455920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,K+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*N+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*M+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*N+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*M+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!= j: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b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model.NewBoolVar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 panose="020B0509020102050004" pitchFamily="49" charset="0"/>
              </a:rPr>
              <a:t>'b'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(x[k][i][j]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OnlyEnforceIf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(b)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(x[k][i][j] !=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OnlyEnforceIf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b.Not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(u[k][j] == u[k][i]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OnlyEnforceIf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(b)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31364" y="3797824"/>
            <a:ext cx="4905640" cy="1508338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 animBg="1"/>
      <p:bldP spid="8" grpId="0" animBg="1"/>
      <p:bldP spid="10" grpId="0"/>
      <p:bldP spid="20" grpId="0"/>
      <p:bldP spid="21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015" y="308261"/>
            <a:ext cx="5532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11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. If vehicles go from point i to j, the weight  </a:t>
            </a:r>
          </a:p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   on vehicle after point j = weight after </a:t>
            </a:r>
          </a:p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   point i + weight at point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7987" y="1062860"/>
                <a:ext cx="5215742" cy="10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 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1,2,…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lvl="6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0, 1,2,…2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lvl="6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={0, 1,2,…2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7" y="1062860"/>
                <a:ext cx="5215742" cy="1097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4015" y="2175827"/>
            <a:ext cx="5766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12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. If vehicles pick up a person, it has to deliver </a:t>
            </a:r>
          </a:p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   them before pickup anyone else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4319" y="2740278"/>
                <a:ext cx="6743250" cy="10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→   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1,2,…,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marL="3260725" indent="-3260725">
                  <a:tabLst>
                    <a:tab pos="50895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0, 1,2,…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260725" indent="-3260725">
                  <a:tabLst>
                    <a:tab pos="50895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={0, 1,2,…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9" y="2740278"/>
                <a:ext cx="6743250" cy="1097032"/>
              </a:xfrm>
              <a:prstGeom prst="rect">
                <a:avLst/>
              </a:prstGeom>
              <a:blipFill>
                <a:blip r:embed="rId3"/>
                <a:stretch>
                  <a:fillRect l="-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697169" y="549311"/>
            <a:ext cx="5242560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,K+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*N+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*M+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*N+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*M+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!=j: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b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model.NewBoolVar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 panose="020B0509020102050004" pitchFamily="49" charset="0"/>
              </a:rPr>
              <a:t>'b'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(x[k][i][j]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OnlyEnforceIf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(b)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(x[k][i][j] !=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OnlyEnforceIf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b.Not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(w[k][j] == w[k][i] + q[j-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OnlyEnforceIf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(b)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92453" y="395307"/>
            <a:ext cx="5191760" cy="1508338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92453" y="2269815"/>
            <a:ext cx="5191760" cy="1567496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697169" y="2453398"/>
            <a:ext cx="5242560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,K+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,N+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,N+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!= j: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b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model.NewBoolVar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 panose="020B0509020102050004" pitchFamily="49" charset="0"/>
              </a:rPr>
              <a:t>'b'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 u[k][j] &gt; u[k][i]).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OnlyEnforceIf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(b)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(u[k][j] &lt;= u[k][i]).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OnlyEnforceIf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b.Not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 u[k][j] &gt; u[k][i + N + M] 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OnlyEnforceIf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(b)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4015" y="4150723"/>
            <a:ext cx="112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13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. Weight on vehicles after passing point i has to be bigger than 0 or the weight of package at </a:t>
            </a:r>
          </a:p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   point i, and smaller than vehicle capacity or vehicle capacity minus weight of package at point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9631" y="4806541"/>
                <a:ext cx="69624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1,2,…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830638" indent="-38306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={0, 1,2,…2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31" y="4806541"/>
                <a:ext cx="6962406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11880" y="5637538"/>
            <a:ext cx="7143586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,K+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*N+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*M+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max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,q[i-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]) &lt;= w[k][i] &lt;=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min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(capacity[k-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],capacity[k-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]+q[i-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231" y="5470713"/>
            <a:ext cx="7110715" cy="887648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7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3" grpId="0" animBg="1"/>
      <p:bldP spid="14" grpId="0" animBg="1"/>
      <p:bldP spid="16" grpId="0"/>
      <p:bldP spid="17" grpId="0"/>
      <p:bldP spid="18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039812" y="2879882"/>
            <a:ext cx="3113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JetBrains Mono" panose="020B0509020102050004" pitchFamily="49" charset="0"/>
              </a:rPr>
              <a:t>Heuristic solution</a:t>
            </a:r>
          </a:p>
          <a:p>
            <a:r>
              <a:rPr lang="en-US" sz="1200" dirty="0">
                <a:latin typeface="JetBrains Mono Light" panose="020B0309020102050004" pitchFamily="49" charset="0"/>
              </a:rPr>
              <a:t>Initial value</a:t>
            </a:r>
          </a:p>
          <a:p>
            <a:r>
              <a:rPr lang="en-US" sz="1200" dirty="0">
                <a:latin typeface="JetBrains Mono Light" panose="020B0309020102050004" pitchFamily="49" charset="0"/>
              </a:rPr>
              <a:t>Main algorithm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39812" y="4847155"/>
            <a:ext cx="3569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JetBrains Mono" panose="020B0509020102050004" pitchFamily="49" charset="0"/>
              </a:rPr>
              <a:t>CP solution</a:t>
            </a:r>
          </a:p>
          <a:p>
            <a:r>
              <a:rPr lang="en-US" sz="1200" dirty="0">
                <a:latin typeface="JetBrains Mono Light" panose="020B0309020102050004" pitchFamily="49" charset="0"/>
              </a:rPr>
              <a:t>Constraints</a:t>
            </a:r>
          </a:p>
          <a:p>
            <a:r>
              <a:rPr lang="en-US" sz="1200" dirty="0">
                <a:latin typeface="JetBrains Mono Light" panose="020B0309020102050004" pitchFamily="49" charset="0"/>
              </a:rPr>
              <a:t>Objectives</a:t>
            </a:r>
          </a:p>
          <a:p>
            <a:r>
              <a:rPr lang="en-US" sz="1200" dirty="0">
                <a:latin typeface="JetBrains Mono Light" panose="020B0309020102050004" pitchFamily="49" charset="0"/>
              </a:rPr>
              <a:t>Data &amp; output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61313" y="2890859"/>
            <a:ext cx="27440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JetBrains Mono" panose="020B0509020102050004" pitchFamily="49" charset="0"/>
              </a:rPr>
              <a:t>MIP solution</a:t>
            </a:r>
          </a:p>
          <a:p>
            <a:pPr algn="r"/>
            <a:r>
              <a:rPr lang="en-US" sz="1200" dirty="0">
                <a:latin typeface="JetBrains Mono Light" panose="020B0309020102050004" pitchFamily="49" charset="0"/>
              </a:rPr>
              <a:t>Decision variables</a:t>
            </a:r>
          </a:p>
          <a:p>
            <a:pPr algn="r"/>
            <a:r>
              <a:rPr lang="en-US" sz="1200" dirty="0">
                <a:latin typeface="JetBrains Mono Light" panose="020B0309020102050004" pitchFamily="49" charset="0"/>
              </a:rPr>
              <a:t>Constraints</a:t>
            </a:r>
          </a:p>
          <a:p>
            <a:pPr algn="r"/>
            <a:r>
              <a:rPr lang="en-US" sz="1200" dirty="0">
                <a:latin typeface="JetBrains Mono Light" panose="020B0309020102050004" pitchFamily="49" charset="0"/>
              </a:rPr>
              <a:t>Objectives</a:t>
            </a:r>
          </a:p>
          <a:p>
            <a:pPr algn="r"/>
            <a:r>
              <a:rPr lang="en-US" sz="1200" dirty="0">
                <a:latin typeface="JetBrains Mono Light" panose="020B0309020102050004" pitchFamily="49" charset="0"/>
              </a:rPr>
              <a:t>Data &amp; </a:t>
            </a:r>
            <a:r>
              <a:rPr lang="en-US" sz="1200" dirty="0" smtClean="0">
                <a:latin typeface="JetBrains Mono Light" panose="020B0309020102050004" pitchFamily="49" charset="0"/>
              </a:rPr>
              <a:t>output</a:t>
            </a:r>
            <a:endParaRPr lang="en-US" sz="1200" dirty="0">
              <a:latin typeface="JetBrains Mono Light" panose="020B03090201020500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19796" y="4847155"/>
            <a:ext cx="2485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JetBrains Mono" panose="020B0509020102050004" pitchFamily="49" charset="0"/>
              </a:rPr>
              <a:t>Final analyze</a:t>
            </a:r>
          </a:p>
          <a:p>
            <a:pPr algn="r"/>
            <a:r>
              <a:rPr lang="en-US" sz="1200" dirty="0">
                <a:latin typeface="JetBrains Mono Light" panose="020B0309020102050004" pitchFamily="49" charset="0"/>
              </a:rPr>
              <a:t>Testing with different data </a:t>
            </a:r>
            <a:r>
              <a:rPr lang="en-US" sz="1200" dirty="0" smtClean="0">
                <a:latin typeface="JetBrains Mono Light" panose="020B0309020102050004" pitchFamily="49" charset="0"/>
              </a:rPr>
              <a:t>sets</a:t>
            </a:r>
          </a:p>
          <a:p>
            <a:pPr algn="r"/>
            <a:r>
              <a:rPr lang="en-US" sz="1200" dirty="0" smtClean="0">
                <a:latin typeface="JetBrains Mono Light" panose="020B0309020102050004" pitchFamily="49" charset="0"/>
              </a:rPr>
              <a:t>Analyze pros and cons</a:t>
            </a:r>
            <a:endParaRPr lang="en-US" sz="1200" dirty="0">
              <a:latin typeface="JetBrains Mono Light" panose="020B03090201020500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39812" y="943387"/>
            <a:ext cx="3219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JetBrains Mono" panose="020B0509020102050004" pitchFamily="49" charset="0"/>
              </a:rPr>
              <a:t>Project overview</a:t>
            </a:r>
          </a:p>
          <a:p>
            <a:r>
              <a:rPr lang="en-US" sz="1200" dirty="0">
                <a:latin typeface="JetBrains Mono Light" panose="020B0309020102050004" pitchFamily="49" charset="0"/>
              </a:rPr>
              <a:t>Project description</a:t>
            </a:r>
          </a:p>
          <a:p>
            <a:r>
              <a:rPr lang="en-US" sz="1200" dirty="0">
                <a:latin typeface="JetBrains Mono Light" panose="020B0309020102050004" pitchFamily="49" charset="0"/>
              </a:rPr>
              <a:t>Approach methods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23" y="2880044"/>
            <a:ext cx="2248478" cy="109408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23" y="4847155"/>
            <a:ext cx="2248478" cy="109408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3882" y="4847155"/>
            <a:ext cx="2274322" cy="109408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6651" y="2880044"/>
            <a:ext cx="2291553" cy="109408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423" y="721620"/>
            <a:ext cx="4010886" cy="149876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6991110" y="947780"/>
            <a:ext cx="45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JetBrains Mono" panose="020B0509020102050004" pitchFamily="49" charset="0"/>
              </a:rPr>
              <a:t>{table of contents}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78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1"/>
    </mc:Choice>
    <mc:Fallback xmlns="">
      <p:transition spd="slow" advTm="24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2" grpId="0"/>
      <p:bldP spid="53" grpId="0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97893" y="435145"/>
            <a:ext cx="6052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29236E"/>
                </a:solidFill>
                <a:latin typeface="JetBrains Mono" panose="020B0509020102050004" pitchFamily="49" charset="0"/>
              </a:rPr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5109" y="1751192"/>
                <a:ext cx="3717235" cy="90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09" y="1751192"/>
                <a:ext cx="3717235" cy="90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25109" y="1366372"/>
            <a:ext cx="533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9236E"/>
                </a:solidFill>
                <a:latin typeface="JetBrains Mono" panose="020B0509020102050004" pitchFamily="49" charset="0"/>
              </a:rPr>
              <a:t>Minimize the total travel distances </a:t>
            </a: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7375281" y="1497400"/>
            <a:ext cx="3630970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 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K 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c += x[k][i][j] * d[i][j]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model.Minimize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(c)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solver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cp_model.CpSolver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status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solver.Solve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(model)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64028" y="1366372"/>
            <a:ext cx="4053476" cy="1647052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0429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05651" y="2204861"/>
            <a:ext cx="1342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29236E"/>
                </a:solidFill>
                <a:latin typeface="JetBrains Mono" panose="020B0509020102050004" pitchFamily="49" charset="0"/>
              </a:rPr>
              <a:t>M	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5872" y="2989691"/>
            <a:ext cx="9236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29236E"/>
                </a:solidFill>
                <a:latin typeface="JetBrains Mono" panose="020B0509020102050004" pitchFamily="49" charset="0"/>
              </a:rPr>
              <a:t>I</a:t>
            </a:r>
            <a:endParaRPr lang="en-US" sz="9600" dirty="0">
              <a:solidFill>
                <a:srgbClr val="29236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6093" y="3774521"/>
            <a:ext cx="9236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29236E"/>
                </a:solidFill>
                <a:latin typeface="JetBrains Mono" panose="020B0509020102050004" pitchFamily="49" charset="0"/>
              </a:rPr>
              <a:t>P</a:t>
            </a:r>
            <a:endParaRPr lang="en-US" sz="9600" dirty="0">
              <a:solidFill>
                <a:srgbClr val="29236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707" y="1747952"/>
            <a:ext cx="10316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EC008C"/>
                </a:solidFill>
                <a:latin typeface="JetBrains Mono" panose="020B0509020102050004" pitchFamily="49" charset="0"/>
              </a:rPr>
              <a:t>&lt;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13030"/>
          <a:stretch/>
        </p:blipFill>
        <p:spPr>
          <a:xfrm>
            <a:off x="1817225" y="1039231"/>
            <a:ext cx="7385946" cy="50235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560560" y="1209040"/>
            <a:ext cx="2631440" cy="538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7701280" cy="660400"/>
          </a:xfrm>
          <a:prstGeom prst="rect">
            <a:avLst/>
          </a:prstGeom>
          <a:solidFill>
            <a:srgbClr val="635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8324" y="1386307"/>
            <a:ext cx="1300480" cy="471479"/>
          </a:xfrm>
          <a:prstGeom prst="rect">
            <a:avLst/>
          </a:prstGeom>
          <a:solidFill>
            <a:srgbClr val="635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76240" y="397820"/>
            <a:ext cx="3403600" cy="525159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31997" y="5619508"/>
            <a:ext cx="8360003" cy="1238492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5316" y="6419157"/>
            <a:ext cx="3403600" cy="438844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7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0.24519 0.2465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21305" y="1170501"/>
                <a:ext cx="7021597" cy="384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number of people</a:t>
                </a:r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number of packages</a:t>
                </a:r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number of vehicles</a:t>
                </a:r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the capacity of vehicle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the distance matrix</a:t>
                </a:r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weight of package on point i, where</a:t>
                </a:r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4"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1≤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𝑜𝑟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𝑖𝑓𝑁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05" y="1170501"/>
                <a:ext cx="7021597" cy="3848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39" y="3517440"/>
            <a:ext cx="381965" cy="439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40" y="1170501"/>
            <a:ext cx="381965" cy="4398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40" y="1660107"/>
            <a:ext cx="381965" cy="439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39" y="2099176"/>
            <a:ext cx="381965" cy="4398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39" y="2589719"/>
            <a:ext cx="381965" cy="4398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39" y="3026897"/>
            <a:ext cx="381965" cy="439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21304" y="5018606"/>
                <a:ext cx="10262696" cy="1382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number of person on point i, where</a:t>
                </a:r>
                <a:endPara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828800" lvl="3">
                  <a:lnSpc>
                    <a:spcPct val="125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𝑜𝑟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1≤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+1≤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≤2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04" y="5018606"/>
                <a:ext cx="10262696" cy="1382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1039339" y="5073883"/>
            <a:ext cx="381965" cy="4398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5702" y="345729"/>
            <a:ext cx="34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29236E"/>
                </a:solidFill>
                <a:latin typeface="JetBrains Mono" panose="020B0509020102050004" pitchFamily="49" charset="0"/>
              </a:rPr>
              <a:t>initialize data</a:t>
            </a:r>
          </a:p>
        </p:txBody>
      </p:sp>
    </p:spTree>
    <p:extLst>
      <p:ext uri="{BB962C8B-B14F-4D97-AF65-F5344CB8AC3E}">
        <p14:creationId xmlns:p14="http://schemas.microsoft.com/office/powerpoint/2010/main" val="127037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2"/>
              <p:cNvSpPr txBox="1"/>
              <p:nvPr/>
            </p:nvSpPr>
            <p:spPr>
              <a:xfrm>
                <a:off x="1256713" y="463344"/>
                <a:ext cx="9164320" cy="5892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2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6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6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1,2,…,</m:t>
                        </m:r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set of vehicles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2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={0,1,2, …,2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set of points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2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0,1,2,…,2</m:t>
                        </m:r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set of points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2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𝑘𝑖𝑗</m:t>
                        </m:r>
                      </m:sub>
                    </m:sSub>
                  </m:oMath>
                </a14:m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decision variable indicating whether vehicle k travel from point </a:t>
                </a:r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 point j </a:t>
                </a:r>
              </a:p>
              <a:p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vi-VN" sz="1600" dirty="0">
                  <a:solidFill>
                    <a:srgbClr val="000000"/>
                  </a:solidFill>
                  <a:latin typeface="JetBrains Mono" panose="020B050902010205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16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order of point i on vehicle k’s path</a:t>
                </a:r>
              </a:p>
              <a:p>
                <a:pPr marL="0" marR="0">
                  <a:lnSpc>
                    <a:spcPct val="12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0,2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∀ 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2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packages weight inside vehicle k after passing point </a:t>
                </a:r>
                <a:r>
                  <a:rPr lang="en-US" sz="1600" kern="1200" dirty="0" smtClean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0" marR="0">
                  <a:lnSpc>
                    <a:spcPct val="12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sz="1600" dirty="0">
                  <a:solidFill>
                    <a:srgbClr val="000000"/>
                  </a:solidFill>
                  <a:latin typeface="JetBrains Mono" panose="020B050902010205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2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sz="1600" kern="1200" dirty="0" smtClean="0">
                  <a:solidFill>
                    <a:srgbClr val="000000"/>
                  </a:solidFill>
                  <a:effectLst/>
                  <a:latin typeface="JetBrains Mono" panose="020B050902010205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2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𝑘𝑖</m:t>
                        </m:r>
                      </m:sub>
                    </m:sSub>
                    <m:r>
                      <a:rPr lang="en-US" sz="16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1600" b="0" i="0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kern="1200" dirty="0" smtClean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people inside vehicle [k] after passing point [i]</a:t>
                </a:r>
              </a:p>
              <a:p>
                <a:pPr marL="0" marR="0">
                  <a:lnSpc>
                    <a:spcPct val="12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∀ 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600" kern="1200" dirty="0" smtClean="0">
                    <a:solidFill>
                      <a:srgbClr val="000000"/>
                    </a:solidFill>
                    <a:effectLst/>
                    <a:latin typeface="JetBrains Mono" panose="020B05090201020500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713" y="463344"/>
                <a:ext cx="9164320" cy="5892319"/>
              </a:xfrm>
              <a:prstGeom prst="rect">
                <a:avLst/>
              </a:prstGeom>
              <a:blipFill>
                <a:blip r:embed="rId2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874750" y="927910"/>
            <a:ext cx="381965" cy="439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874749" y="1400327"/>
            <a:ext cx="381965" cy="4398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874748" y="1872744"/>
            <a:ext cx="381965" cy="439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874748" y="3207267"/>
            <a:ext cx="381965" cy="439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874748" y="4101744"/>
            <a:ext cx="381965" cy="439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20901" y="4591944"/>
                <a:ext cx="6096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1,2,…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={0, 1,2,…2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={0, 1,2,…2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901" y="4591944"/>
                <a:ext cx="6096000" cy="830997"/>
              </a:xfrm>
              <a:prstGeom prst="rect">
                <a:avLst/>
              </a:prstGeom>
              <a:blipFill>
                <a:blip r:embed="rId4"/>
                <a:stretch>
                  <a:fillRect b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875788" y="463344"/>
            <a:ext cx="381965" cy="439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132" t="26145" r="81046" b="36474"/>
          <a:stretch/>
        </p:blipFill>
        <p:spPr>
          <a:xfrm>
            <a:off x="874748" y="5516016"/>
            <a:ext cx="381965" cy="4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2378" y="209158"/>
            <a:ext cx="85255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spc="100" dirty="0">
                <a:latin typeface="JetBrains Mono" panose="020B0509020102050004" pitchFamily="49" charset="0"/>
              </a:rPr>
              <a:t>Exactly one vehicle goes in to point [j]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spc="100" dirty="0">
                <a:latin typeface="JetBrains Mono" panose="020B0509020102050004" pitchFamily="49" charset="0"/>
              </a:rPr>
              <a:t>Exactly one vehicle goes out of point [i]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spc="100" dirty="0">
                <a:latin typeface="JetBrains Mono" panose="020B0509020102050004" pitchFamily="49" charset="0"/>
              </a:rPr>
              <a:t>If vehicle [k] passes through point [h] it has to go into point [h] first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spc="100" dirty="0">
                <a:latin typeface="JetBrains Mono" panose="020B0509020102050004" pitchFamily="49" charset="0"/>
              </a:rPr>
              <a:t>All vehicles start and end at point [0]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spc="100" dirty="0">
                <a:latin typeface="JetBrains Mono" panose="020B0509020102050004" pitchFamily="49" charset="0"/>
              </a:rPr>
              <a:t>Order of point [0] in all vehicles path is equal to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spc="100" dirty="0">
                <a:latin typeface="JetBrains Mono" panose="020B0509020102050004" pitchFamily="49" charset="0"/>
              </a:rPr>
              <a:t>If vehicle k goes through pick up point [i], it have to go through the corresponding deliver point [</a:t>
            </a:r>
            <a:r>
              <a:rPr lang="en-US" sz="1200" spc="100" dirty="0" err="1">
                <a:latin typeface="JetBrains Mono" panose="020B0509020102050004" pitchFamily="49" charset="0"/>
              </a:rPr>
              <a:t>i+N+M</a:t>
            </a:r>
            <a:r>
              <a:rPr lang="en-US" sz="1200" spc="100" dirty="0">
                <a:latin typeface="JetBrains Mono" panose="020B0509020102050004" pitchFamily="49" charset="0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spc="100" dirty="0">
                <a:latin typeface="JetBrains Mono" panose="020B0509020102050004" pitchFamily="49" charset="0"/>
              </a:rPr>
              <a:t>Vehicles must go through pick up point [i] before go through corresponding deliver point [</a:t>
            </a:r>
            <a:r>
              <a:rPr lang="en-US" sz="1200" spc="100" dirty="0" err="1">
                <a:latin typeface="JetBrains Mono" panose="020B0509020102050004" pitchFamily="49" charset="0"/>
              </a:rPr>
              <a:t>i+M+N</a:t>
            </a:r>
            <a:r>
              <a:rPr lang="en-US" sz="1200" spc="100" dirty="0">
                <a:latin typeface="JetBrains Mono" panose="020B0509020102050004" pitchFamily="49" charset="0"/>
              </a:rPr>
              <a:t>] </a:t>
            </a:r>
            <a:endParaRPr lang="vi-VN" sz="1200" spc="100" dirty="0">
              <a:latin typeface="JetBrains Mono" panose="020B050902010205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spc="100" dirty="0">
                <a:latin typeface="JetBrains Mono" panose="020B0509020102050004" pitchFamily="49" charset="0"/>
              </a:rPr>
              <a:t>Weight inside vehicle [k] after passing point [0] is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spc="100" dirty="0">
                <a:latin typeface="JetBrains Mono" panose="020B0509020102050004" pitchFamily="49" charset="0"/>
              </a:rPr>
              <a:t>Max (0, weight in point [i]) &lt; Current weight in vehicle [k] after go through point [i] &lt; Max (Vehicle package capacity, Vehicle package capacity – weight in point [i]</a:t>
            </a:r>
          </a:p>
          <a:p>
            <a:endParaRPr lang="en-US" sz="1200" u="sng" dirty="0">
              <a:solidFill>
                <a:srgbClr val="29236E"/>
              </a:solidFill>
              <a:latin typeface="JetBrains Mono" panose="020B05090201020500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0387" y="4740341"/>
            <a:ext cx="8535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200" spc="100" dirty="0" smtClean="0">
                <a:latin typeface="JetBrains Mono" panose="020B0509020102050004" pitchFamily="49" charset="0"/>
              </a:rPr>
              <a:t>1</a:t>
            </a:r>
            <a:r>
              <a:rPr lang="en-US" sz="1200" spc="100" dirty="0">
                <a:latin typeface="JetBrains Mono" panose="020B0509020102050004" pitchFamily="49" charset="0"/>
              </a:rPr>
              <a:t>3</a:t>
            </a:r>
            <a:r>
              <a:rPr lang="vi-VN" sz="1200" spc="100" dirty="0" smtClean="0">
                <a:latin typeface="JetBrains Mono" panose="020B0509020102050004" pitchFamily="49" charset="0"/>
              </a:rPr>
              <a:t>. </a:t>
            </a:r>
            <a:r>
              <a:rPr lang="en-US" sz="1200" spc="100" dirty="0">
                <a:latin typeface="JetBrains Mono" panose="020B0509020102050004" pitchFamily="49" charset="0"/>
              </a:rPr>
              <a:t>If vehicles [k] goes to a human pickup point [i], it has to go to </a:t>
            </a:r>
            <a:r>
              <a:rPr lang="vi-VN" sz="1200" spc="100" dirty="0">
                <a:latin typeface="JetBrains Mono" panose="020B0509020102050004" pitchFamily="49" charset="0"/>
              </a:rPr>
              <a:t>  </a:t>
            </a:r>
          </a:p>
          <a:p>
            <a:r>
              <a:rPr lang="vi-VN" sz="1200" spc="100" dirty="0">
                <a:latin typeface="JetBrains Mono" panose="020B0509020102050004" pitchFamily="49" charset="0"/>
              </a:rPr>
              <a:t>    </a:t>
            </a:r>
            <a:r>
              <a:rPr lang="en-US" sz="1200" spc="100" dirty="0">
                <a:latin typeface="JetBrains Mono" panose="020B0509020102050004" pitchFamily="49" charset="0"/>
              </a:rPr>
              <a:t>corresponding deliver point [</a:t>
            </a:r>
            <a:r>
              <a:rPr lang="en-US" sz="1200" spc="100" dirty="0" err="1">
                <a:latin typeface="JetBrains Mono" panose="020B0509020102050004" pitchFamily="49" charset="0"/>
              </a:rPr>
              <a:t>i+N+M</a:t>
            </a:r>
            <a:r>
              <a:rPr lang="en-US" sz="1200" spc="100" dirty="0">
                <a:latin typeface="JetBrains Mono" panose="020B0509020102050004" pitchFamily="49" charset="0"/>
              </a:rPr>
              <a:t>] before going to another human pickup </a:t>
            </a:r>
            <a:endParaRPr lang="en-US" sz="1200" spc="100" dirty="0" smtClean="0">
              <a:latin typeface="JetBrains Mono" panose="020B0509020102050004" pitchFamily="49" charset="0"/>
            </a:endParaRPr>
          </a:p>
          <a:p>
            <a:r>
              <a:rPr lang="en-US" sz="1200" spc="100" dirty="0">
                <a:latin typeface="JetBrains Mono" panose="020B0509020102050004" pitchFamily="49" charset="0"/>
              </a:rPr>
              <a:t> </a:t>
            </a:r>
            <a:r>
              <a:rPr lang="en-US" sz="1200" spc="100" dirty="0" smtClean="0">
                <a:latin typeface="JetBrains Mono" panose="020B0509020102050004" pitchFamily="49" charset="0"/>
              </a:rPr>
              <a:t>   point </a:t>
            </a:r>
            <a:r>
              <a:rPr lang="en-US" sz="1200" spc="100" dirty="0">
                <a:latin typeface="JetBrains Mono" panose="020B0509020102050004" pitchFamily="49" charset="0"/>
              </a:rPr>
              <a:t>[j]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0387" y="2868371"/>
            <a:ext cx="85175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200" spc="100" dirty="0">
                <a:latin typeface="JetBrains Mono" panose="020B0509020102050004" pitchFamily="49" charset="0"/>
              </a:rPr>
              <a:t>1</a:t>
            </a:r>
            <a:r>
              <a:rPr lang="en-US" sz="1200" spc="100" dirty="0">
                <a:latin typeface="JetBrains Mono" panose="020B0509020102050004" pitchFamily="49" charset="0"/>
              </a:rPr>
              <a:t>0</a:t>
            </a:r>
            <a:r>
              <a:rPr lang="vi-VN" sz="1200" spc="100" dirty="0">
                <a:latin typeface="JetBrains Mono" panose="020B0509020102050004" pitchFamily="49" charset="0"/>
              </a:rPr>
              <a:t>. </a:t>
            </a:r>
            <a:r>
              <a:rPr lang="en-US" sz="1200" spc="100" dirty="0">
                <a:latin typeface="JetBrains Mono" panose="020B0509020102050004" pitchFamily="49" charset="0"/>
              </a:rPr>
              <a:t>Order of point [j] in vehicle [k] path is equal to the order of point </a:t>
            </a:r>
            <a:endParaRPr lang="en-US" sz="1200" spc="100" dirty="0" smtClean="0">
              <a:latin typeface="JetBrains Mono" panose="020B0509020102050004" pitchFamily="49" charset="0"/>
            </a:endParaRPr>
          </a:p>
          <a:p>
            <a:r>
              <a:rPr lang="en-US" sz="1200" spc="100" dirty="0">
                <a:latin typeface="JetBrains Mono" panose="020B0509020102050004" pitchFamily="49" charset="0"/>
              </a:rPr>
              <a:t> </a:t>
            </a:r>
            <a:r>
              <a:rPr lang="en-US" sz="1200" spc="100" dirty="0" smtClean="0">
                <a:latin typeface="JetBrains Mono" panose="020B0509020102050004" pitchFamily="49" charset="0"/>
              </a:rPr>
              <a:t>   [</a:t>
            </a:r>
            <a:r>
              <a:rPr lang="en-US" sz="1200" spc="100" dirty="0">
                <a:latin typeface="JetBrains Mono" panose="020B0509020102050004" pitchFamily="49" charset="0"/>
              </a:rPr>
              <a:t>i] plus 1 if vehicle [k] goes from point [i] to point [j]</a:t>
            </a:r>
            <a:endParaRPr lang="vi-VN" sz="1200" spc="100" dirty="0">
              <a:latin typeface="JetBrains Mono" panose="020B0509020102050004" pitchFamily="49" charset="0"/>
            </a:endParaRPr>
          </a:p>
          <a:p>
            <a:r>
              <a:rPr lang="vi-VN" sz="1200" spc="100" dirty="0">
                <a:latin typeface="JetBrains Mono" panose="020B0509020102050004" pitchFamily="49" charset="0"/>
              </a:rPr>
              <a:t>1</a:t>
            </a:r>
            <a:r>
              <a:rPr lang="en-US" sz="1200" spc="100" dirty="0">
                <a:latin typeface="JetBrains Mono" panose="020B0509020102050004" pitchFamily="49" charset="0"/>
              </a:rPr>
              <a:t>1</a:t>
            </a:r>
            <a:r>
              <a:rPr lang="vi-VN" sz="1200" spc="100" dirty="0">
                <a:latin typeface="JetBrains Mono" panose="020B0509020102050004" pitchFamily="49" charset="0"/>
              </a:rPr>
              <a:t>. </a:t>
            </a:r>
            <a:r>
              <a:rPr lang="en-US" sz="1200" spc="100" dirty="0">
                <a:latin typeface="JetBrains Mono" panose="020B0509020102050004" pitchFamily="49" charset="0"/>
              </a:rPr>
              <a:t>Current weight in vehicle [k] after going through point [j] is equal to </a:t>
            </a:r>
            <a:endParaRPr lang="en-US" sz="1200" spc="100" dirty="0" smtClean="0">
              <a:latin typeface="JetBrains Mono" panose="020B0509020102050004" pitchFamily="49" charset="0"/>
            </a:endParaRPr>
          </a:p>
          <a:p>
            <a:r>
              <a:rPr lang="en-US" sz="1200" spc="100" dirty="0">
                <a:latin typeface="JetBrains Mono" panose="020B0509020102050004" pitchFamily="49" charset="0"/>
              </a:rPr>
              <a:t> </a:t>
            </a:r>
            <a:r>
              <a:rPr lang="en-US" sz="1200" spc="100" dirty="0" smtClean="0">
                <a:latin typeface="JetBrains Mono" panose="020B0509020102050004" pitchFamily="49" charset="0"/>
              </a:rPr>
              <a:t>   the </a:t>
            </a:r>
            <a:r>
              <a:rPr lang="en-US" sz="1200" spc="100" dirty="0">
                <a:latin typeface="JetBrains Mono" panose="020B0509020102050004" pitchFamily="49" charset="0"/>
              </a:rPr>
              <a:t>weight in vehicle [k] after going through point [i] plus weight in </a:t>
            </a:r>
            <a:endParaRPr lang="en-US" sz="1200" spc="100" dirty="0" smtClean="0">
              <a:latin typeface="JetBrains Mono" panose="020B0509020102050004" pitchFamily="49" charset="0"/>
            </a:endParaRPr>
          </a:p>
          <a:p>
            <a:r>
              <a:rPr lang="en-US" sz="1200" spc="100" dirty="0">
                <a:latin typeface="JetBrains Mono" panose="020B0509020102050004" pitchFamily="49" charset="0"/>
              </a:rPr>
              <a:t> </a:t>
            </a:r>
            <a:r>
              <a:rPr lang="en-US" sz="1200" spc="100" dirty="0" smtClean="0">
                <a:latin typeface="JetBrains Mono" panose="020B0509020102050004" pitchFamily="49" charset="0"/>
              </a:rPr>
              <a:t>   point </a:t>
            </a:r>
            <a:r>
              <a:rPr lang="en-US" sz="1200" spc="100" dirty="0">
                <a:latin typeface="JetBrains Mono" panose="020B0509020102050004" pitchFamily="49" charset="0"/>
              </a:rPr>
              <a:t>[j] if  if vehicle [k] goes from point [i] to point [j]</a:t>
            </a:r>
            <a:endParaRPr lang="vi-VN" sz="1200" spc="100" dirty="0">
              <a:latin typeface="JetBrains Mono" panose="020B0509020102050004" pitchFamily="49" charset="0"/>
            </a:endParaRPr>
          </a:p>
          <a:p>
            <a:r>
              <a:rPr lang="vi-VN" sz="1200" spc="100" dirty="0">
                <a:latin typeface="JetBrains Mono" panose="020B0509020102050004" pitchFamily="49" charset="0"/>
              </a:rPr>
              <a:t>1</a:t>
            </a:r>
            <a:r>
              <a:rPr lang="en-US" sz="1200" spc="100" dirty="0">
                <a:latin typeface="JetBrains Mono" panose="020B0509020102050004" pitchFamily="49" charset="0"/>
              </a:rPr>
              <a:t>2</a:t>
            </a:r>
            <a:r>
              <a:rPr lang="vi-VN" sz="1200" spc="100" dirty="0">
                <a:latin typeface="JetBrains Mono" panose="020B0509020102050004" pitchFamily="49" charset="0"/>
              </a:rPr>
              <a:t>. </a:t>
            </a:r>
            <a:r>
              <a:rPr lang="en-US" sz="1200" spc="100" dirty="0">
                <a:latin typeface="JetBrains Mono" panose="020B0509020102050004" pitchFamily="49" charset="0"/>
              </a:rPr>
              <a:t>Number of people in vehicle [k] after going through point [j] is equal </a:t>
            </a:r>
            <a:endParaRPr lang="en-US" sz="1200" spc="100" dirty="0" smtClean="0">
              <a:latin typeface="JetBrains Mono" panose="020B0509020102050004" pitchFamily="49" charset="0"/>
            </a:endParaRPr>
          </a:p>
          <a:p>
            <a:r>
              <a:rPr lang="en-US" sz="1200" spc="100" dirty="0">
                <a:latin typeface="JetBrains Mono" panose="020B0509020102050004" pitchFamily="49" charset="0"/>
              </a:rPr>
              <a:t> </a:t>
            </a:r>
            <a:r>
              <a:rPr lang="en-US" sz="1200" spc="100" dirty="0" smtClean="0">
                <a:latin typeface="JetBrains Mono" panose="020B0509020102050004" pitchFamily="49" charset="0"/>
              </a:rPr>
              <a:t>   to </a:t>
            </a:r>
            <a:r>
              <a:rPr lang="en-US" sz="1200" spc="100" dirty="0">
                <a:latin typeface="JetBrains Mono" panose="020B0509020102050004" pitchFamily="49" charset="0"/>
              </a:rPr>
              <a:t>the number of people in vehicle [k] after going through point [i] </a:t>
            </a:r>
            <a:endParaRPr lang="en-US" sz="1200" spc="100" dirty="0" smtClean="0">
              <a:latin typeface="JetBrains Mono" panose="020B0509020102050004" pitchFamily="49" charset="0"/>
            </a:endParaRPr>
          </a:p>
          <a:p>
            <a:r>
              <a:rPr lang="en-US" sz="1200" spc="100" dirty="0">
                <a:latin typeface="JetBrains Mono" panose="020B0509020102050004" pitchFamily="49" charset="0"/>
              </a:rPr>
              <a:t> </a:t>
            </a:r>
            <a:r>
              <a:rPr lang="en-US" sz="1200" spc="100" dirty="0" smtClean="0">
                <a:latin typeface="JetBrains Mono" panose="020B0509020102050004" pitchFamily="49" charset="0"/>
              </a:rPr>
              <a:t>   plus </a:t>
            </a:r>
            <a:r>
              <a:rPr lang="en-US" sz="1200" spc="100" dirty="0">
                <a:latin typeface="JetBrains Mono" panose="020B0509020102050004" pitchFamily="49" charset="0"/>
              </a:rPr>
              <a:t>the number of people in point [j] if the vehicle k goes from point </a:t>
            </a:r>
            <a:endParaRPr lang="en-US" sz="1200" spc="100" dirty="0" smtClean="0">
              <a:latin typeface="JetBrains Mono" panose="020B0509020102050004" pitchFamily="49" charset="0"/>
            </a:endParaRPr>
          </a:p>
          <a:p>
            <a:r>
              <a:rPr lang="en-US" sz="1200" spc="100" dirty="0">
                <a:latin typeface="JetBrains Mono" panose="020B0509020102050004" pitchFamily="49" charset="0"/>
              </a:rPr>
              <a:t> </a:t>
            </a:r>
            <a:r>
              <a:rPr lang="en-US" sz="1200" spc="100" dirty="0" smtClean="0">
                <a:latin typeface="JetBrains Mono" panose="020B0509020102050004" pitchFamily="49" charset="0"/>
              </a:rPr>
              <a:t>   [</a:t>
            </a:r>
            <a:r>
              <a:rPr lang="en-US" sz="1200" spc="100" dirty="0">
                <a:latin typeface="JetBrains Mono" panose="020B0509020102050004" pitchFamily="49" charset="0"/>
              </a:rPr>
              <a:t>i] to point [j]</a:t>
            </a:r>
          </a:p>
          <a:p>
            <a:pPr marL="342900" indent="-342900">
              <a:buFont typeface="+mj-lt"/>
              <a:buAutoNum type="arabicPeriod"/>
            </a:pPr>
            <a:endParaRPr lang="en-US" sz="1200" spc="100" dirty="0">
              <a:latin typeface="JetBrains Mono" panose="020B05090201020500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200" spc="100" dirty="0">
              <a:latin typeface="JetBrains Mono" panose="020B05090201020500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0387" y="5549031"/>
            <a:ext cx="8317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200" spc="100" dirty="0" smtClean="0">
                <a:latin typeface="JetBrains Mono" panose="020B0509020102050004" pitchFamily="49" charset="0"/>
              </a:rPr>
              <a:t>1</a:t>
            </a:r>
            <a:r>
              <a:rPr lang="en-US" sz="1200" spc="100" dirty="0">
                <a:latin typeface="JetBrains Mono" panose="020B0509020102050004" pitchFamily="49" charset="0"/>
              </a:rPr>
              <a:t>4</a:t>
            </a:r>
            <a:r>
              <a:rPr lang="vi-VN" sz="1200" spc="100" dirty="0" smtClean="0">
                <a:latin typeface="JetBrains Mono" panose="020B0509020102050004" pitchFamily="49" charset="0"/>
              </a:rPr>
              <a:t>. </a:t>
            </a:r>
            <a:r>
              <a:rPr lang="en-US" sz="1200" spc="100" dirty="0">
                <a:latin typeface="JetBrains Mono" panose="020B0509020102050004" pitchFamily="49" charset="0"/>
              </a:rPr>
              <a:t>Max (0, Number of people in point [i]) &lt; Number of person in vehicle [k] </a:t>
            </a:r>
            <a:endParaRPr lang="vi-VN" sz="1200" spc="100" dirty="0">
              <a:latin typeface="JetBrains Mono" panose="020B0509020102050004" pitchFamily="49" charset="0"/>
            </a:endParaRPr>
          </a:p>
          <a:p>
            <a:r>
              <a:rPr lang="vi-VN" sz="1200" spc="100" dirty="0">
                <a:latin typeface="JetBrains Mono" panose="020B0509020102050004" pitchFamily="49" charset="0"/>
              </a:rPr>
              <a:t>    </a:t>
            </a:r>
            <a:r>
              <a:rPr lang="en-US" sz="1200" spc="100" dirty="0">
                <a:latin typeface="JetBrains Mono" panose="020B0509020102050004" pitchFamily="49" charset="0"/>
              </a:rPr>
              <a:t>after go through point [i] &lt; Max (Vehicle people capacity, Vehicle </a:t>
            </a:r>
            <a:endParaRPr lang="vi-VN" sz="1200" spc="100" dirty="0">
              <a:latin typeface="JetBrains Mono" panose="020B0509020102050004" pitchFamily="49" charset="0"/>
            </a:endParaRPr>
          </a:p>
          <a:p>
            <a:r>
              <a:rPr lang="vi-VN" sz="1200" spc="100" dirty="0">
                <a:latin typeface="JetBrains Mono" panose="020B0509020102050004" pitchFamily="49" charset="0"/>
              </a:rPr>
              <a:t>    </a:t>
            </a:r>
            <a:r>
              <a:rPr lang="en-US" sz="1200" spc="100" dirty="0">
                <a:latin typeface="JetBrains Mono" panose="020B0509020102050004" pitchFamily="49" charset="0"/>
              </a:rPr>
              <a:t>people capacity – number of people in point [i</a:t>
            </a:r>
            <a:r>
              <a:rPr lang="en-US" sz="1200" spc="100" dirty="0" smtClean="0">
                <a:latin typeface="JetBrains Mono" panose="020B0509020102050004" pitchFamily="49" charset="0"/>
              </a:rPr>
              <a:t>])</a:t>
            </a:r>
          </a:p>
          <a:p>
            <a:r>
              <a:rPr lang="en-US" sz="1200" spc="100" dirty="0" smtClean="0">
                <a:latin typeface="JetBrains Mono" panose="020B0509020102050004" pitchFamily="49" charset="0"/>
              </a:rPr>
              <a:t>15.</a:t>
            </a:r>
            <a:r>
              <a:rPr lang="vi-VN" sz="1200" spc="100" dirty="0" smtClean="0">
                <a:latin typeface="JetBrains Mono" panose="020B0509020102050004" pitchFamily="49" charset="0"/>
              </a:rPr>
              <a:t> </a:t>
            </a:r>
            <a:r>
              <a:rPr lang="en-US" sz="1200" spc="100" dirty="0">
                <a:latin typeface="JetBrains Mono" panose="020B0509020102050004" pitchFamily="49" charset="0"/>
              </a:rPr>
              <a:t>Number of people inside vehicle [k] after </a:t>
            </a:r>
          </a:p>
          <a:p>
            <a:r>
              <a:rPr lang="en-US" sz="1200" spc="100" dirty="0">
                <a:latin typeface="JetBrains Mono" panose="020B0509020102050004" pitchFamily="49" charset="0"/>
              </a:rPr>
              <a:t>   </a:t>
            </a:r>
            <a:r>
              <a:rPr lang="en-US" sz="1200" spc="100" dirty="0" smtClean="0">
                <a:latin typeface="JetBrains Mono" panose="020B0509020102050004" pitchFamily="49" charset="0"/>
              </a:rPr>
              <a:t> passing </a:t>
            </a:r>
            <a:r>
              <a:rPr lang="en-US" sz="1200" spc="100" dirty="0">
                <a:latin typeface="JetBrains Mono" panose="020B0509020102050004" pitchFamily="49" charset="0"/>
              </a:rPr>
              <a:t>point [0] is 0</a:t>
            </a:r>
          </a:p>
          <a:p>
            <a:endParaRPr lang="en-US" sz="1200" spc="100" dirty="0">
              <a:latin typeface="JetBrains Mono" panose="020B05090201020500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897" y="2670397"/>
            <a:ext cx="9740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{</a:t>
            </a:r>
            <a:endParaRPr lang="en-US" sz="15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5356" t="16895" r="31433" b="38432"/>
          <a:stretch/>
        </p:blipFill>
        <p:spPr>
          <a:xfrm>
            <a:off x="2517016" y="0"/>
            <a:ext cx="997132" cy="28683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3417" y="5718571"/>
            <a:ext cx="1776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JetBrains Mono" panose="020B0509020102050004" pitchFamily="49" charset="0"/>
              </a:rPr>
              <a:t>And</a:t>
            </a:r>
            <a:r>
              <a:rPr lang="vi-VN" sz="1600" dirty="0" smtClean="0">
                <a:solidFill>
                  <a:srgbClr val="0070C0"/>
                </a:solidFill>
                <a:latin typeface="JetBrains Mono" panose="020B0509020102050004" pitchFamily="49" charset="0"/>
              </a:rPr>
              <a:t> </a:t>
            </a:r>
            <a:r>
              <a:rPr lang="vi-VN" sz="1600" dirty="0">
                <a:solidFill>
                  <a:srgbClr val="0070C0"/>
                </a:solidFill>
                <a:latin typeface="JetBrains Mono" panose="020B0509020102050004" pitchFamily="49" charset="0"/>
              </a:rPr>
              <a:t>add this</a:t>
            </a:r>
          </a:p>
          <a:p>
            <a:r>
              <a:rPr lang="vi-VN" sz="1600" dirty="0">
                <a:solidFill>
                  <a:srgbClr val="0070C0"/>
                </a:solidFill>
                <a:latin typeface="JetBrains Mono" panose="020B0509020102050004" pitchFamily="49" charset="0"/>
              </a:rPr>
              <a:t>constraint</a:t>
            </a:r>
            <a:endParaRPr lang="en-US" sz="1600" dirty="0">
              <a:solidFill>
                <a:srgbClr val="0070C0"/>
              </a:solidFill>
              <a:latin typeface="JetBrains Mono" panose="020B05090201020500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417" y="4740341"/>
            <a:ext cx="2088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JetBrains Mono" panose="020B0509020102050004" pitchFamily="49" charset="0"/>
              </a:rPr>
              <a:t>We</a:t>
            </a:r>
            <a:r>
              <a:rPr lang="vi-VN" sz="1600" dirty="0" smtClean="0">
                <a:solidFill>
                  <a:srgbClr val="0070C0"/>
                </a:solidFill>
                <a:latin typeface="JetBrains Mono" panose="020B0509020102050004" pitchFamily="49" charset="0"/>
              </a:rPr>
              <a:t> </a:t>
            </a:r>
            <a:r>
              <a:rPr lang="vi-VN" sz="1600" dirty="0">
                <a:solidFill>
                  <a:srgbClr val="0070C0"/>
                </a:solidFill>
                <a:latin typeface="JetBrains Mono" panose="020B0509020102050004" pitchFamily="49" charset="0"/>
              </a:rPr>
              <a:t>remove this</a:t>
            </a:r>
          </a:p>
          <a:p>
            <a:r>
              <a:rPr lang="vi-VN" sz="1600" dirty="0">
                <a:solidFill>
                  <a:srgbClr val="0070C0"/>
                </a:solidFill>
                <a:latin typeface="JetBrains Mono" panose="020B0509020102050004" pitchFamily="49" charset="0"/>
              </a:rPr>
              <a:t>constraint</a:t>
            </a:r>
            <a:endParaRPr lang="en-US" sz="1600" dirty="0">
              <a:solidFill>
                <a:srgbClr val="0070C0"/>
              </a:solidFill>
              <a:latin typeface="JetBrains Mono" panose="020B05090201020500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52244" y="4908155"/>
            <a:ext cx="79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3417" y="3307942"/>
            <a:ext cx="21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rgbClr val="0070C0"/>
                </a:solidFill>
                <a:latin typeface="JetBrains Mono" panose="020B0509020102050004" pitchFamily="49" charset="0"/>
              </a:rPr>
              <a:t>We use different implementation</a:t>
            </a:r>
            <a:endParaRPr lang="en-US" sz="1600" dirty="0">
              <a:solidFill>
                <a:srgbClr val="0070C0"/>
              </a:solidFill>
              <a:latin typeface="JetBrains Mono" panose="020B05090201020500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417" y="1183538"/>
            <a:ext cx="21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rgbClr val="0070C0"/>
                </a:solidFill>
                <a:latin typeface="JetBrains Mono" panose="020B0509020102050004" pitchFamily="49" charset="0"/>
              </a:rPr>
              <a:t>We use the same implementation</a:t>
            </a:r>
            <a:endParaRPr lang="en-US" sz="1600" dirty="0">
              <a:solidFill>
                <a:srgbClr val="0070C0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4485" y="5218171"/>
            <a:ext cx="8096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5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{</a:t>
            </a:r>
            <a:endParaRPr lang="en-US" sz="115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514" y="2545093"/>
            <a:ext cx="2341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9CC"/>
                </a:solidFill>
                <a:latin typeface="JetBrains Mono" panose="020B0509020102050004" pitchFamily="49" charset="0"/>
              </a:rPr>
              <a:t>This is CP</a:t>
            </a:r>
          </a:p>
          <a:p>
            <a:r>
              <a:rPr lang="en-US" sz="2400" dirty="0" smtClean="0">
                <a:solidFill>
                  <a:srgbClr val="0099CC"/>
                </a:solidFill>
                <a:latin typeface="JetBrains Mono" panose="020B0509020102050004" pitchFamily="49" charset="0"/>
              </a:rPr>
              <a:t>Constraints</a:t>
            </a:r>
            <a:endParaRPr lang="en-US" sz="2400" dirty="0">
              <a:solidFill>
                <a:srgbClr val="0099CC"/>
              </a:solidFill>
              <a:latin typeface="JetBrains Mono" panose="020B05090201020500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42544" y="209158"/>
            <a:ext cx="0" cy="5141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35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/>
      <p:bldP spid="25" grpId="0"/>
      <p:bldP spid="26" grpId="0"/>
      <p:bldP spid="14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39" y="284480"/>
            <a:ext cx="998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u="sng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Constraints</a:t>
            </a:r>
            <a:r>
              <a:rPr lang="en-US" sz="2400" u="sng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 with different implementation</a:t>
            </a:r>
            <a:endParaRPr lang="en-US" sz="2400" u="sng" dirty="0">
              <a:solidFill>
                <a:srgbClr val="29236E"/>
              </a:solidFill>
              <a:latin typeface="JetBrains Mono" panose="020B050902010205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31" y="3757649"/>
            <a:ext cx="5532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2. 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If vehicles go from point i to j, the weight  </a:t>
            </a:r>
          </a:p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  on vehicle after point j = weight after </a:t>
            </a:r>
          </a:p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  point i + weight at point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78085" y="4544704"/>
                <a:ext cx="3912243" cy="624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vi-VN" sz="1600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(1 −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85" y="4544704"/>
                <a:ext cx="3912243" cy="624402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91631" y="930933"/>
            <a:ext cx="5532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1. 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If vehicles go from point i to j, the </a:t>
            </a:r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order of  </a:t>
            </a:r>
          </a:p>
          <a:p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  point j in path is order of point i +1</a:t>
            </a:r>
            <a:endParaRPr lang="en-US" sz="1400" dirty="0">
              <a:solidFill>
                <a:srgbClr val="29236E"/>
              </a:solidFill>
              <a:latin typeface="JetBrains Mono" panose="020B0509020102050004" pitchFamily="49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098644" y="2582818"/>
            <a:ext cx="10788556" cy="784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K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!= j: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solver.Add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(u[k][i] - u[k][j] + 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* x[k][i][j] + 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 * x[k][j][i] 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78086" y="2464827"/>
            <a:ext cx="10289353" cy="1020812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78088" y="1442962"/>
                <a:ext cx="9781352" cy="87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vi-VN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vi-V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vi-V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vi-V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vi-V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vi-V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vi-VN" sz="16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vi-V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kij</m:t>
                          </m:r>
                        </m:sub>
                      </m:sSub>
                      <m:r>
                        <a:rPr lang="vi-V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vi-V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vi-V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vi-VN" sz="1600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vi-V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kj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sz="1600" b="0" i="1" smtClean="0"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vi-VN" sz="1600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vi-V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vi-VN" sz="1600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vi-VN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vi-VN" sz="1600" i="1" dirty="0">
                  <a:latin typeface="Cambria Math" panose="02040503050406030204" pitchFamily="18" charset="0"/>
                </a:endParaRPr>
              </a:p>
              <a:p>
                <a:endParaRPr lang="vi-VN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88" y="1442962"/>
                <a:ext cx="9781352" cy="873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049206" y="5610480"/>
            <a:ext cx="12141296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K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solver.Add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(w[k][j] &gt;= w[k][i] + q[j 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9999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- x[k][i][j]))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8085" y="5426957"/>
            <a:ext cx="10289353" cy="1020812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5" grpId="0"/>
      <p:bldP spid="17" grpId="0"/>
      <p:bldP spid="20" grpId="0"/>
      <p:bldP spid="22" grpId="0" animBg="1"/>
      <p:bldP spid="23" grpId="0"/>
      <p:bldP spid="24" grpId="0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975" y="1204565"/>
            <a:ext cx="5974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3. 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If vehicles go from point i to j, </a:t>
            </a:r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number of perple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</a:t>
            </a:r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</a:t>
            </a:r>
          </a:p>
          <a:p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  in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vehicle after point j = </a:t>
            </a:r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number of people in </a:t>
            </a:r>
          </a:p>
          <a:p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  vehicle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after point i + </a:t>
            </a:r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number of people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at</a:t>
            </a:r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point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07655" y="2009253"/>
                <a:ext cx="4429249" cy="624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𝑝𝑒𝑟𝑠𝑜𝑛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𝑝𝑒𝑟𝑠𝑜𝑛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vi-VN" sz="1600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(1 −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55" y="2009253"/>
                <a:ext cx="4429249" cy="624402"/>
              </a:xfrm>
              <a:prstGeom prst="rect">
                <a:avLst/>
              </a:prstGeom>
              <a:blipFill>
                <a:blip r:embed="rId2"/>
                <a:stretch>
                  <a:fillRect l="-138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8051" y="2967203"/>
            <a:ext cx="6309360" cy="784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K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!= j: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solver.Add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(p[k][j] &gt;= p[k][i] + person[j 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9999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- x[k][i][j]))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7655" y="2849212"/>
            <a:ext cx="7271832" cy="1020812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6239" y="284480"/>
            <a:ext cx="998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u="sng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Constraints</a:t>
            </a:r>
            <a:r>
              <a:rPr lang="en-US" sz="2400" u="sng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 with different implementation</a:t>
            </a:r>
            <a:endParaRPr lang="en-US" sz="2400" u="sng" dirty="0">
              <a:solidFill>
                <a:srgbClr val="29236E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8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54524" y="4774547"/>
            <a:ext cx="9154160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K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c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j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N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2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* M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!= j: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    c += x[k][i][j]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solver.Add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max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person[i 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]) &lt;= p[k][i] 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min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+ person[i 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689" y="2888186"/>
            <a:ext cx="9446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5</a:t>
            </a:r>
            <a:r>
              <a:rPr lang="en-US" sz="14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. </a:t>
            </a:r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Number of people 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vehicles after passing point i has to be bigger than 0 or the </a:t>
            </a:r>
            <a:endParaRPr lang="vi-VN" sz="1400" dirty="0">
              <a:solidFill>
                <a:srgbClr val="29236E"/>
              </a:solidFill>
              <a:latin typeface="JetBrains Mono" panose="020B0509020102050004" pitchFamily="49" charset="0"/>
            </a:endParaRPr>
          </a:p>
          <a:p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  number of people 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at point i, and smaller than vehicle capacity or vehicle capacity</a:t>
            </a:r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</a:t>
            </a:r>
          </a:p>
          <a:p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   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minus </a:t>
            </a:r>
            <a:r>
              <a:rPr lang="vi-VN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number of people </a:t>
            </a:r>
            <a:r>
              <a:rPr lang="en-US" sz="1400" dirty="0">
                <a:solidFill>
                  <a:srgbClr val="29236E"/>
                </a:solidFill>
                <a:latin typeface="JetBrains Mono" panose="020B0509020102050004" pitchFamily="49" charset="0"/>
              </a:rPr>
              <a:t>at point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8244" y="3756713"/>
                <a:ext cx="9823435" cy="872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vi-V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1600" i="0">
                                      <a:latin typeface="Cambria Math" panose="02040503050406030204" pitchFamily="18" charset="0"/>
                                    </a:rPr>
                                    <m:t>person</m:t>
                                  </m:r>
                                </m:e>
                                <m:sub>
                                  <m:r>
                                    <a:rPr lang="vi-VN" sz="16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vi-VN" sz="16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vi-VN" sz="16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6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600" i="1">
                                  <a:latin typeface="Cambria Math" panose="02040503050406030204" pitchFamily="18" charset="0"/>
                                </a:rPr>
                                <m:t>person</m:t>
                              </m:r>
                            </m:e>
                            <m:sub>
                              <m:r>
                                <a:rPr lang="vi-VN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vi-VN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1,2,…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830638" indent="-38306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={0, 1,2,…2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44" y="3756713"/>
                <a:ext cx="9823435" cy="872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63004" y="4629452"/>
            <a:ext cx="7252956" cy="1352020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689" y="14246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spc="1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4.</a:t>
            </a:r>
            <a:r>
              <a:rPr lang="vi-VN" sz="1400" spc="1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 </a:t>
            </a:r>
            <a:r>
              <a:rPr lang="en-US" sz="1400" spc="100" dirty="0">
                <a:solidFill>
                  <a:srgbClr val="29236E"/>
                </a:solidFill>
                <a:latin typeface="JetBrains Mono" panose="020B0509020102050004" pitchFamily="49" charset="0"/>
              </a:rPr>
              <a:t>Number of people inside vehicle [k] after </a:t>
            </a:r>
            <a:endParaRPr lang="en-US" sz="1400" spc="100" dirty="0" smtClean="0">
              <a:solidFill>
                <a:srgbClr val="29236E"/>
              </a:solidFill>
              <a:latin typeface="JetBrains Mono" panose="020B0509020102050004" pitchFamily="49" charset="0"/>
            </a:endParaRPr>
          </a:p>
          <a:p>
            <a:r>
              <a:rPr lang="en-US" sz="1400" spc="100" dirty="0">
                <a:solidFill>
                  <a:srgbClr val="29236E"/>
                </a:solidFill>
                <a:latin typeface="JetBrains Mono" panose="020B0509020102050004" pitchFamily="49" charset="0"/>
              </a:rPr>
              <a:t> </a:t>
            </a:r>
            <a:r>
              <a:rPr lang="en-US" sz="1400" spc="1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  passing </a:t>
            </a:r>
            <a:r>
              <a:rPr lang="en-US" sz="1400" spc="100" dirty="0">
                <a:solidFill>
                  <a:srgbClr val="29236E"/>
                </a:solidFill>
                <a:latin typeface="JetBrains Mono" panose="020B0509020102050004" pitchFamily="49" charset="0"/>
              </a:rPr>
              <a:t>point [0] is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5185" y="1924248"/>
                <a:ext cx="49308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  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={1,2,…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85" y="1924248"/>
                <a:ext cx="4930815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796237" y="1571730"/>
            <a:ext cx="409448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K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lang="en-US" altLang="en-US" sz="900" dirty="0" err="1" smtClean="0">
                <a:solidFill>
                  <a:srgbClr val="080808"/>
                </a:solidFill>
                <a:latin typeface="JetBrains Mono" panose="020B0509020102050004" pitchFamily="49" charset="0"/>
              </a:rPr>
              <a:t>solver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.Add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vi-VN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[k][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]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00585" y="1424623"/>
            <a:ext cx="3938965" cy="663545"/>
          </a:xfrm>
          <a:prstGeom prst="rect">
            <a:avLst/>
          </a:prstGeom>
          <a:noFill/>
          <a:ln w="31750">
            <a:solidFill>
              <a:srgbClr val="635E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1689" y="448056"/>
            <a:ext cx="681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Added constraints</a:t>
            </a:r>
            <a:endParaRPr lang="en-US" sz="2400" u="sng" dirty="0">
              <a:solidFill>
                <a:srgbClr val="29236E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/>
      <p:bldP spid="7" grpId="0"/>
      <p:bldP spid="8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15640" y="5598160"/>
            <a:ext cx="8971280" cy="1259840"/>
          </a:xfrm>
          <a:prstGeom prst="rect">
            <a:avLst/>
          </a:prstGeom>
          <a:solidFill>
            <a:srgbClr val="635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2001520"/>
            <a:ext cx="1473200" cy="462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60560" y="1209040"/>
            <a:ext cx="2631440" cy="538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7701280" cy="660400"/>
          </a:xfrm>
          <a:prstGeom prst="rect">
            <a:avLst/>
          </a:prstGeom>
          <a:solidFill>
            <a:srgbClr val="635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3600" y="1209040"/>
            <a:ext cx="1300480" cy="471479"/>
          </a:xfrm>
          <a:prstGeom prst="rect">
            <a:avLst/>
          </a:prstGeom>
          <a:solidFill>
            <a:srgbClr val="635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30437" y="2407364"/>
            <a:ext cx="78227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JetBrains Mono" panose="020B0509020102050004" pitchFamily="49" charset="0"/>
              </a:rPr>
              <a:t>:final analyze</a:t>
            </a:r>
          </a:p>
        </p:txBody>
      </p:sp>
      <p:sp>
        <p:nvSpPr>
          <p:cNvPr id="9" name="Rectangle 8"/>
          <p:cNvSpPr/>
          <p:nvPr/>
        </p:nvSpPr>
        <p:spPr>
          <a:xfrm>
            <a:off x="863600" y="6370320"/>
            <a:ext cx="3200400" cy="48768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76240" y="397820"/>
            <a:ext cx="3403600" cy="525159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64000" y="2199711"/>
            <a:ext cx="7959205" cy="1704733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0.67825 2.59259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424160" y="1331242"/>
            <a:ext cx="10424160" cy="4094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0" y="354339"/>
            <a:ext cx="10231120" cy="976903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Google Shape;515;p39"/>
          <p:cNvGraphicFramePr/>
          <p:nvPr>
            <p:extLst>
              <p:ext uri="{D42A27DB-BD31-4B8C-83A1-F6EECF244321}">
                <p14:modId xmlns:p14="http://schemas.microsoft.com/office/powerpoint/2010/main" val="3613241611"/>
              </p:ext>
            </p:extLst>
          </p:nvPr>
        </p:nvGraphicFramePr>
        <p:xfrm>
          <a:off x="0" y="113942"/>
          <a:ext cx="10161084" cy="50718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588890515"/>
                    </a:ext>
                  </a:extLst>
                </a:gridCol>
                <a:gridCol w="1332044">
                  <a:extLst>
                    <a:ext uri="{9D8B030D-6E8A-4147-A177-3AD203B41FA5}">
                      <a16:colId xmlns:a16="http://schemas.microsoft.com/office/drawing/2014/main" val="2577720281"/>
                    </a:ext>
                  </a:extLst>
                </a:gridCol>
              </a:tblGrid>
              <a:tr h="15162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1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Overpass Mono"/>
                          <a:cs typeface="Overpass Mono"/>
                          <a:sym typeface="Overpass Mono"/>
                        </a:rPr>
                        <a:t>Size</a:t>
                      </a:r>
                      <a:endParaRPr sz="18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Overpass Mono"/>
                          <a:cs typeface="Overpass Mono"/>
                          <a:sym typeface="Overpass Mono"/>
                        </a:rPr>
                        <a:t>Heuristic</a:t>
                      </a:r>
                      <a:endParaRPr sz="18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Overpass Mono"/>
                          <a:cs typeface="Overpass Mono"/>
                          <a:sym typeface="Overpass Mono"/>
                        </a:rPr>
                        <a:t>CP</a:t>
                      </a:r>
                      <a:endParaRPr sz="18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Overpass Mono"/>
                          <a:cs typeface="Overpass Mono"/>
                          <a:sym typeface="Overpass Mono"/>
                        </a:rPr>
                        <a:t>MIP</a:t>
                      </a:r>
                      <a:endParaRPr sz="18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Overpass Mono"/>
                          <a:cs typeface="Overpass Mono"/>
                          <a:sym typeface="Overpass Mono"/>
                        </a:rPr>
                        <a:t>Optimal</a:t>
                      </a:r>
                      <a:endParaRPr sz="18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6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10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K = 2</a:t>
                      </a:r>
                      <a:endParaRPr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52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0.00099s</a:t>
                      </a:r>
                      <a:endParaRPr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42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0.214s</a:t>
                      </a:r>
                      <a:endParaRPr lang="en-US"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42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1.39s</a:t>
                      </a:r>
                      <a:endParaRPr lang="en-US"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42</a:t>
                      </a:r>
                      <a:endParaRPr sz="20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497548"/>
                  </a:ext>
                </a:extLst>
              </a:tr>
              <a:tr h="5391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14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K </a:t>
                      </a:r>
                      <a:r>
                        <a:rPr lang="en" sz="1400" dirty="0" smtClean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= 2 </a:t>
                      </a:r>
                      <a:endParaRPr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55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0.00099s</a:t>
                      </a:r>
                      <a:endParaRPr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38.77s</a:t>
                      </a:r>
                      <a:endParaRPr lang="en-US"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4.732s</a:t>
                      </a:r>
                      <a:endParaRPr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43</a:t>
                      </a:r>
                      <a:endParaRPr sz="20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18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K = 3</a:t>
                      </a:r>
                      <a:endParaRPr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112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0.00099s</a:t>
                      </a:r>
                      <a:endParaRPr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Obj:69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356.48s</a:t>
                      </a:r>
                      <a:endParaRPr lang="en-US"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69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87.76s</a:t>
                      </a:r>
                      <a:endParaRPr lang="en-US"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69</a:t>
                      </a:r>
                      <a:endParaRPr sz="20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20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K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= 4</a:t>
                      </a:r>
                      <a:endParaRPr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112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0.00099s</a:t>
                      </a:r>
                      <a:endParaRPr lang="en-US"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N/A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Unsolvable</a:t>
                      </a:r>
                      <a:endParaRPr lang="en-US"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1147.51s</a:t>
                      </a:r>
                      <a:endParaRPr lang="en-US"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59</a:t>
                      </a:r>
                      <a:endParaRPr sz="20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86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50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K = 10</a:t>
                      </a:r>
                      <a:endParaRPr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279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0.0029s</a:t>
                      </a:r>
                      <a:endParaRPr lang="en-US"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N/A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Unsolvable</a:t>
                      </a:r>
                      <a:endParaRPr lang="en-US"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N/A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Unsolvable</a:t>
                      </a:r>
                      <a:endParaRPr lang="en-US"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N/A</a:t>
                      </a:r>
                      <a:endParaRPr sz="20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565958"/>
                  </a:ext>
                </a:extLst>
              </a:tr>
              <a:tr h="7055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100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K = 20</a:t>
                      </a:r>
                      <a:endParaRPr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590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0.0049s</a:t>
                      </a:r>
                      <a:endParaRPr lang="en-US"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N/A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Unsolvable</a:t>
                      </a:r>
                      <a:endParaRPr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Obj: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 N/A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Time: Unsolvable</a:t>
                      </a:r>
                      <a:endParaRPr sz="14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JetBrains Mono" panose="020B0509020102050004" pitchFamily="49" charset="0"/>
                          <a:ea typeface="Anaheim"/>
                          <a:cs typeface="Anaheim"/>
                          <a:sym typeface="Anaheim"/>
                        </a:rPr>
                        <a:t>N/A</a:t>
                      </a:r>
                      <a:endParaRPr sz="2000" dirty="0">
                        <a:solidFill>
                          <a:schemeClr val="bg1"/>
                        </a:solidFill>
                        <a:latin typeface="JetBrains Mono" panose="020B0509020102050004" pitchFamily="49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91252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-10274718" y="5847120"/>
            <a:ext cx="391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9236E"/>
                </a:solidFill>
                <a:latin typeface="JetBrains Mono" panose="020B0509020102050004" pitchFamily="49" charset="0"/>
              </a:rPr>
              <a:t>final analyze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0564085" y="5699081"/>
            <a:ext cx="4201611" cy="942410"/>
          </a:xfrm>
          <a:prstGeom prst="rect">
            <a:avLst/>
          </a:prstGeom>
          <a:noFill/>
          <a:ln w="41275">
            <a:solidFill>
              <a:srgbClr val="2923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3"/>
    </mc:Choice>
    <mc:Fallback xmlns="">
      <p:transition spd="slow" advTm="2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85104 -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52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85091 -0.0027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52" y="-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602 L 0.8552 -0.0018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34" y="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-0.83489 -0.0016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4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37"/>
          <p:cNvGrpSpPr/>
          <p:nvPr/>
        </p:nvGrpSpPr>
        <p:grpSpPr>
          <a:xfrm>
            <a:off x="5135798" y="3427417"/>
            <a:ext cx="1920407" cy="3430572"/>
            <a:chOff x="3851848" y="2570562"/>
            <a:chExt cx="1440305" cy="2572929"/>
          </a:xfrm>
          <a:solidFill>
            <a:srgbClr val="00FFC5"/>
          </a:solidFill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07C4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799249" y="3427417"/>
            <a:ext cx="2398524" cy="3430571"/>
            <a:chOff x="1349436" y="2570562"/>
            <a:chExt cx="1798893" cy="2572928"/>
          </a:xfrm>
          <a:solidFill>
            <a:srgbClr val="1B1464"/>
          </a:solidFill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61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7994274" y="3427417"/>
            <a:ext cx="2398524" cy="3430572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34" y="3764811"/>
            <a:ext cx="1199536" cy="1199536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320" y="3791095"/>
            <a:ext cx="1110769" cy="11107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9721"/>
            <a:ext cx="1197369" cy="11973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37" y="3791095"/>
            <a:ext cx="1042959" cy="1042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1333" y="2831814"/>
            <a:ext cx="3189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JetBrains Mono" panose="020B0509020102050004" pitchFamily="49" charset="0"/>
              </a:rPr>
              <a:t>Nguyễn Tuấn Dũng</a:t>
            </a:r>
          </a:p>
          <a:p>
            <a:pPr algn="ctr"/>
            <a:r>
              <a:rPr lang="en-US" sz="1600" b="1" dirty="0">
                <a:latin typeface="JetBrains Mono" panose="020B0509020102050004" pitchFamily="49" charset="0"/>
              </a:rPr>
              <a:t>20194427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9979" y="2831815"/>
            <a:ext cx="285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JetBrains Mono" panose="020B0509020102050004" pitchFamily="49" charset="0"/>
              </a:rPr>
              <a:t>Phạm Đinh Gia Dũng</a:t>
            </a:r>
          </a:p>
          <a:p>
            <a:pPr algn="ctr"/>
            <a:r>
              <a:rPr lang="en-US" sz="1600" b="1" dirty="0">
                <a:latin typeface="JetBrains Mono" panose="020B0509020102050004" pitchFamily="49" charset="0"/>
              </a:rPr>
              <a:t>20194428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91324" y="2831815"/>
            <a:ext cx="260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JetBrains Mono" panose="020B0509020102050004" pitchFamily="49" charset="0"/>
              </a:rPr>
              <a:t>Nguyễn Huy Hoàng</a:t>
            </a:r>
          </a:p>
          <a:p>
            <a:pPr algn="ctr"/>
            <a:r>
              <a:rPr lang="en-US" sz="1600" b="1" dirty="0">
                <a:latin typeface="JetBrains Mono" panose="020B0509020102050004" pitchFamily="49" charset="0"/>
              </a:rPr>
              <a:t>20194433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9856" y="2308988"/>
            <a:ext cx="9017344" cy="454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704000" y="784695"/>
            <a:ext cx="87840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  <a:latin typeface="JetBrains Mono" panose="020B0509020102050004" pitchFamily="49" charset="0"/>
              </a:rPr>
              <a:t>group members</a:t>
            </a:r>
            <a:endParaRPr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2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2.96296E-6 L -0.00104 -0.74977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7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3811" y="568797"/>
            <a:ext cx="755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JetBrains Mono" panose="020B0509020102050004" pitchFamily="49" charset="0"/>
              </a:rPr>
              <a:t>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5206" y="368742"/>
            <a:ext cx="4716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4697" y="368742"/>
            <a:ext cx="4716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/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36882706"/>
              </p:ext>
            </p:extLst>
          </p:nvPr>
        </p:nvGraphicFramePr>
        <p:xfrm>
          <a:off x="2199148" y="1112957"/>
          <a:ext cx="77412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1047" y="1882398"/>
            <a:ext cx="189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JetBrains Mono" panose="020B0509020102050004" pitchFamily="49" charset="0"/>
              </a:rPr>
              <a:t>Heuristic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4422" y="3611765"/>
            <a:ext cx="73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JetBrains Mono" panose="020B0509020102050004" pitchFamily="49" charset="0"/>
              </a:rPr>
              <a:t>MIP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909" y="5341132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JetBrains Mono" panose="020B0509020102050004" pitchFamily="49" charset="0"/>
              </a:rPr>
              <a:t>CP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88280" y="3657932"/>
            <a:ext cx="253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B0509020102050004" pitchFamily="49" charset="0"/>
              </a:rPr>
              <a:t>Optimal solution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88280" y="5356254"/>
            <a:ext cx="253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B0509020102050004" pitchFamily="49" charset="0"/>
              </a:rPr>
              <a:t>Optimal solution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75476" y="1959610"/>
            <a:ext cx="304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B0509020102050004" pitchFamily="49" charset="0"/>
              </a:rPr>
              <a:t>Non-optimal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7266" y="1569071"/>
            <a:ext cx="9855200" cy="5288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81536 0.0016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615556919"/>
              </p:ext>
            </p:extLst>
          </p:nvPr>
        </p:nvGraphicFramePr>
        <p:xfrm>
          <a:off x="2199149" y="113326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3811" y="568797"/>
            <a:ext cx="755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JetBrains Mono" panose="020B0509020102050004" pitchFamily="49" charset="0"/>
              </a:rPr>
              <a:t>run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355206" y="368742"/>
            <a:ext cx="4716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4697" y="368742"/>
            <a:ext cx="4716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/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460" y="5236882"/>
            <a:ext cx="5196292" cy="6080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91674" y="1958705"/>
            <a:ext cx="366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B0509020102050004" pitchFamily="49" charset="0"/>
              </a:rPr>
              <a:t>At least it is fast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42636" y="3657931"/>
            <a:ext cx="271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B0509020102050004" pitchFamily="49" charset="0"/>
              </a:rPr>
              <a:t>Just slow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94928" y="5363759"/>
            <a:ext cx="363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Depends on solution 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36800" y="1569071"/>
            <a:ext cx="9855200" cy="5288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1047" y="1882398"/>
            <a:ext cx="189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JetBrains Mono" panose="020B0509020102050004" pitchFamily="49" charset="0"/>
              </a:rPr>
              <a:t>Heuristic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54422" y="3611765"/>
            <a:ext cx="73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JetBrains Mono" panose="020B0509020102050004" pitchFamily="49" charset="0"/>
              </a:rPr>
              <a:t>MIP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33909" y="5341132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JetBrains Mono" panose="020B0509020102050004" pitchFamily="49" charset="0"/>
              </a:rPr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92406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-1.85185E-6 L 0.81537 0.0016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3811" y="568797"/>
            <a:ext cx="755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JetBrains Mono" panose="020B0509020102050004" pitchFamily="49" charset="0"/>
              </a:rPr>
              <a:t>difficulty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55206" y="368742"/>
            <a:ext cx="4716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3326310" y="367268"/>
            <a:ext cx="4716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/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92342932"/>
              </p:ext>
            </p:extLst>
          </p:nvPr>
        </p:nvGraphicFramePr>
        <p:xfrm>
          <a:off x="2215689" y="115357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58372" y="1974731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B0509020102050004" pitchFamily="49" charset="0"/>
              </a:rPr>
              <a:t>Easy to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41778" y="3682019"/>
            <a:ext cx="743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B0509020102050004" pitchFamily="49" charset="0"/>
              </a:rPr>
              <a:t>Difficulties with non-linear constraints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10109" y="5389307"/>
            <a:ext cx="508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B0509020102050004" pitchFamily="49" charset="0"/>
              </a:rPr>
              <a:t>Medium difficulty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36800" y="1567597"/>
            <a:ext cx="9855200" cy="5288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047" y="1882398"/>
            <a:ext cx="189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JetBrains Mono" panose="020B0509020102050004" pitchFamily="49" charset="0"/>
              </a:rPr>
              <a:t>Heuristic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54422" y="3611765"/>
            <a:ext cx="73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JetBrains Mono" panose="020B0509020102050004" pitchFamily="49" charset="0"/>
              </a:rPr>
              <a:t>MIP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33909" y="5341132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JetBrains Mono" panose="020B0509020102050004" pitchFamily="49" charset="0"/>
              </a:rPr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327742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-3.7037E-7 L 0.81537 0.0016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60977" y="3194069"/>
            <a:ext cx="5011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9236E"/>
                </a:solidFill>
                <a:latin typeface="JetBrains Mono" panose="020B0509020102050004" pitchFamily="49" charset="0"/>
              </a:rPr>
              <a:t>Any question?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58" y="1302247"/>
            <a:ext cx="7873860" cy="13123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73610" y="430347"/>
            <a:ext cx="358815" cy="2291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947425" y="6508954"/>
            <a:ext cx="232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JetBrains Mono" panose="020B0509020102050004" pitchFamily="49" charset="0"/>
              </a:rPr>
              <a:t>Please don’t</a:t>
            </a:r>
          </a:p>
        </p:txBody>
      </p:sp>
    </p:spTree>
    <p:extLst>
      <p:ext uri="{BB962C8B-B14F-4D97-AF65-F5344CB8AC3E}">
        <p14:creationId xmlns:p14="http://schemas.microsoft.com/office/powerpoint/2010/main" val="11531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latin typeface="JetBrains Mono" panose="020B0509020102050004" pitchFamily="49" charset="0"/>
              </a:rPr>
              <a:t>Description</a:t>
            </a:r>
            <a:endParaRPr dirty="0">
              <a:latin typeface="JetBrains Mono" panose="020B05090201020500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3114" y="1724144"/>
            <a:ext cx="5941990" cy="4331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kern="3000" dirty="0">
                <a:solidFill>
                  <a:srgbClr val="1B1464"/>
                </a:solidFill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There are N passengers 1, 2, ..., N and M packages N + 1, N + 2, …, N + M. Any person/package i have a pick-up point  i and the return point is i + N + M (i = 1,2,…, 2N + 2M).</a:t>
            </a:r>
            <a:endParaRPr lang="en-US" dirty="0">
              <a:latin typeface="Overpass Mono" panose="020B0604020202020204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kern="3000" dirty="0">
                <a:solidFill>
                  <a:srgbClr val="1B1464"/>
                </a:solidFill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Each package i has weight q (i = N+1,…,N+M)</a:t>
            </a:r>
            <a:endParaRPr lang="en-US" dirty="0">
              <a:latin typeface="Overpass Mono" panose="020B0604020202020204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kern="3000" dirty="0">
                <a:solidFill>
                  <a:srgbClr val="1B1464"/>
                </a:solidFill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There are K </a:t>
            </a:r>
            <a:r>
              <a:rPr lang="en-US" kern="3000" dirty="0" smtClean="0">
                <a:solidFill>
                  <a:srgbClr val="1B1464"/>
                </a:solidFill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vehicles </a:t>
            </a:r>
            <a:r>
              <a:rPr lang="en-US" kern="3000" dirty="0">
                <a:solidFill>
                  <a:srgbClr val="1B1464"/>
                </a:solidFill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1,…, K comes from point 0. Each </a:t>
            </a:r>
            <a:r>
              <a:rPr lang="en-US" kern="3000" dirty="0" smtClean="0">
                <a:solidFill>
                  <a:srgbClr val="1B1464"/>
                </a:solidFill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vehicle </a:t>
            </a:r>
            <a:r>
              <a:rPr lang="en-US" kern="3000" dirty="0">
                <a:solidFill>
                  <a:srgbClr val="1B1464"/>
                </a:solidFill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can transport maximum of 1 passenger and maximum Qk weight of </a:t>
            </a:r>
            <a:r>
              <a:rPr lang="en-US" kern="3000" dirty="0" smtClean="0">
                <a:solidFill>
                  <a:srgbClr val="1B1464"/>
                </a:solidFill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package at </a:t>
            </a:r>
            <a:r>
              <a:rPr lang="en-US" kern="3000" dirty="0">
                <a:solidFill>
                  <a:srgbClr val="1B1464"/>
                </a:solidFill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the same </a:t>
            </a:r>
            <a:r>
              <a:rPr lang="en-US" kern="3000" dirty="0" smtClean="0">
                <a:solidFill>
                  <a:srgbClr val="1B1464"/>
                </a:solidFill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time     (k </a:t>
            </a:r>
            <a:r>
              <a:rPr lang="en-US" kern="3000" dirty="0">
                <a:solidFill>
                  <a:srgbClr val="1B1464"/>
                </a:solidFill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= 1, ..., K)</a:t>
            </a:r>
            <a:endParaRPr lang="en-US" dirty="0">
              <a:latin typeface="Overpass Mono" panose="020B0604020202020204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kern="3000" dirty="0">
                <a:solidFill>
                  <a:srgbClr val="1B1464"/>
                </a:solidFill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We know that d (i, j) is the distance from point i to  point j (I, j = 0,…, 2N + 2M)</a:t>
            </a:r>
            <a:endParaRPr lang="en-US" dirty="0">
              <a:latin typeface="Overpass Mono" panose="020B0604020202020204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1100" dirty="0">
                <a:latin typeface="Overpass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1"/>
            <a:endParaRPr lang="en-US" kern="3000" dirty="0">
              <a:latin typeface="Overpass Mono" panose="020B060402020202020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57" name="Google Shape;857;p50"/>
          <p:cNvSpPr/>
          <p:nvPr/>
        </p:nvSpPr>
        <p:spPr>
          <a:xfrm flipH="1">
            <a:off x="3373701" y="5583535"/>
            <a:ext cx="5474826" cy="9441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52393" y="5717031"/>
            <a:ext cx="568734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kern="3000" dirty="0"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Goals</a:t>
            </a:r>
            <a:r>
              <a:rPr lang="en-US" b="1" kern="3000" dirty="0"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kern="3000" dirty="0"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Calculate the </a:t>
            </a:r>
            <a:r>
              <a:rPr lang="en-US" kern="3000" dirty="0" smtClean="0"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trave</a:t>
            </a:r>
            <a:r>
              <a:rPr lang="en-US" kern="3000" dirty="0"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kern="3000" dirty="0" smtClean="0"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kern="3000" dirty="0"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plan so that the total </a:t>
            </a:r>
            <a:r>
              <a:rPr lang="en-US" kern="3000" dirty="0" smtClean="0"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vehicle’s distance </a:t>
            </a:r>
            <a:r>
              <a:rPr lang="en-US" kern="3000" dirty="0">
                <a:latin typeface="Overpass Mono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are shortest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25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8"/>
    </mc:Choice>
    <mc:Fallback xmlns="">
      <p:transition spd="slow" advTm="3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57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18770" y="341772"/>
            <a:ext cx="224078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29236E"/>
                </a:solidFill>
                <a:latin typeface="JetBrains Mono" panose="020B0509020102050004" pitchFamily="49" charset="0"/>
              </a:rPr>
              <a:t>1</a:t>
            </a:r>
          </a:p>
          <a:p>
            <a:r>
              <a:rPr lang="en-US" sz="13800" b="1" dirty="0">
                <a:solidFill>
                  <a:srgbClr val="29236E"/>
                </a:solidFill>
                <a:latin typeface="JetBrains Mono" panose="020B0509020102050004" pitchFamily="49" charset="0"/>
              </a:rPr>
              <a:t>2</a:t>
            </a:r>
          </a:p>
          <a:p>
            <a:r>
              <a:rPr lang="en-US" sz="13800" b="1" dirty="0">
                <a:solidFill>
                  <a:srgbClr val="29236E"/>
                </a:solidFill>
                <a:latin typeface="JetBrains Mono" panose="020B0509020102050004" pitchFamily="49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4578" y="1139453"/>
            <a:ext cx="114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9236E"/>
                </a:solidFill>
                <a:latin typeface="JetBrains Mono" panose="020B0509020102050004" pitchFamily="49" charset="0"/>
              </a:rPr>
              <a:t>We</a:t>
            </a:r>
            <a:r>
              <a:rPr lang="vi-VN" sz="6000" dirty="0">
                <a:solidFill>
                  <a:srgbClr val="29236E"/>
                </a:solidFill>
                <a:latin typeface="JetBrains Mono" panose="020B0509020102050004" pitchFamily="49" charset="0"/>
              </a:rPr>
              <a:t> will</a:t>
            </a:r>
            <a:r>
              <a:rPr lang="en-US" sz="6000" dirty="0">
                <a:solidFill>
                  <a:srgbClr val="29236E"/>
                </a:solidFill>
                <a:latin typeface="JetBrains Mono" panose="020B0509020102050004" pitchFamily="49" charset="0"/>
              </a:rPr>
              <a:t> use   </a:t>
            </a:r>
            <a:r>
              <a:rPr lang="en-US" sz="60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approaches</a:t>
            </a:r>
            <a:endParaRPr lang="en-US" sz="6000" dirty="0">
              <a:solidFill>
                <a:srgbClr val="29236E"/>
              </a:solidFill>
              <a:latin typeface="JetBrains Mono" panose="020B05090201020500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20007" y="0"/>
            <a:ext cx="2017059" cy="392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43070" y="2085392"/>
            <a:ext cx="2017059" cy="477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9399" y="2876424"/>
            <a:ext cx="10072602" cy="3387412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5213" y="3138969"/>
            <a:ext cx="10003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JetBrains Mono" panose="020B0509020102050004" pitchFamily="49" charset="0"/>
              </a:rPr>
              <a:t>1. Heuristic</a:t>
            </a:r>
          </a:p>
          <a:p>
            <a:endParaRPr lang="en-US" sz="3600" dirty="0">
              <a:solidFill>
                <a:schemeClr val="bg1"/>
              </a:solidFill>
              <a:latin typeface="JetBrains Mono" panose="020B05090201020500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JetBrains Mono" panose="020B0509020102050004" pitchFamily="49" charset="0"/>
              </a:rPr>
              <a:t>2. Mixed </a:t>
            </a:r>
            <a:r>
              <a:rPr lang="en-US" sz="3600" dirty="0" smtClean="0">
                <a:solidFill>
                  <a:schemeClr val="bg1"/>
                </a:solidFill>
                <a:latin typeface="JetBrains Mono" panose="020B0509020102050004" pitchFamily="49" charset="0"/>
              </a:rPr>
              <a:t>Integer </a:t>
            </a:r>
            <a:r>
              <a:rPr lang="en-US" sz="3600" dirty="0">
                <a:solidFill>
                  <a:schemeClr val="bg1"/>
                </a:solidFill>
                <a:latin typeface="JetBrains Mono" panose="020B0509020102050004" pitchFamily="49" charset="0"/>
              </a:rPr>
              <a:t>Programming</a:t>
            </a:r>
          </a:p>
          <a:p>
            <a:endParaRPr lang="en-US" sz="3600" dirty="0">
              <a:solidFill>
                <a:schemeClr val="bg1"/>
              </a:solidFill>
              <a:latin typeface="JetBrains Mono" panose="020B05090201020500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JetBrains Mono" panose="020B0509020102050004" pitchFamily="49" charset="0"/>
              </a:rPr>
              <a:t>3. </a:t>
            </a:r>
            <a:r>
              <a:rPr lang="en-US" sz="3600" dirty="0" smtClean="0">
                <a:solidFill>
                  <a:schemeClr val="bg1"/>
                </a:solidFill>
                <a:latin typeface="JetBrains Mono" panose="020B0509020102050004" pitchFamily="49" charset="0"/>
              </a:rPr>
              <a:t>Constraint programming</a:t>
            </a:r>
            <a:endParaRPr lang="en-US" sz="3600" dirty="0">
              <a:solidFill>
                <a:schemeClr val="bg1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0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00117 -0.61342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124547" y="182439"/>
            <a:ext cx="5219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n w="28575">
                  <a:solidFill>
                    <a:srgbClr val="0099CC"/>
                  </a:solidFill>
                </a:ln>
                <a:noFill/>
                <a:latin typeface="Emulogic" pitchFamily="2" charset="0"/>
              </a:rPr>
              <a:t>Overview</a:t>
            </a:r>
            <a:endParaRPr lang="en-US" sz="4800" dirty="0">
              <a:ln w="28575">
                <a:solidFill>
                  <a:srgbClr val="0099CC"/>
                </a:solidFill>
              </a:ln>
              <a:noFill/>
              <a:latin typeface="Emulogic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5124547" y="813435"/>
            <a:ext cx="5219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n w="28575">
                  <a:solidFill>
                    <a:srgbClr val="0099CC"/>
                  </a:solidFill>
                </a:ln>
                <a:noFill/>
                <a:latin typeface="Emulogic" pitchFamily="2" charset="0"/>
              </a:rPr>
              <a:t>overview</a:t>
            </a:r>
            <a:endParaRPr lang="en-US" sz="4800" dirty="0">
              <a:ln w="28575">
                <a:solidFill>
                  <a:srgbClr val="0099CC"/>
                </a:solidFill>
              </a:ln>
              <a:noFill/>
              <a:latin typeface="Emulogic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5124547" y="1453813"/>
            <a:ext cx="5219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28575">
                  <a:solidFill>
                    <a:srgbClr val="0099CC"/>
                  </a:solidFill>
                </a:ln>
                <a:noFill/>
                <a:latin typeface="Emulogic" pitchFamily="2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5124547" y="2084809"/>
            <a:ext cx="5219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28575">
                  <a:solidFill>
                    <a:srgbClr val="0099CC"/>
                  </a:solidFill>
                </a:ln>
                <a:noFill/>
                <a:latin typeface="Emulogic" pitchFamily="2" charset="0"/>
              </a:rPr>
              <a:t>overview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5124547" y="2725187"/>
            <a:ext cx="5219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28575">
                  <a:solidFill>
                    <a:srgbClr val="0099CC"/>
                  </a:solidFill>
                </a:ln>
                <a:noFill/>
                <a:latin typeface="Emulogic" pitchFamily="2" charset="0"/>
              </a:rPr>
              <a:t>overview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5124547" y="3996561"/>
            <a:ext cx="5219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28575">
                  <a:solidFill>
                    <a:srgbClr val="0099CC"/>
                  </a:solidFill>
                </a:ln>
                <a:noFill/>
                <a:latin typeface="Emulogic" pitchFamily="2" charset="0"/>
              </a:rPr>
              <a:t>overview</a:t>
            </a:r>
          </a:p>
          <a:p>
            <a:endParaRPr lang="en-US" sz="4800" dirty="0">
              <a:ln w="28575">
                <a:solidFill>
                  <a:srgbClr val="0099CC"/>
                </a:solidFill>
              </a:ln>
              <a:noFill/>
              <a:latin typeface="Emulogic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5124547" y="4627557"/>
            <a:ext cx="5219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n w="28575">
                  <a:solidFill>
                    <a:srgbClr val="0099CC"/>
                  </a:solidFill>
                </a:ln>
                <a:noFill/>
                <a:latin typeface="Emulogic" pitchFamily="2" charset="0"/>
              </a:rPr>
              <a:t>overview</a:t>
            </a:r>
            <a:endParaRPr lang="en-US" sz="4800" dirty="0">
              <a:ln w="28575">
                <a:solidFill>
                  <a:srgbClr val="0099CC"/>
                </a:solidFill>
              </a:ln>
              <a:noFill/>
              <a:latin typeface="Emulogic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5124547" y="3356183"/>
            <a:ext cx="5219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mulogic" pitchFamily="2" charset="0"/>
              </a:rPr>
              <a:t>overview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5124547" y="5267935"/>
            <a:ext cx="5219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28575">
                  <a:solidFill>
                    <a:srgbClr val="0099CC"/>
                  </a:solidFill>
                </a:ln>
                <a:noFill/>
                <a:latin typeface="Emulogic" pitchFamily="2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5030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49414 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1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-1.48148E-6 L 0.49414 0.0009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1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0 L 0.49414 0.0009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1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5E-6 0.00162 L 0.49414 0.0025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1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4.81481E-6 L 0.49414 0.0009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1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-4.81481E-6 L 0.49414 0.0009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1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5E-6 -1.85185E-6 L 0.49414 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1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5E-6 -1.48148E-6 L 0.49414 0.0009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1" y="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5E-6 1.48148E-6 L 0.49414 0.000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3534" y="1750979"/>
            <a:ext cx="6144129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 smtClean="0">
                <a:latin typeface="JetBrains Mono" panose="020B0509020102050004" pitchFamily="49" charset="0"/>
              </a:rPr>
              <a:t>Firstly, from </a:t>
            </a:r>
            <a:r>
              <a:rPr lang="en-US" sz="1500" dirty="0">
                <a:latin typeface="JetBrains Mono" panose="020B0509020102050004" pitchFamily="49" charset="0"/>
              </a:rPr>
              <a:t>the starting point 0, we iterate through each car </a:t>
            </a:r>
            <a:r>
              <a:rPr lang="en-US" sz="1500" dirty="0" smtClean="0">
                <a:latin typeface="JetBrains Mono" panose="020B0509020102050004" pitchFamily="49" charset="0"/>
              </a:rPr>
              <a:t>[k] </a:t>
            </a:r>
            <a:r>
              <a:rPr lang="en-US" sz="1500" dirty="0">
                <a:latin typeface="JetBrains Mono" panose="020B0509020102050004" pitchFamily="49" charset="0"/>
              </a:rPr>
              <a:t>and choose the nearest pick-up point for vehicle [</a:t>
            </a:r>
            <a:r>
              <a:rPr lang="en-US" sz="1500" dirty="0" smtClean="0">
                <a:latin typeface="JetBrains Mono" panose="020B0509020102050004" pitchFamily="49" charset="0"/>
              </a:rPr>
              <a:t>k] </a:t>
            </a:r>
            <a:r>
              <a:rPr lang="en-US" sz="1500" dirty="0">
                <a:latin typeface="JetBrains Mono" panose="020B0509020102050004" pitchFamily="49" charset="0"/>
              </a:rPr>
              <a:t>that hasn't been chosen</a:t>
            </a:r>
            <a:r>
              <a:rPr lang="en-US" sz="1500" dirty="0" smtClean="0">
                <a:latin typeface="JetBrains Mono" panose="020B0509020102050004" pitchFamily="49" charset="0"/>
              </a:rPr>
              <a:t>. After this </a:t>
            </a:r>
            <a:r>
              <a:rPr lang="en-US" sz="1500" dirty="0">
                <a:latin typeface="JetBrains Mono" panose="020B0509020102050004" pitchFamily="49" charset="0"/>
              </a:rPr>
              <a:t>iteration</a:t>
            </a:r>
            <a:r>
              <a:rPr lang="en-US" sz="1500" dirty="0" smtClean="0">
                <a:latin typeface="JetBrains Mono" panose="020B0509020102050004" pitchFamily="49" charset="0"/>
              </a:rPr>
              <a:t>, each </a:t>
            </a:r>
            <a:r>
              <a:rPr lang="en-US" sz="1500" dirty="0">
                <a:latin typeface="JetBrains Mono" panose="020B0509020102050004" pitchFamily="49" charset="0"/>
              </a:rPr>
              <a:t>car should go through a pick-up </a:t>
            </a:r>
            <a:r>
              <a:rPr lang="en-US" sz="1500" dirty="0" smtClean="0">
                <a:latin typeface="JetBrains Mono" panose="020B0509020102050004" pitchFamily="49" charset="0"/>
              </a:rPr>
              <a:t>point.</a:t>
            </a:r>
          </a:p>
          <a:p>
            <a:pPr marL="342900" indent="-342900">
              <a:buFont typeface="+mj-lt"/>
              <a:buAutoNum type="arabicPeriod"/>
            </a:pPr>
            <a:endParaRPr lang="en-US" sz="1500" dirty="0" smtClean="0">
              <a:latin typeface="JetBrains Mono" panose="020B050902010205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>
                <a:latin typeface="JetBrains Mono" panose="020B0509020102050004" pitchFamily="49" charset="0"/>
              </a:rPr>
              <a:t>After </a:t>
            </a:r>
            <a:r>
              <a:rPr lang="en-US" sz="1500" dirty="0">
                <a:latin typeface="JetBrains Mono" panose="020B0509020102050004" pitchFamily="49" charset="0"/>
              </a:rPr>
              <a:t>choosing each point</a:t>
            </a:r>
            <a:r>
              <a:rPr lang="en-US" sz="1500" dirty="0" smtClean="0">
                <a:latin typeface="JetBrains Mono" panose="020B0509020102050004" pitchFamily="49" charset="0"/>
              </a:rPr>
              <a:t>, we </a:t>
            </a:r>
            <a:r>
              <a:rPr lang="en-US" sz="1500" dirty="0">
                <a:latin typeface="JetBrains Mono" panose="020B0509020102050004" pitchFamily="49" charset="0"/>
              </a:rPr>
              <a:t>should update the car's state(weight</a:t>
            </a:r>
            <a:r>
              <a:rPr lang="en-US" sz="1500" dirty="0" smtClean="0">
                <a:latin typeface="JetBrains Mono" panose="020B0509020102050004" pitchFamily="49" charset="0"/>
              </a:rPr>
              <a:t>, does vehicle have people, latest </a:t>
            </a:r>
            <a:r>
              <a:rPr lang="en-US" sz="1500" dirty="0">
                <a:latin typeface="JetBrains Mono" panose="020B0509020102050004" pitchFamily="49" charset="0"/>
              </a:rPr>
              <a:t>position),and remove the point from the candidate </a:t>
            </a:r>
            <a:r>
              <a:rPr lang="en-US" sz="1500" dirty="0" smtClean="0">
                <a:latin typeface="JetBrains Mono" panose="020B0509020102050004" pitchFamily="49" charset="0"/>
              </a:rPr>
              <a:t>list</a:t>
            </a:r>
          </a:p>
          <a:p>
            <a:pPr marL="342900" indent="-342900">
              <a:buFont typeface="+mj-lt"/>
              <a:buAutoNum type="arabicPeriod"/>
            </a:pPr>
            <a:endParaRPr lang="en-US" sz="1500" dirty="0" smtClean="0">
              <a:latin typeface="JetBrains Mono" panose="020B050902010205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>
                <a:latin typeface="JetBrains Mono" panose="020B0509020102050004" pitchFamily="49" charset="0"/>
              </a:rPr>
              <a:t>And </a:t>
            </a:r>
            <a:r>
              <a:rPr lang="en-US" sz="1500" dirty="0">
                <a:latin typeface="JetBrains Mono" panose="020B0509020102050004" pitchFamily="49" charset="0"/>
              </a:rPr>
              <a:t>then</a:t>
            </a:r>
            <a:r>
              <a:rPr lang="en-US" sz="1500" dirty="0" smtClean="0">
                <a:latin typeface="JetBrains Mono" panose="020B0509020102050004" pitchFamily="49" charset="0"/>
              </a:rPr>
              <a:t>, we </a:t>
            </a:r>
            <a:r>
              <a:rPr lang="en-US" sz="1500" dirty="0">
                <a:latin typeface="JetBrains Mono" panose="020B0509020102050004" pitchFamily="49" charset="0"/>
              </a:rPr>
              <a:t>continue to iterate through each car [</a:t>
            </a:r>
            <a:r>
              <a:rPr lang="en-US" sz="1500" dirty="0" smtClean="0">
                <a:latin typeface="JetBrains Mono" panose="020B0509020102050004" pitchFamily="49" charset="0"/>
              </a:rPr>
              <a:t>k], choosing </a:t>
            </a:r>
            <a:r>
              <a:rPr lang="en-US" sz="1500" dirty="0">
                <a:latin typeface="JetBrains Mono" panose="020B0509020102050004" pitchFamily="49" charset="0"/>
              </a:rPr>
              <a:t>a nearest point to vehicle [</a:t>
            </a:r>
            <a:r>
              <a:rPr lang="en-US" sz="1500" dirty="0" smtClean="0">
                <a:latin typeface="JetBrains Mono" panose="020B0509020102050004" pitchFamily="49" charset="0"/>
              </a:rPr>
              <a:t>k] </a:t>
            </a:r>
            <a:r>
              <a:rPr lang="en-US" sz="1500" dirty="0">
                <a:latin typeface="JetBrains Mono" panose="020B0509020102050004" pitchFamily="49" charset="0"/>
              </a:rPr>
              <a:t>that hasn't been taken and satisfies the problem's requirements</a:t>
            </a:r>
            <a:r>
              <a:rPr lang="en-US" sz="1500" dirty="0" smtClean="0">
                <a:latin typeface="JetBrains Mono" panose="020B0509020102050004" pitchFamily="49" charset="0"/>
              </a:rPr>
              <a:t>, and </a:t>
            </a:r>
            <a:r>
              <a:rPr lang="en-US" sz="1500" dirty="0">
                <a:latin typeface="JetBrains Mono" panose="020B0509020102050004" pitchFamily="49" charset="0"/>
              </a:rPr>
              <a:t>update the car's current status and the candidate set after each point. We will repeat this iterating process until the candidate set is empty</a:t>
            </a:r>
            <a:r>
              <a:rPr lang="en-US" sz="1500" dirty="0" smtClean="0">
                <a:latin typeface="JetBrains Mono" panose="020B0509020102050004" pitchFamily="49" charset="0"/>
              </a:rPr>
              <a:t>, and </a:t>
            </a:r>
            <a:r>
              <a:rPr lang="en-US" sz="1500" dirty="0">
                <a:latin typeface="JetBrains Mono" panose="020B0509020102050004" pitchFamily="49" charset="0"/>
              </a:rPr>
              <a:t>add the point 0 as the final point </a:t>
            </a:r>
            <a:r>
              <a:rPr lang="en-US" sz="1500" dirty="0" smtClean="0">
                <a:latin typeface="JetBrains Mono" panose="020B0509020102050004" pitchFamily="49" charset="0"/>
              </a:rPr>
              <a:t>in path</a:t>
            </a:r>
            <a:endParaRPr lang="en-US" sz="1500" dirty="0">
              <a:latin typeface="JetBrains Mono" panose="020B0509020102050004" pitchFamily="49" charset="0"/>
            </a:endParaRPr>
          </a:p>
          <a:p>
            <a:endParaRPr lang="en-US" sz="1500" dirty="0">
              <a:latin typeface="JetBrains Mono" panose="020B0509020102050004" pitchFamily="49" charset="0"/>
            </a:endParaRPr>
          </a:p>
          <a:p>
            <a:endParaRPr lang="en-US" sz="1500" dirty="0">
              <a:latin typeface="JetBrains Mono" panose="020B05090201020500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249" y="4220886"/>
            <a:ext cx="6220731" cy="2002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6249" y="519315"/>
            <a:ext cx="5247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99CC"/>
                </a:solidFill>
                <a:latin typeface="JetBrains Mono" panose="020B0509020102050004" pitchFamily="49" charset="0"/>
              </a:rPr>
              <a:t>{algorithm overview}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253" y="1418945"/>
            <a:ext cx="5396660" cy="3941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663" y="998826"/>
            <a:ext cx="6151123" cy="46272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3044757"/>
            <a:ext cx="6837834" cy="1099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3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0612" y="1385793"/>
            <a:ext cx="50319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JetBrains Mono" panose="020B0509020102050004" pitchFamily="49" charset="0"/>
              </a:rPr>
              <a:t>current_weight</a:t>
            </a:r>
            <a:r>
              <a:rPr lang="en-US" sz="1400" dirty="0" smtClean="0">
                <a:latin typeface="JetBrains Mono" panose="020B0509020102050004" pitchFamily="49" charset="0"/>
              </a:rPr>
              <a:t>: Weight inside vehicle while traveling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JetBrains Mono" panose="020B0509020102050004" pitchFamily="49" charset="0"/>
              </a:rPr>
              <a:t>path: indicate Vehicle’s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JetBrains Mono" panose="020B0509020102050004" pitchFamily="49" charset="0"/>
              </a:rPr>
              <a:t>p</a:t>
            </a:r>
            <a:r>
              <a:rPr lang="en-US" sz="1400" dirty="0" err="1" smtClean="0">
                <a:latin typeface="JetBrains Mono" panose="020B0509020102050004" pitchFamily="49" charset="0"/>
              </a:rPr>
              <a:t>erson_in_car</a:t>
            </a:r>
            <a:r>
              <a:rPr lang="en-US" sz="1400" dirty="0" smtClean="0">
                <a:latin typeface="JetBrains Mono" panose="020B0509020102050004" pitchFamily="49" charset="0"/>
              </a:rPr>
              <a:t>: Decide whether vehicle have a person inside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JetBrains Mono" panose="020B0509020102050004" pitchFamily="49" charset="0"/>
              </a:rPr>
              <a:t>near_distance</a:t>
            </a:r>
            <a:r>
              <a:rPr lang="en-US" sz="1400" dirty="0" smtClean="0">
                <a:latin typeface="JetBrains Mono" panose="020B0509020102050004" pitchFamily="49" charset="0"/>
              </a:rPr>
              <a:t>: List of distance between all pick up points and point [0]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1949" y="1572984"/>
            <a:ext cx="47173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current_weight = [</a:t>
            </a:r>
            <a:r>
              <a:rPr lang="en-US" sz="1000" dirty="0">
                <a:solidFill>
                  <a:srgbClr val="1750EB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1000" dirty="0">
                <a:solidFill>
                  <a:srgbClr val="0033B3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000" dirty="0">
                <a:solidFill>
                  <a:srgbClr val="0033B3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1000" dirty="0">
                <a:solidFill>
                  <a:srgbClr val="000080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(K+</a:t>
            </a:r>
            <a:r>
              <a:rPr lang="en-US" sz="1000" dirty="0">
                <a:solidFill>
                  <a:srgbClr val="1750EB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</a:p>
          <a:p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path = {}                                   </a:t>
            </a:r>
            <a:r>
              <a:rPr lang="en-US" sz="1000" i="1" dirty="0">
                <a:solidFill>
                  <a:srgbClr val="8C8C8C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000" i="1" dirty="0">
                <a:solidFill>
                  <a:srgbClr val="8C8C8C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last_position = [</a:t>
            </a:r>
            <a:r>
              <a:rPr lang="en-US" sz="1000" dirty="0">
                <a:solidFill>
                  <a:srgbClr val="1750EB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1000" dirty="0">
                <a:solidFill>
                  <a:srgbClr val="0033B3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000" dirty="0">
                <a:solidFill>
                  <a:srgbClr val="0033B3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1000" dirty="0">
                <a:solidFill>
                  <a:srgbClr val="000080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(K+</a:t>
            </a:r>
            <a:r>
              <a:rPr lang="en-US" sz="1000" dirty="0">
                <a:solidFill>
                  <a:srgbClr val="1750EB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     </a:t>
            </a:r>
            <a:r>
              <a:rPr lang="en-US" sz="1000" i="1" dirty="0">
                <a:solidFill>
                  <a:srgbClr val="8C8C8C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000" i="1" dirty="0">
                <a:solidFill>
                  <a:srgbClr val="8C8C8C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person_in_car = [</a:t>
            </a:r>
            <a:r>
              <a:rPr lang="en-US" sz="1000" dirty="0">
                <a:solidFill>
                  <a:srgbClr val="0033B3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 for </a:t>
            </a: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000" dirty="0">
                <a:solidFill>
                  <a:srgbClr val="0033B3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1000" dirty="0" smtClean="0">
                <a:solidFill>
                  <a:srgbClr val="000080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r>
              <a:rPr lang="en-US" sz="1000" dirty="0" smtClean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(K+</a:t>
            </a:r>
            <a:r>
              <a:rPr lang="en-US" sz="1000" dirty="0" smtClean="0">
                <a:solidFill>
                  <a:srgbClr val="1750EB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000" dirty="0" smtClean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</a:p>
          <a:p>
            <a:r>
              <a:rPr lang="en-US" sz="1000" dirty="0" err="1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000" dirty="0" err="1" smtClean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ear_distance</a:t>
            </a:r>
            <a:r>
              <a:rPr lang="en-US" sz="1000" dirty="0" smtClean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en-US" sz="1000" dirty="0">
                <a:solidFill>
                  <a:srgbClr val="000080"/>
                </a:solidFill>
                <a:latin typeface="JetBrains Mono" panose="020B0509020102050004" pitchFamily="49" charset="0"/>
              </a:rPr>
              <a:t>list</a:t>
            </a:r>
            <a:r>
              <a:rPr lang="en-US" altLang="en-US" sz="1000" dirty="0">
                <a:solidFill>
                  <a:srgbClr val="080808"/>
                </a:solidFill>
                <a:latin typeface="JetBrains Mono" panose="020B0509020102050004" pitchFamily="49" charset="0"/>
              </a:rPr>
              <a:t>(d[</a:t>
            </a:r>
            <a:r>
              <a:rPr lang="en-US" altLang="en-US" sz="1000" dirty="0">
                <a:solidFill>
                  <a:srgbClr val="1750EB"/>
                </a:solidFill>
                <a:latin typeface="JetBrains Mono" panose="020B0509020102050004" pitchFamily="49" charset="0"/>
              </a:rPr>
              <a:t>0</a:t>
            </a:r>
            <a:r>
              <a:rPr lang="en-US" altLang="en-US" sz="1000" dirty="0" smtClean="0">
                <a:solidFill>
                  <a:srgbClr val="080808"/>
                </a:solidFill>
                <a:latin typeface="JetBrains Mono" panose="020B0509020102050004" pitchFamily="49" charset="0"/>
              </a:rPr>
              <a:t>][</a:t>
            </a:r>
            <a:r>
              <a:rPr lang="en-US" altLang="en-US" sz="1000" dirty="0" smtClean="0">
                <a:solidFill>
                  <a:srgbClr val="1750EB"/>
                </a:solidFill>
                <a:latin typeface="JetBrains Mono" panose="020B0509020102050004" pitchFamily="49" charset="0"/>
              </a:rPr>
              <a:t>1</a:t>
            </a:r>
            <a:r>
              <a:rPr lang="en-US" altLang="en-US" sz="1000" dirty="0" smtClean="0">
                <a:solidFill>
                  <a:srgbClr val="080808"/>
                </a:solidFill>
                <a:latin typeface="JetBrains Mono" panose="020B0509020102050004" pitchFamily="49" charset="0"/>
              </a:rPr>
              <a:t>:N+M+</a:t>
            </a:r>
            <a:r>
              <a:rPr lang="en-US" altLang="en-US" sz="1000" dirty="0" smtClean="0">
                <a:solidFill>
                  <a:srgbClr val="1750EB"/>
                </a:solidFill>
                <a:latin typeface="JetBrains Mono" panose="020B0509020102050004" pitchFamily="49" charset="0"/>
              </a:rPr>
              <a:t>1</a:t>
            </a:r>
            <a:r>
              <a:rPr lang="en-US" altLang="en-US" sz="1000" dirty="0" smtClean="0">
                <a:solidFill>
                  <a:srgbClr val="080808"/>
                </a:solidFill>
                <a:latin typeface="JetBrains Mono" panose="020B0509020102050004" pitchFamily="49" charset="0"/>
              </a:rPr>
              <a:t>])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778" y="374675"/>
            <a:ext cx="4265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99CC"/>
                </a:solidFill>
                <a:latin typeface="JetBrains Mono" panose="020B0509020102050004" pitchFamily="49" charset="0"/>
              </a:rPr>
              <a:t>{Initialized value}</a:t>
            </a:r>
            <a:endParaRPr lang="en-US" sz="2800" dirty="0">
              <a:solidFill>
                <a:srgbClr val="0099CC"/>
              </a:solidFill>
              <a:latin typeface="JetBrains Mono" panose="020B05090201020500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7824" y="1385793"/>
            <a:ext cx="4905640" cy="1230948"/>
          </a:xfrm>
          <a:prstGeom prst="rect">
            <a:avLst/>
          </a:prstGeom>
          <a:noFill/>
          <a:ln w="3175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1949" y="3512581"/>
            <a:ext cx="54956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candidate = [i </a:t>
            </a:r>
            <a:r>
              <a:rPr lang="en-US" sz="1000" dirty="0" smtClean="0">
                <a:solidFill>
                  <a:srgbClr val="0033B3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000" dirty="0">
                <a:solidFill>
                  <a:srgbClr val="0033B3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1000" dirty="0">
                <a:solidFill>
                  <a:srgbClr val="000080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1750EB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1750EB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*N+</a:t>
            </a:r>
            <a:r>
              <a:rPr lang="en-US" sz="1000" dirty="0">
                <a:solidFill>
                  <a:srgbClr val="1750EB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*M+</a:t>
            </a:r>
            <a:r>
              <a:rPr lang="en-US" sz="1000" dirty="0">
                <a:solidFill>
                  <a:srgbClr val="1750EB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000" dirty="0" smtClean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000" dirty="0">
              <a:solidFill>
                <a:srgbClr val="080808"/>
              </a:solidFill>
              <a:latin typeface="JetBrains Mono" panose="020B05090201020500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7824" y="3327915"/>
            <a:ext cx="4905640" cy="626802"/>
          </a:xfrm>
          <a:prstGeom prst="rect">
            <a:avLst/>
          </a:prstGeom>
          <a:noFill/>
          <a:ln w="3175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35242" y="5307462"/>
            <a:ext cx="5976861" cy="664390"/>
          </a:xfrm>
          <a:prstGeom prst="rect">
            <a:avLst/>
          </a:prstGeom>
          <a:noFill/>
          <a:ln w="3175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40670" y="5516546"/>
            <a:ext cx="58827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sorted_candidate = </a:t>
            </a:r>
            <a:r>
              <a:rPr lang="en-US" sz="1000" dirty="0">
                <a:solidFill>
                  <a:srgbClr val="000080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sorted</a:t>
            </a: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(candidate, </a:t>
            </a:r>
            <a:r>
              <a:rPr lang="en-US" sz="1000" dirty="0">
                <a:solidFill>
                  <a:srgbClr val="660099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0033B3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lambda </a:t>
            </a:r>
            <a:r>
              <a:rPr lang="en-US" sz="1000" dirty="0">
                <a:solidFill>
                  <a:srgbClr val="080808"/>
                </a:solidFill>
                <a:latin typeface="JetBrains Mono" panose="020B050902010205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x: d[last_position[k]][x]) 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1972" y="3327915"/>
            <a:ext cx="529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JetBrains Mono" panose="020B0509020102050004" pitchFamily="49" charset="0"/>
              </a:rPr>
              <a:t>2. This line initiate the candidate list: </a:t>
            </a:r>
          </a:p>
          <a:p>
            <a:r>
              <a:rPr lang="en-US" sz="1400" dirty="0">
                <a:latin typeface="JetBrains Mono" panose="020B0509020102050004" pitchFamily="49" charset="0"/>
              </a:rPr>
              <a:t> </a:t>
            </a:r>
            <a:r>
              <a:rPr lang="en-US" sz="1400" dirty="0" smtClean="0">
                <a:latin typeface="JetBrains Mono" panose="020B0509020102050004" pitchFamily="49" charset="0"/>
              </a:rPr>
              <a:t>  list of points that have not been chosen</a:t>
            </a:r>
            <a:endParaRPr lang="en-US" sz="1400" dirty="0">
              <a:latin typeface="JetBrains Mono" panose="020B05090201020500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612" y="5233188"/>
            <a:ext cx="4758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JetBrains Mono" panose="020B0509020102050004" pitchFamily="49" charset="0"/>
              </a:rPr>
              <a:t>3. we </a:t>
            </a:r>
            <a:r>
              <a:rPr lang="en-US" sz="1400" dirty="0">
                <a:latin typeface="JetBrains Mono" panose="020B0509020102050004" pitchFamily="49" charset="0"/>
              </a:rPr>
              <a:t>sort this list of candidates in </a:t>
            </a:r>
            <a:endParaRPr lang="en-US" sz="1400" dirty="0" smtClean="0">
              <a:latin typeface="JetBrains Mono" panose="020B0509020102050004" pitchFamily="49" charset="0"/>
            </a:endParaRPr>
          </a:p>
          <a:p>
            <a:r>
              <a:rPr lang="en-US" sz="1400" dirty="0">
                <a:latin typeface="JetBrains Mono" panose="020B0509020102050004" pitchFamily="49" charset="0"/>
              </a:rPr>
              <a:t> </a:t>
            </a:r>
            <a:r>
              <a:rPr lang="en-US" sz="1400" dirty="0" smtClean="0">
                <a:latin typeface="JetBrains Mono" panose="020B0509020102050004" pitchFamily="49" charset="0"/>
              </a:rPr>
              <a:t>  increasing </a:t>
            </a:r>
            <a:r>
              <a:rPr lang="en-US" sz="1400" dirty="0">
                <a:latin typeface="JetBrains Mono" panose="020B0509020102050004" pitchFamily="49" charset="0"/>
              </a:rPr>
              <a:t>order, since we want to </a:t>
            </a:r>
            <a:endParaRPr lang="en-US" sz="1400" dirty="0" smtClean="0">
              <a:latin typeface="JetBrains Mono" panose="020B0509020102050004" pitchFamily="49" charset="0"/>
            </a:endParaRPr>
          </a:p>
          <a:p>
            <a:r>
              <a:rPr lang="en-US" sz="1400" dirty="0" smtClean="0">
                <a:latin typeface="JetBrains Mono" panose="020B0509020102050004" pitchFamily="49" charset="0"/>
              </a:rPr>
              <a:t>   prioritize </a:t>
            </a:r>
            <a:r>
              <a:rPr lang="en-US" sz="1400" dirty="0">
                <a:latin typeface="JetBrains Mono" panose="020B0509020102050004" pitchFamily="49" charset="0"/>
              </a:rPr>
              <a:t>the one with closer distance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973" y="1385794"/>
            <a:ext cx="4011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>
                <a:latin typeface="JetBrains Mono" panose="020B0509020102050004" pitchFamily="49" charset="0"/>
              </a:rPr>
              <a:t>We </a:t>
            </a:r>
            <a:r>
              <a:rPr lang="en-US" sz="1400" dirty="0">
                <a:latin typeface="JetBrains Mono" panose="020B0509020102050004" pitchFamily="49" charset="0"/>
              </a:rPr>
              <a:t>initiate some variables which </a:t>
            </a:r>
            <a:endParaRPr lang="en-US" sz="1400" dirty="0" smtClean="0">
              <a:latin typeface="JetBrains Mono" panose="020B0509020102050004" pitchFamily="49" charset="0"/>
            </a:endParaRPr>
          </a:p>
          <a:p>
            <a:r>
              <a:rPr lang="en-US" sz="1400" dirty="0" smtClean="0">
                <a:latin typeface="JetBrains Mono" panose="020B0509020102050004" pitchFamily="49" charset="0"/>
              </a:rPr>
              <a:t>   will </a:t>
            </a:r>
            <a:r>
              <a:rPr lang="en-US" sz="1400" dirty="0">
                <a:latin typeface="JetBrains Mono" panose="020B0509020102050004" pitchFamily="49" charset="0"/>
              </a:rPr>
              <a:t>be used in the algorithm</a:t>
            </a:r>
          </a:p>
          <a:p>
            <a:endParaRPr lang="en-US" sz="1400" dirty="0"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1611" y="31553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9236E"/>
                </a:solidFill>
                <a:latin typeface="JetBrains Mono" panose="020B0509020102050004" pitchFamily="49" charset="0"/>
              </a:rPr>
              <a:t>algorithm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2899" y="1215595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9236E"/>
                </a:solidFill>
                <a:latin typeface="JetBrains Mono" panose="020B0509020102050004" pitchFamily="49" charset="0"/>
              </a:rPr>
              <a:t>We iterate through each car</a:t>
            </a:r>
            <a:r>
              <a:rPr lang="en-US" sz="12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, for </a:t>
            </a:r>
            <a:r>
              <a:rPr lang="en-US" sz="1200" dirty="0">
                <a:solidFill>
                  <a:srgbClr val="29236E"/>
                </a:solidFill>
                <a:latin typeface="JetBrains Mono" panose="020B0509020102050004" pitchFamily="49" charset="0"/>
              </a:rPr>
              <a:t>each iterations we choose the shortest available pick-up point to the depot that hasn’t been </a:t>
            </a:r>
            <a:r>
              <a:rPr lang="en-US" sz="12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chosen, and </a:t>
            </a:r>
            <a:r>
              <a:rPr lang="en-US" sz="1200" dirty="0">
                <a:solidFill>
                  <a:srgbClr val="29236E"/>
                </a:solidFill>
                <a:latin typeface="JetBrains Mono" panose="020B0509020102050004" pitchFamily="49" charset="0"/>
              </a:rPr>
              <a:t>then we update the current position of the vehicles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249115" y="1182912"/>
            <a:ext cx="452628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,K+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min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9999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(near_distances)):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near_distances[i] &lt; min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and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not 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chosen_points 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min = near_distances[i]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last_position[k] = i+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B0509020102050004" pitchFamily="49" charset="0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1249115" y="2762524"/>
            <a:ext cx="5115221" cy="784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 err="1" smtClean="0">
                <a:latin typeface="JetBrains Mono" panose="020B0509020102050004" pitchFamily="49" charset="0"/>
              </a:rPr>
              <a:t>candidate.remove</a:t>
            </a:r>
            <a:r>
              <a:rPr lang="en-US" altLang="en-US" sz="900" dirty="0" smtClean="0">
                <a:latin typeface="JetBrains Mono" panose="020B0509020102050004" pitchFamily="49" charset="0"/>
              </a:rPr>
              <a:t>(</a:t>
            </a:r>
            <a:r>
              <a:rPr lang="en-US" altLang="en-US" sz="900" dirty="0" err="1" smtClean="0">
                <a:latin typeface="JetBrains Mono" panose="020B0509020102050004" pitchFamily="49" charset="0"/>
              </a:rPr>
              <a:t>last_position</a:t>
            </a:r>
            <a:r>
              <a:rPr lang="en-US" altLang="en-US" sz="900" dirty="0" smtClean="0">
                <a:latin typeface="JetBrains Mono" panose="020B0509020102050004" pitchFamily="49" charset="0"/>
              </a:rPr>
              <a:t>[k</a:t>
            </a:r>
            <a:r>
              <a:rPr lang="en-US" altLang="en-US" sz="900" dirty="0">
                <a:latin typeface="JetBrains Mono" panose="020B0509020102050004" pitchFamily="49" charset="0"/>
              </a:rPr>
              <a:t>])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effectLst/>
              <a:latin typeface="JetBrains Mono" panose="020B050902010205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last_position[k] &lt;=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N: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person_in_car[k]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True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N+1&lt;=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last_position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[k]</a:t>
            </a:r>
            <a:r>
              <a:rPr kumimoji="0" lang="en-US" altLang="en-US" sz="900" b="0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&lt;= N+M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current_weight[k] += q[last_position[k]-(N+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1611" y="1040797"/>
            <a:ext cx="79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29236E"/>
                </a:solidFill>
                <a:latin typeface="JetBrains Mono ExtraLight" panose="020B0209020102050004" pitchFamily="49" charset="0"/>
                <a:cs typeface="Adobe Devanagari" panose="02040503050201020203" pitchFamily="18" charset="0"/>
              </a:rPr>
              <a:t>1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159663" y="1175683"/>
            <a:ext cx="0" cy="930559"/>
          </a:xfrm>
          <a:prstGeom prst="line">
            <a:avLst/>
          </a:prstGeom>
          <a:ln w="25400">
            <a:solidFill>
              <a:srgbClr val="2923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1611" y="2551159"/>
            <a:ext cx="79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29236E"/>
                </a:solidFill>
                <a:latin typeface="JetBrains Mono ExtraLight" panose="020B0209020102050004" pitchFamily="49" charset="0"/>
                <a:cs typeface="Adobe Devanagari" panose="02040503050201020203" pitchFamily="18" charset="0"/>
              </a:rPr>
              <a:t>2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159663" y="2686045"/>
            <a:ext cx="0" cy="930559"/>
          </a:xfrm>
          <a:prstGeom prst="line">
            <a:avLst/>
          </a:prstGeom>
          <a:ln w="25400">
            <a:solidFill>
              <a:srgbClr val="2923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52899" y="264349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9236E"/>
                </a:solidFill>
                <a:latin typeface="JetBrains Mono" panose="020B0509020102050004" pitchFamily="49" charset="0"/>
              </a:rPr>
              <a:t>Remove the point from candidate </a:t>
            </a:r>
            <a:r>
              <a:rPr lang="en-US" sz="12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list and update vehicle’s state (Person and weight in vehicle)</a:t>
            </a:r>
            <a:endParaRPr lang="en-US" sz="1200" dirty="0">
              <a:solidFill>
                <a:srgbClr val="29236E"/>
              </a:solidFill>
              <a:latin typeface="JetBrains Mono" panose="020B0509020102050004" pitchFamily="49" charset="0"/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1249115" y="4640754"/>
            <a:ext cx="5834385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while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(candidate) 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K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sorted_candidate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sorted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(candidate,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B0509020102050004" pitchFamily="49" charset="0"/>
              </a:rPr>
              <a:t>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lambda-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33B3"/>
                </a:solidFill>
                <a:latin typeface="JetBrains Mono" panose="020B0509020102050004" pitchFamily="49" charset="0"/>
              </a:rPr>
              <a:t>	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x:d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[last_position[k]][x])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509020102050004" pitchFamily="49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sorted_candidate == []: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break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611" y="4567889"/>
            <a:ext cx="79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29236E"/>
                </a:solidFill>
                <a:latin typeface="JetBrains Mono ExtraLight" panose="020B0209020102050004" pitchFamily="49" charset="0"/>
                <a:cs typeface="Adobe Devanagari" panose="02040503050201020203" pitchFamily="18" charset="0"/>
              </a:rPr>
              <a:t>3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159663" y="4640754"/>
            <a:ext cx="0" cy="975671"/>
          </a:xfrm>
          <a:prstGeom prst="line">
            <a:avLst/>
          </a:prstGeom>
          <a:ln w="25400">
            <a:solidFill>
              <a:srgbClr val="2923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52899" y="432837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9236E"/>
                </a:solidFill>
                <a:latin typeface="JetBrains Mono" panose="020B0509020102050004" pitchFamily="49" charset="0"/>
              </a:rPr>
              <a:t>After all vehicles have been assigned to a pick-up point</a:t>
            </a:r>
            <a:r>
              <a:rPr lang="en-US" sz="12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, we </a:t>
            </a:r>
            <a:r>
              <a:rPr lang="en-US" sz="1200" dirty="0">
                <a:solidFill>
                  <a:srgbClr val="29236E"/>
                </a:solidFill>
                <a:latin typeface="JetBrains Mono" panose="020B0509020102050004" pitchFamily="49" charset="0"/>
              </a:rPr>
              <a:t>continue to iterate through each car</a:t>
            </a:r>
            <a:r>
              <a:rPr lang="en-US" sz="12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,  choosing </a:t>
            </a:r>
            <a:r>
              <a:rPr lang="en-US" sz="1200" dirty="0">
                <a:solidFill>
                  <a:srgbClr val="29236E"/>
                </a:solidFill>
                <a:latin typeface="JetBrains Mono" panose="020B0509020102050004" pitchFamily="49" charset="0"/>
              </a:rPr>
              <a:t>1 nearest point to the last </a:t>
            </a:r>
            <a:r>
              <a:rPr lang="en-US" sz="12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position that satisfies our demand </a:t>
            </a:r>
            <a:r>
              <a:rPr lang="en-US" sz="1200" dirty="0">
                <a:solidFill>
                  <a:srgbClr val="29236E"/>
                </a:solidFill>
                <a:latin typeface="JetBrains Mono" panose="020B0509020102050004" pitchFamily="49" charset="0"/>
              </a:rPr>
              <a:t>at a time</a:t>
            </a:r>
            <a:r>
              <a:rPr lang="en-US" sz="12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, and </a:t>
            </a:r>
            <a:r>
              <a:rPr lang="en-US" sz="1200" dirty="0">
                <a:solidFill>
                  <a:srgbClr val="29236E"/>
                </a:solidFill>
                <a:latin typeface="JetBrains Mono" panose="020B0509020102050004" pitchFamily="49" charset="0"/>
              </a:rPr>
              <a:t>we will repeat this process until the candidate array is empty</a:t>
            </a:r>
            <a:r>
              <a:rPr lang="en-US" sz="1200" dirty="0" smtClean="0">
                <a:solidFill>
                  <a:srgbClr val="29236E"/>
                </a:solidFill>
                <a:latin typeface="JetBrains Mono" panose="020B0509020102050004" pitchFamily="49" charset="0"/>
              </a:rPr>
              <a:t>, which </a:t>
            </a:r>
            <a:r>
              <a:rPr lang="en-US" sz="1200" dirty="0">
                <a:solidFill>
                  <a:srgbClr val="29236E"/>
                </a:solidFill>
                <a:latin typeface="JetBrains Mono" panose="020B0509020102050004" pitchFamily="49" charset="0"/>
              </a:rPr>
              <a:t>means all the points have been chosen</a:t>
            </a:r>
          </a:p>
        </p:txBody>
      </p:sp>
    </p:spTree>
    <p:extLst>
      <p:ext uri="{BB962C8B-B14F-4D97-AF65-F5344CB8AC3E}">
        <p14:creationId xmlns:p14="http://schemas.microsoft.com/office/powerpoint/2010/main" val="48308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  <p:bldP spid="33" grpId="0"/>
      <p:bldP spid="34" grpId="0"/>
      <p:bldP spid="36" grpId="0"/>
      <p:bldP spid="38" grpId="0"/>
      <p:bldP spid="39" grpId="0"/>
      <p:bldP spid="40" grpId="0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9665</TotalTime>
  <Words>2434</Words>
  <Application>Microsoft Office PowerPoint</Application>
  <PresentationFormat>Widescreen</PresentationFormat>
  <Paragraphs>404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58" baseType="lpstr">
      <vt:lpstr>Adobe Devanagari</vt:lpstr>
      <vt:lpstr>Anaheim</vt:lpstr>
      <vt:lpstr>Arial</vt:lpstr>
      <vt:lpstr>Barlow</vt:lpstr>
      <vt:lpstr>Barlow Condensed ExtraBold</vt:lpstr>
      <vt:lpstr>Calibri</vt:lpstr>
      <vt:lpstr>Calibri Light</vt:lpstr>
      <vt:lpstr>Cambria Math</vt:lpstr>
      <vt:lpstr>Courier New</vt:lpstr>
      <vt:lpstr>Emulogic</vt:lpstr>
      <vt:lpstr>JetBrains Mono</vt:lpstr>
      <vt:lpstr>JetBrains Mono ExtraLight</vt:lpstr>
      <vt:lpstr>JetBrains Mono Light</vt:lpstr>
      <vt:lpstr>Lato</vt:lpstr>
      <vt:lpstr>Nunito Light</vt:lpstr>
      <vt:lpstr>Overpass Mono</vt:lpstr>
      <vt:lpstr>Raleway Thin</vt:lpstr>
      <vt:lpstr>Roboto</vt:lpstr>
      <vt:lpstr>Roboto Condensed Light</vt:lpstr>
      <vt:lpstr>Times New Roman</vt:lpstr>
      <vt:lpstr>Office Theme</vt:lpstr>
      <vt:lpstr>Programming Lesson by Slidesgo</vt:lpstr>
      <vt:lpstr>1_Programming Lesson by Slidesgo</vt:lpstr>
      <vt:lpstr>2_Programming Lesson by Slidesgo</vt:lpstr>
      <vt:lpstr>PowerPoint Presentation</vt:lpstr>
      <vt:lpstr>PowerPoint Presentation</vt:lpstr>
      <vt:lpstr>group members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Dũng</dc:creator>
  <cp:lastModifiedBy>Phạm Dũng</cp:lastModifiedBy>
  <cp:revision>197</cp:revision>
  <dcterms:created xsi:type="dcterms:W3CDTF">2020-12-11T15:27:41Z</dcterms:created>
  <dcterms:modified xsi:type="dcterms:W3CDTF">2020-12-31T14:55:20Z</dcterms:modified>
</cp:coreProperties>
</file>