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312" r:id="rId4"/>
    <p:sldId id="313" r:id="rId5"/>
    <p:sldId id="257" r:id="rId6"/>
    <p:sldId id="314" r:id="rId7"/>
    <p:sldId id="347" r:id="rId8"/>
    <p:sldId id="315" r:id="rId9"/>
    <p:sldId id="316" r:id="rId10"/>
    <p:sldId id="350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F83"/>
    <a:srgbClr val="192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853"/>
  </p:normalViewPr>
  <p:slideViewPr>
    <p:cSldViewPr snapToGrid="0">
      <p:cViewPr>
        <p:scale>
          <a:sx n="89" d="100"/>
          <a:sy n="89" d="100"/>
        </p:scale>
        <p:origin x="92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7A08D-9884-4DDE-9509-150B5E2E7F75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8463-7931-4653-93DF-60C4A92D0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CEED9-DADF-4584-AE31-CE6B26931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77096E-2521-4C64-9E27-2967464A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CF1DF-80BA-4D48-A639-E252431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3BEE4-3313-4018-ACD4-8121A74F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35AD46-983B-449C-95B0-008AD94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90D4D-0B04-44EB-B353-3996D269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8DE2E3-D71D-4E62-8F20-050A990E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57744C-5E4D-4569-8C6C-2D4EFBAE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57112-2693-4155-9F6F-6FA5434E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6C030-0B7B-4253-A13F-FF0C51A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0C3DEC-0335-424A-A864-C05D4BBC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172544-4A0E-44BA-8C93-F57246F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CBD21-DDEC-4ADE-A291-CB79109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6DB3EC-9565-49D4-8F94-255BF566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3C84C8-CB45-48BD-8D46-D7F9664E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25CC2-1FF7-44BE-8DAB-075BD11E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CEF01-D529-4FDF-BE10-DA38E83C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786F3-C063-457E-942D-DED5C829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747DA4-9255-41A1-82F8-BEDF924B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A52347-EE65-4FF9-A217-FBFF403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7DA90-C20E-4716-9E82-F31A170D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84714-2084-4D18-9F3B-75E36766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3F248-763E-4CD7-8547-0C14BF81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E412EA-8F7C-4E67-877F-EE9C264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E4047-775C-477D-9888-3FD4F2A6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9BD17-8725-4A42-B7F2-DFD5427F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52CBA8-8AB1-48C5-9665-8E1FC1C12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5F2AF5-76C5-44AA-B774-9EFBC5CA7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95C55F-B20A-4E37-91D4-500A0586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C31AA9-2F36-4AA2-988D-C23AD457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88720E-3FDC-4DEB-8896-B73D9561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5CD4F-0BC6-43B1-8A0E-F3649C6A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179F7-034B-4356-8917-61AC9ACB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32F37E-8BB5-4F5D-B22C-079B7F71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B48DDA-75EC-45BF-A5DF-C3B7D74F4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2A38D2-2AF1-4410-9EC4-3C66637C2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702CE8-8054-458C-B7E0-9425F65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070E8-D0A5-4625-9E2E-E4761C3F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41693B7-34B3-47D7-93FD-2135D94B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A3411-E9C1-4590-A431-62DD72E4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625C56-0259-4283-9991-706B741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AE7F28-E0FF-451D-89A6-39C9451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A45724-8F19-4EC4-B6BC-BEFE9E4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CEA8DC-6A6D-4D4E-9632-E2F01E92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A38E6A-489B-48B6-875A-B1319ED3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E41483-F1A7-4CD6-B2A1-7C028D35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D99E4-5EB8-4F08-9DDB-94DC83F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AED65-FFE5-4FEB-B34A-A89CC4EE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4D2D3A-09C8-4A6F-959C-961F879A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B559FF-2CE6-4A24-A935-E073C15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D6E752-44FD-49A1-8A02-2E48E683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319965-AD0D-4062-B48F-43B43C7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14D11-F1B6-44FB-AF4F-65240115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61A426-A48B-46DC-A736-A6AD19E3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758486-0685-413A-8B01-5B77D92DA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60398D-0DB8-4758-9BA2-8A2BA94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ED81CD-6FF1-4A29-B59B-3B867CA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CDF07E-6D81-4EE4-BC45-DF124AA4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3CBC99-6071-43A5-ACB7-F392535E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87ED5-97D9-4573-A087-A408E2A4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6240B6-6F69-4DDC-868C-AD856999C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6BAC-B3B2-4A33-ABA4-2331C371740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2A33A9-2E75-433E-9CC1-F0673C31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30DCD-D963-42B9-983C-DA06ED1C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0521-A0CC-43B0-9BAE-0A6CABF5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9">
            <a:extLst>
              <a:ext uri="{FF2B5EF4-FFF2-40B4-BE49-F238E27FC236}">
                <a16:creationId xmlns:a16="http://schemas.microsoft.com/office/drawing/2014/main" xmlns="" id="{02641DA8-40D4-454E-9146-245949A6304B}"/>
              </a:ext>
            </a:extLst>
          </p:cNvPr>
          <p:cNvSpPr/>
          <p:nvPr/>
        </p:nvSpPr>
        <p:spPr>
          <a:xfrm>
            <a:off x="4911320" y="1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49F83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EFAC2F7-0AA6-4EE1-AF54-AAD989D22915}"/>
              </a:ext>
            </a:extLst>
          </p:cNvPr>
          <p:cNvCxnSpPr>
            <a:cxnSpLocks/>
          </p:cNvCxnSpPr>
          <p:nvPr/>
        </p:nvCxnSpPr>
        <p:spPr>
          <a:xfrm>
            <a:off x="6432303" y="4435071"/>
            <a:ext cx="5245347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A08D4-FDCE-4AF3-B3EF-CB4519161FC3}"/>
              </a:ext>
            </a:extLst>
          </p:cNvPr>
          <p:cNvSpPr txBox="1"/>
          <p:nvPr/>
        </p:nvSpPr>
        <p:spPr>
          <a:xfrm>
            <a:off x="6432303" y="4834027"/>
            <a:ext cx="52453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7000">
                <a:solidFill>
                  <a:schemeClr val="bg1"/>
                </a:solidFill>
                <a:latin typeface="Lato Black"/>
                <a:cs typeface="Lato Black"/>
              </a:rPr>
              <a:t>ĐẶT VẤN ĐỀ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44B7F0B-5A96-4DFC-A29F-10537E8DDA98}"/>
              </a:ext>
            </a:extLst>
          </p:cNvPr>
          <p:cNvCxnSpPr>
            <a:cxnSpLocks/>
          </p:cNvCxnSpPr>
          <p:nvPr/>
        </p:nvCxnSpPr>
        <p:spPr>
          <a:xfrm>
            <a:off x="8877300" y="6111471"/>
            <a:ext cx="280035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9">
            <a:extLst>
              <a:ext uri="{FF2B5EF4-FFF2-40B4-BE49-F238E27FC236}">
                <a16:creationId xmlns:a16="http://schemas.microsoft.com/office/drawing/2014/main" xmlns="" id="{02641DA8-40D4-454E-9146-245949A6304B}"/>
              </a:ext>
            </a:extLst>
          </p:cNvPr>
          <p:cNvSpPr/>
          <p:nvPr/>
        </p:nvSpPr>
        <p:spPr>
          <a:xfrm>
            <a:off x="4911320" y="1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EFAC2F7-0AA6-4EE1-AF54-AAD989D22915}"/>
              </a:ext>
            </a:extLst>
          </p:cNvPr>
          <p:cNvCxnSpPr>
            <a:cxnSpLocks/>
          </p:cNvCxnSpPr>
          <p:nvPr/>
        </p:nvCxnSpPr>
        <p:spPr>
          <a:xfrm>
            <a:off x="6432303" y="4435071"/>
            <a:ext cx="5245347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A08D4-FDCE-4AF3-B3EF-CB4519161FC3}"/>
              </a:ext>
            </a:extLst>
          </p:cNvPr>
          <p:cNvSpPr txBox="1"/>
          <p:nvPr/>
        </p:nvSpPr>
        <p:spPr>
          <a:xfrm>
            <a:off x="9498847" y="4834027"/>
            <a:ext cx="21788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vi-VN" sz="7000" dirty="0" smtClean="0">
                <a:solidFill>
                  <a:schemeClr val="bg1"/>
                </a:solidFill>
                <a:latin typeface="Lato Black"/>
                <a:cs typeface="Lato Black"/>
              </a:rPr>
              <a:t>Q&amp;A</a:t>
            </a:r>
            <a:endParaRPr lang="en-US" sz="70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44B7F0B-5A96-4DFC-A29F-10537E8DDA98}"/>
              </a:ext>
            </a:extLst>
          </p:cNvPr>
          <p:cNvCxnSpPr>
            <a:cxnSpLocks/>
          </p:cNvCxnSpPr>
          <p:nvPr/>
        </p:nvCxnSpPr>
        <p:spPr>
          <a:xfrm>
            <a:off x="8877300" y="6111471"/>
            <a:ext cx="280035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6" y="444821"/>
            <a:ext cx="2984180" cy="29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ECCDEF-DAEE-485D-B8C0-CC264954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7" y="1257307"/>
            <a:ext cx="4343385" cy="43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49554E-88C8-48D3-8451-B01EBCF1E6AC}"/>
              </a:ext>
            </a:extLst>
          </p:cNvPr>
          <p:cNvSpPr txBox="1"/>
          <p:nvPr/>
        </p:nvSpPr>
        <p:spPr>
          <a:xfrm>
            <a:off x="1671175" y="3892776"/>
            <a:ext cx="2183249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Tốn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thời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chờ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đợi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đến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l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ợt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giải</a:t>
            </a:r>
            <a:r>
              <a:rPr lang="en-US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quyết</a:t>
            </a:r>
            <a:endParaRPr lang="en-US">
              <a:solidFill>
                <a:schemeClr val="bg1"/>
              </a:solidFill>
              <a:latin typeface="Lato Light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D832B8B-2ED3-41B7-B23A-ECD956583904}"/>
              </a:ext>
            </a:extLst>
          </p:cNvPr>
          <p:cNvGrpSpPr/>
          <p:nvPr/>
        </p:nvGrpSpPr>
        <p:grpSpPr>
          <a:xfrm>
            <a:off x="1734830" y="1321287"/>
            <a:ext cx="2055941" cy="2056477"/>
            <a:chOff x="1734830" y="2024671"/>
            <a:chExt cx="2055941" cy="2056477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xmlns="" id="{427D5C28-3836-4507-8639-1E0A240F5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4830" y="2024671"/>
              <a:ext cx="2055941" cy="2056477"/>
            </a:xfrm>
            <a:prstGeom prst="diamond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EB182FA-8326-43FE-AE66-B6E398E4FC31}"/>
                </a:ext>
              </a:extLst>
            </p:cNvPr>
            <p:cNvGrpSpPr/>
            <p:nvPr/>
          </p:nvGrpSpPr>
          <p:grpSpPr>
            <a:xfrm>
              <a:off x="2506633" y="2779664"/>
              <a:ext cx="512337" cy="516891"/>
              <a:chOff x="0" y="2706688"/>
              <a:chExt cx="357188" cy="360363"/>
            </a:xfrm>
            <a:solidFill>
              <a:srgbClr val="FFFFFF"/>
            </a:solidFill>
          </p:grpSpPr>
          <p:sp>
            <p:nvSpPr>
              <p:cNvPr id="7" name="Freeform 107">
                <a:extLst>
                  <a:ext uri="{FF2B5EF4-FFF2-40B4-BE49-F238E27FC236}">
                    <a16:creationId xmlns:a16="http://schemas.microsoft.com/office/drawing/2014/main" xmlns="" id="{829C0E39-DCB0-4DB6-A1F1-3C2D1C273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08">
                <a:extLst>
                  <a:ext uri="{FF2B5EF4-FFF2-40B4-BE49-F238E27FC236}">
                    <a16:creationId xmlns:a16="http://schemas.microsoft.com/office/drawing/2014/main" xmlns="" id="{1383962B-4A5C-460D-8F0C-52E322D41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09">
                <a:extLst>
                  <a:ext uri="{FF2B5EF4-FFF2-40B4-BE49-F238E27FC236}">
                    <a16:creationId xmlns:a16="http://schemas.microsoft.com/office/drawing/2014/main" xmlns="" id="{A99A9695-97A3-4C4B-88B8-83F18F780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10">
                <a:extLst>
                  <a:ext uri="{FF2B5EF4-FFF2-40B4-BE49-F238E27FC236}">
                    <a16:creationId xmlns:a16="http://schemas.microsoft.com/office/drawing/2014/main" xmlns="" id="{F411429A-7700-4211-9F66-B0C5252E0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1">
                <a:extLst>
                  <a:ext uri="{FF2B5EF4-FFF2-40B4-BE49-F238E27FC236}">
                    <a16:creationId xmlns:a16="http://schemas.microsoft.com/office/drawing/2014/main" xmlns="" id="{5DD112F0-8C9A-4189-AFDE-B70A7F09E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12">
                <a:extLst>
                  <a:ext uri="{FF2B5EF4-FFF2-40B4-BE49-F238E27FC236}">
                    <a16:creationId xmlns:a16="http://schemas.microsoft.com/office/drawing/2014/main" xmlns="" id="{9760296C-92E7-4DA1-89B5-3AD1FFD51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13">
                <a:extLst>
                  <a:ext uri="{FF2B5EF4-FFF2-40B4-BE49-F238E27FC236}">
                    <a16:creationId xmlns:a16="http://schemas.microsoft.com/office/drawing/2014/main" xmlns="" id="{5DC84DFE-1D31-4016-A385-94138626A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4">
                <a:extLst>
                  <a:ext uri="{FF2B5EF4-FFF2-40B4-BE49-F238E27FC236}">
                    <a16:creationId xmlns:a16="http://schemas.microsoft.com/office/drawing/2014/main" xmlns="" id="{F4FE0A1A-AC6E-438C-B788-7D440C72B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15">
                <a:extLst>
                  <a:ext uri="{FF2B5EF4-FFF2-40B4-BE49-F238E27FC236}">
                    <a16:creationId xmlns:a16="http://schemas.microsoft.com/office/drawing/2014/main" xmlns="" id="{9C43A5A0-EC01-4799-89FA-6A8EE2C95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16">
                <a:extLst>
                  <a:ext uri="{FF2B5EF4-FFF2-40B4-BE49-F238E27FC236}">
                    <a16:creationId xmlns:a16="http://schemas.microsoft.com/office/drawing/2014/main" xmlns="" id="{11AC20BD-15AC-40BB-A51B-F90A56EE7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12BEAE1A-3B3C-47D5-8F9E-330055E69C95}"/>
              </a:ext>
            </a:extLst>
          </p:cNvPr>
          <p:cNvGrpSpPr/>
          <p:nvPr/>
        </p:nvGrpSpPr>
        <p:grpSpPr>
          <a:xfrm>
            <a:off x="5079080" y="1317276"/>
            <a:ext cx="2055941" cy="2056477"/>
            <a:chOff x="5079080" y="2020660"/>
            <a:chExt cx="2055941" cy="2056477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xmlns="" id="{DEAD8C7C-F085-4448-A483-57CF453B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9080" y="2020660"/>
              <a:ext cx="2055941" cy="2056477"/>
            </a:xfrm>
            <a:prstGeom prst="diamond">
              <a:avLst/>
            </a:prstGeom>
            <a:solidFill>
              <a:srgbClr val="249F83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E86C8C04-D1B8-4D05-A918-8EDDF80343D1}"/>
                </a:ext>
              </a:extLst>
            </p:cNvPr>
            <p:cNvGrpSpPr/>
            <p:nvPr/>
          </p:nvGrpSpPr>
          <p:grpSpPr>
            <a:xfrm>
              <a:off x="5880854" y="2801244"/>
              <a:ext cx="479877" cy="495311"/>
              <a:chOff x="6373813" y="2717801"/>
              <a:chExt cx="360363" cy="338138"/>
            </a:xfrm>
            <a:solidFill>
              <a:srgbClr val="FFFFFF"/>
            </a:solidFill>
          </p:grpSpPr>
          <p:sp>
            <p:nvSpPr>
              <p:cNvPr id="21" name="Freeform 132">
                <a:extLst>
                  <a:ext uri="{FF2B5EF4-FFF2-40B4-BE49-F238E27FC236}">
                    <a16:creationId xmlns:a16="http://schemas.microsoft.com/office/drawing/2014/main" xmlns="" id="{9C75146C-DBED-4736-9924-A4C516984A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3813" y="2717801"/>
                <a:ext cx="360363" cy="338138"/>
              </a:xfrm>
              <a:custGeom>
                <a:avLst/>
                <a:gdLst/>
                <a:ahLst/>
                <a:cxnLst>
                  <a:cxn ang="0">
                    <a:pos x="121" y="25"/>
                  </a:cxn>
                  <a:cxn ang="0">
                    <a:pos x="98" y="2"/>
                  </a:cxn>
                  <a:cxn ang="0">
                    <a:pos x="92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04"/>
                  </a:cxn>
                  <a:cxn ang="0">
                    <a:pos x="12" y="115"/>
                  </a:cxn>
                  <a:cxn ang="0">
                    <a:pos x="111" y="115"/>
                  </a:cxn>
                  <a:cxn ang="0">
                    <a:pos x="123" y="104"/>
                  </a:cxn>
                  <a:cxn ang="0">
                    <a:pos x="123" y="31"/>
                  </a:cxn>
                  <a:cxn ang="0">
                    <a:pos x="121" y="25"/>
                  </a:cxn>
                  <a:cxn ang="0">
                    <a:pos x="115" y="104"/>
                  </a:cxn>
                  <a:cxn ang="0">
                    <a:pos x="111" y="107"/>
                  </a:cxn>
                  <a:cxn ang="0">
                    <a:pos x="12" y="107"/>
                  </a:cxn>
                  <a:cxn ang="0">
                    <a:pos x="8" y="104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88" y="8"/>
                  </a:cxn>
                  <a:cxn ang="0">
                    <a:pos x="88" y="23"/>
                  </a:cxn>
                  <a:cxn ang="0">
                    <a:pos x="100" y="35"/>
                  </a:cxn>
                  <a:cxn ang="0">
                    <a:pos x="115" y="35"/>
                  </a:cxn>
                  <a:cxn ang="0">
                    <a:pos x="115" y="104"/>
                  </a:cxn>
                  <a:cxn ang="0">
                    <a:pos x="104" y="31"/>
                  </a:cxn>
                  <a:cxn ang="0">
                    <a:pos x="100" y="31"/>
                  </a:cxn>
                  <a:cxn ang="0">
                    <a:pos x="92" y="23"/>
                  </a:cxn>
                  <a:cxn ang="0">
                    <a:pos x="92" y="8"/>
                  </a:cxn>
                  <a:cxn ang="0">
                    <a:pos x="115" y="31"/>
                  </a:cxn>
                  <a:cxn ang="0">
                    <a:pos x="104" y="31"/>
                  </a:cxn>
                  <a:cxn ang="0">
                    <a:pos x="104" y="31"/>
                  </a:cxn>
                  <a:cxn ang="0">
                    <a:pos x="104" y="31"/>
                  </a:cxn>
                </a:cxnLst>
                <a:rect l="0" t="0" r="r" b="b"/>
                <a:pathLst>
                  <a:path w="123" h="115">
                    <a:moveTo>
                      <a:pt x="121" y="25"/>
                    </a:moveTo>
                    <a:cubicBezTo>
                      <a:pt x="98" y="2"/>
                      <a:pt x="98" y="2"/>
                      <a:pt x="98" y="2"/>
                    </a:cubicBezTo>
                    <a:cubicBezTo>
                      <a:pt x="96" y="1"/>
                      <a:pt x="94" y="0"/>
                      <a:pt x="9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10"/>
                      <a:pt x="5" y="115"/>
                      <a:pt x="12" y="115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8" y="115"/>
                      <a:pt x="123" y="110"/>
                      <a:pt x="123" y="104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3" y="29"/>
                      <a:pt x="122" y="27"/>
                      <a:pt x="121" y="25"/>
                    </a:cubicBezTo>
                    <a:close/>
                    <a:moveTo>
                      <a:pt x="115" y="104"/>
                    </a:moveTo>
                    <a:cubicBezTo>
                      <a:pt x="115" y="106"/>
                      <a:pt x="113" y="107"/>
                      <a:pt x="111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9" y="107"/>
                      <a:pt x="8" y="106"/>
                      <a:pt x="8" y="104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2" y="8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9"/>
                      <a:pt x="93" y="35"/>
                      <a:pt x="100" y="35"/>
                    </a:cubicBezTo>
                    <a:cubicBezTo>
                      <a:pt x="115" y="35"/>
                      <a:pt x="115" y="35"/>
                      <a:pt x="115" y="35"/>
                    </a:cubicBezTo>
                    <a:lnTo>
                      <a:pt x="115" y="104"/>
                    </a:lnTo>
                    <a:close/>
                    <a:moveTo>
                      <a:pt x="104" y="31"/>
                    </a:moveTo>
                    <a:cubicBezTo>
                      <a:pt x="100" y="31"/>
                      <a:pt x="100" y="31"/>
                      <a:pt x="100" y="31"/>
                    </a:cubicBezTo>
                    <a:cubicBezTo>
                      <a:pt x="96" y="31"/>
                      <a:pt x="92" y="27"/>
                      <a:pt x="92" y="23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15" y="31"/>
                      <a:pt x="115" y="31"/>
                      <a:pt x="115" y="31"/>
                    </a:cubicBezTo>
                    <a:lnTo>
                      <a:pt x="104" y="31"/>
                    </a:lnTo>
                    <a:close/>
                    <a:moveTo>
                      <a:pt x="104" y="31"/>
                    </a:moveTo>
                    <a:cubicBezTo>
                      <a:pt x="104" y="31"/>
                      <a:pt x="104" y="31"/>
                      <a:pt x="104" y="3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33">
                <a:extLst>
                  <a:ext uri="{FF2B5EF4-FFF2-40B4-BE49-F238E27FC236}">
                    <a16:creationId xmlns:a16="http://schemas.microsoft.com/office/drawing/2014/main" xmlns="" id="{7B2D15B5-0B59-45D3-9B46-D7DBE04EE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3675" y="2786063"/>
                <a:ext cx="66675" cy="11113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21" y="4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23" h="4">
                    <a:moveTo>
                      <a:pt x="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3" y="3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4">
                <a:extLst>
                  <a:ext uri="{FF2B5EF4-FFF2-40B4-BE49-F238E27FC236}">
                    <a16:creationId xmlns:a16="http://schemas.microsoft.com/office/drawing/2014/main" xmlns="" id="{8DD015C6-728A-4C68-9837-586B120DB4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3675" y="2820988"/>
                <a:ext cx="66675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21" y="3"/>
                  </a:cxn>
                  <a:cxn ang="0">
                    <a:pos x="23" y="1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23" h="3">
                    <a:moveTo>
                      <a:pt x="1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22" y="3"/>
                      <a:pt x="23" y="2"/>
                      <a:pt x="23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5">
                <a:extLst>
                  <a:ext uri="{FF2B5EF4-FFF2-40B4-BE49-F238E27FC236}">
                    <a16:creationId xmlns:a16="http://schemas.microsoft.com/office/drawing/2014/main" xmlns="" id="{3A616C23-A8CF-44C1-A8BA-BF066876A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3675" y="2852738"/>
                <a:ext cx="142875" cy="127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48" y="4"/>
                  </a:cxn>
                  <a:cxn ang="0">
                    <a:pos x="49" y="2"/>
                  </a:cxn>
                  <a:cxn ang="0">
                    <a:pos x="48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49" h="4">
                    <a:moveTo>
                      <a:pt x="0" y="2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9" y="4"/>
                      <a:pt x="49" y="3"/>
                      <a:pt x="49" y="2"/>
                    </a:cubicBezTo>
                    <a:cubicBezTo>
                      <a:pt x="49" y="1"/>
                      <a:pt x="49" y="0"/>
                      <a:pt x="4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36">
                <a:extLst>
                  <a:ext uri="{FF2B5EF4-FFF2-40B4-BE49-F238E27FC236}">
                    <a16:creationId xmlns:a16="http://schemas.microsoft.com/office/drawing/2014/main" xmlns="" id="{A4B64082-A8F1-490A-AFC1-E1E46B86B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8263" y="2921001"/>
                <a:ext cx="268288" cy="1111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1" y="4"/>
                  </a:cxn>
                  <a:cxn ang="0">
                    <a:pos x="92" y="2"/>
                  </a:cxn>
                  <a:cxn ang="0">
                    <a:pos x="91" y="0"/>
                  </a:cxn>
                  <a:cxn ang="0">
                    <a:pos x="91" y="0"/>
                  </a:cxn>
                  <a:cxn ang="0">
                    <a:pos x="91" y="0"/>
                  </a:cxn>
                </a:cxnLst>
                <a:rect l="0" t="0" r="r" b="b"/>
                <a:pathLst>
                  <a:path w="92" h="4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2" y="4"/>
                      <a:pt x="92" y="3"/>
                      <a:pt x="92" y="2"/>
                    </a:cubicBezTo>
                    <a:cubicBezTo>
                      <a:pt x="92" y="1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7">
                <a:extLst>
                  <a:ext uri="{FF2B5EF4-FFF2-40B4-BE49-F238E27FC236}">
                    <a16:creationId xmlns:a16="http://schemas.microsoft.com/office/drawing/2014/main" xmlns="" id="{8767CC60-8073-4C88-B490-5E5D301B8C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8263" y="2955926"/>
                <a:ext cx="268288" cy="952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2" y="3"/>
                  </a:cxn>
                  <a:cxn ang="0">
                    <a:pos x="91" y="3"/>
                  </a:cxn>
                  <a:cxn ang="0">
                    <a:pos x="92" y="1"/>
                  </a:cxn>
                  <a:cxn ang="0">
                    <a:pos x="91" y="0"/>
                  </a:cxn>
                  <a:cxn ang="0">
                    <a:pos x="91" y="0"/>
                  </a:cxn>
                  <a:cxn ang="0">
                    <a:pos x="91" y="0"/>
                  </a:cxn>
                </a:cxnLst>
                <a:rect l="0" t="0" r="r" b="b"/>
                <a:pathLst>
                  <a:path w="92" h="3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2" y="3"/>
                      <a:pt x="92" y="1"/>
                    </a:cubicBezTo>
                    <a:cubicBezTo>
                      <a:pt x="92" y="0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8">
                <a:extLst>
                  <a:ext uri="{FF2B5EF4-FFF2-40B4-BE49-F238E27FC236}">
                    <a16:creationId xmlns:a16="http://schemas.microsoft.com/office/drawing/2014/main" xmlns="" id="{58347C3F-ABE6-4550-971A-953D3A061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8263" y="2987676"/>
                <a:ext cx="268288" cy="1270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1" y="4"/>
                  </a:cxn>
                  <a:cxn ang="0">
                    <a:pos x="92" y="2"/>
                  </a:cxn>
                  <a:cxn ang="0">
                    <a:pos x="91" y="0"/>
                  </a:cxn>
                  <a:cxn ang="0">
                    <a:pos x="91" y="0"/>
                  </a:cxn>
                  <a:cxn ang="0">
                    <a:pos x="91" y="0"/>
                  </a:cxn>
                </a:cxnLst>
                <a:rect l="0" t="0" r="r" b="b"/>
                <a:pathLst>
                  <a:path w="92" h="4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2" y="4"/>
                      <a:pt x="92" y="3"/>
                      <a:pt x="92" y="2"/>
                    </a:cubicBezTo>
                    <a:cubicBezTo>
                      <a:pt x="92" y="1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>
                <a:extLst>
                  <a:ext uri="{FF2B5EF4-FFF2-40B4-BE49-F238E27FC236}">
                    <a16:creationId xmlns:a16="http://schemas.microsoft.com/office/drawing/2014/main" xmlns="" id="{9347822E-C29F-420A-A64E-07F06388F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8263" y="2889251"/>
                <a:ext cx="268288" cy="793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2" y="3"/>
                  </a:cxn>
                  <a:cxn ang="0">
                    <a:pos x="91" y="3"/>
                  </a:cxn>
                  <a:cxn ang="0">
                    <a:pos x="92" y="1"/>
                  </a:cxn>
                  <a:cxn ang="0">
                    <a:pos x="91" y="0"/>
                  </a:cxn>
                  <a:cxn ang="0">
                    <a:pos x="91" y="0"/>
                  </a:cxn>
                  <a:cxn ang="0">
                    <a:pos x="91" y="0"/>
                  </a:cxn>
                </a:cxnLst>
                <a:rect l="0" t="0" r="r" b="b"/>
                <a:pathLst>
                  <a:path w="92" h="3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2" y="3"/>
                      <a:pt x="92" y="1"/>
                    </a:cubicBezTo>
                    <a:cubicBezTo>
                      <a:pt x="92" y="0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>
                <a:extLst>
                  <a:ext uri="{FF2B5EF4-FFF2-40B4-BE49-F238E27FC236}">
                    <a16:creationId xmlns:a16="http://schemas.microsoft.com/office/drawing/2014/main" xmlns="" id="{F86A4577-9C79-4FFD-B4D0-437C2F0431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8263" y="2774951"/>
                <a:ext cx="101600" cy="90488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31" y="31"/>
                  </a:cxn>
                  <a:cxn ang="0">
                    <a:pos x="35" y="27"/>
                  </a:cxn>
                  <a:cxn ang="0">
                    <a:pos x="35" y="4"/>
                  </a:cxn>
                  <a:cxn ang="0">
                    <a:pos x="3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7"/>
                  </a:cxn>
                  <a:cxn ang="0">
                    <a:pos x="4" y="31"/>
                  </a:cxn>
                  <a:cxn ang="0">
                    <a:pos x="8" y="8"/>
                  </a:cxn>
                  <a:cxn ang="0">
                    <a:pos x="27" y="8"/>
                  </a:cxn>
                  <a:cxn ang="0">
                    <a:pos x="27" y="23"/>
                  </a:cxn>
                  <a:cxn ang="0">
                    <a:pos x="8" y="23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35" h="31">
                    <a:moveTo>
                      <a:pt x="4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3" y="31"/>
                      <a:pt x="35" y="29"/>
                      <a:pt x="35" y="27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9"/>
                      <a:pt x="2" y="31"/>
                      <a:pt x="4" y="31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8" y="23"/>
                      <a:pt x="8" y="23"/>
                      <a:pt x="8" y="23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A93E99-233F-4401-B1BE-3D7DBEED7F0E}"/>
              </a:ext>
            </a:extLst>
          </p:cNvPr>
          <p:cNvSpPr txBox="1"/>
          <p:nvPr/>
        </p:nvSpPr>
        <p:spPr>
          <a:xfrm>
            <a:off x="5027053" y="3892776"/>
            <a:ext cx="2183249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ato Light"/>
                <a:cs typeface="Lato Light"/>
              </a:rPr>
              <a:t>Không biết cần đến đâu và chuẩn bị gì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00FC5FF-C4DD-415B-B4C9-A6A84E74122D}"/>
              </a:ext>
            </a:extLst>
          </p:cNvPr>
          <p:cNvGrpSpPr/>
          <p:nvPr/>
        </p:nvGrpSpPr>
        <p:grpSpPr>
          <a:xfrm>
            <a:off x="8434245" y="1266638"/>
            <a:ext cx="2055941" cy="2056477"/>
            <a:chOff x="8434245" y="1970022"/>
            <a:chExt cx="2055941" cy="205647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xmlns="" id="{F78E28FD-F081-4A88-BB34-6EE10620F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4245" y="1970022"/>
              <a:ext cx="2055941" cy="2056477"/>
            </a:xfrm>
            <a:prstGeom prst="diamond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B987CE7B-0F99-4C9B-B3B9-2E819F59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067" y="2683055"/>
              <a:ext cx="650296" cy="65029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DDE3C8-0F5F-47D2-98B8-596E41B52589}"/>
              </a:ext>
            </a:extLst>
          </p:cNvPr>
          <p:cNvSpPr txBox="1"/>
          <p:nvPr/>
        </p:nvSpPr>
        <p:spPr>
          <a:xfrm>
            <a:off x="8306937" y="3892776"/>
            <a:ext cx="2183249" cy="73862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ato Light"/>
                <a:cs typeface="Lato Light"/>
              </a:rPr>
              <a:t>Thành phố thông minh</a:t>
            </a:r>
          </a:p>
        </p:txBody>
      </p:sp>
    </p:spTree>
    <p:extLst>
      <p:ext uri="{BB962C8B-B14F-4D97-AF65-F5344CB8AC3E}">
        <p14:creationId xmlns:p14="http://schemas.microsoft.com/office/powerpoint/2010/main" val="4491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035709" y="1568919"/>
            <a:ext cx="6923490" cy="4462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/>
                <a:cs typeface="Lato Light"/>
              </a:rPr>
              <a:t>M</a:t>
            </a:r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ỗi người dân tiết kiệm bình quân khoảng </a:t>
            </a:r>
            <a:r>
              <a:rPr lang="vi-VN" sz="2300" b="1" dirty="0">
                <a:solidFill>
                  <a:schemeClr val="bg1"/>
                </a:solidFill>
                <a:latin typeface="Lato Light"/>
                <a:cs typeface="Lato Light"/>
              </a:rPr>
              <a:t>20 phút</a:t>
            </a:r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 chờ</a:t>
            </a:r>
            <a:endParaRPr lang="en-US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A33848A-94DF-4EDF-A16A-F6541A4AE493}"/>
              </a:ext>
            </a:extLst>
          </p:cNvPr>
          <p:cNvGrpSpPr/>
          <p:nvPr/>
        </p:nvGrpSpPr>
        <p:grpSpPr>
          <a:xfrm>
            <a:off x="1284446" y="1388580"/>
            <a:ext cx="1510907" cy="1055688"/>
            <a:chOff x="1284446" y="1388580"/>
            <a:chExt cx="1510907" cy="1055688"/>
          </a:xfrm>
        </p:grpSpPr>
        <p:grpSp>
          <p:nvGrpSpPr>
            <p:cNvPr id="49" name="Group 48"/>
            <p:cNvGrpSpPr/>
            <p:nvPr/>
          </p:nvGrpSpPr>
          <p:grpSpPr>
            <a:xfrm>
              <a:off x="1284446" y="1388580"/>
              <a:ext cx="1510907" cy="1055688"/>
              <a:chOff x="2144713" y="2039938"/>
              <a:chExt cx="1511300" cy="1055688"/>
            </a:xfrm>
            <a:solidFill>
              <a:schemeClr val="accent1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2603500" y="2039938"/>
                <a:ext cx="274638" cy="166688"/>
              </a:xfrm>
              <a:custGeom>
                <a:avLst/>
                <a:gdLst>
                  <a:gd name="T0" fmla="*/ 27 w 155"/>
                  <a:gd name="T1" fmla="*/ 94 h 94"/>
                  <a:gd name="T2" fmla="*/ 155 w 155"/>
                  <a:gd name="T3" fmla="*/ 66 h 94"/>
                  <a:gd name="T4" fmla="*/ 155 w 155"/>
                  <a:gd name="T5" fmla="*/ 0 h 94"/>
                  <a:gd name="T6" fmla="*/ 0 w 155"/>
                  <a:gd name="T7" fmla="*/ 35 h 94"/>
                  <a:gd name="T8" fmla="*/ 27 w 155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4">
                    <a:moveTo>
                      <a:pt x="27" y="94"/>
                    </a:moveTo>
                    <a:cubicBezTo>
                      <a:pt x="67" y="77"/>
                      <a:pt x="110" y="68"/>
                      <a:pt x="155" y="66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0" y="2"/>
                      <a:pt x="48" y="14"/>
                      <a:pt x="0" y="35"/>
                    </a:cubicBezTo>
                    <a:lnTo>
                      <a:pt x="27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141663" y="2095501"/>
                <a:ext cx="279400" cy="233363"/>
              </a:xfrm>
              <a:custGeom>
                <a:avLst/>
                <a:gdLst>
                  <a:gd name="T0" fmla="*/ 0 w 157"/>
                  <a:gd name="T1" fmla="*/ 61 h 132"/>
                  <a:gd name="T2" fmla="*/ 111 w 157"/>
                  <a:gd name="T3" fmla="*/ 132 h 132"/>
                  <a:gd name="T4" fmla="*/ 157 w 157"/>
                  <a:gd name="T5" fmla="*/ 85 h 132"/>
                  <a:gd name="T6" fmla="*/ 23 w 157"/>
                  <a:gd name="T7" fmla="*/ 0 h 132"/>
                  <a:gd name="T8" fmla="*/ 0 w 157"/>
                  <a:gd name="T9" fmla="*/ 6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32">
                    <a:moveTo>
                      <a:pt x="0" y="61"/>
                    </a:moveTo>
                    <a:cubicBezTo>
                      <a:pt x="41" y="78"/>
                      <a:pt x="79" y="102"/>
                      <a:pt x="111" y="132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18" y="49"/>
                      <a:pt x="73" y="20"/>
                      <a:pt x="23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922588" y="2039938"/>
                <a:ext cx="219075" cy="149225"/>
              </a:xfrm>
              <a:custGeom>
                <a:avLst/>
                <a:gdLst>
                  <a:gd name="T0" fmla="*/ 0 w 123"/>
                  <a:gd name="T1" fmla="*/ 66 h 84"/>
                  <a:gd name="T2" fmla="*/ 100 w 123"/>
                  <a:gd name="T3" fmla="*/ 84 h 84"/>
                  <a:gd name="T4" fmla="*/ 123 w 123"/>
                  <a:gd name="T5" fmla="*/ 22 h 84"/>
                  <a:gd name="T6" fmla="*/ 0 w 123"/>
                  <a:gd name="T7" fmla="*/ 0 h 84"/>
                  <a:gd name="T8" fmla="*/ 0 w 123"/>
                  <a:gd name="T9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4">
                    <a:moveTo>
                      <a:pt x="0" y="66"/>
                    </a:moveTo>
                    <a:cubicBezTo>
                      <a:pt x="35" y="67"/>
                      <a:pt x="69" y="73"/>
                      <a:pt x="100" y="84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84" y="9"/>
                      <a:pt x="43" y="2"/>
                      <a:pt x="0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3" name="Freeform 8"/>
              <p:cNvSpPr>
                <a:spLocks/>
              </p:cNvSpPr>
              <p:nvPr/>
            </p:nvSpPr>
            <p:spPr bwMode="auto">
              <a:xfrm>
                <a:off x="3368675" y="2278063"/>
                <a:ext cx="209550" cy="230188"/>
              </a:xfrm>
              <a:custGeom>
                <a:avLst/>
                <a:gdLst>
                  <a:gd name="T0" fmla="*/ 46 w 118"/>
                  <a:gd name="T1" fmla="*/ 0 h 130"/>
                  <a:gd name="T2" fmla="*/ 0 w 118"/>
                  <a:gd name="T3" fmla="*/ 46 h 130"/>
                  <a:gd name="T4" fmla="*/ 58 w 118"/>
                  <a:gd name="T5" fmla="*/ 130 h 130"/>
                  <a:gd name="T6" fmla="*/ 118 w 118"/>
                  <a:gd name="T7" fmla="*/ 102 h 130"/>
                  <a:gd name="T8" fmla="*/ 46 w 11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30">
                    <a:moveTo>
                      <a:pt x="46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3" y="71"/>
                      <a:pt x="43" y="99"/>
                      <a:pt x="58" y="130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99" y="65"/>
                      <a:pt x="75" y="30"/>
                      <a:pt x="4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2198688" y="2278063"/>
                <a:ext cx="233363" cy="279400"/>
              </a:xfrm>
              <a:custGeom>
                <a:avLst/>
                <a:gdLst>
                  <a:gd name="T0" fmla="*/ 62 w 132"/>
                  <a:gd name="T1" fmla="*/ 157 h 157"/>
                  <a:gd name="T2" fmla="*/ 132 w 132"/>
                  <a:gd name="T3" fmla="*/ 46 h 157"/>
                  <a:gd name="T4" fmla="*/ 86 w 132"/>
                  <a:gd name="T5" fmla="*/ 0 h 157"/>
                  <a:gd name="T6" fmla="*/ 0 w 132"/>
                  <a:gd name="T7" fmla="*/ 134 h 157"/>
                  <a:gd name="T8" fmla="*/ 62 w 13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57">
                    <a:moveTo>
                      <a:pt x="62" y="157"/>
                    </a:moveTo>
                    <a:cubicBezTo>
                      <a:pt x="78" y="115"/>
                      <a:pt x="103" y="78"/>
                      <a:pt x="132" y="46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9" y="38"/>
                      <a:pt x="20" y="84"/>
                      <a:pt x="0" y="134"/>
                    </a:cubicBezTo>
                    <a:lnTo>
                      <a:pt x="62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2381250" y="2119313"/>
                <a:ext cx="230188" cy="209550"/>
              </a:xfrm>
              <a:custGeom>
                <a:avLst/>
                <a:gdLst>
                  <a:gd name="T0" fmla="*/ 47 w 130"/>
                  <a:gd name="T1" fmla="*/ 118 h 118"/>
                  <a:gd name="T2" fmla="*/ 130 w 130"/>
                  <a:gd name="T3" fmla="*/ 60 h 118"/>
                  <a:gd name="T4" fmla="*/ 103 w 130"/>
                  <a:gd name="T5" fmla="*/ 0 h 118"/>
                  <a:gd name="T6" fmla="*/ 0 w 130"/>
                  <a:gd name="T7" fmla="*/ 71 h 118"/>
                  <a:gd name="T8" fmla="*/ 47 w 130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8">
                    <a:moveTo>
                      <a:pt x="47" y="118"/>
                    </a:moveTo>
                    <a:cubicBezTo>
                      <a:pt x="72" y="95"/>
                      <a:pt x="100" y="75"/>
                      <a:pt x="130" y="6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65" y="19"/>
                      <a:pt x="31" y="43"/>
                      <a:pt x="0" y="71"/>
                    </a:cubicBezTo>
                    <a:lnTo>
                      <a:pt x="47" y="1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2144713" y="2557463"/>
                <a:ext cx="147638" cy="217488"/>
              </a:xfrm>
              <a:custGeom>
                <a:avLst/>
                <a:gdLst>
                  <a:gd name="T0" fmla="*/ 66 w 83"/>
                  <a:gd name="T1" fmla="*/ 123 h 123"/>
                  <a:gd name="T2" fmla="*/ 83 w 83"/>
                  <a:gd name="T3" fmla="*/ 23 h 123"/>
                  <a:gd name="T4" fmla="*/ 22 w 83"/>
                  <a:gd name="T5" fmla="*/ 0 h 123"/>
                  <a:gd name="T6" fmla="*/ 0 w 83"/>
                  <a:gd name="T7" fmla="*/ 123 h 123"/>
                  <a:gd name="T8" fmla="*/ 66 w 83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3">
                    <a:moveTo>
                      <a:pt x="66" y="123"/>
                    </a:moveTo>
                    <a:cubicBezTo>
                      <a:pt x="67" y="88"/>
                      <a:pt x="73" y="54"/>
                      <a:pt x="83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39"/>
                      <a:pt x="1" y="80"/>
                      <a:pt x="0" y="123"/>
                    </a:cubicBezTo>
                    <a:lnTo>
                      <a:pt x="66" y="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2144713" y="2819401"/>
                <a:ext cx="166688" cy="276225"/>
              </a:xfrm>
              <a:custGeom>
                <a:avLst/>
                <a:gdLst>
                  <a:gd name="T0" fmla="*/ 0 w 94"/>
                  <a:gd name="T1" fmla="*/ 0 h 155"/>
                  <a:gd name="T2" fmla="*/ 34 w 94"/>
                  <a:gd name="T3" fmla="*/ 155 h 155"/>
                  <a:gd name="T4" fmla="*/ 94 w 94"/>
                  <a:gd name="T5" fmla="*/ 127 h 155"/>
                  <a:gd name="T6" fmla="*/ 66 w 94"/>
                  <a:gd name="T7" fmla="*/ 0 h 155"/>
                  <a:gd name="T8" fmla="*/ 0 w 94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55">
                    <a:moveTo>
                      <a:pt x="0" y="0"/>
                    </a:moveTo>
                    <a:cubicBezTo>
                      <a:pt x="1" y="55"/>
                      <a:pt x="13" y="107"/>
                      <a:pt x="34" y="155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77" y="88"/>
                      <a:pt x="67" y="45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490913" y="2498726"/>
                <a:ext cx="165100" cy="276225"/>
              </a:xfrm>
              <a:custGeom>
                <a:avLst/>
                <a:gdLst>
                  <a:gd name="T0" fmla="*/ 93 w 93"/>
                  <a:gd name="T1" fmla="*/ 156 h 156"/>
                  <a:gd name="T2" fmla="*/ 59 w 93"/>
                  <a:gd name="T3" fmla="*/ 0 h 156"/>
                  <a:gd name="T4" fmla="*/ 0 w 93"/>
                  <a:gd name="T5" fmla="*/ 28 h 156"/>
                  <a:gd name="T6" fmla="*/ 28 w 93"/>
                  <a:gd name="T7" fmla="*/ 156 h 156"/>
                  <a:gd name="T8" fmla="*/ 93 w 93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56">
                    <a:moveTo>
                      <a:pt x="93" y="156"/>
                    </a:moveTo>
                    <a:cubicBezTo>
                      <a:pt x="92" y="101"/>
                      <a:pt x="80" y="48"/>
                      <a:pt x="59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6" y="68"/>
                      <a:pt x="26" y="111"/>
                      <a:pt x="28" y="156"/>
                    </a:cubicBezTo>
                    <a:lnTo>
                      <a:pt x="93" y="15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508375" y="2819401"/>
                <a:ext cx="147638" cy="217488"/>
              </a:xfrm>
              <a:custGeom>
                <a:avLst/>
                <a:gdLst>
                  <a:gd name="T0" fmla="*/ 18 w 83"/>
                  <a:gd name="T1" fmla="*/ 0 h 122"/>
                  <a:gd name="T2" fmla="*/ 0 w 83"/>
                  <a:gd name="T3" fmla="*/ 100 h 122"/>
                  <a:gd name="T4" fmla="*/ 62 w 83"/>
                  <a:gd name="T5" fmla="*/ 122 h 122"/>
                  <a:gd name="T6" fmla="*/ 83 w 83"/>
                  <a:gd name="T7" fmla="*/ 0 h 122"/>
                  <a:gd name="T8" fmla="*/ 18 w 83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2">
                    <a:moveTo>
                      <a:pt x="18" y="0"/>
                    </a:moveTo>
                    <a:cubicBezTo>
                      <a:pt x="17" y="34"/>
                      <a:pt x="10" y="68"/>
                      <a:pt x="0" y="100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75" y="84"/>
                      <a:pt x="82" y="42"/>
                      <a:pt x="8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20110684">
              <a:off x="1783001" y="1542416"/>
              <a:ext cx="646113" cy="661816"/>
              <a:chOff x="2724150" y="2305051"/>
              <a:chExt cx="646113" cy="661988"/>
            </a:xfrm>
            <a:solidFill>
              <a:schemeClr val="tx2"/>
            </a:solidFill>
          </p:grpSpPr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>
                <a:off x="2724150" y="2644776"/>
                <a:ext cx="325438" cy="322263"/>
              </a:xfrm>
              <a:custGeom>
                <a:avLst/>
                <a:gdLst>
                  <a:gd name="T0" fmla="*/ 180 w 183"/>
                  <a:gd name="T1" fmla="*/ 76 h 182"/>
                  <a:gd name="T2" fmla="*/ 157 w 183"/>
                  <a:gd name="T3" fmla="*/ 147 h 182"/>
                  <a:gd name="T4" fmla="*/ 35 w 183"/>
                  <a:gd name="T5" fmla="*/ 150 h 182"/>
                  <a:gd name="T6" fmla="*/ 33 w 183"/>
                  <a:gd name="T7" fmla="*/ 28 h 182"/>
                  <a:gd name="T8" fmla="*/ 103 w 183"/>
                  <a:gd name="T9" fmla="*/ 3 h 182"/>
                  <a:gd name="T10" fmla="*/ 61 w 183"/>
                  <a:gd name="T11" fmla="*/ 39 h 182"/>
                  <a:gd name="T12" fmla="*/ 39 w 183"/>
                  <a:gd name="T13" fmla="*/ 92 h 182"/>
                  <a:gd name="T14" fmla="*/ 56 w 183"/>
                  <a:gd name="T15" fmla="*/ 128 h 182"/>
                  <a:gd name="T16" fmla="*/ 94 w 183"/>
                  <a:gd name="T17" fmla="*/ 143 h 182"/>
                  <a:gd name="T18" fmla="*/ 145 w 183"/>
                  <a:gd name="T19" fmla="*/ 120 h 182"/>
                  <a:gd name="T20" fmla="*/ 180 w 183"/>
                  <a:gd name="T21" fmla="*/ 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82">
                    <a:moveTo>
                      <a:pt x="180" y="76"/>
                    </a:moveTo>
                    <a:cubicBezTo>
                      <a:pt x="183" y="101"/>
                      <a:pt x="175" y="128"/>
                      <a:pt x="157" y="147"/>
                    </a:cubicBezTo>
                    <a:cubicBezTo>
                      <a:pt x="124" y="181"/>
                      <a:pt x="69" y="182"/>
                      <a:pt x="35" y="150"/>
                    </a:cubicBezTo>
                    <a:cubicBezTo>
                      <a:pt x="1" y="117"/>
                      <a:pt x="0" y="62"/>
                      <a:pt x="33" y="28"/>
                    </a:cubicBezTo>
                    <a:cubicBezTo>
                      <a:pt x="52" y="9"/>
                      <a:pt x="78" y="0"/>
                      <a:pt x="103" y="3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42" y="55"/>
                      <a:pt x="37" y="74"/>
                      <a:pt x="39" y="92"/>
                    </a:cubicBezTo>
                    <a:cubicBezTo>
                      <a:pt x="40" y="105"/>
                      <a:pt x="46" y="118"/>
                      <a:pt x="56" y="128"/>
                    </a:cubicBezTo>
                    <a:cubicBezTo>
                      <a:pt x="67" y="138"/>
                      <a:pt x="80" y="143"/>
                      <a:pt x="94" y="143"/>
                    </a:cubicBezTo>
                    <a:cubicBezTo>
                      <a:pt x="111" y="145"/>
                      <a:pt x="130" y="139"/>
                      <a:pt x="145" y="120"/>
                    </a:cubicBezTo>
                    <a:cubicBezTo>
                      <a:pt x="180" y="76"/>
                      <a:pt x="180" y="76"/>
                      <a:pt x="18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>
                <a:off x="2765425" y="2305051"/>
                <a:ext cx="604838" cy="620713"/>
              </a:xfrm>
              <a:custGeom>
                <a:avLst/>
                <a:gdLst>
                  <a:gd name="T0" fmla="*/ 341 w 341"/>
                  <a:gd name="T1" fmla="*/ 11 h 350"/>
                  <a:gd name="T2" fmla="*/ 247 w 341"/>
                  <a:gd name="T3" fmla="*/ 128 h 350"/>
                  <a:gd name="T4" fmla="*/ 109 w 341"/>
                  <a:gd name="T5" fmla="*/ 300 h 350"/>
                  <a:gd name="T6" fmla="*/ 49 w 341"/>
                  <a:gd name="T7" fmla="*/ 242 h 350"/>
                  <a:gd name="T8" fmla="*/ 216 w 341"/>
                  <a:gd name="T9" fmla="*/ 99 h 350"/>
                  <a:gd name="T10" fmla="*/ 330 w 341"/>
                  <a:gd name="T11" fmla="*/ 0 h 350"/>
                  <a:gd name="T12" fmla="*/ 341 w 341"/>
                  <a:gd name="T13" fmla="*/ 1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350">
                    <a:moveTo>
                      <a:pt x="341" y="11"/>
                    </a:moveTo>
                    <a:cubicBezTo>
                      <a:pt x="247" y="128"/>
                      <a:pt x="247" y="128"/>
                      <a:pt x="247" y="128"/>
                    </a:cubicBezTo>
                    <a:cubicBezTo>
                      <a:pt x="109" y="300"/>
                      <a:pt x="109" y="300"/>
                      <a:pt x="109" y="300"/>
                    </a:cubicBezTo>
                    <a:cubicBezTo>
                      <a:pt x="70" y="350"/>
                      <a:pt x="0" y="284"/>
                      <a:pt x="49" y="242"/>
                    </a:cubicBezTo>
                    <a:cubicBezTo>
                      <a:pt x="216" y="99"/>
                      <a:pt x="216" y="99"/>
                      <a:pt x="216" y="9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41" y="11"/>
                      <a:pt x="341" y="11"/>
                      <a:pt x="3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81EBDB6-C830-4949-96F9-A2EA37B7BE41}"/>
              </a:ext>
            </a:extLst>
          </p:cNvPr>
          <p:cNvGrpSpPr/>
          <p:nvPr/>
        </p:nvGrpSpPr>
        <p:grpSpPr>
          <a:xfrm>
            <a:off x="1261440" y="3017454"/>
            <a:ext cx="1510907" cy="1055688"/>
            <a:chOff x="1261440" y="3017454"/>
            <a:chExt cx="1510907" cy="1055688"/>
          </a:xfrm>
        </p:grpSpPr>
        <p:grpSp>
          <p:nvGrpSpPr>
            <p:cNvPr id="60" name="Group 59"/>
            <p:cNvGrpSpPr/>
            <p:nvPr/>
          </p:nvGrpSpPr>
          <p:grpSpPr>
            <a:xfrm>
              <a:off x="1261440" y="3017454"/>
              <a:ext cx="1510907" cy="1055688"/>
              <a:chOff x="2144713" y="2039938"/>
              <a:chExt cx="1511300" cy="1055688"/>
            </a:xfrm>
            <a:solidFill>
              <a:schemeClr val="accent2"/>
            </a:solidFill>
          </p:grpSpPr>
          <p:sp>
            <p:nvSpPr>
              <p:cNvPr id="61" name="Freeform 5"/>
              <p:cNvSpPr>
                <a:spLocks/>
              </p:cNvSpPr>
              <p:nvPr/>
            </p:nvSpPr>
            <p:spPr bwMode="auto">
              <a:xfrm>
                <a:off x="2603500" y="2039938"/>
                <a:ext cx="274638" cy="166688"/>
              </a:xfrm>
              <a:custGeom>
                <a:avLst/>
                <a:gdLst>
                  <a:gd name="T0" fmla="*/ 27 w 155"/>
                  <a:gd name="T1" fmla="*/ 94 h 94"/>
                  <a:gd name="T2" fmla="*/ 155 w 155"/>
                  <a:gd name="T3" fmla="*/ 66 h 94"/>
                  <a:gd name="T4" fmla="*/ 155 w 155"/>
                  <a:gd name="T5" fmla="*/ 0 h 94"/>
                  <a:gd name="T6" fmla="*/ 0 w 155"/>
                  <a:gd name="T7" fmla="*/ 35 h 94"/>
                  <a:gd name="T8" fmla="*/ 27 w 155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4">
                    <a:moveTo>
                      <a:pt x="27" y="94"/>
                    </a:moveTo>
                    <a:cubicBezTo>
                      <a:pt x="67" y="77"/>
                      <a:pt x="110" y="68"/>
                      <a:pt x="155" y="66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0" y="2"/>
                      <a:pt x="48" y="14"/>
                      <a:pt x="0" y="35"/>
                    </a:cubicBezTo>
                    <a:lnTo>
                      <a:pt x="27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3141663" y="2095501"/>
                <a:ext cx="279400" cy="233363"/>
              </a:xfrm>
              <a:custGeom>
                <a:avLst/>
                <a:gdLst>
                  <a:gd name="T0" fmla="*/ 0 w 157"/>
                  <a:gd name="T1" fmla="*/ 61 h 132"/>
                  <a:gd name="T2" fmla="*/ 111 w 157"/>
                  <a:gd name="T3" fmla="*/ 132 h 132"/>
                  <a:gd name="T4" fmla="*/ 157 w 157"/>
                  <a:gd name="T5" fmla="*/ 85 h 132"/>
                  <a:gd name="T6" fmla="*/ 23 w 157"/>
                  <a:gd name="T7" fmla="*/ 0 h 132"/>
                  <a:gd name="T8" fmla="*/ 0 w 157"/>
                  <a:gd name="T9" fmla="*/ 6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32">
                    <a:moveTo>
                      <a:pt x="0" y="61"/>
                    </a:moveTo>
                    <a:cubicBezTo>
                      <a:pt x="41" y="78"/>
                      <a:pt x="79" y="102"/>
                      <a:pt x="111" y="132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18" y="49"/>
                      <a:pt x="73" y="20"/>
                      <a:pt x="23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2922588" y="2039938"/>
                <a:ext cx="219075" cy="149225"/>
              </a:xfrm>
              <a:custGeom>
                <a:avLst/>
                <a:gdLst>
                  <a:gd name="T0" fmla="*/ 0 w 123"/>
                  <a:gd name="T1" fmla="*/ 66 h 84"/>
                  <a:gd name="T2" fmla="*/ 100 w 123"/>
                  <a:gd name="T3" fmla="*/ 84 h 84"/>
                  <a:gd name="T4" fmla="*/ 123 w 123"/>
                  <a:gd name="T5" fmla="*/ 22 h 84"/>
                  <a:gd name="T6" fmla="*/ 0 w 123"/>
                  <a:gd name="T7" fmla="*/ 0 h 84"/>
                  <a:gd name="T8" fmla="*/ 0 w 123"/>
                  <a:gd name="T9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4">
                    <a:moveTo>
                      <a:pt x="0" y="66"/>
                    </a:moveTo>
                    <a:cubicBezTo>
                      <a:pt x="35" y="67"/>
                      <a:pt x="69" y="73"/>
                      <a:pt x="100" y="84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84" y="9"/>
                      <a:pt x="43" y="2"/>
                      <a:pt x="0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368675" y="2278063"/>
                <a:ext cx="209550" cy="230188"/>
              </a:xfrm>
              <a:custGeom>
                <a:avLst/>
                <a:gdLst>
                  <a:gd name="T0" fmla="*/ 46 w 118"/>
                  <a:gd name="T1" fmla="*/ 0 h 130"/>
                  <a:gd name="T2" fmla="*/ 0 w 118"/>
                  <a:gd name="T3" fmla="*/ 46 h 130"/>
                  <a:gd name="T4" fmla="*/ 58 w 118"/>
                  <a:gd name="T5" fmla="*/ 130 h 130"/>
                  <a:gd name="T6" fmla="*/ 118 w 118"/>
                  <a:gd name="T7" fmla="*/ 102 h 130"/>
                  <a:gd name="T8" fmla="*/ 46 w 11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30">
                    <a:moveTo>
                      <a:pt x="46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3" y="71"/>
                      <a:pt x="43" y="99"/>
                      <a:pt x="58" y="130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99" y="65"/>
                      <a:pt x="75" y="3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2198688" y="2278063"/>
                <a:ext cx="233363" cy="279400"/>
              </a:xfrm>
              <a:custGeom>
                <a:avLst/>
                <a:gdLst>
                  <a:gd name="T0" fmla="*/ 62 w 132"/>
                  <a:gd name="T1" fmla="*/ 157 h 157"/>
                  <a:gd name="T2" fmla="*/ 132 w 132"/>
                  <a:gd name="T3" fmla="*/ 46 h 157"/>
                  <a:gd name="T4" fmla="*/ 86 w 132"/>
                  <a:gd name="T5" fmla="*/ 0 h 157"/>
                  <a:gd name="T6" fmla="*/ 0 w 132"/>
                  <a:gd name="T7" fmla="*/ 134 h 157"/>
                  <a:gd name="T8" fmla="*/ 62 w 13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57">
                    <a:moveTo>
                      <a:pt x="62" y="157"/>
                    </a:moveTo>
                    <a:cubicBezTo>
                      <a:pt x="78" y="115"/>
                      <a:pt x="103" y="78"/>
                      <a:pt x="132" y="46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9" y="38"/>
                      <a:pt x="20" y="84"/>
                      <a:pt x="0" y="134"/>
                    </a:cubicBezTo>
                    <a:lnTo>
                      <a:pt x="62" y="15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2381250" y="2119313"/>
                <a:ext cx="230188" cy="209550"/>
              </a:xfrm>
              <a:custGeom>
                <a:avLst/>
                <a:gdLst>
                  <a:gd name="T0" fmla="*/ 47 w 130"/>
                  <a:gd name="T1" fmla="*/ 118 h 118"/>
                  <a:gd name="T2" fmla="*/ 130 w 130"/>
                  <a:gd name="T3" fmla="*/ 60 h 118"/>
                  <a:gd name="T4" fmla="*/ 103 w 130"/>
                  <a:gd name="T5" fmla="*/ 0 h 118"/>
                  <a:gd name="T6" fmla="*/ 0 w 130"/>
                  <a:gd name="T7" fmla="*/ 71 h 118"/>
                  <a:gd name="T8" fmla="*/ 47 w 130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8">
                    <a:moveTo>
                      <a:pt x="47" y="118"/>
                    </a:moveTo>
                    <a:cubicBezTo>
                      <a:pt x="72" y="95"/>
                      <a:pt x="100" y="75"/>
                      <a:pt x="130" y="6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65" y="19"/>
                      <a:pt x="31" y="43"/>
                      <a:pt x="0" y="71"/>
                    </a:cubicBezTo>
                    <a:lnTo>
                      <a:pt x="47" y="1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2144713" y="2557463"/>
                <a:ext cx="147638" cy="217488"/>
              </a:xfrm>
              <a:custGeom>
                <a:avLst/>
                <a:gdLst>
                  <a:gd name="T0" fmla="*/ 66 w 83"/>
                  <a:gd name="T1" fmla="*/ 123 h 123"/>
                  <a:gd name="T2" fmla="*/ 83 w 83"/>
                  <a:gd name="T3" fmla="*/ 23 h 123"/>
                  <a:gd name="T4" fmla="*/ 22 w 83"/>
                  <a:gd name="T5" fmla="*/ 0 h 123"/>
                  <a:gd name="T6" fmla="*/ 0 w 83"/>
                  <a:gd name="T7" fmla="*/ 123 h 123"/>
                  <a:gd name="T8" fmla="*/ 66 w 83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3">
                    <a:moveTo>
                      <a:pt x="66" y="123"/>
                    </a:moveTo>
                    <a:cubicBezTo>
                      <a:pt x="67" y="88"/>
                      <a:pt x="73" y="54"/>
                      <a:pt x="83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39"/>
                      <a:pt x="1" y="80"/>
                      <a:pt x="0" y="123"/>
                    </a:cubicBezTo>
                    <a:lnTo>
                      <a:pt x="66" y="1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8" name="Freeform 12"/>
              <p:cNvSpPr>
                <a:spLocks/>
              </p:cNvSpPr>
              <p:nvPr/>
            </p:nvSpPr>
            <p:spPr bwMode="auto">
              <a:xfrm>
                <a:off x="2144713" y="2819401"/>
                <a:ext cx="166688" cy="276225"/>
              </a:xfrm>
              <a:custGeom>
                <a:avLst/>
                <a:gdLst>
                  <a:gd name="T0" fmla="*/ 0 w 94"/>
                  <a:gd name="T1" fmla="*/ 0 h 155"/>
                  <a:gd name="T2" fmla="*/ 34 w 94"/>
                  <a:gd name="T3" fmla="*/ 155 h 155"/>
                  <a:gd name="T4" fmla="*/ 94 w 94"/>
                  <a:gd name="T5" fmla="*/ 127 h 155"/>
                  <a:gd name="T6" fmla="*/ 66 w 94"/>
                  <a:gd name="T7" fmla="*/ 0 h 155"/>
                  <a:gd name="T8" fmla="*/ 0 w 94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55">
                    <a:moveTo>
                      <a:pt x="0" y="0"/>
                    </a:moveTo>
                    <a:cubicBezTo>
                      <a:pt x="1" y="55"/>
                      <a:pt x="13" y="107"/>
                      <a:pt x="34" y="155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77" y="88"/>
                      <a:pt x="67" y="45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3490913" y="2498726"/>
                <a:ext cx="165100" cy="276225"/>
              </a:xfrm>
              <a:custGeom>
                <a:avLst/>
                <a:gdLst>
                  <a:gd name="T0" fmla="*/ 93 w 93"/>
                  <a:gd name="T1" fmla="*/ 156 h 156"/>
                  <a:gd name="T2" fmla="*/ 59 w 93"/>
                  <a:gd name="T3" fmla="*/ 0 h 156"/>
                  <a:gd name="T4" fmla="*/ 0 w 93"/>
                  <a:gd name="T5" fmla="*/ 28 h 156"/>
                  <a:gd name="T6" fmla="*/ 28 w 93"/>
                  <a:gd name="T7" fmla="*/ 156 h 156"/>
                  <a:gd name="T8" fmla="*/ 93 w 93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56">
                    <a:moveTo>
                      <a:pt x="93" y="156"/>
                    </a:moveTo>
                    <a:cubicBezTo>
                      <a:pt x="92" y="101"/>
                      <a:pt x="80" y="48"/>
                      <a:pt x="59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6" y="68"/>
                      <a:pt x="26" y="111"/>
                      <a:pt x="28" y="156"/>
                    </a:cubicBezTo>
                    <a:lnTo>
                      <a:pt x="93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3508375" y="2819401"/>
                <a:ext cx="147638" cy="217488"/>
              </a:xfrm>
              <a:custGeom>
                <a:avLst/>
                <a:gdLst>
                  <a:gd name="T0" fmla="*/ 18 w 83"/>
                  <a:gd name="T1" fmla="*/ 0 h 122"/>
                  <a:gd name="T2" fmla="*/ 0 w 83"/>
                  <a:gd name="T3" fmla="*/ 100 h 122"/>
                  <a:gd name="T4" fmla="*/ 62 w 83"/>
                  <a:gd name="T5" fmla="*/ 122 h 122"/>
                  <a:gd name="T6" fmla="*/ 83 w 83"/>
                  <a:gd name="T7" fmla="*/ 0 h 122"/>
                  <a:gd name="T8" fmla="*/ 18 w 83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2">
                    <a:moveTo>
                      <a:pt x="18" y="0"/>
                    </a:moveTo>
                    <a:cubicBezTo>
                      <a:pt x="17" y="34"/>
                      <a:pt x="10" y="68"/>
                      <a:pt x="0" y="100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75" y="84"/>
                      <a:pt x="82" y="42"/>
                      <a:pt x="8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419830">
              <a:off x="1587062" y="3198588"/>
              <a:ext cx="645945" cy="661988"/>
              <a:chOff x="2724150" y="2305051"/>
              <a:chExt cx="646113" cy="661988"/>
            </a:xfrm>
            <a:solidFill>
              <a:schemeClr val="tx2"/>
            </a:solidFill>
          </p:grpSpPr>
          <p:sp>
            <p:nvSpPr>
              <p:cNvPr id="86" name="Freeform 15"/>
              <p:cNvSpPr>
                <a:spLocks/>
              </p:cNvSpPr>
              <p:nvPr/>
            </p:nvSpPr>
            <p:spPr bwMode="auto">
              <a:xfrm>
                <a:off x="2724150" y="2644776"/>
                <a:ext cx="325438" cy="322263"/>
              </a:xfrm>
              <a:custGeom>
                <a:avLst/>
                <a:gdLst>
                  <a:gd name="T0" fmla="*/ 180 w 183"/>
                  <a:gd name="T1" fmla="*/ 76 h 182"/>
                  <a:gd name="T2" fmla="*/ 157 w 183"/>
                  <a:gd name="T3" fmla="*/ 147 h 182"/>
                  <a:gd name="T4" fmla="*/ 35 w 183"/>
                  <a:gd name="T5" fmla="*/ 150 h 182"/>
                  <a:gd name="T6" fmla="*/ 33 w 183"/>
                  <a:gd name="T7" fmla="*/ 28 h 182"/>
                  <a:gd name="T8" fmla="*/ 103 w 183"/>
                  <a:gd name="T9" fmla="*/ 3 h 182"/>
                  <a:gd name="T10" fmla="*/ 61 w 183"/>
                  <a:gd name="T11" fmla="*/ 39 h 182"/>
                  <a:gd name="T12" fmla="*/ 39 w 183"/>
                  <a:gd name="T13" fmla="*/ 92 h 182"/>
                  <a:gd name="T14" fmla="*/ 56 w 183"/>
                  <a:gd name="T15" fmla="*/ 128 h 182"/>
                  <a:gd name="T16" fmla="*/ 94 w 183"/>
                  <a:gd name="T17" fmla="*/ 143 h 182"/>
                  <a:gd name="T18" fmla="*/ 145 w 183"/>
                  <a:gd name="T19" fmla="*/ 120 h 182"/>
                  <a:gd name="T20" fmla="*/ 180 w 183"/>
                  <a:gd name="T21" fmla="*/ 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82">
                    <a:moveTo>
                      <a:pt x="180" y="76"/>
                    </a:moveTo>
                    <a:cubicBezTo>
                      <a:pt x="183" y="101"/>
                      <a:pt x="175" y="128"/>
                      <a:pt x="157" y="147"/>
                    </a:cubicBezTo>
                    <a:cubicBezTo>
                      <a:pt x="124" y="181"/>
                      <a:pt x="69" y="182"/>
                      <a:pt x="35" y="150"/>
                    </a:cubicBezTo>
                    <a:cubicBezTo>
                      <a:pt x="1" y="117"/>
                      <a:pt x="0" y="62"/>
                      <a:pt x="33" y="28"/>
                    </a:cubicBezTo>
                    <a:cubicBezTo>
                      <a:pt x="52" y="9"/>
                      <a:pt x="78" y="0"/>
                      <a:pt x="103" y="3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42" y="55"/>
                      <a:pt x="37" y="74"/>
                      <a:pt x="39" y="92"/>
                    </a:cubicBezTo>
                    <a:cubicBezTo>
                      <a:pt x="40" y="105"/>
                      <a:pt x="46" y="118"/>
                      <a:pt x="56" y="128"/>
                    </a:cubicBezTo>
                    <a:cubicBezTo>
                      <a:pt x="67" y="138"/>
                      <a:pt x="80" y="143"/>
                      <a:pt x="94" y="143"/>
                    </a:cubicBezTo>
                    <a:cubicBezTo>
                      <a:pt x="111" y="145"/>
                      <a:pt x="130" y="139"/>
                      <a:pt x="145" y="120"/>
                    </a:cubicBezTo>
                    <a:cubicBezTo>
                      <a:pt x="180" y="76"/>
                      <a:pt x="180" y="76"/>
                      <a:pt x="18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87" name="Freeform 16"/>
              <p:cNvSpPr>
                <a:spLocks/>
              </p:cNvSpPr>
              <p:nvPr/>
            </p:nvSpPr>
            <p:spPr bwMode="auto">
              <a:xfrm>
                <a:off x="2765425" y="2305051"/>
                <a:ext cx="604838" cy="620713"/>
              </a:xfrm>
              <a:custGeom>
                <a:avLst/>
                <a:gdLst>
                  <a:gd name="T0" fmla="*/ 341 w 341"/>
                  <a:gd name="T1" fmla="*/ 11 h 350"/>
                  <a:gd name="T2" fmla="*/ 247 w 341"/>
                  <a:gd name="T3" fmla="*/ 128 h 350"/>
                  <a:gd name="T4" fmla="*/ 109 w 341"/>
                  <a:gd name="T5" fmla="*/ 300 h 350"/>
                  <a:gd name="T6" fmla="*/ 49 w 341"/>
                  <a:gd name="T7" fmla="*/ 242 h 350"/>
                  <a:gd name="T8" fmla="*/ 216 w 341"/>
                  <a:gd name="T9" fmla="*/ 99 h 350"/>
                  <a:gd name="T10" fmla="*/ 330 w 341"/>
                  <a:gd name="T11" fmla="*/ 0 h 350"/>
                  <a:gd name="T12" fmla="*/ 341 w 341"/>
                  <a:gd name="T13" fmla="*/ 1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350">
                    <a:moveTo>
                      <a:pt x="341" y="11"/>
                    </a:moveTo>
                    <a:cubicBezTo>
                      <a:pt x="247" y="128"/>
                      <a:pt x="247" y="128"/>
                      <a:pt x="247" y="128"/>
                    </a:cubicBezTo>
                    <a:cubicBezTo>
                      <a:pt x="109" y="300"/>
                      <a:pt x="109" y="300"/>
                      <a:pt x="109" y="300"/>
                    </a:cubicBezTo>
                    <a:cubicBezTo>
                      <a:pt x="70" y="350"/>
                      <a:pt x="0" y="284"/>
                      <a:pt x="49" y="242"/>
                    </a:cubicBezTo>
                    <a:cubicBezTo>
                      <a:pt x="216" y="99"/>
                      <a:pt x="216" y="99"/>
                      <a:pt x="216" y="9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41" y="11"/>
                      <a:pt x="341" y="11"/>
                      <a:pt x="3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FCBF943-80F8-4D13-8E2E-C5B3106C2F3C}"/>
              </a:ext>
            </a:extLst>
          </p:cNvPr>
          <p:cNvGrpSpPr/>
          <p:nvPr/>
        </p:nvGrpSpPr>
        <p:grpSpPr>
          <a:xfrm>
            <a:off x="1283659" y="4505180"/>
            <a:ext cx="1510907" cy="1055688"/>
            <a:chOff x="1283659" y="4505180"/>
            <a:chExt cx="1510907" cy="1055688"/>
          </a:xfrm>
        </p:grpSpPr>
        <p:grpSp>
          <p:nvGrpSpPr>
            <p:cNvPr id="71" name="Group 70"/>
            <p:cNvGrpSpPr/>
            <p:nvPr/>
          </p:nvGrpSpPr>
          <p:grpSpPr>
            <a:xfrm>
              <a:off x="1283659" y="4505180"/>
              <a:ext cx="1510907" cy="1055688"/>
              <a:chOff x="2144713" y="2039938"/>
              <a:chExt cx="1511300" cy="1055688"/>
            </a:xfrm>
            <a:solidFill>
              <a:schemeClr val="accent3"/>
            </a:solidFill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>
                <a:off x="2603500" y="2039938"/>
                <a:ext cx="274638" cy="166688"/>
              </a:xfrm>
              <a:custGeom>
                <a:avLst/>
                <a:gdLst>
                  <a:gd name="T0" fmla="*/ 27 w 155"/>
                  <a:gd name="T1" fmla="*/ 94 h 94"/>
                  <a:gd name="T2" fmla="*/ 155 w 155"/>
                  <a:gd name="T3" fmla="*/ 66 h 94"/>
                  <a:gd name="T4" fmla="*/ 155 w 155"/>
                  <a:gd name="T5" fmla="*/ 0 h 94"/>
                  <a:gd name="T6" fmla="*/ 0 w 155"/>
                  <a:gd name="T7" fmla="*/ 35 h 94"/>
                  <a:gd name="T8" fmla="*/ 27 w 155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4">
                    <a:moveTo>
                      <a:pt x="27" y="94"/>
                    </a:moveTo>
                    <a:cubicBezTo>
                      <a:pt x="67" y="77"/>
                      <a:pt x="110" y="68"/>
                      <a:pt x="155" y="66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0" y="2"/>
                      <a:pt x="48" y="14"/>
                      <a:pt x="0" y="35"/>
                    </a:cubicBezTo>
                    <a:lnTo>
                      <a:pt x="27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3141663" y="2095501"/>
                <a:ext cx="279400" cy="233363"/>
              </a:xfrm>
              <a:custGeom>
                <a:avLst/>
                <a:gdLst>
                  <a:gd name="T0" fmla="*/ 0 w 157"/>
                  <a:gd name="T1" fmla="*/ 61 h 132"/>
                  <a:gd name="T2" fmla="*/ 111 w 157"/>
                  <a:gd name="T3" fmla="*/ 132 h 132"/>
                  <a:gd name="T4" fmla="*/ 157 w 157"/>
                  <a:gd name="T5" fmla="*/ 85 h 132"/>
                  <a:gd name="T6" fmla="*/ 23 w 157"/>
                  <a:gd name="T7" fmla="*/ 0 h 132"/>
                  <a:gd name="T8" fmla="*/ 0 w 157"/>
                  <a:gd name="T9" fmla="*/ 6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32">
                    <a:moveTo>
                      <a:pt x="0" y="61"/>
                    </a:moveTo>
                    <a:cubicBezTo>
                      <a:pt x="41" y="78"/>
                      <a:pt x="79" y="102"/>
                      <a:pt x="111" y="132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18" y="49"/>
                      <a:pt x="73" y="20"/>
                      <a:pt x="23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2922588" y="2039938"/>
                <a:ext cx="219075" cy="149225"/>
              </a:xfrm>
              <a:custGeom>
                <a:avLst/>
                <a:gdLst>
                  <a:gd name="T0" fmla="*/ 0 w 123"/>
                  <a:gd name="T1" fmla="*/ 66 h 84"/>
                  <a:gd name="T2" fmla="*/ 100 w 123"/>
                  <a:gd name="T3" fmla="*/ 84 h 84"/>
                  <a:gd name="T4" fmla="*/ 123 w 123"/>
                  <a:gd name="T5" fmla="*/ 22 h 84"/>
                  <a:gd name="T6" fmla="*/ 0 w 123"/>
                  <a:gd name="T7" fmla="*/ 0 h 84"/>
                  <a:gd name="T8" fmla="*/ 0 w 123"/>
                  <a:gd name="T9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4">
                    <a:moveTo>
                      <a:pt x="0" y="66"/>
                    </a:moveTo>
                    <a:cubicBezTo>
                      <a:pt x="35" y="67"/>
                      <a:pt x="69" y="73"/>
                      <a:pt x="100" y="84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84" y="9"/>
                      <a:pt x="43" y="2"/>
                      <a:pt x="0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3368675" y="2278063"/>
                <a:ext cx="209550" cy="230188"/>
              </a:xfrm>
              <a:custGeom>
                <a:avLst/>
                <a:gdLst>
                  <a:gd name="T0" fmla="*/ 46 w 118"/>
                  <a:gd name="T1" fmla="*/ 0 h 130"/>
                  <a:gd name="T2" fmla="*/ 0 w 118"/>
                  <a:gd name="T3" fmla="*/ 46 h 130"/>
                  <a:gd name="T4" fmla="*/ 58 w 118"/>
                  <a:gd name="T5" fmla="*/ 130 h 130"/>
                  <a:gd name="T6" fmla="*/ 118 w 118"/>
                  <a:gd name="T7" fmla="*/ 102 h 130"/>
                  <a:gd name="T8" fmla="*/ 46 w 11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30">
                    <a:moveTo>
                      <a:pt x="46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3" y="71"/>
                      <a:pt x="43" y="99"/>
                      <a:pt x="58" y="130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99" y="65"/>
                      <a:pt x="75" y="30"/>
                      <a:pt x="46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2198688" y="2278063"/>
                <a:ext cx="233363" cy="279400"/>
              </a:xfrm>
              <a:custGeom>
                <a:avLst/>
                <a:gdLst>
                  <a:gd name="T0" fmla="*/ 62 w 132"/>
                  <a:gd name="T1" fmla="*/ 157 h 157"/>
                  <a:gd name="T2" fmla="*/ 132 w 132"/>
                  <a:gd name="T3" fmla="*/ 46 h 157"/>
                  <a:gd name="T4" fmla="*/ 86 w 132"/>
                  <a:gd name="T5" fmla="*/ 0 h 157"/>
                  <a:gd name="T6" fmla="*/ 0 w 132"/>
                  <a:gd name="T7" fmla="*/ 134 h 157"/>
                  <a:gd name="T8" fmla="*/ 62 w 13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57">
                    <a:moveTo>
                      <a:pt x="62" y="157"/>
                    </a:moveTo>
                    <a:cubicBezTo>
                      <a:pt x="78" y="115"/>
                      <a:pt x="103" y="78"/>
                      <a:pt x="132" y="46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9" y="38"/>
                      <a:pt x="20" y="84"/>
                      <a:pt x="0" y="134"/>
                    </a:cubicBezTo>
                    <a:lnTo>
                      <a:pt x="62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381250" y="2119313"/>
                <a:ext cx="230188" cy="209550"/>
              </a:xfrm>
              <a:custGeom>
                <a:avLst/>
                <a:gdLst>
                  <a:gd name="T0" fmla="*/ 47 w 130"/>
                  <a:gd name="T1" fmla="*/ 118 h 118"/>
                  <a:gd name="T2" fmla="*/ 130 w 130"/>
                  <a:gd name="T3" fmla="*/ 60 h 118"/>
                  <a:gd name="T4" fmla="*/ 103 w 130"/>
                  <a:gd name="T5" fmla="*/ 0 h 118"/>
                  <a:gd name="T6" fmla="*/ 0 w 130"/>
                  <a:gd name="T7" fmla="*/ 71 h 118"/>
                  <a:gd name="T8" fmla="*/ 47 w 130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8">
                    <a:moveTo>
                      <a:pt x="47" y="118"/>
                    </a:moveTo>
                    <a:cubicBezTo>
                      <a:pt x="72" y="95"/>
                      <a:pt x="100" y="75"/>
                      <a:pt x="130" y="6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65" y="19"/>
                      <a:pt x="31" y="43"/>
                      <a:pt x="0" y="71"/>
                    </a:cubicBezTo>
                    <a:lnTo>
                      <a:pt x="47" y="1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8" name="Freeform 11"/>
              <p:cNvSpPr>
                <a:spLocks/>
              </p:cNvSpPr>
              <p:nvPr/>
            </p:nvSpPr>
            <p:spPr bwMode="auto">
              <a:xfrm>
                <a:off x="2144713" y="2557463"/>
                <a:ext cx="147638" cy="217488"/>
              </a:xfrm>
              <a:custGeom>
                <a:avLst/>
                <a:gdLst>
                  <a:gd name="T0" fmla="*/ 66 w 83"/>
                  <a:gd name="T1" fmla="*/ 123 h 123"/>
                  <a:gd name="T2" fmla="*/ 83 w 83"/>
                  <a:gd name="T3" fmla="*/ 23 h 123"/>
                  <a:gd name="T4" fmla="*/ 22 w 83"/>
                  <a:gd name="T5" fmla="*/ 0 h 123"/>
                  <a:gd name="T6" fmla="*/ 0 w 83"/>
                  <a:gd name="T7" fmla="*/ 123 h 123"/>
                  <a:gd name="T8" fmla="*/ 66 w 83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3">
                    <a:moveTo>
                      <a:pt x="66" y="123"/>
                    </a:moveTo>
                    <a:cubicBezTo>
                      <a:pt x="67" y="88"/>
                      <a:pt x="73" y="54"/>
                      <a:pt x="83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39"/>
                      <a:pt x="1" y="80"/>
                      <a:pt x="0" y="123"/>
                    </a:cubicBezTo>
                    <a:lnTo>
                      <a:pt x="66" y="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79" name="Freeform 12"/>
              <p:cNvSpPr>
                <a:spLocks/>
              </p:cNvSpPr>
              <p:nvPr/>
            </p:nvSpPr>
            <p:spPr bwMode="auto">
              <a:xfrm>
                <a:off x="2144713" y="2819401"/>
                <a:ext cx="166688" cy="276225"/>
              </a:xfrm>
              <a:custGeom>
                <a:avLst/>
                <a:gdLst>
                  <a:gd name="T0" fmla="*/ 0 w 94"/>
                  <a:gd name="T1" fmla="*/ 0 h 155"/>
                  <a:gd name="T2" fmla="*/ 34 w 94"/>
                  <a:gd name="T3" fmla="*/ 155 h 155"/>
                  <a:gd name="T4" fmla="*/ 94 w 94"/>
                  <a:gd name="T5" fmla="*/ 127 h 155"/>
                  <a:gd name="T6" fmla="*/ 66 w 94"/>
                  <a:gd name="T7" fmla="*/ 0 h 155"/>
                  <a:gd name="T8" fmla="*/ 0 w 94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55">
                    <a:moveTo>
                      <a:pt x="0" y="0"/>
                    </a:moveTo>
                    <a:cubicBezTo>
                      <a:pt x="1" y="55"/>
                      <a:pt x="13" y="107"/>
                      <a:pt x="34" y="155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77" y="88"/>
                      <a:pt x="67" y="45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3490913" y="2498726"/>
                <a:ext cx="165100" cy="276225"/>
              </a:xfrm>
              <a:custGeom>
                <a:avLst/>
                <a:gdLst>
                  <a:gd name="T0" fmla="*/ 93 w 93"/>
                  <a:gd name="T1" fmla="*/ 156 h 156"/>
                  <a:gd name="T2" fmla="*/ 59 w 93"/>
                  <a:gd name="T3" fmla="*/ 0 h 156"/>
                  <a:gd name="T4" fmla="*/ 0 w 93"/>
                  <a:gd name="T5" fmla="*/ 28 h 156"/>
                  <a:gd name="T6" fmla="*/ 28 w 93"/>
                  <a:gd name="T7" fmla="*/ 156 h 156"/>
                  <a:gd name="T8" fmla="*/ 93 w 93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56">
                    <a:moveTo>
                      <a:pt x="93" y="156"/>
                    </a:moveTo>
                    <a:cubicBezTo>
                      <a:pt x="92" y="101"/>
                      <a:pt x="80" y="48"/>
                      <a:pt x="59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6" y="68"/>
                      <a:pt x="26" y="111"/>
                      <a:pt x="28" y="156"/>
                    </a:cubicBezTo>
                    <a:lnTo>
                      <a:pt x="93" y="15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3508375" y="2819401"/>
                <a:ext cx="147638" cy="217488"/>
              </a:xfrm>
              <a:custGeom>
                <a:avLst/>
                <a:gdLst>
                  <a:gd name="T0" fmla="*/ 18 w 83"/>
                  <a:gd name="T1" fmla="*/ 0 h 122"/>
                  <a:gd name="T2" fmla="*/ 0 w 83"/>
                  <a:gd name="T3" fmla="*/ 100 h 122"/>
                  <a:gd name="T4" fmla="*/ 62 w 83"/>
                  <a:gd name="T5" fmla="*/ 122 h 122"/>
                  <a:gd name="T6" fmla="*/ 83 w 83"/>
                  <a:gd name="T7" fmla="*/ 0 h 122"/>
                  <a:gd name="T8" fmla="*/ 18 w 83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2">
                    <a:moveTo>
                      <a:pt x="18" y="0"/>
                    </a:moveTo>
                    <a:cubicBezTo>
                      <a:pt x="17" y="34"/>
                      <a:pt x="10" y="68"/>
                      <a:pt x="0" y="100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75" y="84"/>
                      <a:pt x="82" y="42"/>
                      <a:pt x="8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9239532">
              <a:off x="1753459" y="4658630"/>
              <a:ext cx="645945" cy="661988"/>
              <a:chOff x="2724150" y="2305051"/>
              <a:chExt cx="646113" cy="661988"/>
            </a:xfrm>
            <a:solidFill>
              <a:schemeClr val="tx2"/>
            </a:solidFill>
          </p:grpSpPr>
          <p:sp>
            <p:nvSpPr>
              <p:cNvPr id="89" name="Freeform 15"/>
              <p:cNvSpPr>
                <a:spLocks/>
              </p:cNvSpPr>
              <p:nvPr/>
            </p:nvSpPr>
            <p:spPr bwMode="auto">
              <a:xfrm>
                <a:off x="2724150" y="2644776"/>
                <a:ext cx="325438" cy="322263"/>
              </a:xfrm>
              <a:custGeom>
                <a:avLst/>
                <a:gdLst>
                  <a:gd name="T0" fmla="*/ 180 w 183"/>
                  <a:gd name="T1" fmla="*/ 76 h 182"/>
                  <a:gd name="T2" fmla="*/ 157 w 183"/>
                  <a:gd name="T3" fmla="*/ 147 h 182"/>
                  <a:gd name="T4" fmla="*/ 35 w 183"/>
                  <a:gd name="T5" fmla="*/ 150 h 182"/>
                  <a:gd name="T6" fmla="*/ 33 w 183"/>
                  <a:gd name="T7" fmla="*/ 28 h 182"/>
                  <a:gd name="T8" fmla="*/ 103 w 183"/>
                  <a:gd name="T9" fmla="*/ 3 h 182"/>
                  <a:gd name="T10" fmla="*/ 61 w 183"/>
                  <a:gd name="T11" fmla="*/ 39 h 182"/>
                  <a:gd name="T12" fmla="*/ 39 w 183"/>
                  <a:gd name="T13" fmla="*/ 92 h 182"/>
                  <a:gd name="T14" fmla="*/ 56 w 183"/>
                  <a:gd name="T15" fmla="*/ 128 h 182"/>
                  <a:gd name="T16" fmla="*/ 94 w 183"/>
                  <a:gd name="T17" fmla="*/ 143 h 182"/>
                  <a:gd name="T18" fmla="*/ 145 w 183"/>
                  <a:gd name="T19" fmla="*/ 120 h 182"/>
                  <a:gd name="T20" fmla="*/ 180 w 183"/>
                  <a:gd name="T21" fmla="*/ 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82">
                    <a:moveTo>
                      <a:pt x="180" y="76"/>
                    </a:moveTo>
                    <a:cubicBezTo>
                      <a:pt x="183" y="101"/>
                      <a:pt x="175" y="128"/>
                      <a:pt x="157" y="147"/>
                    </a:cubicBezTo>
                    <a:cubicBezTo>
                      <a:pt x="124" y="181"/>
                      <a:pt x="69" y="182"/>
                      <a:pt x="35" y="150"/>
                    </a:cubicBezTo>
                    <a:cubicBezTo>
                      <a:pt x="1" y="117"/>
                      <a:pt x="0" y="62"/>
                      <a:pt x="33" y="28"/>
                    </a:cubicBezTo>
                    <a:cubicBezTo>
                      <a:pt x="52" y="9"/>
                      <a:pt x="78" y="0"/>
                      <a:pt x="103" y="3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42" y="55"/>
                      <a:pt x="37" y="74"/>
                      <a:pt x="39" y="92"/>
                    </a:cubicBezTo>
                    <a:cubicBezTo>
                      <a:pt x="40" y="105"/>
                      <a:pt x="46" y="118"/>
                      <a:pt x="56" y="128"/>
                    </a:cubicBezTo>
                    <a:cubicBezTo>
                      <a:pt x="67" y="138"/>
                      <a:pt x="80" y="143"/>
                      <a:pt x="94" y="143"/>
                    </a:cubicBezTo>
                    <a:cubicBezTo>
                      <a:pt x="111" y="145"/>
                      <a:pt x="130" y="139"/>
                      <a:pt x="145" y="120"/>
                    </a:cubicBezTo>
                    <a:cubicBezTo>
                      <a:pt x="180" y="76"/>
                      <a:pt x="180" y="76"/>
                      <a:pt x="18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  <p:sp>
            <p:nvSpPr>
              <p:cNvPr id="90" name="Freeform 16"/>
              <p:cNvSpPr>
                <a:spLocks/>
              </p:cNvSpPr>
              <p:nvPr/>
            </p:nvSpPr>
            <p:spPr bwMode="auto">
              <a:xfrm>
                <a:off x="2765425" y="2305051"/>
                <a:ext cx="604838" cy="620713"/>
              </a:xfrm>
              <a:custGeom>
                <a:avLst/>
                <a:gdLst>
                  <a:gd name="T0" fmla="*/ 341 w 341"/>
                  <a:gd name="T1" fmla="*/ 11 h 350"/>
                  <a:gd name="T2" fmla="*/ 247 w 341"/>
                  <a:gd name="T3" fmla="*/ 128 h 350"/>
                  <a:gd name="T4" fmla="*/ 109 w 341"/>
                  <a:gd name="T5" fmla="*/ 300 h 350"/>
                  <a:gd name="T6" fmla="*/ 49 w 341"/>
                  <a:gd name="T7" fmla="*/ 242 h 350"/>
                  <a:gd name="T8" fmla="*/ 216 w 341"/>
                  <a:gd name="T9" fmla="*/ 99 h 350"/>
                  <a:gd name="T10" fmla="*/ 330 w 341"/>
                  <a:gd name="T11" fmla="*/ 0 h 350"/>
                  <a:gd name="T12" fmla="*/ 341 w 341"/>
                  <a:gd name="T13" fmla="*/ 1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350">
                    <a:moveTo>
                      <a:pt x="341" y="11"/>
                    </a:moveTo>
                    <a:cubicBezTo>
                      <a:pt x="247" y="128"/>
                      <a:pt x="247" y="128"/>
                      <a:pt x="247" y="128"/>
                    </a:cubicBezTo>
                    <a:cubicBezTo>
                      <a:pt x="109" y="300"/>
                      <a:pt x="109" y="300"/>
                      <a:pt x="109" y="300"/>
                    </a:cubicBezTo>
                    <a:cubicBezTo>
                      <a:pt x="70" y="350"/>
                      <a:pt x="0" y="284"/>
                      <a:pt x="49" y="242"/>
                    </a:cubicBezTo>
                    <a:cubicBezTo>
                      <a:pt x="216" y="99"/>
                      <a:pt x="216" y="99"/>
                      <a:pt x="216" y="9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41" y="11"/>
                      <a:pt x="341" y="11"/>
                      <a:pt x="3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Calibri Light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4035709" y="3072079"/>
            <a:ext cx="6923490" cy="76942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Đến nay có </a:t>
            </a:r>
            <a:r>
              <a:rPr lang="vi-VN" sz="2400" b="1" dirty="0">
                <a:solidFill>
                  <a:schemeClr val="bg1"/>
                </a:solidFill>
                <a:latin typeface="Lato Light"/>
                <a:cs typeface="Lato Light"/>
              </a:rPr>
              <a:t>21 đơn vị</a:t>
            </a:r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 của thành phố đã triển khai tiện ích này trên cổng thông tin của đơn vị</a:t>
            </a:r>
            <a:endParaRPr lang="en-US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35709" y="4584231"/>
            <a:ext cx="6923490" cy="76942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Lato Light"/>
                <a:cs typeface="Lato Light"/>
              </a:rPr>
              <a:t>Đ</a:t>
            </a:r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ến cuối năm 2017 đã có hơn </a:t>
            </a:r>
            <a:r>
              <a:rPr lang="vi-VN" sz="2400" b="1" dirty="0">
                <a:solidFill>
                  <a:schemeClr val="bg1"/>
                </a:solidFill>
                <a:latin typeface="Lato Light"/>
                <a:cs typeface="Lato Light"/>
              </a:rPr>
              <a:t>1.300</a:t>
            </a:r>
            <a:r>
              <a:rPr lang="vi-VN" sz="2000" dirty="0">
                <a:solidFill>
                  <a:schemeClr val="bg1"/>
                </a:solidFill>
                <a:latin typeface="Lato Light"/>
                <a:cs typeface="Lato Light"/>
              </a:rPr>
              <a:t> lượt người dân thực hiện đặt lịch hẹn giờ giao dịch hành chính</a:t>
            </a:r>
            <a:endParaRPr lang="en-US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3924425-4BB3-471F-97E0-823BD8F0059F}"/>
              </a:ext>
            </a:extLst>
          </p:cNvPr>
          <p:cNvGrpSpPr/>
          <p:nvPr/>
        </p:nvGrpSpPr>
        <p:grpSpPr>
          <a:xfrm>
            <a:off x="3058642" y="1582413"/>
            <a:ext cx="864041" cy="865041"/>
            <a:chOff x="3058642" y="1582413"/>
            <a:chExt cx="864041" cy="865041"/>
          </a:xfrm>
        </p:grpSpPr>
        <p:sp>
          <p:nvSpPr>
            <p:cNvPr id="31" name="Rectangle 30"/>
            <p:cNvSpPr/>
            <p:nvPr/>
          </p:nvSpPr>
          <p:spPr>
            <a:xfrm>
              <a:off x="3058642" y="1582413"/>
              <a:ext cx="864041" cy="8650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58642" y="1789072"/>
              <a:ext cx="864041" cy="611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>
                  <a:solidFill>
                    <a:srgbClr val="FFFFFF"/>
                  </a:solidFill>
                  <a:latin typeface="Lato Light"/>
                  <a:cs typeface="Lato Light"/>
                </a:rPr>
                <a:t>20</a:t>
              </a:r>
              <a:endParaRPr lang="en-US" sz="20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A352DC0-8E9E-4051-A446-5453DCC3D257}"/>
              </a:ext>
            </a:extLst>
          </p:cNvPr>
          <p:cNvGrpSpPr/>
          <p:nvPr/>
        </p:nvGrpSpPr>
        <p:grpSpPr>
          <a:xfrm>
            <a:off x="3058642" y="3131084"/>
            <a:ext cx="864041" cy="865041"/>
            <a:chOff x="3058642" y="3131084"/>
            <a:chExt cx="864041" cy="865041"/>
          </a:xfrm>
        </p:grpSpPr>
        <p:sp>
          <p:nvSpPr>
            <p:cNvPr id="92" name="Rectangle 91"/>
            <p:cNvSpPr/>
            <p:nvPr/>
          </p:nvSpPr>
          <p:spPr>
            <a:xfrm>
              <a:off x="3058642" y="3131084"/>
              <a:ext cx="864041" cy="8650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099108" y="3323648"/>
              <a:ext cx="823575" cy="611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>
                  <a:solidFill>
                    <a:srgbClr val="FFFFFF"/>
                  </a:solidFill>
                  <a:latin typeface="Lato Light"/>
                  <a:cs typeface="Lato Light"/>
                </a:rPr>
                <a:t>21</a:t>
              </a:r>
              <a:endParaRPr lang="en-US" sz="20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1D3035A-AE5A-4A28-B585-D84732BBB815}"/>
              </a:ext>
            </a:extLst>
          </p:cNvPr>
          <p:cNvGrpSpPr/>
          <p:nvPr/>
        </p:nvGrpSpPr>
        <p:grpSpPr>
          <a:xfrm>
            <a:off x="3058642" y="4643236"/>
            <a:ext cx="864041" cy="865041"/>
            <a:chOff x="3058642" y="4643236"/>
            <a:chExt cx="864041" cy="865041"/>
          </a:xfrm>
        </p:grpSpPr>
        <p:sp>
          <p:nvSpPr>
            <p:cNvPr id="97" name="Rectangle 96"/>
            <p:cNvSpPr/>
            <p:nvPr/>
          </p:nvSpPr>
          <p:spPr>
            <a:xfrm>
              <a:off x="3058642" y="4643236"/>
              <a:ext cx="864041" cy="865041"/>
            </a:xfrm>
            <a:prstGeom prst="rect">
              <a:avLst/>
            </a:prstGeom>
            <a:solidFill>
              <a:srgbClr val="249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72865" y="4838973"/>
              <a:ext cx="823575" cy="611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>
                  <a:solidFill>
                    <a:srgbClr val="FFFFFF"/>
                  </a:solidFill>
                  <a:latin typeface="Lato Light"/>
                  <a:cs typeface="Lato Light"/>
                </a:rPr>
                <a:t>1300</a:t>
              </a:r>
              <a:endParaRPr lang="en-US" sz="20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1F10FB-13EA-4321-8971-78A2E3880E88}"/>
              </a:ext>
            </a:extLst>
          </p:cNvPr>
          <p:cNvSpPr txBox="1"/>
          <p:nvPr/>
        </p:nvSpPr>
        <p:spPr>
          <a:xfrm>
            <a:off x="3786329" y="226204"/>
            <a:ext cx="461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CỔNG THÔNG TIN 1022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D9CAB51-2AAC-4C5B-BE5D-C39672A0AA4B}"/>
              </a:ext>
            </a:extLst>
          </p:cNvPr>
          <p:cNvCxnSpPr/>
          <p:nvPr/>
        </p:nvCxnSpPr>
        <p:spPr>
          <a:xfrm>
            <a:off x="3323771" y="872535"/>
            <a:ext cx="55154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3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8DF2FCE1-9D3E-4C4F-8BA4-931164B3088E}"/>
              </a:ext>
            </a:extLst>
          </p:cNvPr>
          <p:cNvSpPr/>
          <p:nvPr/>
        </p:nvSpPr>
        <p:spPr>
          <a:xfrm>
            <a:off x="3954309" y="1913206"/>
            <a:ext cx="4283382" cy="203618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5 l</a:t>
            </a:r>
            <a:r>
              <a:rPr lang="vi-VN" sz="3600">
                <a:solidFill>
                  <a:schemeClr val="bg1"/>
                </a:solidFill>
              </a:rPr>
              <a:t>ư</a:t>
            </a:r>
            <a:r>
              <a:rPr lang="en-GB" sz="3600">
                <a:solidFill>
                  <a:schemeClr val="bg1"/>
                </a:solidFill>
              </a:rPr>
              <a:t>ợt</a:t>
            </a:r>
            <a:r>
              <a:rPr lang="en-US" sz="3600">
                <a:solidFill>
                  <a:schemeClr val="bg1"/>
                </a:solidFill>
              </a:rPr>
              <a:t> / tháng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AF0DD3-1FA3-4BCA-8D00-09DACB182798}"/>
              </a:ext>
            </a:extLst>
          </p:cNvPr>
          <p:cNvSpPr txBox="1"/>
          <p:nvPr/>
        </p:nvSpPr>
        <p:spPr>
          <a:xfrm>
            <a:off x="1130217" y="4309403"/>
            <a:ext cx="10114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Trung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bình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chỉ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 l</a:t>
            </a:r>
            <a:r>
              <a:rPr lang="vi-VN" sz="2800" b="1" dirty="0">
                <a:solidFill>
                  <a:schemeClr val="bg1"/>
                </a:solidFill>
              </a:rPr>
              <a:t>ư</a:t>
            </a:r>
            <a:r>
              <a:rPr lang="en-US" sz="2800" b="1" dirty="0" err="1">
                <a:solidFill>
                  <a:schemeClr val="bg1"/>
                </a:solidFill>
              </a:rPr>
              <a:t>ợt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lịch</a:t>
            </a:r>
            <a:r>
              <a:rPr lang="en-US" sz="2400" dirty="0">
                <a:solidFill>
                  <a:schemeClr val="bg1"/>
                </a:solidFill>
              </a:rPr>
              <a:t> qua </a:t>
            </a:r>
            <a:r>
              <a:rPr lang="en-US" sz="2400" dirty="0" err="1">
                <a:solidFill>
                  <a:schemeClr val="bg1"/>
                </a:solidFill>
              </a:rPr>
              <a:t>cổng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tháng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b="5079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-1" y="0"/>
            <a:ext cx="12190413" cy="6858000"/>
          </a:xfrm>
          <a:prstGeom prst="rect">
            <a:avLst/>
          </a:prstGeom>
          <a:solidFill>
            <a:srgbClr val="192129">
              <a:alpha val="7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2989348" y="3429000"/>
            <a:ext cx="62034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  <a:latin typeface="Lato Black"/>
                <a:cs typeface="Lato Black"/>
              </a:rPr>
              <a:t>DANAQUEUE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51524" y="4755911"/>
            <a:ext cx="4495763" cy="36788"/>
            <a:chOff x="3784600" y="1767458"/>
            <a:chExt cx="14480941" cy="173485"/>
          </a:xfrm>
        </p:grpSpPr>
        <p:sp>
          <p:nvSpPr>
            <p:cNvPr id="5" name="Rectangle 4"/>
            <p:cNvSpPr/>
            <p:nvPr/>
          </p:nvSpPr>
          <p:spPr>
            <a:xfrm>
              <a:off x="3784600" y="1767458"/>
              <a:ext cx="2438400" cy="173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200" y="1767458"/>
              <a:ext cx="2438400" cy="1734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10600" y="1767458"/>
              <a:ext cx="2438400" cy="173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98200" y="1767458"/>
              <a:ext cx="2438400" cy="173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439541" y="1767458"/>
              <a:ext cx="2438400" cy="1734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27141" y="1767458"/>
              <a:ext cx="2438400" cy="173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C681181E-CBBE-49A8-B64E-ECC640E5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72669" y="1679619"/>
            <a:ext cx="2467940" cy="1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9">
            <a:extLst>
              <a:ext uri="{FF2B5EF4-FFF2-40B4-BE49-F238E27FC236}">
                <a16:creationId xmlns:a16="http://schemas.microsoft.com/office/drawing/2014/main" xmlns="" id="{02641DA8-40D4-454E-9146-245949A6304B}"/>
              </a:ext>
            </a:extLst>
          </p:cNvPr>
          <p:cNvSpPr/>
          <p:nvPr/>
        </p:nvSpPr>
        <p:spPr>
          <a:xfrm>
            <a:off x="4911320" y="1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EFAC2F7-0AA6-4EE1-AF54-AAD989D22915}"/>
              </a:ext>
            </a:extLst>
          </p:cNvPr>
          <p:cNvCxnSpPr>
            <a:cxnSpLocks/>
          </p:cNvCxnSpPr>
          <p:nvPr/>
        </p:nvCxnSpPr>
        <p:spPr>
          <a:xfrm>
            <a:off x="6432303" y="4435071"/>
            <a:ext cx="5245347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A08D4-FDCE-4AF3-B3EF-CB4519161FC3}"/>
              </a:ext>
            </a:extLst>
          </p:cNvPr>
          <p:cNvSpPr txBox="1"/>
          <p:nvPr/>
        </p:nvSpPr>
        <p:spPr>
          <a:xfrm>
            <a:off x="7427768" y="4834027"/>
            <a:ext cx="42498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7000">
                <a:solidFill>
                  <a:schemeClr val="bg1"/>
                </a:solidFill>
                <a:latin typeface="Lato Black"/>
                <a:cs typeface="Lato Black"/>
              </a:rPr>
              <a:t>HIỆU QUẢ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44B7F0B-5A96-4DFC-A29F-10537E8DDA98}"/>
              </a:ext>
            </a:extLst>
          </p:cNvPr>
          <p:cNvCxnSpPr>
            <a:cxnSpLocks/>
          </p:cNvCxnSpPr>
          <p:nvPr/>
        </p:nvCxnSpPr>
        <p:spPr>
          <a:xfrm>
            <a:off x="8877300" y="6111471"/>
            <a:ext cx="280035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3810596" y="1385701"/>
            <a:ext cx="4570810" cy="457081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107698" y="1681175"/>
            <a:ext cx="1828324" cy="182832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255979" y="1681175"/>
            <a:ext cx="1828324" cy="182832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107698" y="3829455"/>
            <a:ext cx="1828324" cy="182832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255979" y="3829455"/>
            <a:ext cx="1828324" cy="182832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6006" y="1947286"/>
            <a:ext cx="3246271" cy="400116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Light"/>
                <a:cs typeface="Lato Light"/>
              </a:rPr>
              <a:t>Tối thiểu thời gian chờ</a:t>
            </a:r>
            <a:endParaRPr lang="id-ID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16005" y="2326798"/>
            <a:ext cx="3246271" cy="523226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r>
              <a:rPr lang="en-US" sz="1400">
                <a:solidFill>
                  <a:schemeClr val="bg1"/>
                </a:solidFill>
                <a:cs typeface="Lato Light"/>
              </a:rPr>
              <a:t>Ng</a:t>
            </a:r>
            <a:r>
              <a:rPr lang="vi-VN" sz="1400">
                <a:solidFill>
                  <a:schemeClr val="bg1"/>
                </a:solidFill>
                <a:cs typeface="Lato Light"/>
              </a:rPr>
              <a:t>ư</a:t>
            </a:r>
            <a:r>
              <a:rPr lang="en-US" sz="1400">
                <a:solidFill>
                  <a:schemeClr val="bg1"/>
                </a:solidFill>
                <a:cs typeface="Lato Light"/>
              </a:rPr>
              <a:t>ời dân đ</a:t>
            </a:r>
            <a:r>
              <a:rPr lang="vi-VN" sz="1400">
                <a:solidFill>
                  <a:schemeClr val="bg1"/>
                </a:solidFill>
                <a:cs typeface="Lato Light"/>
              </a:rPr>
              <a:t>ư</a:t>
            </a:r>
            <a:r>
              <a:rPr lang="en-US" sz="1400">
                <a:solidFill>
                  <a:schemeClr val="bg1"/>
                </a:solidFill>
                <a:cs typeface="Lato Light"/>
              </a:rPr>
              <a:t>ợc chủ động và thông báo thời gian đến l</a:t>
            </a:r>
            <a:r>
              <a:rPr lang="vi-VN" sz="1400">
                <a:solidFill>
                  <a:schemeClr val="bg1"/>
                </a:solidFill>
                <a:cs typeface="Lato Light"/>
              </a:rPr>
              <a:t>ư</a:t>
            </a:r>
            <a:r>
              <a:rPr lang="en-US" sz="1400">
                <a:solidFill>
                  <a:schemeClr val="bg1"/>
                </a:solidFill>
                <a:cs typeface="Lato Light"/>
              </a:rPr>
              <a:t>ợt</a:t>
            </a:r>
            <a:endParaRPr lang="en-US" sz="1400" dirty="0">
              <a:solidFill>
                <a:schemeClr val="bg1"/>
              </a:solidFill>
              <a:ea typeface="Lato Light" charset="0"/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835" y="4401076"/>
            <a:ext cx="3246271" cy="400116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Lato Light"/>
                <a:cs typeface="Lato Light"/>
              </a:rPr>
              <a:t>Tra cứu tài liệu liên quan</a:t>
            </a:r>
            <a:endParaRPr lang="id-ID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7834" y="4780588"/>
            <a:ext cx="3246271" cy="523226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ea typeface="Lato Light" charset="0"/>
                <a:cs typeface="Lato Light"/>
              </a:rPr>
              <a:t>Chuẩn bị các tài liệu cần thiết tr</a:t>
            </a:r>
            <a:r>
              <a:rPr lang="vi-VN" sz="1400">
                <a:solidFill>
                  <a:schemeClr val="bg1"/>
                </a:solidFill>
                <a:ea typeface="Lato Light" charset="0"/>
                <a:cs typeface="Lato Light"/>
              </a:rPr>
              <a:t>ư</a:t>
            </a:r>
            <a:r>
              <a:rPr lang="en-US" sz="1400">
                <a:solidFill>
                  <a:schemeClr val="bg1"/>
                </a:solidFill>
                <a:ea typeface="Lato Light" charset="0"/>
                <a:cs typeface="Lato Light"/>
              </a:rPr>
              <a:t>ớc khi làm thủ tục</a:t>
            </a:r>
            <a:endParaRPr lang="en-US" sz="1400" dirty="0">
              <a:solidFill>
                <a:schemeClr val="bg1"/>
              </a:solidFill>
              <a:ea typeface="Lato Light" charset="0"/>
              <a:cs typeface="Lato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7836" y="1947286"/>
            <a:ext cx="3246271" cy="400116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Lato Light"/>
                <a:cs typeface="Lato Light"/>
              </a:rPr>
              <a:t>Dễ tiếp cận</a:t>
            </a:r>
            <a:endParaRPr lang="id-ID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7835" y="2326798"/>
            <a:ext cx="3246271" cy="523226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cs typeface="Lato Light"/>
              </a:rPr>
              <a:t>84% độ tuổi lao động sử dụng smartphone</a:t>
            </a:r>
            <a:endParaRPr lang="en-US" sz="1400" dirty="0">
              <a:solidFill>
                <a:schemeClr val="bg1"/>
              </a:solidFill>
              <a:ea typeface="Lato Light" charset="0"/>
              <a:cs typeface="La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8470" y="4310541"/>
            <a:ext cx="3246271" cy="400116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Light"/>
                <a:cs typeface="Lato Light"/>
              </a:rPr>
              <a:t>Áp dụng trên phạm vi rộng</a:t>
            </a:r>
            <a:endParaRPr lang="id-ID" sz="2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68469" y="4690053"/>
            <a:ext cx="3246271" cy="523226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r>
              <a:rPr lang="en-US" sz="1400">
                <a:solidFill>
                  <a:schemeClr val="bg1"/>
                </a:solidFill>
                <a:cs typeface="Lato Light"/>
              </a:rPr>
              <a:t>Tổng hợp tất cả các c</a:t>
            </a:r>
            <a:r>
              <a:rPr lang="vi-VN" sz="1400">
                <a:solidFill>
                  <a:schemeClr val="bg1"/>
                </a:solidFill>
                <a:cs typeface="Lato Light"/>
              </a:rPr>
              <a:t>ơ</a:t>
            </a:r>
            <a:r>
              <a:rPr lang="en-US" sz="1400">
                <a:solidFill>
                  <a:schemeClr val="bg1"/>
                </a:solidFill>
                <a:cs typeface="Lato Light"/>
              </a:rPr>
              <a:t> quan vào một hệ thống</a:t>
            </a:r>
            <a:endParaRPr lang="en-US" sz="1400" dirty="0">
              <a:solidFill>
                <a:schemeClr val="bg1"/>
              </a:solidFill>
              <a:ea typeface="Lato Light" charset="0"/>
              <a:cs typeface="Lato Light"/>
            </a:endParaRPr>
          </a:p>
        </p:txBody>
      </p:sp>
      <p:sp>
        <p:nvSpPr>
          <p:cNvPr id="32" name="Shape 1679">
            <a:extLst>
              <a:ext uri="{FF2B5EF4-FFF2-40B4-BE49-F238E27FC236}">
                <a16:creationId xmlns:a16="http://schemas.microsoft.com/office/drawing/2014/main" xmlns="" id="{80C14437-0A71-44D4-80AF-26F53B0BD284}"/>
              </a:ext>
            </a:extLst>
          </p:cNvPr>
          <p:cNvSpPr/>
          <p:nvPr/>
        </p:nvSpPr>
        <p:spPr>
          <a:xfrm>
            <a:off x="4784935" y="2108501"/>
            <a:ext cx="449100" cy="95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5" y="0"/>
                </a:moveTo>
                <a:cubicBezTo>
                  <a:pt x="1668" y="0"/>
                  <a:pt x="0" y="778"/>
                  <a:pt x="0" y="1740"/>
                </a:cubicBezTo>
                <a:lnTo>
                  <a:pt x="0" y="19860"/>
                </a:lnTo>
                <a:cubicBezTo>
                  <a:pt x="0" y="20822"/>
                  <a:pt x="1669" y="21600"/>
                  <a:pt x="3725" y="21600"/>
                </a:cubicBezTo>
                <a:lnTo>
                  <a:pt x="17875" y="21600"/>
                </a:lnTo>
                <a:cubicBezTo>
                  <a:pt x="19932" y="21600"/>
                  <a:pt x="21600" y="20822"/>
                  <a:pt x="21600" y="19860"/>
                </a:cubicBezTo>
                <a:lnTo>
                  <a:pt x="21600" y="1740"/>
                </a:lnTo>
                <a:cubicBezTo>
                  <a:pt x="21600" y="778"/>
                  <a:pt x="19932" y="0"/>
                  <a:pt x="17875" y="0"/>
                </a:cubicBezTo>
                <a:lnTo>
                  <a:pt x="3725" y="0"/>
                </a:lnTo>
                <a:close/>
                <a:moveTo>
                  <a:pt x="7819" y="1566"/>
                </a:moveTo>
                <a:cubicBezTo>
                  <a:pt x="8025" y="1566"/>
                  <a:pt x="8189" y="1644"/>
                  <a:pt x="8189" y="1740"/>
                </a:cubicBezTo>
                <a:cubicBezTo>
                  <a:pt x="8189" y="1836"/>
                  <a:pt x="8025" y="1917"/>
                  <a:pt x="7819" y="1917"/>
                </a:cubicBezTo>
                <a:cubicBezTo>
                  <a:pt x="7614" y="1917"/>
                  <a:pt x="7450" y="1836"/>
                  <a:pt x="7449" y="1740"/>
                </a:cubicBezTo>
                <a:cubicBezTo>
                  <a:pt x="7449" y="1644"/>
                  <a:pt x="7614" y="1566"/>
                  <a:pt x="7819" y="1566"/>
                </a:cubicBezTo>
                <a:close/>
                <a:moveTo>
                  <a:pt x="9686" y="1566"/>
                </a:moveTo>
                <a:lnTo>
                  <a:pt x="13411" y="1566"/>
                </a:lnTo>
                <a:cubicBezTo>
                  <a:pt x="13617" y="1566"/>
                  <a:pt x="13781" y="1644"/>
                  <a:pt x="13781" y="1740"/>
                </a:cubicBezTo>
                <a:cubicBezTo>
                  <a:pt x="13781" y="1836"/>
                  <a:pt x="13617" y="1917"/>
                  <a:pt x="13411" y="1917"/>
                </a:cubicBezTo>
                <a:lnTo>
                  <a:pt x="9686" y="1917"/>
                </a:lnTo>
                <a:cubicBezTo>
                  <a:pt x="9481" y="1917"/>
                  <a:pt x="9307" y="1836"/>
                  <a:pt x="9307" y="1740"/>
                </a:cubicBezTo>
                <a:cubicBezTo>
                  <a:pt x="9307" y="1644"/>
                  <a:pt x="9481" y="1566"/>
                  <a:pt x="9686" y="1566"/>
                </a:cubicBezTo>
                <a:close/>
                <a:moveTo>
                  <a:pt x="1488" y="3136"/>
                </a:moveTo>
                <a:lnTo>
                  <a:pt x="20112" y="3136"/>
                </a:lnTo>
                <a:lnTo>
                  <a:pt x="20112" y="18468"/>
                </a:lnTo>
                <a:lnTo>
                  <a:pt x="1488" y="18468"/>
                </a:lnTo>
                <a:lnTo>
                  <a:pt x="1488" y="3136"/>
                </a:lnTo>
                <a:close/>
                <a:moveTo>
                  <a:pt x="10857" y="19335"/>
                </a:moveTo>
                <a:cubicBezTo>
                  <a:pt x="11710" y="19335"/>
                  <a:pt x="12398" y="19660"/>
                  <a:pt x="12398" y="20059"/>
                </a:cubicBezTo>
                <a:cubicBezTo>
                  <a:pt x="12398" y="20458"/>
                  <a:pt x="11710" y="20782"/>
                  <a:pt x="10857" y="20782"/>
                </a:cubicBezTo>
                <a:cubicBezTo>
                  <a:pt x="10005" y="20782"/>
                  <a:pt x="9307" y="20458"/>
                  <a:pt x="9307" y="20059"/>
                </a:cubicBezTo>
                <a:cubicBezTo>
                  <a:pt x="9307" y="19660"/>
                  <a:pt x="10005" y="19335"/>
                  <a:pt x="10857" y="1933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>
              <a:latin typeface="Lato Light"/>
              <a:cs typeface="La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5170FC-B3FE-4C14-BC67-B8CF43E5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23" y="2326798"/>
            <a:ext cx="650296" cy="650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CC0437-D275-4D85-B67F-F0BAFD7B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93" y="4374445"/>
            <a:ext cx="650296" cy="6502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227CF14-415F-4C47-8F30-3ABFDDF6A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85" y="4401076"/>
            <a:ext cx="597034" cy="5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9">
            <a:extLst>
              <a:ext uri="{FF2B5EF4-FFF2-40B4-BE49-F238E27FC236}">
                <a16:creationId xmlns:a16="http://schemas.microsoft.com/office/drawing/2014/main" xmlns="" id="{02641DA8-40D4-454E-9146-245949A6304B}"/>
              </a:ext>
            </a:extLst>
          </p:cNvPr>
          <p:cNvSpPr/>
          <p:nvPr/>
        </p:nvSpPr>
        <p:spPr>
          <a:xfrm>
            <a:off x="4911320" y="1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EFAC2F7-0AA6-4EE1-AF54-AAD989D22915}"/>
              </a:ext>
            </a:extLst>
          </p:cNvPr>
          <p:cNvCxnSpPr>
            <a:cxnSpLocks/>
          </p:cNvCxnSpPr>
          <p:nvPr/>
        </p:nvCxnSpPr>
        <p:spPr>
          <a:xfrm>
            <a:off x="6432303" y="4435071"/>
            <a:ext cx="5245347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A08D4-FDCE-4AF3-B3EF-CB4519161FC3}"/>
              </a:ext>
            </a:extLst>
          </p:cNvPr>
          <p:cNvSpPr txBox="1"/>
          <p:nvPr/>
        </p:nvSpPr>
        <p:spPr>
          <a:xfrm>
            <a:off x="8040115" y="4834027"/>
            <a:ext cx="363753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7000" dirty="0">
                <a:solidFill>
                  <a:schemeClr val="bg1"/>
                </a:solidFill>
                <a:latin typeface="Lato Black"/>
                <a:cs typeface="Lato Black"/>
              </a:rPr>
              <a:t>CẢI TIẾN</a:t>
            </a:r>
            <a:endParaRPr lang="en-US" sz="70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44B7F0B-5A96-4DFC-A29F-10537E8DDA98}"/>
              </a:ext>
            </a:extLst>
          </p:cNvPr>
          <p:cNvCxnSpPr>
            <a:cxnSpLocks/>
          </p:cNvCxnSpPr>
          <p:nvPr/>
        </p:nvCxnSpPr>
        <p:spPr>
          <a:xfrm>
            <a:off x="8877300" y="6111471"/>
            <a:ext cx="280035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A55C6B-A11C-40B7-9E63-274A9F50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7" y="1573402"/>
            <a:ext cx="2601185" cy="260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09C2D0-235B-455C-86D9-E5DC80886248}"/>
              </a:ext>
            </a:extLst>
          </p:cNvPr>
          <p:cNvSpPr txBox="1"/>
          <p:nvPr/>
        </p:nvSpPr>
        <p:spPr>
          <a:xfrm>
            <a:off x="2405576" y="44453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Phát triển vào các c</a:t>
            </a:r>
            <a:r>
              <a:rPr lang="vi-VN" sz="2800">
                <a:solidFill>
                  <a:schemeClr val="bg1"/>
                </a:solidFill>
              </a:rPr>
              <a:t>ơ</a:t>
            </a:r>
            <a:r>
              <a:rPr lang="en-US" sz="2800">
                <a:solidFill>
                  <a:schemeClr val="bg1"/>
                </a:solidFill>
              </a:rPr>
              <a:t> quan dịch vụ công cộng khác có áp dụng xếp hàng lấy số để thực hiện các giao dịch</a:t>
            </a:r>
          </a:p>
        </p:txBody>
      </p:sp>
    </p:spTree>
    <p:extLst>
      <p:ext uri="{BB962C8B-B14F-4D97-AF65-F5344CB8AC3E}">
        <p14:creationId xmlns:p14="http://schemas.microsoft.com/office/powerpoint/2010/main" val="3895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221</Words>
  <Application>Microsoft Macintosh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Lato Black</vt:lpstr>
      <vt:lpstr>Lato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Microsoft Office User</cp:lastModifiedBy>
  <cp:revision>21</cp:revision>
  <dcterms:created xsi:type="dcterms:W3CDTF">2018-12-01T17:12:02Z</dcterms:created>
  <dcterms:modified xsi:type="dcterms:W3CDTF">2018-12-03T02:45:30Z</dcterms:modified>
</cp:coreProperties>
</file>