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8" r:id="rId2"/>
    <p:sldId id="317" r:id="rId3"/>
    <p:sldId id="313" r:id="rId4"/>
    <p:sldId id="285" r:id="rId5"/>
    <p:sldId id="300" r:id="rId6"/>
    <p:sldId id="301" r:id="rId7"/>
    <p:sldId id="314" r:id="rId8"/>
    <p:sldId id="312" r:id="rId9"/>
    <p:sldId id="299" r:id="rId10"/>
    <p:sldId id="303" r:id="rId11"/>
    <p:sldId id="302" r:id="rId12"/>
    <p:sldId id="304" r:id="rId13"/>
    <p:sldId id="305" r:id="rId14"/>
    <p:sldId id="306" r:id="rId15"/>
    <p:sldId id="284" r:id="rId16"/>
    <p:sldId id="307" r:id="rId17"/>
    <p:sldId id="315" r:id="rId18"/>
    <p:sldId id="311" r:id="rId19"/>
    <p:sldId id="309" r:id="rId20"/>
    <p:sldId id="310" r:id="rId21"/>
    <p:sldId id="308" r:id="rId22"/>
    <p:sldId id="319" r:id="rId23"/>
    <p:sldId id="318" r:id="rId24"/>
    <p:sldId id="321" r:id="rId25"/>
    <p:sldId id="320" r:id="rId26"/>
    <p:sldId id="322" r:id="rId27"/>
    <p:sldId id="326" r:id="rId28"/>
    <p:sldId id="324" r:id="rId29"/>
    <p:sldId id="325" r:id="rId30"/>
    <p:sldId id="327" r:id="rId31"/>
    <p:sldId id="323" r:id="rId32"/>
    <p:sldId id="316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 autoAdjust="0"/>
    <p:restoredTop sz="81692" autoAdjust="0"/>
  </p:normalViewPr>
  <p:slideViewPr>
    <p:cSldViewPr snapToGrid="0">
      <p:cViewPr>
        <p:scale>
          <a:sx n="75" d="100"/>
          <a:sy n="75" d="100"/>
        </p:scale>
        <p:origin x="19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1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2018/12/14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2018/12/14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093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dirty="0" smtClean="0"/>
              <a:t>JD:</a:t>
            </a:r>
            <a:r>
              <a:rPr lang="en-GB" sz="1000" baseline="0" dirty="0" smtClean="0"/>
              <a:t> don’t know exactly </a:t>
            </a:r>
            <a:r>
              <a:rPr lang="en-GB" sz="1000" baseline="0" dirty="0" smtClean="0">
                <a:sym typeface="Wingdings" panose="05000000000000000000" pitchFamily="2" charset="2"/>
              </a:rPr>
              <a:t> not well-prepared; same field but different between companies</a:t>
            </a:r>
          </a:p>
          <a:p>
            <a:r>
              <a:rPr lang="en-GB" sz="1000" baseline="0" dirty="0" smtClean="0">
                <a:sym typeface="Wingdings" panose="05000000000000000000" pitchFamily="2" charset="2"/>
              </a:rPr>
              <a:t>Salary: maybe you can get higher offer with more benefits at another company</a:t>
            </a:r>
          </a:p>
          <a:p>
            <a:r>
              <a:rPr lang="en-GB" sz="1000" baseline="0" dirty="0" smtClean="0">
                <a:sym typeface="Wingdings" panose="05000000000000000000" pitchFamily="2" charset="2"/>
              </a:rPr>
              <a:t>Environment: international or just local area?</a:t>
            </a:r>
          </a:p>
          <a:p>
            <a:r>
              <a:rPr lang="en-GB" sz="1000" baseline="0" dirty="0" smtClean="0">
                <a:sym typeface="Wingdings" panose="05000000000000000000" pitchFamily="2" charset="2"/>
              </a:rPr>
              <a:t>Career Path: specialist or business management?</a:t>
            </a:r>
          </a:p>
          <a:p>
            <a:r>
              <a:rPr lang="en-GB" sz="1000" baseline="0" dirty="0" smtClean="0">
                <a:sym typeface="Wingdings" panose="05000000000000000000" pitchFamily="2" charset="2"/>
              </a:rPr>
              <a:t>Company: review from the ex-employees, why they changed their jobs? </a:t>
            </a:r>
          </a:p>
          <a:p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214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Right point</a:t>
            </a:r>
            <a:r>
              <a:rPr lang="en-GB" baseline="0" dirty="0" smtClean="0"/>
              <a:t> of view about IT market (hot trend)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645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Understanding more about the expectation of recruiters, where we are, what we will prepare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505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Bring the best benefits for us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79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Salary</a:t>
            </a:r>
          </a:p>
          <a:p>
            <a:r>
              <a:rPr lang="en-GB" dirty="0" smtClean="0"/>
              <a:t>Benefits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07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Average salary</a:t>
            </a:r>
            <a:r>
              <a:rPr lang="en-GB" baseline="0" dirty="0" smtClean="0"/>
              <a:t> of a job</a:t>
            </a:r>
          </a:p>
          <a:p>
            <a:r>
              <a:rPr lang="en-GB" baseline="0" dirty="0" smtClean="0"/>
              <a:t>Highest to lowest salaries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7432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099" y="6425857"/>
            <a:ext cx="1332601" cy="374127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ZA" sz="2500" b="1" i="0" spc="-100" baseline="0" dirty="0" smtClean="0">
                <a:solidFill>
                  <a:schemeClr val="accent1"/>
                </a:solidFill>
                <a:latin typeface="+mj-lt"/>
              </a:rPr>
              <a:t>PFIEV</a:t>
            </a:r>
            <a:r>
              <a:rPr lang="en-ZA" sz="1600" b="1" i="0" spc="-100" baseline="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  <a:t/>
            </a:r>
            <a:b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en-ZA" sz="1200" b="0" i="0" spc="14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FAST Faculty </a:t>
            </a:r>
            <a:endParaRPr lang="en-ZA" sz="1200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2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etnamworks.com/" TargetMode="External"/><Relationship Id="rId2" Type="http://schemas.openxmlformats.org/officeDocument/2006/relationships/hyperlink" Target="https://www.facebook.com/groups/jobITDaNan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obseekers.vn/" TargetMode="External"/><Relationship Id="rId4" Type="http://schemas.openxmlformats.org/officeDocument/2006/relationships/hyperlink" Target="https://itviec.com/it-job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ZA" dirty="0" smtClean="0"/>
              <a:t>IT Jobs Analysis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ZA" dirty="0" smtClean="0"/>
              <a:t>Nhu Nguyen – Van Tuan – Hoang </a:t>
            </a:r>
            <a:r>
              <a:rPr lang="en-ZA" dirty="0" err="1" smtClean="0"/>
              <a:t>Phuc</a:t>
            </a:r>
            <a:endParaRPr lang="en-Z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56108" y="3886575"/>
            <a:ext cx="1390367" cy="75538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/>
            <a:r>
              <a:rPr lang="en-ZA" sz="2400" b="1" i="0" spc="-1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14PFIEV3 </a:t>
            </a:r>
            <a:r>
              <a:rPr lang="en-ZA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/>
            </a:r>
            <a:br>
              <a:rPr lang="en-ZA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ZA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DUT </a:t>
            </a:r>
            <a:endParaRPr lang="en-ZA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192594" y="2290916"/>
            <a:ext cx="7218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/>
              <a:t>DATA ANALYSIS</a:t>
            </a:r>
            <a:endParaRPr lang="en-GB" sz="8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34024" y="1868129"/>
            <a:ext cx="728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0" dirty="0" smtClean="0"/>
              <a:t>?</a:t>
            </a:r>
            <a:endParaRPr lang="en-GB" sz="12000" dirty="0"/>
          </a:p>
        </p:txBody>
      </p:sp>
    </p:spTree>
    <p:extLst>
      <p:ext uri="{BB962C8B-B14F-4D97-AF65-F5344CB8AC3E}">
        <p14:creationId xmlns:p14="http://schemas.microsoft.com/office/powerpoint/2010/main" val="36046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51" y="-1"/>
            <a:ext cx="8737412" cy="63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99" y="0"/>
            <a:ext cx="4527602" cy="63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46" y="0"/>
            <a:ext cx="5420280" cy="62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890684" y="2340079"/>
            <a:ext cx="62727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/>
              <a:t>WHAT WE DO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30660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Sources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 smtClean="0"/>
              <a:t>There are many websites, Facebook’s groups that gives us the data about IT jobs</a:t>
            </a:r>
            <a:endParaRPr lang="en-ZA" dirty="0"/>
          </a:p>
        </p:txBody>
      </p:sp>
      <p:sp>
        <p:nvSpPr>
          <p:cNvPr id="12" name="Rectangle 11" descr="Accent block left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ZA" dirty="0" smtClean="0"/>
              <a:t>Facebook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ZA" dirty="0">
                <a:hlinkClick r:id="rId2"/>
              </a:rPr>
              <a:t>https://www.facebook.com/groups/jobITDaNang</a:t>
            </a:r>
            <a:endParaRPr lang="en-ZA" dirty="0"/>
          </a:p>
          <a:p>
            <a:endParaRPr lang="en-ZA" dirty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Accent bar right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ZA" dirty="0" smtClean="0"/>
              <a:t>Websites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ZA" dirty="0">
                <a:solidFill>
                  <a:schemeClr val="tx2"/>
                </a:solidFill>
                <a:hlinkClick r:id="rId3"/>
              </a:rPr>
              <a:t>https://www.vietnamworks.com</a:t>
            </a:r>
            <a:r>
              <a:rPr lang="en-ZA" dirty="0" smtClean="0">
                <a:solidFill>
                  <a:schemeClr val="tx2"/>
                </a:solidFill>
                <a:hlinkClick r:id="rId3"/>
              </a:rPr>
              <a:t>/</a:t>
            </a:r>
            <a:endParaRPr lang="en-ZA" dirty="0" smtClean="0">
              <a:solidFill>
                <a:schemeClr val="tx2"/>
              </a:solidFill>
            </a:endParaRPr>
          </a:p>
          <a:p>
            <a:r>
              <a:rPr lang="en-ZA" dirty="0">
                <a:solidFill>
                  <a:schemeClr val="tx2"/>
                </a:solidFill>
                <a:hlinkClick r:id="rId4"/>
              </a:rPr>
              <a:t>https://</a:t>
            </a:r>
            <a:r>
              <a:rPr lang="en-ZA" dirty="0" smtClean="0">
                <a:solidFill>
                  <a:schemeClr val="tx2"/>
                </a:solidFill>
                <a:hlinkClick r:id="rId4"/>
              </a:rPr>
              <a:t>itviec.com/it-jobs</a:t>
            </a:r>
            <a:endParaRPr lang="en-ZA" dirty="0" smtClean="0">
              <a:solidFill>
                <a:schemeClr val="tx2"/>
              </a:solidFill>
            </a:endParaRPr>
          </a:p>
          <a:p>
            <a:r>
              <a:rPr lang="en-ZA" dirty="0">
                <a:solidFill>
                  <a:schemeClr val="tx2"/>
                </a:solidFill>
                <a:hlinkClick r:id="rId5"/>
              </a:rPr>
              <a:t>https://jobseekers.vn</a:t>
            </a:r>
            <a:r>
              <a:rPr lang="en-ZA" dirty="0" smtClean="0">
                <a:solidFill>
                  <a:schemeClr val="tx2"/>
                </a:solidFill>
                <a:hlinkClick r:id="rId5"/>
              </a:rPr>
              <a:t>/</a:t>
            </a:r>
            <a:endParaRPr lang="en-ZA" dirty="0" smtClean="0">
              <a:solidFill>
                <a:schemeClr val="tx2"/>
              </a:solidFill>
            </a:endParaRPr>
          </a:p>
          <a:p>
            <a:endParaRPr lang="en-ZA" dirty="0" smtClean="0">
              <a:solidFill>
                <a:schemeClr val="tx2"/>
              </a:solidFill>
            </a:endParaRPr>
          </a:p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6" y="678425"/>
            <a:ext cx="3786726" cy="2674375"/>
          </a:xfrm>
          <a:prstGeom prst="rect">
            <a:avLst/>
          </a:prstGeom>
        </p:spPr>
      </p:pic>
      <p:pic>
        <p:nvPicPr>
          <p:cNvPr id="1026" name="Picture 2" descr="Image result for lo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17" y="3814917"/>
            <a:ext cx="3410433" cy="227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54" y="222341"/>
            <a:ext cx="4616348" cy="32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77" y="3453785"/>
            <a:ext cx="52673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222091" y="2546556"/>
            <a:ext cx="8166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/>
              <a:t>FUNCTIONALITIES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27955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pic>
        <p:nvPicPr>
          <p:cNvPr id="3074" name="Picture 2" descr="Image result for compare funny boy and gi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31" y="253580"/>
            <a:ext cx="4445922" cy="53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665405" y="5728397"/>
            <a:ext cx="236957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Comparison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61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pic>
        <p:nvPicPr>
          <p:cNvPr id="4" name="Picture 6" descr="Image result for chart  salary 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8" r="14782"/>
          <a:stretch/>
        </p:blipFill>
        <p:spPr bwMode="auto">
          <a:xfrm>
            <a:off x="4070502" y="654424"/>
            <a:ext cx="3969298" cy="42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550319" y="5231225"/>
            <a:ext cx="365663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Chart  (salary, …)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32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710813" y="1602659"/>
            <a:ext cx="61844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Situation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Why we need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What we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/>
              <a:t>Q&amp;A</a:t>
            </a:r>
          </a:p>
          <a:p>
            <a:endParaRPr lang="en-GB" sz="25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GB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 txBox="1">
            <a:spLocks/>
          </p:cNvSpPr>
          <p:nvPr/>
        </p:nvSpPr>
        <p:spPr>
          <a:xfrm>
            <a:off x="432000" y="768813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Content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90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pic>
        <p:nvPicPr>
          <p:cNvPr id="4" name="Picture 8" descr="Image result for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93" y="1705039"/>
            <a:ext cx="4386928" cy="21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2262288" y="4300006"/>
            <a:ext cx="8690847" cy="4363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Statistics (most common requirements, reviews, …)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83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pic>
        <p:nvPicPr>
          <p:cNvPr id="2052" name="Picture 4" descr="Image result for tre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51" y="261354"/>
            <a:ext cx="7707009" cy="4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911212" y="5073190"/>
            <a:ext cx="2369575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Job trending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33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1870402" y="2883189"/>
            <a:ext cx="8690847" cy="4363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5000" dirty="0" smtClean="0"/>
              <a:t>Project in detail</a:t>
            </a:r>
            <a:endParaRPr lang="en-ZA" sz="5000" dirty="0"/>
          </a:p>
        </p:txBody>
      </p:sp>
    </p:spTree>
    <p:extLst>
      <p:ext uri="{BB962C8B-B14F-4D97-AF65-F5344CB8AC3E}">
        <p14:creationId xmlns:p14="http://schemas.microsoft.com/office/powerpoint/2010/main" val="17884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25" y="877980"/>
            <a:ext cx="8776294" cy="33349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445980"/>
            <a:ext cx="365663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Data processing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1698172" y="4212972"/>
            <a:ext cx="178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Itviec.com</a:t>
            </a:r>
          </a:p>
          <a:p>
            <a:r>
              <a:rPr lang="en-GB" b="1" dirty="0" smtClean="0"/>
              <a:t>topItWorks.com</a:t>
            </a:r>
            <a:endParaRPr lang="en-GB" b="1" dirty="0"/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85" y="35723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tural language process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282" y="3710692"/>
            <a:ext cx="3053037" cy="210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99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445980"/>
            <a:ext cx="365663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Salary: 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1325732" y="1219200"/>
            <a:ext cx="3382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500$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400 – 1.200$ …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You will love it (missing value)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3010900"/>
            <a:ext cx="599928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Name of company, Job’s Name: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1325732" y="3741030"/>
            <a:ext cx="728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Frontend Developer (JavaScript/React</a:t>
            </a:r>
            <a:r>
              <a:rPr lang="en-GB" dirty="0" smtClean="0"/>
              <a:t>) (Front-end, Front –End, FE, …)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….</a:t>
            </a:r>
          </a:p>
          <a:p>
            <a:pPr marL="285750" indent="-285750">
              <a:buFontTx/>
              <a:buChar char="-"/>
            </a:pPr>
            <a:r>
              <a:rPr lang="en-GB" dirty="0"/>
              <a:t>j</a:t>
            </a:r>
            <a:r>
              <a:rPr lang="en-GB" dirty="0" smtClean="0"/>
              <a:t>obs.txt</a:t>
            </a:r>
          </a:p>
        </p:txBody>
      </p:sp>
    </p:spTree>
    <p:extLst>
      <p:ext uri="{BB962C8B-B14F-4D97-AF65-F5344CB8AC3E}">
        <p14:creationId xmlns:p14="http://schemas.microsoft.com/office/powerpoint/2010/main" val="2159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  <p:pic>
        <p:nvPicPr>
          <p:cNvPr id="2050" name="Picture 2" descr="Image result for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72" y="2801562"/>
            <a:ext cx="2507237" cy="15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304" y="4436025"/>
            <a:ext cx="3599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 smtClean="0"/>
              <a:t>Server </a:t>
            </a:r>
            <a:r>
              <a:rPr lang="en-GB" b="1" dirty="0" err="1" smtClean="0"/>
              <a:t>RestAPIs</a:t>
            </a:r>
            <a:endParaRPr lang="en-GB" b="1" dirty="0" smtClean="0"/>
          </a:p>
          <a:p>
            <a:pPr marL="285750" indent="-285750">
              <a:buFontTx/>
              <a:buChar char="-"/>
            </a:pP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smtClean="0"/>
              <a:t>Run 2 scripts, regularly updated</a:t>
            </a:r>
          </a:p>
          <a:p>
            <a:pPr marL="285750" indent="-285750">
              <a:buFontTx/>
              <a:buChar char="-"/>
            </a:pP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smtClean="0"/>
              <a:t>Hosted by</a:t>
            </a:r>
            <a:endParaRPr lang="en-GB" b="1" dirty="0"/>
          </a:p>
        </p:txBody>
      </p:sp>
      <p:pic>
        <p:nvPicPr>
          <p:cNvPr id="2052" name="Picture 4" descr="Image result for herok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6" r="19097"/>
          <a:stretch/>
        </p:blipFill>
        <p:spPr bwMode="auto">
          <a:xfrm>
            <a:off x="2079530" y="5448525"/>
            <a:ext cx="834014" cy="8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150" y="106501"/>
            <a:ext cx="2106643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ON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99" y="866880"/>
            <a:ext cx="1086444" cy="2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 rot="18514267">
            <a:off x="2976042" y="1911930"/>
            <a:ext cx="2473235" cy="55125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-Right Arrow 12"/>
          <p:cNvSpPr/>
          <p:nvPr/>
        </p:nvSpPr>
        <p:spPr>
          <a:xfrm>
            <a:off x="4057866" y="3147091"/>
            <a:ext cx="3129664" cy="58108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8" name="Picture 10" descr="Image result for react nat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81" y="2941017"/>
            <a:ext cx="2377440" cy="12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yth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84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>
            <a:off x="2496537" y="488818"/>
            <a:ext cx="2156743" cy="6063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1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26</a:t>
            </a:fld>
            <a:endParaRPr lang="en-ZA" dirty="0"/>
          </a:p>
        </p:txBody>
      </p:sp>
      <p:pic>
        <p:nvPicPr>
          <p:cNvPr id="3074" name="Picture 2" descr="Image result for ls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1583810"/>
            <a:ext cx="8067040" cy="30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445980"/>
            <a:ext cx="432288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Long short term memory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43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27</a:t>
            </a:fld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691842" y="2679989"/>
            <a:ext cx="8690847" cy="713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5000" dirty="0" smtClean="0"/>
              <a:t>Functional Screens</a:t>
            </a:r>
            <a:endParaRPr lang="en-ZA" sz="5000" dirty="0"/>
          </a:p>
        </p:txBody>
      </p:sp>
    </p:spTree>
    <p:extLst>
      <p:ext uri="{BB962C8B-B14F-4D97-AF65-F5344CB8AC3E}">
        <p14:creationId xmlns:p14="http://schemas.microsoft.com/office/powerpoint/2010/main" val="6030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28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445980"/>
            <a:ext cx="432288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Comparison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313504"/>
            <a:ext cx="2397959" cy="497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1" y="1357066"/>
            <a:ext cx="2378392" cy="50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29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445980"/>
            <a:ext cx="432288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CV Submission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2173"/>
            <a:ext cx="2440130" cy="5030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0" y="1002173"/>
            <a:ext cx="2329180" cy="47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3805084" y="2428568"/>
            <a:ext cx="5055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/>
              <a:t>SITUATION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30474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30</a:t>
            </a:fld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445980"/>
            <a:ext cx="432288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Job in detail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5" y="985520"/>
            <a:ext cx="2447971" cy="51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31</a:t>
            </a:fld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46194"/>
              </p:ext>
            </p:extLst>
          </p:nvPr>
        </p:nvGraphicFramePr>
        <p:xfrm>
          <a:off x="1798320" y="1798321"/>
          <a:ext cx="6979920" cy="4200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9960">
                  <a:extLst>
                    <a:ext uri="{9D8B030D-6E8A-4147-A177-3AD203B41FA5}">
                      <a16:colId xmlns:a16="http://schemas.microsoft.com/office/drawing/2014/main" val="3698938093"/>
                    </a:ext>
                  </a:extLst>
                </a:gridCol>
                <a:gridCol w="3489960">
                  <a:extLst>
                    <a:ext uri="{9D8B030D-6E8A-4147-A177-3AD203B41FA5}">
                      <a16:colId xmlns:a16="http://schemas.microsoft.com/office/drawing/2014/main" val="3416932183"/>
                    </a:ext>
                  </a:extLst>
                </a:gridCol>
              </a:tblGrid>
              <a:tr h="600117">
                <a:tc>
                  <a:txBody>
                    <a:bodyPr/>
                    <a:lstStyle/>
                    <a:p>
                      <a:r>
                        <a:rPr lang="en-GB" dirty="0" smtClean="0"/>
                        <a:t>Task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PIC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62407"/>
                  </a:ext>
                </a:extLst>
              </a:tr>
              <a:tr h="600117"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r>
                        <a:rPr lang="en-GB" baseline="0" dirty="0" smtClean="0"/>
                        <a:t> Crawling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Phuc</a:t>
                      </a:r>
                      <a:r>
                        <a:rPr lang="en-GB" baseline="0" dirty="0" smtClean="0"/>
                        <a:t>, Nguyen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72788"/>
                  </a:ext>
                </a:extLst>
              </a:tr>
              <a:tr h="600117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Preprocessing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Phuc</a:t>
                      </a:r>
                      <a:r>
                        <a:rPr lang="en-GB" baseline="0" dirty="0" smtClean="0"/>
                        <a:t>, Nguyen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06330"/>
                  </a:ext>
                </a:extLst>
              </a:tr>
              <a:tr h="600117">
                <a:tc>
                  <a:txBody>
                    <a:bodyPr/>
                    <a:lstStyle/>
                    <a:p>
                      <a:r>
                        <a:rPr lang="en-GB" dirty="0" smtClean="0"/>
                        <a:t>Deployment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Nguyen, </a:t>
                      </a:r>
                      <a:r>
                        <a:rPr lang="en-GB" dirty="0" err="1" smtClean="0"/>
                        <a:t>Phuc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485"/>
                  </a:ext>
                </a:extLst>
              </a:tr>
              <a:tr h="600117">
                <a:tc>
                  <a:txBody>
                    <a:bodyPr/>
                    <a:lstStyle/>
                    <a:p>
                      <a:r>
                        <a:rPr lang="en-GB" dirty="0" smtClean="0"/>
                        <a:t>API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Tuan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Phuc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69302"/>
                  </a:ext>
                </a:extLst>
              </a:tr>
              <a:tr h="600117">
                <a:tc>
                  <a:txBody>
                    <a:bodyPr/>
                    <a:lstStyle/>
                    <a:p>
                      <a:r>
                        <a:rPr lang="en-GB" dirty="0" smtClean="0"/>
                        <a:t>Mobile UI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92444"/>
                  </a:ext>
                </a:extLst>
              </a:tr>
              <a:tr h="600117">
                <a:tc>
                  <a:txBody>
                    <a:bodyPr/>
                    <a:lstStyle/>
                    <a:p>
                      <a:r>
                        <a:rPr lang="en-GB" dirty="0" smtClean="0"/>
                        <a:t>LSTM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Nguyen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4505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 txBox="1">
            <a:spLocks/>
          </p:cNvSpPr>
          <p:nvPr/>
        </p:nvSpPr>
        <p:spPr>
          <a:xfrm>
            <a:off x="432000" y="445980"/>
            <a:ext cx="365663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Task delivery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1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smtClean="0"/>
              <a:t>Add a footer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4973737" y="2497394"/>
            <a:ext cx="2244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/>
              <a:t>Q&amp;A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24792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38" y="0"/>
            <a:ext cx="6804025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5" y="1341455"/>
            <a:ext cx="5757217" cy="2858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82551"/>
            <a:ext cx="5550475" cy="27176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63725" y="4420141"/>
            <a:ext cx="4119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http://msita.udn.vn/lap-trinh-da-nang/lap-trinh-vien-chuyen-nghiep/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4739" y="4325211"/>
            <a:ext cx="4772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https://vov.vn/cong-nghe/nhu-cau-tuyen-nhan-su-nganh-cong-nghe-thong-tin-cao-nhat-trong-lich-su-735194.vov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30235"/>
            <a:ext cx="9991725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8338" y="284457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http://itplus-academy.edu.vn/thi-truong-viec-lam-2018-nganh-nao-se-len-ngoi-1659.html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4000" y="601521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http://kenh14.vn/cong-nghe-thong-tin-va-uu-the-viec-lam-20180426173032377.chn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007" y="3174192"/>
            <a:ext cx="7458598" cy="28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2291025" y="2733152"/>
            <a:ext cx="7817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https://www.facebook.com/groups/jobITDaNang/</a:t>
            </a:r>
          </a:p>
        </p:txBody>
      </p:sp>
    </p:spTree>
    <p:extLst>
      <p:ext uri="{BB962C8B-B14F-4D97-AF65-F5344CB8AC3E}">
        <p14:creationId xmlns:p14="http://schemas.microsoft.com/office/powerpoint/2010/main" val="7613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3805084" y="2428568"/>
            <a:ext cx="5158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 smtClean="0"/>
              <a:t>PROBLEMS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32455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7170" name="Picture 2" descr="Image result for so m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51" y="-3039426"/>
            <a:ext cx="12547702" cy="941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4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15" y="259833"/>
            <a:ext cx="4705219" cy="5878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8571" y="3099170"/>
            <a:ext cx="2326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50000"/>
                  </a:schemeClr>
                </a:solidFill>
              </a:rPr>
              <a:t>Environment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4482" y="2220728"/>
            <a:ext cx="119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50000"/>
                  </a:schemeClr>
                </a:solidFill>
              </a:rPr>
              <a:t>Salary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8571" y="1312582"/>
            <a:ext cx="2749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50000"/>
                  </a:schemeClr>
                </a:solidFill>
              </a:rPr>
              <a:t>Job Description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38571" y="4007316"/>
            <a:ext cx="2113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50000"/>
                  </a:schemeClr>
                </a:solidFill>
              </a:rPr>
              <a:t>Career Path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 txBox="1">
            <a:spLocks/>
          </p:cNvSpPr>
          <p:nvPr/>
        </p:nvSpPr>
        <p:spPr>
          <a:xfrm>
            <a:off x="432000" y="43451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Problems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8538571" y="4885758"/>
            <a:ext cx="2388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50000"/>
                  </a:schemeClr>
                </a:solidFill>
              </a:rPr>
              <a:t>The company</a:t>
            </a:r>
          </a:p>
        </p:txBody>
      </p:sp>
    </p:spTree>
    <p:extLst>
      <p:ext uri="{BB962C8B-B14F-4D97-AF65-F5344CB8AC3E}">
        <p14:creationId xmlns:p14="http://schemas.microsoft.com/office/powerpoint/2010/main" val="42450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nical Presentation Layout_SB - v4.potx" id="{410D3EFA-FA20-475F-9696-CD1A7DDB5DC5}" vid="{222B8127-F9F2-4FAA-9A8E-5AB7CC0C3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412</Words>
  <Application>Microsoft Office PowerPoint</Application>
  <PresentationFormat>Widescreen</PresentationFormat>
  <Paragraphs>150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Candara</vt:lpstr>
      <vt:lpstr>Corbel</vt:lpstr>
      <vt:lpstr>Times New Roman</vt:lpstr>
      <vt:lpstr>Wingdings</vt:lpstr>
      <vt:lpstr>Office Theme</vt:lpstr>
      <vt:lpstr>IT Jobs Analysis</vt:lpstr>
      <vt:lpstr>PowerPoint Presentation</vt:lpstr>
      <vt:lpstr>PowerPoint Presentation</vt:lpstr>
      <vt:lpstr>Large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2018-09-17T09:45:56Z</dcterms:created>
  <dcterms:modified xsi:type="dcterms:W3CDTF">2018-12-14T02:49:22Z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