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78" r:id="rId2"/>
    <p:sldId id="294" r:id="rId3"/>
    <p:sldId id="279" r:id="rId4"/>
    <p:sldId id="280" r:id="rId5"/>
    <p:sldId id="292" r:id="rId6"/>
    <p:sldId id="295" r:id="rId7"/>
    <p:sldId id="296" r:id="rId8"/>
    <p:sldId id="304" r:id="rId9"/>
    <p:sldId id="281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314" r:id="rId18"/>
    <p:sldId id="315" r:id="rId19"/>
    <p:sldId id="316" r:id="rId20"/>
    <p:sldId id="306" r:id="rId21"/>
    <p:sldId id="308" r:id="rId22"/>
    <p:sldId id="310" r:id="rId23"/>
    <p:sldId id="309" r:id="rId24"/>
    <p:sldId id="311" r:id="rId25"/>
    <p:sldId id="312" r:id="rId26"/>
    <p:sldId id="313" r:id="rId27"/>
    <p:sldId id="293" r:id="rId2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597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894">
          <p15:clr>
            <a:srgbClr val="A4A3A4"/>
          </p15:clr>
        </p15:guide>
        <p15:guide id="6" orient="horz" pos="2117">
          <p15:clr>
            <a:srgbClr val="A4A3A4"/>
          </p15:clr>
        </p15:guide>
        <p15:guide id="7" orient="horz" pos="4003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05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63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406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1013">
          <p15:clr>
            <a:srgbClr val="A4A3A4"/>
          </p15:clr>
        </p15:guide>
        <p15:guide id="25" pos="5212">
          <p15:clr>
            <a:srgbClr val="A4A3A4"/>
          </p15:clr>
        </p15:guide>
        <p15:guide id="26" pos="72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quochung23102003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09" autoAdjust="0"/>
  </p:normalViewPr>
  <p:slideViewPr>
    <p:cSldViewPr snapToGrid="0" snapToObjects="1">
      <p:cViewPr varScale="1">
        <p:scale>
          <a:sx n="91" d="100"/>
          <a:sy n="91" d="100"/>
        </p:scale>
        <p:origin x="163" y="77"/>
      </p:cViewPr>
      <p:guideLst>
        <p:guide/>
        <p:guide pos="456"/>
        <p:guide orient="horz" pos="2597"/>
        <p:guide orient="horz" pos="3264"/>
        <p:guide pos="6894"/>
        <p:guide orient="horz" pos="2117"/>
        <p:guide orient="horz" pos="4003"/>
        <p:guide orient="horz" pos="1152"/>
        <p:guide orient="horz" pos="2305"/>
        <p:guide orient="horz" pos="1512"/>
        <p:guide pos="7680"/>
        <p:guide pos="6696"/>
        <p:guide pos="1008"/>
        <p:guide pos="1563"/>
        <p:guide pos="2136"/>
        <p:guide pos="2760"/>
        <p:guide pos="3288"/>
        <p:guide pos="4032"/>
        <p:guide pos="4406"/>
        <p:guide pos="4944"/>
        <p:guide pos="5544"/>
        <p:guide pos="6072"/>
        <p:guide orient="horz" pos="2448"/>
        <p:guide orient="horz" pos="1013"/>
        <p:guide pos="5212"/>
        <p:guide pos="72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1T20:36:50.44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0" name="Image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7166" y="2738776"/>
            <a:ext cx="6357668" cy="1225296"/>
          </a:xfrm>
        </p:spPr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Đề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tài</a:t>
            </a:r>
            <a:r>
              <a:rPr lang="en-US" dirty="0">
                <a:latin typeface="Bahnschrift SemiBold" panose="020B0502040204020203" pitchFamily="34" charset="0"/>
              </a:rPr>
              <a:t>: </a:t>
            </a:r>
            <a:r>
              <a:rPr lang="en-US" dirty="0" err="1">
                <a:latin typeface="Bahnschrift SemiBold" panose="020B0502040204020203" pitchFamily="34" charset="0"/>
              </a:rPr>
              <a:t>quản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lý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kho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điện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thoại</a:t>
            </a:r>
            <a:r>
              <a:rPr lang="en-US" dirty="0">
                <a:latin typeface="Bahnschrift SemiBold" panose="020B0502040204020203" pitchFamily="34" charset="0"/>
              </a:rPr>
              <a:t> di </a:t>
            </a:r>
            <a:r>
              <a:rPr lang="en-US" dirty="0" err="1">
                <a:latin typeface="Bahnschrift SemiBold" panose="020B0502040204020203" pitchFamily="34" charset="0"/>
              </a:rPr>
              <a:t>động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9598" y="1696434"/>
            <a:ext cx="3493008" cy="878908"/>
          </a:xfrm>
        </p:spPr>
        <p:txBody>
          <a:bodyPr/>
          <a:lstStyle/>
          <a:p>
            <a:r>
              <a:rPr lang="en-US" sz="4000" dirty="0" err="1">
                <a:latin typeface="+mj-lt"/>
              </a:rPr>
              <a:t>Nhóm</a:t>
            </a:r>
            <a:r>
              <a:rPr lang="en-US" sz="4000" dirty="0">
                <a:latin typeface="+mj-lt"/>
              </a:rPr>
              <a:t>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2491" y="4127506"/>
            <a:ext cx="497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Huynh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36" y="935736"/>
            <a:ext cx="5633912" cy="768096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1. Class </a:t>
            </a:r>
            <a:r>
              <a:rPr lang="en-US" sz="4000" dirty="0" err="1">
                <a:latin typeface="Bahnschrift SemiBold" panose="020B0502040204020203" pitchFamily="34" charset="0"/>
              </a:rPr>
              <a:t>dienthoai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352" y="1729481"/>
            <a:ext cx="7203920" cy="2907332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mauSac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heDieuHanh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thongSoKT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Constructor: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dối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Getter, setter: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get, set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sz="23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</a:p>
          <a:p>
            <a:pPr lvl="0">
              <a:lnSpc>
                <a:spcPct val="107000"/>
              </a:lnSpc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89" y="293298"/>
            <a:ext cx="11568022" cy="1587261"/>
          </a:xfrm>
        </p:spPr>
        <p:txBody>
          <a:bodyPr/>
          <a:lstStyle/>
          <a:p>
            <a:pPr algn="ctr"/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2. Class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DienThoaiThongMinh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thừa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class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</a:t>
            </a:r>
            <a:b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61" y="1486846"/>
            <a:ext cx="11388250" cy="3671749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loaiManHinh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Camera,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loaiTanNhiet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tinhNangDacBiet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soSeri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9024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024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nhapDSKhoHangDienThoaiThongMinh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hienDSKhoHangDienThoaiThongMinh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335" y="0"/>
            <a:ext cx="10302356" cy="1406106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3.</a:t>
            </a:r>
            <a:r>
              <a:rPr lang="en-US" dirty="0"/>
              <a:t> 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DienThoaiDiDong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thừa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class 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</a:t>
            </a:r>
            <a:b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796" y="1454336"/>
            <a:ext cx="8603124" cy="383365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loaiBanPhim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soModel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028700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nhapDSKhoHangDienThoaiDiDong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nhapHangTonKho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kern="100" dirty="0" err="1">
                <a:effectLst/>
                <a:ea typeface="Calibri" panose="020F0502020204030204" pitchFamily="34" charset="0"/>
              </a:rPr>
              <a:t>hienDSKhoHangDienThoaiDiDong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ra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nhu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cầu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mà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khách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hienHangTonKho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KhoHangDienThoai</a:t>
            </a:r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705" y="1479872"/>
            <a:ext cx="7953382" cy="768096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4. </a:t>
            </a:r>
            <a:r>
              <a:rPr lang="en-US" sz="4000" kern="1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4000" kern="100" dirty="0" err="1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766" y="2261079"/>
            <a:ext cx="8169215" cy="287163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double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soLuong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vi-VN" alt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ngayNhapKho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ngayXuatKho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8" y="193145"/>
            <a:ext cx="10671048" cy="802430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5. class </a:t>
            </a:r>
            <a:r>
              <a:rPr lang="en-US" sz="4000" dirty="0" err="1">
                <a:latin typeface="Bahnschrift SemiBold" panose="020B0502040204020203" pitchFamily="34" charset="0"/>
              </a:rPr>
              <a:t>quanly</a:t>
            </a:r>
            <a:r>
              <a:rPr lang="vi-VN" altLang="en-US" sz="4000" dirty="0" err="1">
                <a:latin typeface="Bahnschrift SemiBold" panose="020B0502040204020203" pitchFamily="34" charset="0"/>
              </a:rPr>
              <a:t>kho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49" y="995575"/>
            <a:ext cx="10832247" cy="443906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&gt;phone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DienThoaiThongMinh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dsGiaDienThoaiThongMinh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DienThoaiDiDong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dsGiaDienThoaiDiDong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&gt;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dtDatYeuCauGiaBan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themDSDienThoai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thoại,có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menuSuaDoi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Menu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chức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năng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đổi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ở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SuaDoi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SuaDoi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Thêm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tồn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suaDienThoaiDiDong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xoaDienThoaiDiDong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29" y="274838"/>
            <a:ext cx="10671048" cy="768096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5. Class </a:t>
            </a:r>
            <a:r>
              <a:rPr lang="en-US" dirty="0" err="1">
                <a:latin typeface="Bahnschrift SemiBold" panose="020B0502040204020203" pitchFamily="34" charset="0"/>
              </a:rPr>
              <a:t>quanly</a:t>
            </a:r>
            <a:r>
              <a:rPr lang="vi-VN" altLang="en-US" dirty="0" err="1">
                <a:latin typeface="Bahnschrift SemiBold" panose="020B0502040204020203" pitchFamily="34" charset="0"/>
              </a:rPr>
              <a:t>kho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760" y="1828801"/>
            <a:ext cx="10680192" cy="347644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suaDienThoaiThongMinh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xoaDienThoaiThongMinh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suaKhoHang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xoaKhoHang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themKhoHang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thêm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hienDSDienThoaiDiDongTheoGiaBan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danh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sách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theo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giá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bán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hienDSDienThoaiThongMinhTheoGiaBan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danh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sách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theo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giá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bán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94360"/>
            <a:ext cx="10671048" cy="768096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5065" y="1561381"/>
            <a:ext cx="8945592" cy="519310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Dữ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liệu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66158" y="2687319"/>
          <a:ext cx="10619120" cy="31010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969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thoại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Màu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sắc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 điều hành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 số KT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màn hình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camera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tản nhiệt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seri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 năng đặc biệt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Samsung s22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ĐỎ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 4GB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AMOLED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10MP F2.2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A16 Bionic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231003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Dynamic Island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IPHONE 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XANH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 6GB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Super Retina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12MP Main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nhiệt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lỏng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260303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Ẩn ứng dụng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REALME 5i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LỤC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 8GB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IPS LCD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12MP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420 Gang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525252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Vân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tay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Dữ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liệu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996830" y="2687320"/>
          <a:ext cx="10433171" cy="26783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Điện thoại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Màu sắc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 điều hành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 số KT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màn hình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model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bàn phím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HAHA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Trắng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Series 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Báo rung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A69 KCN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903912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Tevez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1280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Đen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Series 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Quay số nhanh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B72 KNT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324854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Suarez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TCL 976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Bạc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KAKA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Ăn ten trong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879 KB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139678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Nedved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Dữ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liệu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Kho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70951" y="2617477"/>
          <a:ext cx="1035553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điện thoại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lượng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 bán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Ngày nhập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Ngày xuất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Samsung s22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IPHONE 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REALME 5i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HAHA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triệu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1280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 nghìn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TCL 976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Viên </a:t>
            </a:r>
            <a:r>
              <a:rPr lang="en-US" dirty="0" err="1"/>
              <a:t>nhóm</a:t>
            </a:r>
            <a:r>
              <a:rPr lang="en-US" dirty="0"/>
              <a:t>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7146" y="3062424"/>
            <a:ext cx="1004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Hào</a:t>
            </a:r>
            <a:r>
              <a:rPr lang="en-US" dirty="0"/>
              <a:t> (1050080134): </a:t>
            </a:r>
            <a:r>
              <a:rPr lang="en-US" dirty="0" err="1"/>
              <a:t>Viết</a:t>
            </a:r>
            <a:r>
              <a:rPr lang="en-US" dirty="0"/>
              <a:t> 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(50%)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Hưng</a:t>
            </a:r>
            <a:r>
              <a:rPr lang="en-US" dirty="0"/>
              <a:t> (1050080135): Word, Power Point,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code :D (50%)</a:t>
            </a: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062" y="262763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70911" y="846251"/>
            <a:ext cx="8274457" cy="2515019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Nhập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kho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75" y="1280795"/>
            <a:ext cx="6861175" cy="541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7" y="20116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31057" y="731209"/>
            <a:ext cx="8274457" cy="2515019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Nhập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kho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238885"/>
            <a:ext cx="7608570" cy="539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832" y="13893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31057" y="1599781"/>
            <a:ext cx="8274457" cy="2515019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Hiển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/>
        </p:nvSpPr>
        <p:spPr>
          <a:xfrm>
            <a:off x="2631440" y="1600200"/>
            <a:ext cx="8274685" cy="5098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Hiển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035" y="2186305"/>
            <a:ext cx="7700645" cy="447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7" y="20116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31057" y="1615574"/>
            <a:ext cx="8274457" cy="251501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0829" y="843306"/>
            <a:ext cx="8143336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Hiển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90" y="1336040"/>
            <a:ext cx="7182485" cy="516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707" y="92583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67685" y="1996596"/>
            <a:ext cx="8274457" cy="251501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4707" y="715094"/>
            <a:ext cx="8497019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Chỉnh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sửa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tin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240" y="994410"/>
            <a:ext cx="4358640" cy="573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7" y="20116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86685" y="847725"/>
            <a:ext cx="8446770" cy="5385435"/>
          </a:xfrm>
        </p:spPr>
        <p:txBody>
          <a:bodyPr/>
          <a:lstStyle/>
          <a:p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 input: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ban)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30" y="1576705"/>
            <a:ext cx="6331585" cy="438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542" y="10210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74290" y="815975"/>
            <a:ext cx="8910955" cy="5431790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bán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tối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( input: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gia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ban)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45" y="1425893"/>
            <a:ext cx="6329680" cy="49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40" y="2846705"/>
            <a:ext cx="6722110" cy="2176145"/>
          </a:xfrm>
        </p:spPr>
        <p:txBody>
          <a:bodyPr/>
          <a:lstStyle/>
          <a:p>
            <a:pPr algn="ctr"/>
            <a:r>
              <a:rPr lang="vi-VN" altLang="en-US" dirty="0"/>
              <a:t>Cảm ơn thầy và các bạn đã lắng nghe bài thuyết trình của nhóm em :D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79" y="1233233"/>
            <a:ext cx="5693664" cy="768096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 Black" panose="020B0A04020102020204" pitchFamily="34" charset="0"/>
              </a:rPr>
              <a:t>Nội</a:t>
            </a:r>
            <a:r>
              <a:rPr lang="en-US" sz="4400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 Black" panose="020B0A04020102020204" pitchFamily="34" charset="0"/>
              </a:rPr>
              <a:t> dung </a:t>
            </a:r>
            <a:r>
              <a:rPr lang="en-US" sz="4400" b="1" dirty="0" err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 Black" panose="020B0A04020102020204" pitchFamily="34" charset="0"/>
              </a:rPr>
              <a:t>chính</a:t>
            </a:r>
            <a:endParaRPr lang="en-US" sz="4400" b="1" dirty="0">
              <a:solidFill>
                <a:schemeClr val="accent6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6" y="2770631"/>
            <a:ext cx="5693664" cy="2854135"/>
          </a:xfrm>
        </p:spPr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​II.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​III.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/>
              <a:t>IV.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/>
              <a:t>V.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09" y="1115568"/>
            <a:ext cx="6766560" cy="768096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I. </a:t>
            </a:r>
            <a:r>
              <a:rPr lang="en-US" dirty="0" err="1">
                <a:latin typeface="+mn-lt"/>
              </a:rPr>
              <a:t>Giới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thiệu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đề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tài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13" y="2154839"/>
            <a:ext cx="6766560" cy="368524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</a:rPr>
              <a:t>Với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sự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phát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triển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vũ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bão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Internet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thời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4.0,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bị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máy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,…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trở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thành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bị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quen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thuộc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hầu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hết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lĩnh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vực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ngành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nghề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đó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ngày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nay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khẳng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định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vị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thế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mình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thời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sz="1800" kern="100" dirty="0"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>
                <a:ea typeface="Calibri" panose="020F0502020204030204" pitchFamily="34" charset="0"/>
              </a:rPr>
              <a:t>Do </a:t>
            </a:r>
            <a:r>
              <a:rPr lang="en-US" sz="1800" kern="100" dirty="0" err="1">
                <a:effectLst/>
              </a:rPr>
              <a:t>những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nhu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cầu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sử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dụng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mà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số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lượng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điện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thoại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được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sản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xuất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ngày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càng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tăng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dẫn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đến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ngày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càng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có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nhiều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kho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để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chứa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điện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thoại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trước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khi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đến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tay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người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dùng</a:t>
            </a:r>
            <a:r>
              <a:rPr lang="en-US" sz="1800" kern="100" dirty="0"/>
              <a:t>.</a:t>
            </a:r>
            <a:endParaRPr lang="en-US" sz="1800" kern="100" dirty="0">
              <a:effectLst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sz="1800" kern="10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 err="1">
                <a:effectLst/>
              </a:rPr>
              <a:t>Chính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vì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thế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mà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nhóm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chúng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em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chọn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để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tài</a:t>
            </a:r>
            <a:r>
              <a:rPr lang="en-US" sz="1800" kern="100" dirty="0">
                <a:effectLst/>
              </a:rPr>
              <a:t> “</a:t>
            </a:r>
            <a:r>
              <a:rPr lang="en-US" sz="1800" kern="100" dirty="0" err="1">
                <a:effectLst/>
              </a:rPr>
              <a:t>quản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lý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kho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điện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thoại</a:t>
            </a:r>
            <a:r>
              <a:rPr lang="en-US" sz="1800" kern="100" dirty="0">
                <a:effectLst/>
              </a:rPr>
              <a:t> di </a:t>
            </a:r>
            <a:r>
              <a:rPr lang="en-US" sz="1800" kern="100" dirty="0" err="1">
                <a:effectLst/>
              </a:rPr>
              <a:t>động</a:t>
            </a:r>
            <a:r>
              <a:rPr lang="en-US" sz="1800" kern="100" dirty="0">
                <a:effectLst/>
              </a:rPr>
              <a:t>” </a:t>
            </a:r>
            <a:r>
              <a:rPr lang="en-US" sz="1800" kern="100" dirty="0" err="1">
                <a:effectLst/>
              </a:rPr>
              <a:t>nhằm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giúp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người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dùng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dễ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dàng</a:t>
            </a:r>
            <a:r>
              <a:rPr lang="en-US" sz="1800" kern="100" dirty="0"/>
              <a:t> </a:t>
            </a:r>
            <a:r>
              <a:rPr lang="en-US" sz="1800" kern="100" dirty="0" err="1"/>
              <a:t>tiếp</a:t>
            </a:r>
            <a:r>
              <a:rPr lang="en-US" sz="1800" kern="100" dirty="0"/>
              <a:t> </a:t>
            </a:r>
            <a:r>
              <a:rPr lang="en-US" sz="1800" kern="100" dirty="0" err="1"/>
              <a:t>cận</a:t>
            </a:r>
            <a:r>
              <a:rPr lang="en-US" sz="1800" kern="100" dirty="0"/>
              <a:t> </a:t>
            </a:r>
            <a:r>
              <a:rPr lang="en-US" sz="1800" kern="100" dirty="0" err="1"/>
              <a:t>và</a:t>
            </a:r>
            <a:r>
              <a:rPr lang="en-US" sz="1800" kern="100" dirty="0"/>
              <a:t> </a:t>
            </a:r>
            <a:r>
              <a:rPr lang="en-US" sz="1800" kern="100" dirty="0" err="1"/>
              <a:t>sử</a:t>
            </a:r>
            <a:r>
              <a:rPr lang="en-US" sz="1800" kern="100" dirty="0"/>
              <a:t> </a:t>
            </a:r>
            <a:r>
              <a:rPr lang="en-US" sz="1800" kern="100" dirty="0" err="1"/>
              <a:t>dụng</a:t>
            </a:r>
            <a:r>
              <a:rPr lang="en-US" sz="1800" kern="100" dirty="0"/>
              <a:t> </a:t>
            </a:r>
            <a:r>
              <a:rPr lang="en-US" sz="1800" kern="100" dirty="0" err="1"/>
              <a:t>trong</a:t>
            </a:r>
            <a:r>
              <a:rPr lang="en-US" sz="1800" kern="100" dirty="0"/>
              <a:t> </a:t>
            </a:r>
            <a:r>
              <a:rPr lang="en-US" sz="1800" kern="100" dirty="0" err="1"/>
              <a:t>quá</a:t>
            </a:r>
            <a:r>
              <a:rPr lang="en-US" sz="1800" kern="100" dirty="0"/>
              <a:t> </a:t>
            </a:r>
            <a:r>
              <a:rPr lang="en-US" sz="1800" kern="100" dirty="0" err="1"/>
              <a:t>trình</a:t>
            </a:r>
            <a:r>
              <a:rPr lang="en-US" sz="1800" kern="100" dirty="0"/>
              <a:t> </a:t>
            </a:r>
            <a:r>
              <a:rPr lang="en-US" sz="1800" kern="100" dirty="0" err="1"/>
              <a:t>quản</a:t>
            </a:r>
            <a:r>
              <a:rPr lang="en-US" sz="1800" kern="100" dirty="0"/>
              <a:t> </a:t>
            </a:r>
            <a:r>
              <a:rPr lang="en-US" sz="1800" kern="100" dirty="0" err="1"/>
              <a:t>lý</a:t>
            </a:r>
            <a:r>
              <a:rPr lang="en-US" sz="1800" kern="100" dirty="0"/>
              <a:t>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581" y="1153871"/>
            <a:ext cx="5590782" cy="683555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II. </a:t>
            </a:r>
            <a:r>
              <a:rPr lang="en-US" sz="4000" dirty="0" err="1">
                <a:latin typeface="Bahnschrift SemiBold" panose="020B0502040204020203" pitchFamily="34" charset="0"/>
              </a:rPr>
              <a:t>Phân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tích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đề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tài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br>
              <a:rPr lang="en-US" dirty="0">
                <a:latin typeface="Bahnschrift SemiBold" panose="020B0502040204020203" pitchFamily="34" charset="0"/>
              </a:rPr>
            </a:b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581" y="1866758"/>
            <a:ext cx="7272931" cy="372701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buFontTx/>
              <a:buChar char="-"/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>
                <a:effectLst/>
                <a:ea typeface="Calibri" panose="020F0502020204030204" pitchFamily="34" charset="0"/>
              </a:rPr>
              <a:t>Khi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vào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qua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kiểm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sẽ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phải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phân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loại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theo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thuộc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ví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dụ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kĩ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thuật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hệ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điều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hành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màu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sắc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…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sẽ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lưu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tin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sau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đó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về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vực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riêng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chứa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loại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đó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một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phần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giúp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một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phần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là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dàng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cần</a:t>
            </a:r>
            <a:endParaRPr lang="en-US" sz="1800" kern="100" dirty="0">
              <a:effectLst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288" y="1436791"/>
            <a:ext cx="5253486" cy="692529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II. </a:t>
            </a:r>
            <a:r>
              <a:rPr lang="en-US" sz="4000" dirty="0" err="1">
                <a:latin typeface="Bahnschrift SemiBold" panose="020B0502040204020203" pitchFamily="34" charset="0"/>
              </a:rPr>
              <a:t>Phân</a:t>
            </a:r>
            <a:r>
              <a:rPr lang="en-US" sz="4000" dirty="0"/>
              <a:t> </a:t>
            </a:r>
            <a:r>
              <a:rPr lang="en-US" sz="4000" dirty="0" err="1"/>
              <a:t>tích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</a:t>
            </a:r>
            <a:r>
              <a:rPr lang="en-US" sz="4000" dirty="0" err="1"/>
              <a:t>tài</a:t>
            </a:r>
            <a:r>
              <a:rPr lang="en-US" sz="4000" dirty="0"/>
              <a:t>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18317" y="2129320"/>
            <a:ext cx="7047781" cy="3277054"/>
          </a:xfrm>
        </p:spPr>
        <p:txBody>
          <a:bodyPr/>
          <a:lstStyle/>
          <a:p>
            <a:pPr indent="27051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nắm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2901" y="793285"/>
            <a:ext cx="5080872" cy="667512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II. </a:t>
            </a:r>
            <a:r>
              <a:rPr lang="en-US" sz="4000" dirty="0" err="1">
                <a:latin typeface="Bahnschrift SemiBold" panose="020B0502040204020203" pitchFamily="34" charset="0"/>
              </a:rPr>
              <a:t>Phân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tích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đề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tài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045" y="1685084"/>
            <a:ext cx="7125419" cy="3542524"/>
          </a:xfrm>
        </p:spPr>
        <p:txBody>
          <a:bodyPr/>
          <a:lstStyle/>
          <a:p>
            <a:r>
              <a:rPr lang="en-US" sz="1800" dirty="0"/>
              <a:t>3.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Phi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endParaRPr lang="en-US" sz="1800" dirty="0"/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vệ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quant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Giao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6019858" cy="768096"/>
          </a:xfrm>
        </p:spPr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II. </a:t>
            </a:r>
            <a:r>
              <a:rPr lang="en-US" sz="4400" dirty="0" err="1">
                <a:latin typeface="Bahnschrift SemiBold" panose="020B0502040204020203" pitchFamily="34" charset="0"/>
              </a:rPr>
              <a:t>Phân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r>
              <a:rPr lang="en-US" sz="4400" dirty="0" err="1">
                <a:latin typeface="Bahnschrift SemiBold" panose="020B0502040204020203" pitchFamily="34" charset="0"/>
              </a:rPr>
              <a:t>tích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r>
              <a:rPr lang="en-US" sz="4400" dirty="0" err="1">
                <a:latin typeface="Bahnschrift SemiBold" panose="020B0502040204020203" pitchFamily="34" charset="0"/>
              </a:rPr>
              <a:t>đề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r>
              <a:rPr lang="en-US" sz="4400" dirty="0" err="1">
                <a:latin typeface="Bahnschrift SemiBold" panose="020B0502040204020203" pitchFamily="34" charset="0"/>
              </a:rPr>
              <a:t>tài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2663" y="2011680"/>
            <a:ext cx="686662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6"/>
                </a:solidFill>
              </a:rPr>
              <a:t>4. </a:t>
            </a:r>
            <a:r>
              <a:rPr lang="en-US" sz="2300" dirty="0" err="1">
                <a:solidFill>
                  <a:schemeClr val="accent6"/>
                </a:solidFill>
              </a:rPr>
              <a:t>Công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việc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cần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giải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quyết</a:t>
            </a:r>
            <a:endParaRPr lang="en-US" sz="23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300" dirty="0" err="1">
                <a:solidFill>
                  <a:schemeClr val="accent6"/>
                </a:solidFill>
              </a:rPr>
              <a:t>Phân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tích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mô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hình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hóa</a:t>
            </a:r>
            <a:endParaRPr lang="en-US" sz="23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300" dirty="0" err="1">
                <a:solidFill>
                  <a:schemeClr val="accent6"/>
                </a:solidFill>
              </a:rPr>
              <a:t>Xây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dựng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ứng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dụng</a:t>
            </a:r>
            <a:endParaRPr lang="en-US" sz="23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300" dirty="0" err="1">
                <a:solidFill>
                  <a:schemeClr val="accent6"/>
                </a:solidFill>
              </a:rPr>
              <a:t>Kiểm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thử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và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chỉnh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sửa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US" sz="2300" dirty="0">
                <a:solidFill>
                  <a:schemeClr val="accent6"/>
                </a:solidFill>
              </a:rPr>
              <a:t>Hoàn </a:t>
            </a:r>
            <a:r>
              <a:rPr lang="en-US" sz="2300" dirty="0" err="1">
                <a:solidFill>
                  <a:schemeClr val="accent6"/>
                </a:solidFill>
              </a:rPr>
              <a:t>tất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và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bảo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trì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hệ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thống</a:t>
            </a:r>
            <a:endParaRPr lang="en-US" sz="23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endParaRPr lang="en-US" sz="2300" dirty="0">
              <a:solidFill>
                <a:schemeClr val="accent6"/>
              </a:solidFill>
            </a:endParaRPr>
          </a:p>
          <a:p>
            <a:endParaRPr lang="en-US" sz="23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III. </a:t>
            </a:r>
            <a:r>
              <a:rPr lang="en-US" sz="4400" b="1" dirty="0" err="1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Thiết</a:t>
            </a:r>
            <a:r>
              <a:rPr lang="en-US" sz="4400" b="1" dirty="0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kế</a:t>
            </a:r>
            <a:endParaRPr lang="en-US" sz="4400" b="1" dirty="0">
              <a:solidFill>
                <a:schemeClr val="accent6"/>
              </a:solidFill>
              <a:latin typeface="Bahnschrift SemiBold" panose="020B0502040204020203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{7CE57297-6AAB-440F-B079-D8EBDA2FB59D}tf78438558_win32</Template>
  <TotalTime>22</TotalTime>
  <Words>1455</Words>
  <Application>Microsoft Office PowerPoint</Application>
  <PresentationFormat>Widescreen</PresentationFormat>
  <Paragraphs>291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Bahnschrift SemiBold</vt:lpstr>
      <vt:lpstr>Calibri</vt:lpstr>
      <vt:lpstr>Calibri Light</vt:lpstr>
      <vt:lpstr>Sabon Next LT</vt:lpstr>
      <vt:lpstr>Segoe UI Black</vt:lpstr>
      <vt:lpstr>Symbol</vt:lpstr>
      <vt:lpstr>Times New Roman</vt:lpstr>
      <vt:lpstr>Wingdings</vt:lpstr>
      <vt:lpstr>Office Theme</vt:lpstr>
      <vt:lpstr>Đề tài: quản lý kho điện thoại di động </vt:lpstr>
      <vt:lpstr>Thành Viên nhóm 4</vt:lpstr>
      <vt:lpstr>Nội dung chính</vt:lpstr>
      <vt:lpstr>I. Giới thiệu đề tài </vt:lpstr>
      <vt:lpstr>II. Phân tích đề tài  </vt:lpstr>
      <vt:lpstr>II. Phân tích đề tài  </vt:lpstr>
      <vt:lpstr>II. Phân tích đề tài </vt:lpstr>
      <vt:lpstr>II. Phân tích đề tài </vt:lpstr>
      <vt:lpstr>III. Thiết kế</vt:lpstr>
      <vt:lpstr>1. Class dienthoai</vt:lpstr>
      <vt:lpstr>2. Class DienThoaiThongMinh thừa kế từ class DienThoai </vt:lpstr>
      <vt:lpstr>3. Class DienThoaiDiDong thừa kế từ class  DienThoai </vt:lpstr>
      <vt:lpstr>4. Class Khohangdienthoai</vt:lpstr>
      <vt:lpstr>5. class quanlykho</vt:lpstr>
      <vt:lpstr>5. Class quanlykho</vt:lpstr>
      <vt:lpstr>UML</vt:lpstr>
      <vt:lpstr>Dữ liệu</vt:lpstr>
      <vt:lpstr>Dữ liệu</vt:lpstr>
      <vt:lpstr>Dữ liệu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quản lý kho điện thoại di động </dc:title>
  <dc:creator>phamquochung23102003@gmail.com</dc:creator>
  <cp:lastModifiedBy>Nguyễn Tuấn Hào</cp:lastModifiedBy>
  <cp:revision>27</cp:revision>
  <dcterms:created xsi:type="dcterms:W3CDTF">2023-04-01T07:42:00Z</dcterms:created>
  <dcterms:modified xsi:type="dcterms:W3CDTF">2023-04-10T06:09:06Z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F305173A420F426FA8E4BD03C005AE04</vt:lpwstr>
  </property>
  <property fmtid="{D5CDD505-2E9C-101B-9397-08002B2CF9AE}" pid="3" name="KSOProductBuildVer">
    <vt:lpwstr>1033-11.2.0.11516</vt:lpwstr>
  </property>
</Properties>
</file>