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70" r:id="rId4"/>
    <p:sldId id="273" r:id="rId5"/>
    <p:sldId id="274" r:id="rId6"/>
    <p:sldId id="271" r:id="rId7"/>
    <p:sldId id="275" r:id="rId8"/>
    <p:sldId id="276" r:id="rId9"/>
    <p:sldId id="277" r:id="rId10"/>
    <p:sldId id="278" r:id="rId11"/>
    <p:sldId id="280" r:id="rId12"/>
    <p:sldId id="282" r:id="rId13"/>
    <p:sldId id="281" r:id="rId14"/>
    <p:sldId id="283" r:id="rId15"/>
    <p:sldId id="285" r:id="rId16"/>
    <p:sldId id="286" r:id="rId17"/>
    <p:sldId id="287" r:id="rId18"/>
    <p:sldId id="288" r:id="rId19"/>
  </p:sldIdLst>
  <p:sldSz cx="113379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7" y="-259"/>
      </p:cViewPr>
      <p:guideLst>
        <p:guide orient="horz" pos="2160"/>
        <p:guide pos="35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9344-5031-4E59-93A6-456107D7C7F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685800"/>
            <a:ext cx="5667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2094-4141-4E1F-94D9-C2AD07E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345" y="2130427"/>
            <a:ext cx="96372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689" y="3886200"/>
            <a:ext cx="793654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455" y="274640"/>
            <a:ext cx="283054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885" y="274640"/>
            <a:ext cx="83066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140605" y="451104"/>
            <a:ext cx="5068216" cy="768000"/>
          </a:xfrm>
          <a:prstGeom prst="rect">
            <a:avLst/>
          </a:prstGeom>
        </p:spPr>
        <p:txBody>
          <a:bodyPr spcFirstLastPara="1" wrap="square" lIns="116430" tIns="116430" rIns="116430" bIns="11643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886116" y="1536200"/>
            <a:ext cx="9554285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30" tIns="116430" rIns="116430" bIns="116430" anchor="ctr" anchorCtr="0">
            <a:noAutofit/>
          </a:bodyPr>
          <a:lstStyle>
            <a:lvl1pPr marL="582244" lvl="0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"/>
              <a:buAutoNum type="arabicPeriod"/>
              <a:defRPr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164488" lvl="1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746733" lvl="2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328977" lvl="3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911221" lvl="4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493465" lvl="5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075709" lvl="6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657954" lvl="7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240198" lvl="8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75699" y="4479167"/>
            <a:ext cx="188221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53877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72895" y="5557067"/>
            <a:ext cx="362091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84489" y="4299067"/>
            <a:ext cx="363437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8923749" y="393467"/>
            <a:ext cx="1434724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0358473" y="-8833"/>
            <a:ext cx="981281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9999141" y="702567"/>
            <a:ext cx="721392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8721517" y="227834"/>
            <a:ext cx="362091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0859250" y="306200"/>
            <a:ext cx="216988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0527073" y="227833"/>
            <a:ext cx="217004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9815725" y="1499467"/>
            <a:ext cx="217004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21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17" y="4406902"/>
            <a:ext cx="96372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17" y="2906713"/>
            <a:ext cx="96372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897" y="1600202"/>
            <a:ext cx="50075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3445" y="1600202"/>
            <a:ext cx="50075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97" y="1535113"/>
            <a:ext cx="50095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97" y="2174875"/>
            <a:ext cx="50095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59510" y="1535113"/>
            <a:ext cx="5011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9510" y="2174875"/>
            <a:ext cx="5011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8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96" y="273050"/>
            <a:ext cx="373009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815" y="273052"/>
            <a:ext cx="63382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96" y="1435102"/>
            <a:ext cx="373009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313" y="4800600"/>
            <a:ext cx="68027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22313" y="612775"/>
            <a:ext cx="680275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2313" y="5367338"/>
            <a:ext cx="68027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8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97" y="274638"/>
            <a:ext cx="102041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97" y="1600202"/>
            <a:ext cx="102041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896" y="6356352"/>
            <a:ext cx="2645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3D68-BC46-45B2-9085-68C61F169B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3792" y="6356352"/>
            <a:ext cx="3590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5513" y="6356352"/>
            <a:ext cx="2645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699;p36"/>
          <p:cNvSpPr txBox="1">
            <a:spLocks noGrp="1"/>
          </p:cNvSpPr>
          <p:nvPr>
            <p:ph type="title"/>
          </p:nvPr>
        </p:nvSpPr>
        <p:spPr>
          <a:xfrm>
            <a:off x="30162" y="152400"/>
            <a:ext cx="8991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Transformer for Computer Vision</a:t>
            </a:r>
            <a:endParaRPr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868362" y="1219200"/>
            <a:ext cx="9195118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367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5644" y="381000"/>
            <a:ext cx="97536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657" y="5959073"/>
            <a:ext cx="7475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latin typeface="+mj-lt"/>
              </a:rPr>
              <a:t>Kết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quả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nghiệm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mô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hình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đề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xuất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với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các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mô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hình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đã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có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0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-122238" y="152400"/>
            <a:ext cx="9753600" cy="72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TransFace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Calibrating Transformer Training for Face Recognition from a Data-Centric Perspective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62" y="2570946"/>
            <a:ext cx="28216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latin typeface="Ca]"/>
              </a:rPr>
              <a:t>Ngữ</a:t>
            </a:r>
            <a:r>
              <a:rPr lang="en-US" sz="2500" dirty="0" smtClean="0">
                <a:latin typeface="Ca]"/>
              </a:rPr>
              <a:t> </a:t>
            </a:r>
            <a:r>
              <a:rPr lang="en-US" sz="2500" dirty="0" err="1" smtClean="0">
                <a:latin typeface="Ca]"/>
              </a:rPr>
              <a:t>cảnh</a:t>
            </a:r>
            <a:r>
              <a:rPr lang="en-US" sz="2500" dirty="0" smtClean="0">
                <a:latin typeface="Ca]"/>
              </a:rPr>
              <a:t> </a:t>
            </a:r>
            <a:r>
              <a:rPr lang="en-US" sz="2500" dirty="0" err="1" smtClean="0">
                <a:latin typeface="Ca]"/>
              </a:rPr>
              <a:t>bài</a:t>
            </a:r>
            <a:r>
              <a:rPr lang="en-US" sz="2500" dirty="0" smtClean="0">
                <a:latin typeface="Ca]"/>
              </a:rPr>
              <a:t> </a:t>
            </a:r>
            <a:r>
              <a:rPr lang="en-US" sz="2500" dirty="0" err="1" smtClean="0">
                <a:latin typeface="Ca]"/>
              </a:rPr>
              <a:t>báo</a:t>
            </a:r>
            <a:r>
              <a:rPr lang="en-US" sz="2500" dirty="0" smtClean="0">
                <a:latin typeface="Ca]"/>
              </a:rPr>
              <a:t>:</a:t>
            </a:r>
            <a:endParaRPr lang="en-US" sz="2500" dirty="0">
              <a:latin typeface="Ca]"/>
            </a:endParaRPr>
          </a:p>
        </p:txBody>
      </p:sp>
      <p:sp>
        <p:nvSpPr>
          <p:cNvPr id="25" name="Google Shape;115;p26"/>
          <p:cNvSpPr txBox="1">
            <a:spLocks noGrp="1"/>
          </p:cNvSpPr>
          <p:nvPr>
            <p:ph type="title"/>
          </p:nvPr>
        </p:nvSpPr>
        <p:spPr>
          <a:xfrm>
            <a:off x="2205887" y="3429602"/>
            <a:ext cx="331067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72000" lvl="0" algn="l">
              <a:defRPr/>
            </a:pPr>
            <a:r>
              <a:rPr lang="en-US" sz="2000" b="1" kern="0" dirty="0" smtClean="0">
                <a:sym typeface="Rajdhani"/>
              </a:rPr>
              <a:t>BIỆN PHÁP TĂNG CƯỜNG DỮ LIỆU CHƯA PHÙ HỢP</a:t>
            </a:r>
            <a:endParaRPr lang="en-US" sz="2000" b="1" kern="0" dirty="0">
              <a:sym typeface="Rajdhani"/>
            </a:endParaRPr>
          </a:p>
        </p:txBody>
      </p:sp>
      <p:sp>
        <p:nvSpPr>
          <p:cNvPr id="26" name="Google Shape;116;p26"/>
          <p:cNvSpPr txBox="1">
            <a:spLocks/>
          </p:cNvSpPr>
          <p:nvPr/>
        </p:nvSpPr>
        <p:spPr>
          <a:xfrm>
            <a:off x="2205887" y="3968402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biện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pháp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tăng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cường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dữ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liệu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có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chưa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phù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hợp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với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ViT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.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27" name="Google Shape;117;p26"/>
          <p:cNvSpPr txBox="1">
            <a:spLocks/>
          </p:cNvSpPr>
          <p:nvPr/>
        </p:nvSpPr>
        <p:spPr>
          <a:xfrm>
            <a:off x="6301662" y="3582002"/>
            <a:ext cx="287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OVERFITING VÀ SỰ PHỤ THUỘC QUÁ MỨC.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28" name="Google Shape;118;p26"/>
          <p:cNvSpPr txBox="1">
            <a:spLocks/>
          </p:cNvSpPr>
          <p:nvPr/>
        </p:nvSpPr>
        <p:spPr>
          <a:xfrm>
            <a:off x="6301662" y="4176902"/>
            <a:ext cx="2339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29" name="Google Shape;124;p26"/>
          <p:cNvSpPr txBox="1">
            <a:spLocks/>
          </p:cNvSpPr>
          <p:nvPr/>
        </p:nvSpPr>
        <p:spPr>
          <a:xfrm>
            <a:off x="1173162" y="3635423"/>
            <a:ext cx="825350" cy="5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01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30" name="Google Shape;126;p26"/>
          <p:cNvSpPr txBox="1">
            <a:spLocks/>
          </p:cNvSpPr>
          <p:nvPr/>
        </p:nvSpPr>
        <p:spPr>
          <a:xfrm>
            <a:off x="5306987" y="3581651"/>
            <a:ext cx="798100" cy="5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02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cxnSp>
        <p:nvCxnSpPr>
          <p:cNvPr id="31" name="Google Shape;128;p26"/>
          <p:cNvCxnSpPr/>
          <p:nvPr/>
        </p:nvCxnSpPr>
        <p:spPr>
          <a:xfrm>
            <a:off x="6181363" y="3482667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" name="Google Shape;130;p26"/>
          <p:cNvCxnSpPr/>
          <p:nvPr/>
        </p:nvCxnSpPr>
        <p:spPr>
          <a:xfrm>
            <a:off x="2074713" y="354630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3729252" y="5867400"/>
            <a:ext cx="7577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Tác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giả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đã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đề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xuất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ra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2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phương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án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tăng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cường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dữ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liệu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“”ESHM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và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 DPAP”</a:t>
            </a:r>
            <a:endParaRPr lang="en-US" sz="2500" i="1" dirty="0">
              <a:solidFill>
                <a:schemeClr val="accent2">
                  <a:lumMod val="50000"/>
                </a:schemeClr>
              </a:solidFill>
              <a:latin typeface="Bahnschrift Condensed" pitchFamily="34" charset="0"/>
            </a:endParaRPr>
          </a:p>
        </p:txBody>
      </p:sp>
      <p:sp>
        <p:nvSpPr>
          <p:cNvPr id="13" name="Google Shape;116;p26"/>
          <p:cNvSpPr txBox="1">
            <a:spLocks/>
          </p:cNvSpPr>
          <p:nvPr/>
        </p:nvSpPr>
        <p:spPr>
          <a:xfrm>
            <a:off x="6430962" y="4155900"/>
            <a:ext cx="2743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mô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hình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có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xu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hướng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“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yếu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đi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thực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tế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73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2362" y="6229290"/>
            <a:ext cx="6942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Phương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pháp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tăng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cường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dữ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liệu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đã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có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không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phù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hợp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với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ViTs</a:t>
            </a:r>
            <a:endParaRPr lang="en-US" sz="2000" b="1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90" y="152400"/>
            <a:ext cx="6726100" cy="5867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457200"/>
            <a:ext cx="10469234" cy="59495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7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4" y="914400"/>
            <a:ext cx="11144793" cy="5486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3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-350838" y="152400"/>
            <a:ext cx="975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KeyPoint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Relative Position Encoding for Face Recognition</a:t>
            </a:r>
          </a:p>
          <a:p>
            <a:pPr lvl="0">
              <a:buClr>
                <a:srgbClr val="F3F3F3"/>
              </a:buClr>
              <a:defRPr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8" name="Google Shape;115;p26"/>
          <p:cNvSpPr txBox="1">
            <a:spLocks noGrp="1"/>
          </p:cNvSpPr>
          <p:nvPr>
            <p:ph type="title"/>
          </p:nvPr>
        </p:nvSpPr>
        <p:spPr>
          <a:xfrm>
            <a:off x="2205887" y="2530887"/>
            <a:ext cx="331067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72000" lvl="0" algn="l">
              <a:defRPr/>
            </a:pPr>
            <a:r>
              <a:rPr lang="en-US" sz="2000" b="1" kern="0" dirty="0" smtClean="0">
                <a:sym typeface="Rajdhani"/>
              </a:rPr>
              <a:t>KHÓ KHĂN TRONG XỬ LÝ BIẾN DẠNG HÌNH HỌC</a:t>
            </a:r>
            <a:endParaRPr lang="en-US" sz="2000" b="1" kern="0" dirty="0">
              <a:sym typeface="Rajdhani"/>
            </a:endParaRPr>
          </a:p>
        </p:txBody>
      </p:sp>
      <p:sp>
        <p:nvSpPr>
          <p:cNvPr id="559" name="Google Shape;116;p26"/>
          <p:cNvSpPr txBox="1">
            <a:spLocks/>
          </p:cNvSpPr>
          <p:nvPr/>
        </p:nvSpPr>
        <p:spPr>
          <a:xfrm>
            <a:off x="2239962" y="3012900"/>
            <a:ext cx="28194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mô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hình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tại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đang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gặp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khó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khăn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trong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biến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dạng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hình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học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đầu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vào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.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0" name="Google Shape;117;p26"/>
          <p:cNvSpPr txBox="1">
            <a:spLocks/>
          </p:cNvSpPr>
          <p:nvPr/>
        </p:nvSpPr>
        <p:spPr>
          <a:xfrm>
            <a:off x="6301662" y="2590800"/>
            <a:ext cx="355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LỢI ÍCH CỦA PHƯƠNG PHÁP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1" name="Google Shape;118;p26"/>
          <p:cNvSpPr txBox="1">
            <a:spLocks/>
          </p:cNvSpPr>
          <p:nvPr/>
        </p:nvSpPr>
        <p:spPr>
          <a:xfrm>
            <a:off x="6326744" y="3064014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Mạnh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mẽ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hơn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với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biến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đổi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hình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học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.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2" name="Google Shape;119;p26"/>
          <p:cNvSpPr txBox="1">
            <a:spLocks/>
          </p:cNvSpPr>
          <p:nvPr/>
        </p:nvSpPr>
        <p:spPr>
          <a:xfrm>
            <a:off x="3582337" y="4824893"/>
            <a:ext cx="259902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ĐỀ RA GIẢI PHÁP MỚI (KP-PRE)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3" name="Google Shape;120;p26"/>
          <p:cNvSpPr txBox="1">
            <a:spLocks/>
          </p:cNvSpPr>
          <p:nvPr/>
        </p:nvSpPr>
        <p:spPr>
          <a:xfrm>
            <a:off x="3582337" y="526842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Sự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dụng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điểm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mốc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để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tạo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vị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trí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tương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đối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giữa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điểm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ảnh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4" name="Google Shape;121;p26"/>
          <p:cNvSpPr txBox="1">
            <a:spLocks/>
          </p:cNvSpPr>
          <p:nvPr/>
        </p:nvSpPr>
        <p:spPr>
          <a:xfrm>
            <a:off x="7749462" y="48195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KẾT QUẢ THỰC NGHIỆM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5" name="Google Shape;122;p26"/>
          <p:cNvSpPr txBox="1">
            <a:spLocks/>
          </p:cNvSpPr>
          <p:nvPr/>
        </p:nvSpPr>
        <p:spPr>
          <a:xfrm>
            <a:off x="7749462" y="5241024"/>
            <a:ext cx="2339100" cy="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Phương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pháp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đã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mang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lại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hiệu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quả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khá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ấn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tượng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6" name="Google Shape;123;p26"/>
          <p:cNvSpPr txBox="1">
            <a:spLocks/>
          </p:cNvSpPr>
          <p:nvPr/>
        </p:nvSpPr>
        <p:spPr>
          <a:xfrm>
            <a:off x="2620962" y="5111743"/>
            <a:ext cx="752400" cy="44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02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7" name="Google Shape;124;p26"/>
          <p:cNvSpPr txBox="1">
            <a:spLocks/>
          </p:cNvSpPr>
          <p:nvPr/>
        </p:nvSpPr>
        <p:spPr>
          <a:xfrm>
            <a:off x="1173162" y="2908521"/>
            <a:ext cx="825350" cy="5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01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8" name="Google Shape;125;p26"/>
          <p:cNvSpPr txBox="1">
            <a:spLocks/>
          </p:cNvSpPr>
          <p:nvPr/>
        </p:nvSpPr>
        <p:spPr>
          <a:xfrm>
            <a:off x="6756300" y="5125074"/>
            <a:ext cx="796587" cy="51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04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9" name="Google Shape;126;p26"/>
          <p:cNvSpPr txBox="1">
            <a:spLocks/>
          </p:cNvSpPr>
          <p:nvPr/>
        </p:nvSpPr>
        <p:spPr>
          <a:xfrm>
            <a:off x="5306987" y="2854749"/>
            <a:ext cx="798100" cy="5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03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cxnSp>
        <p:nvCxnSpPr>
          <p:cNvPr id="570" name="Google Shape;127;p26"/>
          <p:cNvCxnSpPr/>
          <p:nvPr/>
        </p:nvCxnSpPr>
        <p:spPr>
          <a:xfrm>
            <a:off x="3449563" y="501685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1" name="Google Shape;128;p26"/>
          <p:cNvCxnSpPr/>
          <p:nvPr/>
        </p:nvCxnSpPr>
        <p:spPr>
          <a:xfrm>
            <a:off x="6181363" y="275576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2" name="Google Shape;129;p26"/>
          <p:cNvCxnSpPr/>
          <p:nvPr/>
        </p:nvCxnSpPr>
        <p:spPr>
          <a:xfrm>
            <a:off x="7629162" y="501085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3" name="Google Shape;130;p26"/>
          <p:cNvCxnSpPr/>
          <p:nvPr/>
        </p:nvCxnSpPr>
        <p:spPr>
          <a:xfrm>
            <a:off x="2074713" y="28194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536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" y="1981200"/>
            <a:ext cx="10222264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7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" y="1144078"/>
            <a:ext cx="10591800" cy="4489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3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" y="1371600"/>
            <a:ext cx="11080596" cy="4800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411162" y="533400"/>
            <a:ext cx="83403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MỘT SỐ ƯU ĐIỂM NỔI BẬT</a:t>
            </a:r>
            <a:endParaRPr kumimoji="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cs typeface="Times New Roman" pitchFamily="18" charset="0"/>
              <a:sym typeface="Rajdhani"/>
            </a:endParaRPr>
          </a:p>
        </p:txBody>
      </p:sp>
      <p:grpSp>
        <p:nvGrpSpPr>
          <p:cNvPr id="120" name="Google Shape;1605;p42"/>
          <p:cNvGrpSpPr/>
          <p:nvPr/>
        </p:nvGrpSpPr>
        <p:grpSpPr>
          <a:xfrm>
            <a:off x="1216917" y="2031624"/>
            <a:ext cx="635483" cy="633415"/>
            <a:chOff x="6039282" y="1042577"/>
            <a:chExt cx="734316" cy="731929"/>
          </a:xfrm>
        </p:grpSpPr>
        <p:sp>
          <p:nvSpPr>
            <p:cNvPr id="209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0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1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2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3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4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5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6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7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8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9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0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1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2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3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4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5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6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7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8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9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1" name="Google Shape;1627;p42"/>
          <p:cNvGrpSpPr/>
          <p:nvPr/>
        </p:nvGrpSpPr>
        <p:grpSpPr>
          <a:xfrm>
            <a:off x="1020762" y="1838893"/>
            <a:ext cx="1028595" cy="1028580"/>
            <a:chOff x="1201770" y="1887509"/>
            <a:chExt cx="1965968" cy="1965941"/>
          </a:xfrm>
        </p:grpSpPr>
        <p:sp>
          <p:nvSpPr>
            <p:cNvPr id="206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7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8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2" name="Google Shape;1631;p42"/>
          <p:cNvGrpSpPr/>
          <p:nvPr/>
        </p:nvGrpSpPr>
        <p:grpSpPr>
          <a:xfrm>
            <a:off x="6213311" y="2031624"/>
            <a:ext cx="635483" cy="633415"/>
            <a:chOff x="6039282" y="1042577"/>
            <a:chExt cx="734316" cy="731929"/>
          </a:xfrm>
        </p:grpSpPr>
        <p:sp>
          <p:nvSpPr>
            <p:cNvPr id="185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6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7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8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9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0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1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2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3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4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5" name="Google Shape;1642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6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7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8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9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0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1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2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3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4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5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3" name="Google Shape;1653;p42"/>
          <p:cNvGrpSpPr/>
          <p:nvPr/>
        </p:nvGrpSpPr>
        <p:grpSpPr>
          <a:xfrm rot="9050597">
            <a:off x="6017074" y="1834033"/>
            <a:ext cx="1028583" cy="1028568"/>
            <a:chOff x="1201770" y="1887509"/>
            <a:chExt cx="1965968" cy="1965941"/>
          </a:xfrm>
        </p:grpSpPr>
        <p:sp>
          <p:nvSpPr>
            <p:cNvPr id="182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3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4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4" name="Google Shape;1657;p42"/>
          <p:cNvGrpSpPr/>
          <p:nvPr/>
        </p:nvGrpSpPr>
        <p:grpSpPr>
          <a:xfrm>
            <a:off x="2182603" y="4636024"/>
            <a:ext cx="635483" cy="633415"/>
            <a:chOff x="6039282" y="1042577"/>
            <a:chExt cx="734316" cy="731929"/>
          </a:xfrm>
        </p:grpSpPr>
        <p:sp>
          <p:nvSpPr>
            <p:cNvPr id="161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2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3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4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5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6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7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8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9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0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1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2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3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4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5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6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7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8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9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0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1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5" name="Google Shape;1679;p42"/>
          <p:cNvGrpSpPr/>
          <p:nvPr/>
        </p:nvGrpSpPr>
        <p:grpSpPr>
          <a:xfrm rot="3938964">
            <a:off x="1959610" y="4433488"/>
            <a:ext cx="1028475" cy="1028460"/>
            <a:chOff x="1201770" y="1887509"/>
            <a:chExt cx="1965968" cy="1965941"/>
          </a:xfrm>
        </p:grpSpPr>
        <p:sp>
          <p:nvSpPr>
            <p:cNvPr id="158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9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0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6" name="Google Shape;1683;p42"/>
          <p:cNvGrpSpPr/>
          <p:nvPr/>
        </p:nvGrpSpPr>
        <p:grpSpPr>
          <a:xfrm>
            <a:off x="6797997" y="4636024"/>
            <a:ext cx="635483" cy="633415"/>
            <a:chOff x="6039282" y="1042577"/>
            <a:chExt cx="734316" cy="731929"/>
          </a:xfrm>
        </p:grpSpPr>
        <p:sp>
          <p:nvSpPr>
            <p:cNvPr id="137" name="Google Shape;1684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38" name="Google Shape;1685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39" name="Google Shape;1686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0" name="Google Shape;1687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1" name="Google Shape;1688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2" name="Google Shape;1689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3" name="Google Shape;1690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4" name="Google Shape;1691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5" name="Google Shape;1692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6" name="Google Shape;1693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7" name="Google Shape;1694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8" name="Google Shape;1695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9" name="Google Shape;1696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0" name="Google Shape;1697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1" name="Google Shape;1698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2" name="Google Shape;1699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3" name="Google Shape;1700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4" name="Google Shape;1701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5" name="Google Shape;1702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6" name="Google Shape;1703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7" name="Google Shape;1704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7" name="Google Shape;1705;p42"/>
          <p:cNvGrpSpPr/>
          <p:nvPr/>
        </p:nvGrpSpPr>
        <p:grpSpPr>
          <a:xfrm rot="-5079530">
            <a:off x="6601837" y="4443348"/>
            <a:ext cx="1028539" cy="1028524"/>
            <a:chOff x="1201770" y="1887509"/>
            <a:chExt cx="1965968" cy="1965941"/>
          </a:xfrm>
        </p:grpSpPr>
        <p:sp>
          <p:nvSpPr>
            <p:cNvPr id="134" name="Google Shape;1706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35" name="Google Shape;1707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36" name="Google Shape;1708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sp>
        <p:nvSpPr>
          <p:cNvPr id="129" name="Google Shape;1710;p42"/>
          <p:cNvSpPr txBox="1"/>
          <p:nvPr/>
        </p:nvSpPr>
        <p:spPr>
          <a:xfrm>
            <a:off x="7878762" y="50580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i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ira Sans Condensed"/>
                <a:cs typeface="Times New Roman" pitchFamily="18" charset="0"/>
                <a:sym typeface="Fira Sans Condensed"/>
              </a:rPr>
              <a:t>Tổng quát hóa tốt trên nhiêu tập dữ liệu </a:t>
            </a:r>
            <a:endParaRPr kumimoji="0" sz="1600" b="0" i="1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Fira Sans Condensed"/>
              <a:cs typeface="Times New Roman" pitchFamily="18" charset="0"/>
              <a:sym typeface="Fira Sans Condensed"/>
            </a:endParaRPr>
          </a:p>
        </p:txBody>
      </p:sp>
      <p:sp>
        <p:nvSpPr>
          <p:cNvPr id="130" name="Google Shape;1711;p42"/>
          <p:cNvSpPr txBox="1"/>
          <p:nvPr/>
        </p:nvSpPr>
        <p:spPr>
          <a:xfrm>
            <a:off x="2257661" y="1920862"/>
            <a:ext cx="3030302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HỌC MỐI QUAN HỆ DÀI HẠN</a:t>
            </a:r>
            <a:endParaRPr kumimoji="0" sz="200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131" name="Google Shape;1712;p42"/>
          <p:cNvSpPr txBox="1"/>
          <p:nvPr/>
        </p:nvSpPr>
        <p:spPr>
          <a:xfrm>
            <a:off x="3223346" y="4656300"/>
            <a:ext cx="2521815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K</a:t>
            </a:r>
            <a:r>
              <a:rPr lang="en-US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HẢ NĂNG XỬ LÝ SONG SONG.</a:t>
            </a:r>
            <a:endParaRPr kumimoji="0" sz="200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132" name="Google Shape;1713;p42"/>
          <p:cNvSpPr txBox="1"/>
          <p:nvPr/>
        </p:nvSpPr>
        <p:spPr>
          <a:xfrm>
            <a:off x="7304850" y="1905000"/>
            <a:ext cx="3012312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KHÔNG PHỤ THUỘC VÀO CẤU TRÚC KHÔNG GIAN CỤC BỘ</a:t>
            </a:r>
            <a:endParaRPr kumimoji="0" sz="200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133" name="Google Shape;1714;p42"/>
          <p:cNvSpPr txBox="1"/>
          <p:nvPr/>
        </p:nvSpPr>
        <p:spPr>
          <a:xfrm>
            <a:off x="7861362" y="4521658"/>
            <a:ext cx="2836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TÍNH TỔNG QUÁT HÓA MẠNH MẼ</a:t>
            </a:r>
            <a:endParaRPr kumimoji="0" sz="200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230" name="Google Shape;1710;p42"/>
          <p:cNvSpPr txBox="1"/>
          <p:nvPr/>
        </p:nvSpPr>
        <p:spPr>
          <a:xfrm>
            <a:off x="3213162" y="52341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i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ira Sans Condensed"/>
                <a:cs typeface="Times New Roman" pitchFamily="18" charset="0"/>
                <a:sym typeface="Fira Sans Condensed"/>
              </a:rPr>
              <a:t>Giúp tận dụng tốt khả năng xử lý của GPU</a:t>
            </a:r>
            <a:endParaRPr kumimoji="0" sz="1600" b="0" i="1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Fira Sans Condensed"/>
              <a:cs typeface="Times New Roman" pitchFamily="18" charset="0"/>
              <a:sym typeface="Fira Sans Condensed"/>
            </a:endParaRPr>
          </a:p>
        </p:txBody>
      </p:sp>
      <p:sp>
        <p:nvSpPr>
          <p:cNvPr id="231" name="Google Shape;1710;p42"/>
          <p:cNvSpPr txBox="1"/>
          <p:nvPr/>
        </p:nvSpPr>
        <p:spPr>
          <a:xfrm>
            <a:off x="2239962" y="2507973"/>
            <a:ext cx="2074800" cy="54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Fira Sans Condensed"/>
                <a:cs typeface="Times New Roman" pitchFamily="18" charset="0"/>
                <a:sym typeface="Fira Sans Condensed"/>
              </a:rPr>
              <a:t>Không</a:t>
            </a:r>
            <a:r>
              <a:rPr kumimoji="0" lang="en-US" sz="1600" b="0" i="1" u="none" strike="noStrike" kern="0" cap="none" spc="0" normalizeH="0" noProof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Fira Sans Condensed"/>
                <a:cs typeface="Times New Roman" pitchFamily="18" charset="0"/>
                <a:sym typeface="Fira Sans Condensed"/>
              </a:rPr>
              <a:t> bị giới hạn bởi khoảng cách không gian</a:t>
            </a:r>
            <a:endParaRPr kumimoji="0" sz="1600" b="0" i="1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Fira Sans Condensed"/>
              <a:cs typeface="Times New Roman" pitchFamily="18" charset="0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846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8962" y="1905000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F3F3F3"/>
              </a:buClr>
              <a:buSzPts val="3000"/>
              <a:defRPr/>
            </a:pPr>
            <a:r>
              <a:rPr lang="en-US" sz="4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  <a:sym typeface="Rajdhani"/>
              </a:rPr>
              <a:t>MỘT SỐ KHẢO SÁT VỀ TRANSFORMER TRONG FACE RECOGNITION</a:t>
            </a:r>
            <a:endParaRPr lang="vi-VN" sz="4000" b="1" kern="0" noProof="1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20554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-427038" y="304800"/>
            <a:ext cx="975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Face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Transformer for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Recognition, 2021</a:t>
            </a:r>
          </a:p>
          <a:p>
            <a:pPr lvl="0">
              <a:buClr>
                <a:srgbClr val="F3F3F3"/>
              </a:buClr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000" b="0" dirty="0" err="1">
                <a:solidFill>
                  <a:schemeClr val="tx1"/>
                </a:solidFill>
                <a:latin typeface="+mj-lt"/>
              </a:rPr>
              <a:t>Yaoyao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+mj-lt"/>
              </a:rPr>
              <a:t>Zhong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latin typeface="+mj-lt"/>
              </a:rPr>
              <a:t>Weihong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Deng)</a:t>
            </a:r>
          </a:p>
          <a:p>
            <a:pPr lvl="0">
              <a:buClr>
                <a:srgbClr val="F3F3F3"/>
              </a:buClr>
              <a:defRPr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8" name="Google Shape;115;p26"/>
          <p:cNvSpPr txBox="1">
            <a:spLocks noGrp="1"/>
          </p:cNvSpPr>
          <p:nvPr>
            <p:ph type="title"/>
          </p:nvPr>
        </p:nvSpPr>
        <p:spPr>
          <a:xfrm>
            <a:off x="2205887" y="2530887"/>
            <a:ext cx="331067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72000" lvl="0" algn="l">
              <a:defRPr/>
            </a:pPr>
            <a:r>
              <a:rPr lang="en-US" sz="2000" b="1" kern="0" dirty="0" smtClean="0">
                <a:sym typeface="Rajdhani"/>
              </a:rPr>
              <a:t>MỤC TIÊU NGHIÊN CỨU</a:t>
            </a:r>
            <a:endParaRPr lang="en-US" sz="2000" b="1" kern="0" dirty="0">
              <a:sym typeface="Rajdhani"/>
            </a:endParaRPr>
          </a:p>
        </p:txBody>
      </p:sp>
      <p:sp>
        <p:nvSpPr>
          <p:cNvPr id="559" name="Google Shape;116;p26"/>
          <p:cNvSpPr txBox="1">
            <a:spLocks/>
          </p:cNvSpPr>
          <p:nvPr/>
        </p:nvSpPr>
        <p:spPr>
          <a:xfrm>
            <a:off x="2205887" y="2857837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Khám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phá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khả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năng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của</a:t>
            </a:r>
            <a:r>
              <a:rPr lang="en-US" sz="1700" i="1" kern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Transformer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1700" i="1" kern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FR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0" name="Google Shape;117;p26"/>
          <p:cNvSpPr txBox="1">
            <a:spLocks/>
          </p:cNvSpPr>
          <p:nvPr/>
        </p:nvSpPr>
        <p:spPr>
          <a:xfrm>
            <a:off x="6301662" y="2590800"/>
            <a:ext cx="287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DỮ LIỆU THỬ NGHIỆM, KẾT QUẢ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1" name="Google Shape;118;p26"/>
          <p:cNvSpPr txBox="1">
            <a:spLocks/>
          </p:cNvSpPr>
          <p:nvPr/>
        </p:nvSpPr>
        <p:spPr>
          <a:xfrm>
            <a:off x="6301662" y="30891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Đào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tạo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thử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nghiệm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mô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hình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trên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tập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liệu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.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2" name="Google Shape;119;p26"/>
          <p:cNvSpPr txBox="1">
            <a:spLocks/>
          </p:cNvSpPr>
          <p:nvPr/>
        </p:nvSpPr>
        <p:spPr>
          <a:xfrm>
            <a:off x="3582338" y="482489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Rajdhani"/>
              </a:rPr>
              <a:t>PHƯƠNG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Rajdhani"/>
              </a:rPr>
              <a:t> PHÁP TIẾP CẬN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3" name="Google Shape;120;p26"/>
          <p:cNvSpPr txBox="1">
            <a:spLocks/>
          </p:cNvSpPr>
          <p:nvPr/>
        </p:nvSpPr>
        <p:spPr>
          <a:xfrm>
            <a:off x="3582337" y="52989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Đề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xuất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ra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quy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trình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tạo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token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đầu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vào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4" name="Google Shape;121;p26"/>
          <p:cNvSpPr txBox="1">
            <a:spLocks/>
          </p:cNvSpPr>
          <p:nvPr/>
        </p:nvSpPr>
        <p:spPr>
          <a:xfrm>
            <a:off x="7749462" y="48195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KẾT LUẬN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5" name="Google Shape;122;p26"/>
          <p:cNvSpPr txBox="1">
            <a:spLocks/>
          </p:cNvSpPr>
          <p:nvPr/>
        </p:nvSpPr>
        <p:spPr>
          <a:xfrm>
            <a:off x="7749462" y="51465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Khẳng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định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tính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khả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thi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của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Transformer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trong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FR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6" name="Google Shape;123;p26"/>
          <p:cNvSpPr txBox="1">
            <a:spLocks/>
          </p:cNvSpPr>
          <p:nvPr/>
        </p:nvSpPr>
        <p:spPr>
          <a:xfrm>
            <a:off x="2620962" y="5111743"/>
            <a:ext cx="752400" cy="44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02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7" name="Google Shape;124;p26"/>
          <p:cNvSpPr txBox="1">
            <a:spLocks/>
          </p:cNvSpPr>
          <p:nvPr/>
        </p:nvSpPr>
        <p:spPr>
          <a:xfrm>
            <a:off x="1173162" y="2908521"/>
            <a:ext cx="825350" cy="5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01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8" name="Google Shape;125;p26"/>
          <p:cNvSpPr txBox="1">
            <a:spLocks/>
          </p:cNvSpPr>
          <p:nvPr/>
        </p:nvSpPr>
        <p:spPr>
          <a:xfrm>
            <a:off x="6756300" y="5125074"/>
            <a:ext cx="796587" cy="51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04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9" name="Google Shape;126;p26"/>
          <p:cNvSpPr txBox="1">
            <a:spLocks/>
          </p:cNvSpPr>
          <p:nvPr/>
        </p:nvSpPr>
        <p:spPr>
          <a:xfrm>
            <a:off x="5306987" y="2854749"/>
            <a:ext cx="798100" cy="5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03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cxnSp>
        <p:nvCxnSpPr>
          <p:cNvPr id="570" name="Google Shape;127;p26"/>
          <p:cNvCxnSpPr/>
          <p:nvPr/>
        </p:nvCxnSpPr>
        <p:spPr>
          <a:xfrm>
            <a:off x="3449563" y="501685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1" name="Google Shape;128;p26"/>
          <p:cNvCxnSpPr/>
          <p:nvPr/>
        </p:nvCxnSpPr>
        <p:spPr>
          <a:xfrm>
            <a:off x="6181363" y="275576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2" name="Google Shape;129;p26"/>
          <p:cNvCxnSpPr/>
          <p:nvPr/>
        </p:nvCxnSpPr>
        <p:spPr>
          <a:xfrm>
            <a:off x="7629162" y="501085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3" name="Google Shape;130;p26"/>
          <p:cNvCxnSpPr/>
          <p:nvPr/>
        </p:nvCxnSpPr>
        <p:spPr>
          <a:xfrm>
            <a:off x="2074713" y="28194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2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0762" y="914400"/>
            <a:ext cx="9372600" cy="50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763962" y="6248400"/>
            <a:ext cx="373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+mj-lt"/>
              </a:rPr>
              <a:t>Sơ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đồ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mô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tả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kỹ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thuật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chồng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lấn</a:t>
            </a:r>
            <a:r>
              <a:rPr lang="en-US" b="1" dirty="0" smtClean="0">
                <a:latin typeface="+mj-lt"/>
              </a:rPr>
              <a:t> patch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8804" y="1219200"/>
            <a:ext cx="10240963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51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-731838" y="76200"/>
            <a:ext cx="975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Part-based Face Recognition with 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lvl="0">
              <a:buClr>
                <a:srgbClr val="F3F3F3"/>
              </a:buClr>
              <a:defRPr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Vision Transformers</a:t>
            </a:r>
          </a:p>
          <a:p>
            <a:pPr lvl="0">
              <a:buClr>
                <a:srgbClr val="F3F3F3"/>
              </a:buClr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000" b="0" dirty="0" err="1">
                <a:solidFill>
                  <a:schemeClr val="tx1"/>
                </a:solidFill>
              </a:rPr>
              <a:t>Zhonglin</a:t>
            </a:r>
            <a:r>
              <a:rPr lang="en-US" sz="2000" b="0" dirty="0">
                <a:solidFill>
                  <a:schemeClr val="tx1"/>
                </a:solidFill>
              </a:rPr>
              <a:t> Sun</a:t>
            </a: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0">
              <a:buClr>
                <a:srgbClr val="F3F3F3"/>
              </a:buClr>
              <a:defRPr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62" y="2133600"/>
            <a:ext cx="3605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 smtClean="0">
                <a:latin typeface="Ca]"/>
              </a:rPr>
              <a:t>Nhận</a:t>
            </a:r>
            <a:r>
              <a:rPr lang="en-US" sz="2500" b="1" dirty="0" smtClean="0">
                <a:latin typeface="Ca]"/>
              </a:rPr>
              <a:t> </a:t>
            </a:r>
            <a:r>
              <a:rPr lang="en-US" sz="2500" b="1" dirty="0" err="1" smtClean="0">
                <a:latin typeface="Ca]"/>
              </a:rPr>
              <a:t>định</a:t>
            </a:r>
            <a:r>
              <a:rPr lang="en-US" sz="2500" b="1" dirty="0" smtClean="0">
                <a:latin typeface="Ca]"/>
              </a:rPr>
              <a:t> </a:t>
            </a:r>
            <a:r>
              <a:rPr lang="en-US" sz="2500" b="1" dirty="0" err="1" smtClean="0">
                <a:latin typeface="Ca]"/>
              </a:rPr>
              <a:t>của</a:t>
            </a:r>
            <a:r>
              <a:rPr lang="en-US" sz="2500" b="1" dirty="0" smtClean="0">
                <a:latin typeface="Ca]"/>
              </a:rPr>
              <a:t> </a:t>
            </a:r>
            <a:r>
              <a:rPr lang="en-US" sz="2500" b="1" dirty="0" err="1" smtClean="0">
                <a:latin typeface="Ca]"/>
              </a:rPr>
              <a:t>tác</a:t>
            </a:r>
            <a:r>
              <a:rPr lang="en-US" sz="2500" b="1" dirty="0" smtClean="0">
                <a:latin typeface="Ca]"/>
              </a:rPr>
              <a:t> </a:t>
            </a:r>
            <a:r>
              <a:rPr lang="en-US" sz="2500" b="1" dirty="0" err="1" smtClean="0">
                <a:latin typeface="Ca]"/>
              </a:rPr>
              <a:t>giả</a:t>
            </a:r>
            <a:r>
              <a:rPr lang="en-US" sz="2500" b="1" dirty="0" smtClean="0">
                <a:latin typeface="Ca]"/>
              </a:rPr>
              <a:t>:</a:t>
            </a:r>
            <a:endParaRPr lang="en-US" sz="2500" b="1" dirty="0">
              <a:latin typeface="Ca]"/>
            </a:endParaRPr>
          </a:p>
        </p:txBody>
      </p:sp>
      <p:sp>
        <p:nvSpPr>
          <p:cNvPr id="25" name="Google Shape;115;p26"/>
          <p:cNvSpPr txBox="1">
            <a:spLocks noGrp="1"/>
          </p:cNvSpPr>
          <p:nvPr>
            <p:ph type="title"/>
          </p:nvPr>
        </p:nvSpPr>
        <p:spPr>
          <a:xfrm>
            <a:off x="2205887" y="3159900"/>
            <a:ext cx="331067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72000" lvl="0" algn="l">
              <a:defRPr/>
            </a:pPr>
            <a:r>
              <a:rPr lang="en-US" sz="2000" b="1" kern="0" dirty="0" smtClean="0">
                <a:sym typeface="Rajdhani"/>
              </a:rPr>
              <a:t>XỬ LÝ KHUÔN MẶT MỘT CÁCH TOÀN DIỆN</a:t>
            </a:r>
            <a:endParaRPr lang="en-US" sz="2000" b="1" kern="0" dirty="0">
              <a:sym typeface="Rajdhani"/>
            </a:endParaRPr>
          </a:p>
        </p:txBody>
      </p:sp>
      <p:sp>
        <p:nvSpPr>
          <p:cNvPr id="26" name="Google Shape;116;p26"/>
          <p:cNvSpPr txBox="1">
            <a:spLocks/>
          </p:cNvSpPr>
          <p:nvPr/>
        </p:nvSpPr>
        <p:spPr>
          <a:xfrm>
            <a:off x="2205887" y="36987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phương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pháp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tại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xử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lý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khuôn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mặt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toàn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diện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bằn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lớp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tích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chập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27" name="Google Shape;117;p26"/>
          <p:cNvSpPr txBox="1">
            <a:spLocks/>
          </p:cNvSpPr>
          <p:nvPr/>
        </p:nvSpPr>
        <p:spPr>
          <a:xfrm>
            <a:off x="6301662" y="3312300"/>
            <a:ext cx="287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SỰ XUẤT HIỆN CỦA </a:t>
            </a:r>
            <a:r>
              <a:rPr lang="en-US" sz="2000" kern="0" dirty="0" err="1" smtClean="0">
                <a:solidFill>
                  <a:schemeClr val="tx1"/>
                </a:solidFill>
                <a:latin typeface="+mj-lt"/>
              </a:rPr>
              <a:t>ViT</a:t>
            </a: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 MANG LẠI HIỆU QUẢ ẤN TƯỢNG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28" name="Google Shape;118;p26"/>
          <p:cNvSpPr txBox="1">
            <a:spLocks/>
          </p:cNvSpPr>
          <p:nvPr/>
        </p:nvSpPr>
        <p:spPr>
          <a:xfrm>
            <a:off x="6301662" y="3907200"/>
            <a:ext cx="2339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29" name="Google Shape;124;p26"/>
          <p:cNvSpPr txBox="1">
            <a:spLocks/>
          </p:cNvSpPr>
          <p:nvPr/>
        </p:nvSpPr>
        <p:spPr>
          <a:xfrm>
            <a:off x="1173162" y="3365721"/>
            <a:ext cx="825350" cy="5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01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30" name="Google Shape;126;p26"/>
          <p:cNvSpPr txBox="1">
            <a:spLocks/>
          </p:cNvSpPr>
          <p:nvPr/>
        </p:nvSpPr>
        <p:spPr>
          <a:xfrm>
            <a:off x="5306987" y="3311949"/>
            <a:ext cx="798100" cy="5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02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cxnSp>
        <p:nvCxnSpPr>
          <p:cNvPr id="31" name="Google Shape;128;p26"/>
          <p:cNvCxnSpPr/>
          <p:nvPr/>
        </p:nvCxnSpPr>
        <p:spPr>
          <a:xfrm>
            <a:off x="6181363" y="321296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" name="Google Shape;130;p26"/>
          <p:cNvCxnSpPr/>
          <p:nvPr/>
        </p:nvCxnSpPr>
        <p:spPr>
          <a:xfrm>
            <a:off x="2074713" y="32766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3653687" y="5539026"/>
            <a:ext cx="7577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Tác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giả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cho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rằng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“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Xử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lý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khuôn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mặt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theo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một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cấu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trúc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nhiều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phần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(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Mắt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,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mũi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,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miệng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)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có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thể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mang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lại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hiệu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quả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cao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hơn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”</a:t>
            </a:r>
            <a:endParaRPr lang="en-US" sz="2500" i="1" dirty="0">
              <a:solidFill>
                <a:schemeClr val="accent2">
                  <a:lumMod val="50000"/>
                </a:schemeClr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62" y="360402"/>
            <a:ext cx="2920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+mj-lt"/>
              </a:rPr>
              <a:t>Mô</a:t>
            </a:r>
            <a:r>
              <a:rPr lang="en-US" sz="3000" b="1" dirty="0" smtClean="0">
                <a:latin typeface="+mj-lt"/>
              </a:rPr>
              <a:t> </a:t>
            </a:r>
            <a:r>
              <a:rPr lang="en-US" sz="3000" b="1" dirty="0" err="1" smtClean="0">
                <a:latin typeface="+mj-lt"/>
              </a:rPr>
              <a:t>hình</a:t>
            </a:r>
            <a:r>
              <a:rPr lang="en-US" sz="3000" b="1" dirty="0" smtClean="0">
                <a:latin typeface="+mj-lt"/>
              </a:rPr>
              <a:t> </a:t>
            </a:r>
            <a:r>
              <a:rPr lang="en-US" sz="3000" b="1" dirty="0" err="1" smtClean="0">
                <a:latin typeface="+mj-lt"/>
              </a:rPr>
              <a:t>đề</a:t>
            </a:r>
            <a:r>
              <a:rPr lang="en-US" sz="3000" b="1" dirty="0" smtClean="0">
                <a:latin typeface="+mj-lt"/>
              </a:rPr>
              <a:t> </a:t>
            </a:r>
            <a:r>
              <a:rPr lang="en-US" sz="3000" b="1" dirty="0" err="1" smtClean="0">
                <a:latin typeface="+mj-lt"/>
              </a:rPr>
              <a:t>xuất</a:t>
            </a:r>
            <a:r>
              <a:rPr lang="en-US" sz="3000" b="1" dirty="0" smtClean="0">
                <a:latin typeface="+mj-lt"/>
              </a:rPr>
              <a:t>:</a:t>
            </a:r>
            <a:endParaRPr lang="en-US" sz="3000" b="1" dirty="0">
              <a:latin typeface="+mj-lt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173162" y="1066800"/>
            <a:ext cx="88392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0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838200"/>
            <a:ext cx="10584298" cy="5105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6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451</Words>
  <Application>Microsoft Office PowerPoint</Application>
  <PresentationFormat>Custom</PresentationFormat>
  <Paragraphs>66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Transformer for Computer Vision</vt:lpstr>
      <vt:lpstr>PowerPoint Presentation</vt:lpstr>
      <vt:lpstr>PowerPoint Presentation</vt:lpstr>
      <vt:lpstr>MỤC TIÊU NGHIÊN CỨU</vt:lpstr>
      <vt:lpstr>PowerPoint Presentation</vt:lpstr>
      <vt:lpstr>PowerPoint Presentation</vt:lpstr>
      <vt:lpstr>XỬ LÝ KHUÔN MẶT MỘT CÁCH TOÀN DIỆN</vt:lpstr>
      <vt:lpstr>PowerPoint Presentation</vt:lpstr>
      <vt:lpstr>PowerPoint Presentation</vt:lpstr>
      <vt:lpstr>PowerPoint Presentation</vt:lpstr>
      <vt:lpstr>BIỆN PHÁP TĂNG CƯỜNG DỮ LIỆU CHƯA PHÙ HỢP</vt:lpstr>
      <vt:lpstr>PowerPoint Presentation</vt:lpstr>
      <vt:lpstr>PowerPoint Presentation</vt:lpstr>
      <vt:lpstr>PowerPoint Presentation</vt:lpstr>
      <vt:lpstr>KHÓ KHĂN TRONG XỬ LÝ BIẾN DẠNG HÌNH HỌC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ATUS</dc:creator>
  <cp:lastModifiedBy>ATUS</cp:lastModifiedBy>
  <cp:revision>46</cp:revision>
  <dcterms:created xsi:type="dcterms:W3CDTF">2024-10-15T13:46:53Z</dcterms:created>
  <dcterms:modified xsi:type="dcterms:W3CDTF">2024-10-17T19:01:06Z</dcterms:modified>
</cp:coreProperties>
</file>