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59" r:id="rId4"/>
    <p:sldId id="361" r:id="rId5"/>
    <p:sldId id="362" r:id="rId6"/>
    <p:sldId id="360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15" r:id="rId15"/>
    <p:sldId id="319" r:id="rId16"/>
    <p:sldId id="320" r:id="rId17"/>
    <p:sldId id="321" r:id="rId18"/>
    <p:sldId id="322" r:id="rId19"/>
    <p:sldId id="318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3" r:id="rId29"/>
    <p:sldId id="331" r:id="rId30"/>
    <p:sldId id="332" r:id="rId31"/>
    <p:sldId id="335" r:id="rId32"/>
    <p:sldId id="336" r:id="rId33"/>
    <p:sldId id="354" r:id="rId34"/>
    <p:sldId id="355" r:id="rId35"/>
    <p:sldId id="356" r:id="rId36"/>
    <p:sldId id="358" r:id="rId37"/>
    <p:sldId id="359" r:id="rId38"/>
    <p:sldId id="334" r:id="rId39"/>
    <p:sldId id="337" r:id="rId40"/>
    <p:sldId id="338" r:id="rId41"/>
    <p:sldId id="339" r:id="rId42"/>
    <p:sldId id="341" r:id="rId43"/>
    <p:sldId id="342" r:id="rId44"/>
    <p:sldId id="343" r:id="rId45"/>
    <p:sldId id="340" r:id="rId46"/>
    <p:sldId id="344" r:id="rId47"/>
    <p:sldId id="345" r:id="rId48"/>
    <p:sldId id="346" r:id="rId49"/>
    <p:sldId id="347" r:id="rId50"/>
    <p:sldId id="348" r:id="rId51"/>
    <p:sldId id="352" r:id="rId52"/>
    <p:sldId id="353" r:id="rId53"/>
    <p:sldId id="349" r:id="rId54"/>
    <p:sldId id="350" r:id="rId55"/>
    <p:sldId id="35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22296-30C6-4CF2-9434-C1479E791D9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3E58-F08F-4AAD-9C3C-39C0C58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36838"/>
            <a:ext cx="7772400" cy="12525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ea typeface="Microsoft YaHei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3860800"/>
            <a:ext cx="6192838" cy="6477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B0CE-03BF-42F0-827B-94D95D2DBB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FAF2-F77B-4240-8F3D-1629F0FF0D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B529F-5F6A-4934-ADFC-DB1175EB96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AD0E-AFF3-4FFD-B84A-229D45B2044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8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A4F0-15C4-4BD0-AB23-C5E7DA39BA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26BE-AE1D-4A10-BC4E-B7777C2B5E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B9132-8E86-4EA4-A0FD-8840B4E2A42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33437-EB90-4FE4-BC52-CE8A01A2B8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9107A-35F9-4963-B16F-13D73CAA38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3B13-2B73-470F-8CDD-58A1EBE267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D0F4-E4FC-42C9-A2A7-F26DE5ED0D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A9ECA8-0540-43BB-B8FD-DD819F70647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9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BÁO CÁO NHIỆM VỤ TUẦN </a:t>
            </a:r>
            <a:r>
              <a:rPr lang="en-US" dirty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3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61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/>
              <a:t>Kém hiệu quả với dữ liệu </a:t>
            </a:r>
            <a:r>
              <a:rPr lang="vi-VN" sz="2800" b="1" dirty="0" smtClean="0"/>
              <a:t>nhỏ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/>
              <a:t>Tính phức tạp tính toán</a:t>
            </a:r>
            <a:r>
              <a:rPr lang="vi-VN" sz="2800" dirty="0"/>
              <a:t>: Cơ chế tự chú ý có độ phức tạp tính toán </a:t>
            </a:r>
            <a:r>
              <a:rPr lang="vi-VN" sz="2800" dirty="0" smtClean="0"/>
              <a:t>O(N*N) gây </a:t>
            </a:r>
            <a:r>
              <a:rPr lang="vi-VN" sz="2800" dirty="0"/>
              <a:t>tốn kém tài nguyên khi độ dài chuỗi </a:t>
            </a:r>
            <a:r>
              <a:rPr lang="vi-VN" sz="2800" dirty="0" smtClean="0"/>
              <a:t>tăng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8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 smtClean="0"/>
              <a:t>Độ </a:t>
            </a:r>
            <a:r>
              <a:rPr lang="vi-VN" sz="2800" b="1" dirty="0"/>
              <a:t>bền với che </a:t>
            </a:r>
            <a:r>
              <a:rPr lang="vi-VN" sz="2800" b="1" dirty="0" smtClean="0"/>
              <a:t>khuất kém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Nhược 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sz="2500" b="1" dirty="0"/>
              <a:t>Mô hình hóa thông tin liên vùng</a:t>
            </a:r>
            <a:r>
              <a:rPr lang="vi-VN" sz="2500" dirty="0"/>
              <a:t>: Với cơ chế tự chú ý, Transformer có khả năng mô hình hóa mối quan hệ giữa các vùng trong ảnh khuôn mặt </a:t>
            </a:r>
            <a:r>
              <a:rPr lang="vi-VN" sz="2500" dirty="0" smtClean="0"/>
              <a:t>tốt </a:t>
            </a:r>
            <a:r>
              <a:rPr lang="vi-VN" sz="2500" dirty="0"/>
              <a:t>hơn so với </a:t>
            </a:r>
            <a:r>
              <a:rPr lang="vi-VN" sz="2500" dirty="0" smtClean="0"/>
              <a:t>CNN </a:t>
            </a:r>
            <a:r>
              <a:rPr lang="vi-VN" sz="2500" i="1" dirty="0" smtClean="0"/>
              <a:t>(chồng </a:t>
            </a:r>
            <a:r>
              <a:rPr lang="vi-VN" sz="2500" i="1" dirty="0"/>
              <a:t>lấn </a:t>
            </a:r>
            <a:r>
              <a:rPr lang="vi-VN" sz="2500" i="1" dirty="0" smtClean="0"/>
              <a:t>patch)</a:t>
            </a:r>
          </a:p>
          <a:p>
            <a:pPr lvl="0"/>
            <a:endParaRPr lang="vi-VN" sz="2500" i="1" dirty="0" smtClean="0"/>
          </a:p>
          <a:p>
            <a:pPr lvl="0"/>
            <a:r>
              <a:rPr lang="vi-VN" sz="2500" b="1" dirty="0" smtClean="0"/>
              <a:t>Khả </a:t>
            </a:r>
            <a:r>
              <a:rPr lang="vi-VN" sz="2500" b="1" dirty="0"/>
              <a:t>năng học tốt với dữ liệu lớn</a:t>
            </a:r>
            <a:r>
              <a:rPr lang="vi-VN" sz="2500" dirty="0"/>
              <a:t>: Khi huấn luyện với các tập dữ liệu lớn, mô hình Transformer có thể cạnh tranh về độ chính xác so với CNN với cùng số lượng tham số</a:t>
            </a:r>
            <a:r>
              <a:rPr lang="vi-VN" sz="2500" dirty="0" smtClean="0"/>
              <a:t>.</a:t>
            </a:r>
          </a:p>
          <a:p>
            <a:pPr lvl="0"/>
            <a:endParaRPr lang="en-US" sz="2500" dirty="0"/>
          </a:p>
          <a:p>
            <a:pPr lvl="0"/>
            <a:r>
              <a:rPr lang="vi-VN" sz="2500" b="1" dirty="0"/>
              <a:t>Phân tích vùng chú ý</a:t>
            </a:r>
            <a:r>
              <a:rPr lang="vi-VN" sz="2500" dirty="0"/>
              <a:t>: Transformer tự động tập trung vào các vùng quan trọng của khuôn mặt, giúp cải thiện khả năng nhận diện.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Ưu 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6" name="image19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990600"/>
            <a:ext cx="8077200" cy="5410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789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4" name="image1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200" y="1143000"/>
            <a:ext cx="8915400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63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447800"/>
          </a:xfrm>
        </p:spPr>
        <p:txBody>
          <a:bodyPr/>
          <a:lstStyle/>
          <a:p>
            <a:r>
              <a:rPr lang="vi-VN" sz="3600" b="1" dirty="0" smtClean="0"/>
              <a:t>2. Zhonglin </a:t>
            </a:r>
            <a:r>
              <a:rPr lang="vi-VN" sz="3600" b="1" dirty="0"/>
              <a:t>Sun :</a:t>
            </a:r>
            <a:r>
              <a:rPr lang="vi-VN" sz="3600" dirty="0"/>
              <a:t>"Part-based Face Recognition with Vision Transformers"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5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68362" y="2473324"/>
            <a:ext cx="7132637" cy="3927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864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447800"/>
          </a:xfrm>
        </p:spPr>
        <p:txBody>
          <a:bodyPr/>
          <a:lstStyle/>
          <a:p>
            <a:r>
              <a:rPr lang="vi-VN" sz="3600" b="1" dirty="0" smtClean="0"/>
              <a:t>2. Zhonglin </a:t>
            </a:r>
            <a:r>
              <a:rPr lang="vi-VN" sz="3600" b="1" dirty="0"/>
              <a:t>Sun :</a:t>
            </a:r>
            <a:r>
              <a:rPr lang="vi-VN" sz="3600" dirty="0"/>
              <a:t>"Part-based Face Recognition with Vision Transformers"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6" name="image10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4212" y="2673350"/>
            <a:ext cx="7850188" cy="380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97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pPr lvl="0"/>
            <a:r>
              <a:rPr lang="vi-VN" sz="3600" b="1" dirty="0"/>
              <a:t>Tính khả thi</a:t>
            </a:r>
            <a:r>
              <a:rPr lang="vi-VN" sz="3600" dirty="0"/>
              <a:t>: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828800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vi-VN" sz="2500" b="1" dirty="0"/>
              <a:t>Tính khả thi cao</a:t>
            </a:r>
            <a:r>
              <a:rPr lang="vi-VN" sz="2500" dirty="0"/>
              <a:t>: Việc huấn luyện </a:t>
            </a:r>
            <a:r>
              <a:rPr lang="vi-VN" sz="2500" b="1" dirty="0"/>
              <a:t>part fViT</a:t>
            </a:r>
            <a:r>
              <a:rPr lang="vi-VN" sz="2500" dirty="0"/>
              <a:t> có thể được thực hiện end-to-end, và mô hình không yêu cầu giám sát trực tiếp các </a:t>
            </a:r>
            <a:r>
              <a:rPr lang="vi-VN" sz="2500" b="1" dirty="0"/>
              <a:t>landmarks</a:t>
            </a:r>
            <a:r>
              <a:rPr lang="vi-VN" sz="2500" dirty="0"/>
              <a:t> trên khuôn mặt. </a:t>
            </a:r>
            <a:r>
              <a:rPr lang="vi-VN" sz="2500" dirty="0" smtClean="0"/>
              <a:t>Giúp mô </a:t>
            </a:r>
            <a:r>
              <a:rPr lang="vi-VN" sz="2500" dirty="0"/>
              <a:t>hình dễ dàng triển khai trong các hệ thống nhận diện khuôn mặt thực </a:t>
            </a:r>
            <a:r>
              <a:rPr lang="vi-VN" sz="2500" dirty="0" smtClean="0"/>
              <a:t>tế đơn giản.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5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vi-VN" sz="2500" dirty="0"/>
              <a:t>Các thử nghiệm với số lượng patches khác nhau cũng cho thấy rằng việc </a:t>
            </a:r>
            <a:r>
              <a:rPr lang="vi-VN" sz="2500" b="1" dirty="0"/>
              <a:t>giảm số lượng landmarks</a:t>
            </a:r>
            <a:r>
              <a:rPr lang="vi-VN" sz="2500" dirty="0"/>
              <a:t> giúp tăng tốc độ huấn luyện đáng kể mà không làm giảm quá nhiều hiệu suất.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047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pPr lvl="0"/>
            <a:r>
              <a:rPr lang="vi-VN" sz="3600" dirty="0" smtClean="0"/>
              <a:t>Ưu điểm: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28600" y="18288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vi-VN" sz="2500" b="1" dirty="0"/>
              <a:t>Khả năng nhận diện chính xác </a:t>
            </a:r>
            <a:r>
              <a:rPr lang="vi-VN" sz="2500" b="1" dirty="0" smtClean="0"/>
              <a:t>cao</a:t>
            </a:r>
            <a:r>
              <a:rPr lang="vi-VN" sz="2500" dirty="0" smtClean="0"/>
              <a:t>: độ </a:t>
            </a:r>
            <a:r>
              <a:rPr lang="vi-VN" sz="2500" dirty="0"/>
              <a:t>chính xác </a:t>
            </a:r>
            <a:r>
              <a:rPr lang="vi-VN" sz="2500" dirty="0" smtClean="0"/>
              <a:t>verification accuracy </a:t>
            </a:r>
            <a:r>
              <a:rPr lang="vi-VN" sz="2500" dirty="0"/>
              <a:t>lên đến </a:t>
            </a:r>
            <a:r>
              <a:rPr lang="vi-VN" sz="2500" dirty="0">
                <a:solidFill>
                  <a:srgbClr val="FF0000"/>
                </a:solidFill>
              </a:rPr>
              <a:t>99.83</a:t>
            </a:r>
            <a:r>
              <a:rPr lang="vi-VN" sz="2500" dirty="0" smtClean="0">
                <a:solidFill>
                  <a:srgbClr val="FF0000"/>
                </a:solidFill>
              </a:rPr>
              <a:t>%</a:t>
            </a:r>
            <a:r>
              <a:rPr lang="vi-VN" sz="25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b="1" dirty="0"/>
              <a:t>Xử lý phần khuôn </a:t>
            </a:r>
            <a:r>
              <a:rPr lang="vi-VN" sz="2500" b="1" dirty="0" smtClean="0"/>
              <a:t>mặt</a:t>
            </a:r>
            <a:r>
              <a:rPr lang="vi-VN" sz="2500" dirty="0" smtClean="0"/>
              <a:t>: tận </a:t>
            </a:r>
            <a:r>
              <a:rPr lang="vi-VN" sz="2500" dirty="0"/>
              <a:t>dụng cơ chế </a:t>
            </a:r>
            <a:r>
              <a:rPr lang="vi-VN" sz="2500" b="1" dirty="0"/>
              <a:t>attention</a:t>
            </a:r>
            <a:r>
              <a:rPr lang="vi-VN" sz="2500" dirty="0"/>
              <a:t> của </a:t>
            </a:r>
            <a:r>
              <a:rPr lang="vi-VN" sz="2500" b="1" dirty="0"/>
              <a:t>Transformer</a:t>
            </a:r>
            <a:r>
              <a:rPr lang="vi-VN" sz="2500" dirty="0"/>
              <a:t> để tập trung vào các phần quan trọng của khuôn </a:t>
            </a:r>
            <a:r>
              <a:rPr lang="vi-VN" sz="2500" dirty="0" smtClean="0"/>
              <a:t>mặt, giúp </a:t>
            </a:r>
            <a:r>
              <a:rPr lang="vi-VN" sz="2500" dirty="0"/>
              <a:t>mô hình học được các đặc trưng phân biệt mạnh mẽ hơn</a:t>
            </a:r>
            <a:r>
              <a:rPr lang="vi-VN" sz="25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b="1" dirty="0"/>
              <a:t>Khả năng sử dụng trên lưới không đều</a:t>
            </a:r>
            <a:r>
              <a:rPr lang="vi-VN" sz="2500" dirty="0"/>
              <a:t>: </a:t>
            </a:r>
            <a:r>
              <a:rPr lang="vi-VN" sz="2500" b="1" dirty="0"/>
              <a:t>ViT</a:t>
            </a:r>
            <a:r>
              <a:rPr lang="vi-VN" sz="2500" dirty="0"/>
              <a:t> có thể xử lý các </a:t>
            </a:r>
            <a:r>
              <a:rPr lang="vi-VN" sz="2500" b="1" dirty="0"/>
              <a:t>visual tokens</a:t>
            </a:r>
            <a:r>
              <a:rPr lang="vi-VN" sz="2500" dirty="0"/>
              <a:t> từ các phần không đều, điều này khác với </a:t>
            </a:r>
            <a:r>
              <a:rPr lang="vi-VN" sz="2500" b="1" dirty="0"/>
              <a:t>CNNs</a:t>
            </a:r>
            <a:r>
              <a:rPr lang="vi-VN" sz="2500" dirty="0"/>
              <a:t> </a:t>
            </a:r>
            <a:r>
              <a:rPr lang="vi-VN" sz="2500" dirty="0" smtClean="0"/>
              <a:t>chỉ </a:t>
            </a:r>
            <a:r>
              <a:rPr lang="vi-VN" sz="2500" dirty="0"/>
              <a:t>hoạt động trên các lưới hình ảnh đều.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59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/>
          <a:lstStyle/>
          <a:p>
            <a:pPr lvl="0"/>
            <a:r>
              <a:rPr lang="vi-VN" sz="3600" dirty="0" smtClean="0"/>
              <a:t>Nhược điểm: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28600" y="1828800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vi-VN" sz="2800" b="1" dirty="0"/>
              <a:t>Overfitting</a:t>
            </a:r>
            <a:r>
              <a:rPr lang="vi-VN" sz="2800" dirty="0"/>
              <a:t>: </a:t>
            </a:r>
            <a:r>
              <a:rPr lang="vi-VN" sz="2800" dirty="0" smtClean="0"/>
              <a:t>part </a:t>
            </a:r>
            <a:r>
              <a:rPr lang="vi-VN" sz="2800" dirty="0"/>
              <a:t>fViT </a:t>
            </a:r>
            <a:r>
              <a:rPr lang="vi-VN" sz="2800" dirty="0" smtClean="0"/>
              <a:t>dễ </a:t>
            </a:r>
            <a:r>
              <a:rPr lang="vi-VN" sz="2800" dirty="0"/>
              <a:t>bị overfitting nếu không sử dụng các kỹ thuật tăng cường dữ liệu </a:t>
            </a:r>
            <a:endParaRPr lang="vi-VN" sz="28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vi-VN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vi-VN" sz="2800" b="1" dirty="0" smtClean="0"/>
              <a:t>Yêu </a:t>
            </a:r>
            <a:r>
              <a:rPr lang="vi-VN" sz="2800" b="1" dirty="0"/>
              <a:t>cầu về tài nguyên</a:t>
            </a:r>
            <a:r>
              <a:rPr lang="vi-VN" sz="2800" dirty="0"/>
              <a:t>: Transformer thường yêu cầu tài nguyên tính toán lớn hơn so với các phương pháp </a:t>
            </a:r>
            <a:r>
              <a:rPr lang="vi-VN" sz="2800" dirty="0" smtClean="0"/>
              <a:t>CNN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vi-VN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vi-VN" sz="2800" b="1" dirty="0" smtClean="0"/>
              <a:t>Khả </a:t>
            </a:r>
            <a:r>
              <a:rPr lang="vi-VN" sz="2800" b="1" dirty="0"/>
              <a:t>năng bị suy giảm trên các bộ dữ liệu nhỏ</a:t>
            </a:r>
            <a:r>
              <a:rPr lang="vi-VN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97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5" name="image9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990600"/>
            <a:ext cx="8915400" cy="5486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66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Nhiệm vụ đặt ra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 err="1" smtClean="0">
                <a:latin typeface="Bahnschrift Light" pitchFamily="34" charset="0"/>
              </a:rPr>
              <a:t>Tìm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 err="1" smtClean="0">
                <a:latin typeface="Bahnschrift Light" pitchFamily="34" charset="0"/>
              </a:rPr>
              <a:t>hiểu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 err="1" smtClean="0">
                <a:latin typeface="Bahnschrift Light" pitchFamily="34" charset="0"/>
              </a:rPr>
              <a:t>độ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 err="1" smtClean="0">
                <a:latin typeface="Bahnschrift Light" pitchFamily="34" charset="0"/>
              </a:rPr>
              <a:t>đo</a:t>
            </a:r>
            <a:r>
              <a:rPr lang="en-US" b="1" dirty="0" smtClean="0">
                <a:latin typeface="Bahnschrift Light" pitchFamily="34" charset="0"/>
              </a:rPr>
              <a:t> ACC, FPIR </a:t>
            </a:r>
            <a:r>
              <a:rPr lang="en-US" b="1" dirty="0" err="1" smtClean="0">
                <a:latin typeface="Bahnschrift Light" pitchFamily="34" charset="0"/>
              </a:rPr>
              <a:t>và</a:t>
            </a:r>
            <a:r>
              <a:rPr lang="en-US" b="1" dirty="0" smtClean="0">
                <a:latin typeface="Bahnschrift Light" pitchFamily="34" charset="0"/>
              </a:rPr>
              <a:t> FNIR </a:t>
            </a:r>
            <a:r>
              <a:rPr lang="en-US" b="1" dirty="0" err="1" smtClean="0">
                <a:latin typeface="Bahnschrift Light" pitchFamily="34" charset="0"/>
              </a:rPr>
              <a:t>đo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 err="1" smtClean="0">
                <a:latin typeface="Bahnschrift Light" pitchFamily="34" charset="0"/>
              </a:rPr>
              <a:t>lại</a:t>
            </a:r>
            <a:r>
              <a:rPr lang="en-US" b="1" dirty="0" smtClean="0">
                <a:latin typeface="Bahnschrift Light" pitchFamily="34" charset="0"/>
              </a:rPr>
              <a:t> </a:t>
            </a:r>
            <a:r>
              <a:rPr lang="en-US" b="1" dirty="0" err="1" smtClean="0">
                <a:latin typeface="Bahnschrift Light" pitchFamily="34" charset="0"/>
              </a:rPr>
              <a:t>trên</a:t>
            </a:r>
            <a:r>
              <a:rPr lang="en-US" b="1" dirty="0" smtClean="0">
                <a:latin typeface="Bahnschrift Light" pitchFamily="34" charset="0"/>
              </a:rPr>
              <a:t> 1 </a:t>
            </a:r>
            <a:r>
              <a:rPr lang="en-US" b="1" dirty="0" err="1" smtClean="0">
                <a:latin typeface="Bahnschrift Light" pitchFamily="34" charset="0"/>
              </a:rPr>
              <a:t>bộ</a:t>
            </a:r>
            <a:r>
              <a:rPr lang="en-US" b="1" dirty="0" smtClean="0">
                <a:latin typeface="Bahnschrift Light" pitchFamily="34" charset="0"/>
              </a:rPr>
              <a:t> dataset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 smtClean="0">
                <a:latin typeface="Bahnschrift Light" pitchFamily="34" charset="0"/>
              </a:rPr>
              <a:t>Đọc</a:t>
            </a:r>
            <a:r>
              <a:rPr lang="en-US" dirty="0" smtClean="0">
                <a:latin typeface="Bahnschrift Light" pitchFamily="34" charset="0"/>
              </a:rPr>
              <a:t> 5 </a:t>
            </a:r>
            <a:r>
              <a:rPr lang="en-US" dirty="0" err="1" smtClean="0">
                <a:latin typeface="Bahnschrift Light" pitchFamily="34" charset="0"/>
              </a:rPr>
              <a:t>bài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báo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khoa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học</a:t>
            </a:r>
            <a:r>
              <a:rPr lang="en-US" dirty="0" smtClean="0">
                <a:latin typeface="Bahnschrift Light" pitchFamily="34" charset="0"/>
              </a:rPr>
              <a:t>, survey </a:t>
            </a:r>
            <a:r>
              <a:rPr lang="en-US" dirty="0" err="1" smtClean="0">
                <a:latin typeface="Bahnschrift Light" pitchFamily="34" charset="0"/>
              </a:rPr>
              <a:t>thêm</a:t>
            </a:r>
            <a:r>
              <a:rPr lang="en-US" dirty="0" smtClean="0">
                <a:latin typeface="Bahnschrift Light" pitchFamily="34" charset="0"/>
              </a:rPr>
              <a:t> 5 </a:t>
            </a:r>
            <a:r>
              <a:rPr lang="en-US" dirty="0" err="1" smtClean="0">
                <a:latin typeface="Bahnschrift Light" pitchFamily="34" charset="0"/>
              </a:rPr>
              <a:t>bài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báo</a:t>
            </a:r>
            <a:r>
              <a:rPr lang="en-US" dirty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nữa</a:t>
            </a:r>
            <a:r>
              <a:rPr lang="en-US" dirty="0" smtClean="0">
                <a:latin typeface="Bahnschrift Light" pitchFamily="34" charset="0"/>
              </a:rPr>
              <a:t>, </a:t>
            </a:r>
            <a:r>
              <a:rPr lang="en-US" dirty="0" err="1" smtClean="0">
                <a:latin typeface="Bahnschrift Light" pitchFamily="34" charset="0"/>
              </a:rPr>
              <a:t>đưa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ra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tính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khả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thi</a:t>
            </a:r>
            <a:r>
              <a:rPr lang="en-US" dirty="0" smtClean="0">
                <a:latin typeface="Bahnschrift Light" pitchFamily="34" charset="0"/>
              </a:rPr>
              <a:t>, </a:t>
            </a:r>
            <a:r>
              <a:rPr lang="en-US" dirty="0" err="1" smtClean="0">
                <a:latin typeface="Bahnschrift Light" pitchFamily="34" charset="0"/>
              </a:rPr>
              <a:t>ưu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và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nhược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điểm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của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các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phương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pháp</a:t>
            </a:r>
            <a:r>
              <a:rPr lang="en-US" dirty="0">
                <a:latin typeface="Bahnschrift Light" pitchFamily="34" charset="0"/>
              </a:rPr>
              <a:t>.</a:t>
            </a:r>
            <a:endParaRPr lang="en-US" dirty="0" smtClean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/>
          <a:lstStyle/>
          <a:p>
            <a:r>
              <a:rPr lang="vi-VN" sz="3600" dirty="0" smtClean="0"/>
              <a:t>Jun </a:t>
            </a:r>
            <a:r>
              <a:rPr lang="vi-VN" sz="3600" dirty="0"/>
              <a:t>Dan, Yang </a:t>
            </a:r>
            <a:r>
              <a:rPr lang="vi-VN" sz="3600" dirty="0" smtClean="0"/>
              <a:t>Liu: </a:t>
            </a:r>
            <a:r>
              <a:rPr lang="vi-VN" sz="3600" b="1" dirty="0" smtClean="0"/>
              <a:t>"TransFace</a:t>
            </a:r>
            <a:r>
              <a:rPr lang="vi-VN" sz="3600" b="1" dirty="0"/>
              <a:t>: Calibrating Transformer Training 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133600"/>
            <a:ext cx="8001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/>
              <a:t>ViTs và hạn chế trong Face </a:t>
            </a:r>
            <a:r>
              <a:rPr lang="vi-VN" sz="2500" b="1" dirty="0" smtClean="0"/>
              <a:t>Recognition:</a:t>
            </a:r>
          </a:p>
          <a:p>
            <a:endParaRPr lang="vi-VN" sz="25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vi-VN" sz="2500" b="1" dirty="0"/>
              <a:t>D</a:t>
            </a:r>
            <a:r>
              <a:rPr lang="vi-VN" sz="2500" b="1" dirty="0" smtClean="0"/>
              <a:t>ata augmentation làm mất đi cấu trúc quan trọng: </a:t>
            </a:r>
            <a:r>
              <a:rPr lang="vi-VN" sz="2500" dirty="0" smtClean="0"/>
              <a:t>Random </a:t>
            </a:r>
            <a:r>
              <a:rPr lang="vi-VN" sz="2500" dirty="0"/>
              <a:t>Erasing, Mixup, CutMix... dẫn </a:t>
            </a:r>
            <a:r>
              <a:rPr lang="vi-VN" sz="2500" dirty="0" smtClean="0"/>
              <a:t>gây tiêu </a:t>
            </a:r>
            <a:r>
              <a:rPr lang="vi-VN" sz="2500" dirty="0"/>
              <a:t>cực đến quá trình tối ưu hóa của </a:t>
            </a:r>
            <a:r>
              <a:rPr lang="vi-VN" sz="2500" dirty="0" smtClean="0"/>
              <a:t>ViTs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vi-VN" sz="25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vi-VN" sz="2500" b="1" dirty="0" smtClean="0"/>
              <a:t>Dễ </a:t>
            </a:r>
            <a:r>
              <a:rPr lang="vi-VN" sz="2500" b="1" dirty="0"/>
              <a:t>bị overfitting</a:t>
            </a:r>
            <a:r>
              <a:rPr lang="vi-VN" sz="2500" dirty="0"/>
              <a:t> khi huấn luyện trên các mảng khuôn mặt nhỏ lẻ (local patches), điều này gây suy giảm khả năng tổng quát hóa của mô hình.</a:t>
            </a:r>
            <a:endParaRPr lang="en-US" sz="2500" dirty="0"/>
          </a:p>
          <a:p>
            <a:endParaRPr lang="vi-VN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40888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/>
          <a:lstStyle/>
          <a:p>
            <a:pPr algn="l"/>
            <a:r>
              <a:rPr lang="vi-VN" sz="3600" b="1" dirty="0"/>
              <a:t>Giải pháp đề xuất:</a:t>
            </a:r>
            <a:endParaRPr lang="en-US" sz="3600" b="1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209800"/>
            <a:ext cx="8001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/>
              <a:t>Patch-level Data Augmentation Strategy (DPAP):</a:t>
            </a:r>
          </a:p>
          <a:p>
            <a:endParaRPr lang="vi-VN" sz="25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dirty="0" smtClean="0"/>
              <a:t>Được thiết kế để tránh mất thông tin cấu trúc khuôn mặt khi thực hiện biến đổi.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vi-VN" sz="25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dirty="0"/>
              <a:t>K</a:t>
            </a:r>
            <a:r>
              <a:rPr lang="vi-VN" sz="2500" dirty="0" smtClean="0"/>
              <a:t>huyến khích sử </a:t>
            </a:r>
            <a:r>
              <a:rPr lang="vi-VN" sz="2500" dirty="0"/>
              <a:t>dụng thêm các phần khác của khuôn </a:t>
            </a:r>
            <a:r>
              <a:rPr lang="vi-VN" sz="2500" dirty="0" smtClean="0"/>
              <a:t>mặt -&gt; </a:t>
            </a:r>
            <a:r>
              <a:rPr lang="vi-VN" sz="2500" dirty="0">
                <a:solidFill>
                  <a:srgbClr val="FF0000"/>
                </a:solidFill>
              </a:rPr>
              <a:t>quyết định tự tin hơn</a:t>
            </a:r>
            <a:endParaRPr lang="vi-VN" sz="2500" dirty="0" smtClean="0">
              <a:solidFill>
                <a:srgbClr val="FF0000"/>
              </a:solidFill>
            </a:endParaRPr>
          </a:p>
          <a:p>
            <a:endParaRPr lang="vi-VN" sz="2500" dirty="0"/>
          </a:p>
          <a:p>
            <a:endParaRPr lang="en-US" sz="2500" dirty="0"/>
          </a:p>
          <a:p>
            <a:pPr lvl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888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/>
          <a:lstStyle/>
          <a:p>
            <a:pPr algn="l"/>
            <a:r>
              <a:rPr lang="vi-VN" sz="3600" b="1" dirty="0"/>
              <a:t>Giải pháp đề xuất:</a:t>
            </a:r>
            <a:endParaRPr lang="en-US" sz="3600" b="1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2098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sz="2800" b="1" dirty="0"/>
              <a:t>Hard Sample Mining Strategy (EHSM</a:t>
            </a:r>
            <a:r>
              <a:rPr lang="vi-VN" sz="2800" b="1" dirty="0" smtClean="0"/>
              <a:t>):</a:t>
            </a:r>
            <a:endParaRPr lang="vi-VN" sz="2800" dirty="0" smtClean="0"/>
          </a:p>
          <a:p>
            <a:pPr lvl="0"/>
            <a:endParaRPr lang="vi-VN" sz="25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800" dirty="0"/>
              <a:t>Chiến lược </a:t>
            </a:r>
            <a:r>
              <a:rPr lang="vi-VN" sz="2800" b="1" dirty="0"/>
              <a:t>Entropy-guided Hard Sample Mining (EHSM)</a:t>
            </a:r>
            <a:r>
              <a:rPr lang="vi-VN" sz="2800" dirty="0"/>
              <a:t> được đề xuất để khai thác tốt hơn các mẫu </a:t>
            </a:r>
            <a:r>
              <a:rPr lang="vi-VN" sz="2800" dirty="0" smtClean="0"/>
              <a:t>khó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vi-VN" sz="2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500" dirty="0" smtClean="0"/>
              <a:t>Khuyến khích môn hình học từ những mẫu khó hơn.</a:t>
            </a:r>
            <a:endParaRPr lang="en-US" sz="2500" dirty="0"/>
          </a:p>
          <a:p>
            <a:pPr lvl="0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10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5" name="image1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838200"/>
            <a:ext cx="8305800" cy="5638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33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4" name="image18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914400"/>
            <a:ext cx="8382000" cy="4724400"/>
          </a:xfrm>
          <a:prstGeom prst="rect">
            <a:avLst/>
          </a:prstGeom>
          <a:ln/>
        </p:spPr>
      </p:pic>
      <p:sp>
        <p:nvSpPr>
          <p:cNvPr id="2" name="Rectangle 1"/>
          <p:cNvSpPr/>
          <p:nvPr/>
        </p:nvSpPr>
        <p:spPr>
          <a:xfrm>
            <a:off x="457200" y="5867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/>
              <a:t>Đặc biệt, mô hình đạt độ chính xác </a:t>
            </a:r>
            <a:r>
              <a:rPr lang="vi-VN" dirty="0">
                <a:solidFill>
                  <a:srgbClr val="FF0000"/>
                </a:solidFill>
              </a:rPr>
              <a:t>97.61% </a:t>
            </a:r>
            <a:r>
              <a:rPr lang="vi-VN" dirty="0"/>
              <a:t>trên chỉ </a:t>
            </a:r>
            <a:r>
              <a:rPr lang="vi-VN" dirty="0" smtClean="0"/>
              <a:t>số "TAR@FAR=1E-4</a:t>
            </a:r>
            <a:r>
              <a:rPr lang="vi-VN" dirty="0"/>
              <a:t>" khi sử dụng bộ dữ liệu </a:t>
            </a:r>
            <a:r>
              <a:rPr lang="vi-VN" b="1" dirty="0"/>
              <a:t>Glint360K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/>
              <a:t>KẾT </a:t>
            </a:r>
            <a:r>
              <a:rPr lang="vi-VN" sz="2500" b="1" dirty="0" smtClean="0"/>
              <a:t>LUẬN</a:t>
            </a:r>
          </a:p>
          <a:p>
            <a:endParaRPr lang="vi-VN" sz="2500" b="1" dirty="0"/>
          </a:p>
          <a:p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/>
              <a:t>Đề xuất chiến lược </a:t>
            </a:r>
            <a:r>
              <a:rPr lang="vi-VN" sz="2500" b="1" dirty="0"/>
              <a:t>DPAP</a:t>
            </a:r>
            <a:r>
              <a:rPr lang="vi-VN" sz="2500" dirty="0"/>
              <a:t> giúp giải quyết vấn đề </a:t>
            </a:r>
            <a:r>
              <a:rPr lang="vi-VN" sz="2500" b="1" dirty="0"/>
              <a:t>overfitting</a:t>
            </a:r>
            <a:r>
              <a:rPr lang="vi-VN" sz="2500" dirty="0"/>
              <a:t> của ViTs trong bài toán nhận diện khuôn mặt</a:t>
            </a:r>
            <a:r>
              <a:rPr lang="vi-VN" sz="25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/>
              <a:t>Giới thiệu chiến lược </a:t>
            </a:r>
            <a:r>
              <a:rPr lang="vi-VN" sz="2500" b="1" dirty="0"/>
              <a:t>EHSM</a:t>
            </a:r>
            <a:r>
              <a:rPr lang="vi-VN" sz="2500" dirty="0"/>
              <a:t> để tăng tính ổn định trong việc dự đoán của mô hình nhận diện khuôn mặt</a:t>
            </a:r>
            <a:r>
              <a:rPr lang="vi-VN" sz="25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dirty="0"/>
              <a:t>Kết quả thử nghiệm chứng minh tính ưu việt của mô hình </a:t>
            </a:r>
            <a:r>
              <a:rPr lang="vi-VN" sz="2500" b="1" dirty="0"/>
              <a:t>TransFace</a:t>
            </a:r>
            <a:r>
              <a:rPr lang="vi-VN" sz="2500" dirty="0"/>
              <a:t> trên các bộ dữ liệu tiêu chuẩn.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552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447800"/>
          </a:xfrm>
        </p:spPr>
        <p:txBody>
          <a:bodyPr/>
          <a:lstStyle/>
          <a:p>
            <a:r>
              <a:rPr lang="vi-VN" b="1" dirty="0" smtClean="0">
                <a:solidFill>
                  <a:schemeClr val="tx1"/>
                </a:solidFill>
              </a:rPr>
              <a:t>4. CATFace</a:t>
            </a:r>
            <a:r>
              <a:rPr lang="en-US" sz="3600" i="1" dirty="0" smtClean="0">
                <a:solidFill>
                  <a:srgbClr val="FF0000"/>
                </a:solidFill>
              </a:rPr>
              <a:t/>
            </a:r>
            <a:br>
              <a:rPr lang="en-US" sz="3600" i="1" dirty="0" smtClean="0">
                <a:solidFill>
                  <a:srgbClr val="FF0000"/>
                </a:solidFill>
              </a:rPr>
            </a:br>
            <a:r>
              <a:rPr lang="vi-VN" sz="2500" i="1" dirty="0" smtClean="0">
                <a:solidFill>
                  <a:srgbClr val="FFC000"/>
                </a:solidFill>
              </a:rPr>
              <a:t>(</a:t>
            </a:r>
            <a:r>
              <a:rPr lang="vi-VN" sz="2500" i="1" dirty="0" smtClean="0">
                <a:solidFill>
                  <a:srgbClr val="FFC000"/>
                </a:solidFill>
              </a:rPr>
              <a:t>Niloufar </a:t>
            </a:r>
            <a:r>
              <a:rPr lang="vi-VN" sz="2500" i="1" dirty="0">
                <a:solidFill>
                  <a:srgbClr val="FFC000"/>
                </a:solidFill>
              </a:rPr>
              <a:t>Alipour </a:t>
            </a:r>
            <a:r>
              <a:rPr lang="vi-VN" sz="2500" i="1" dirty="0" smtClean="0">
                <a:solidFill>
                  <a:srgbClr val="FFC000"/>
                </a:solidFill>
              </a:rPr>
              <a:t>Talemi)</a:t>
            </a:r>
            <a:endParaRPr lang="en-US" sz="2500" i="1" dirty="0">
              <a:solidFill>
                <a:srgbClr val="FFC000"/>
              </a:solidFill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473325"/>
            <a:ext cx="839819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vi-VN" sz="2500" dirty="0" smtClean="0"/>
              <a:t>Nhận diện khuôn </a:t>
            </a:r>
            <a:r>
              <a:rPr lang="vi-VN" sz="2500" dirty="0"/>
              <a:t>mặt </a:t>
            </a:r>
            <a:r>
              <a:rPr lang="vi-VN" sz="2500" dirty="0" smtClean="0"/>
              <a:t>với hình </a:t>
            </a:r>
            <a:r>
              <a:rPr lang="vi-VN" sz="2500" dirty="0"/>
              <a:t>ảnh chất lượng thấp </a:t>
            </a:r>
            <a:r>
              <a:rPr lang="vi-VN" sz="2500" dirty="0" smtClean="0"/>
              <a:t>vẫn là </a:t>
            </a:r>
            <a:r>
              <a:rPr lang="vi-VN" sz="2500" dirty="0"/>
              <a:t>một thách </a:t>
            </a:r>
            <a:r>
              <a:rPr lang="vi-VN" sz="2500" dirty="0" smtClean="0"/>
              <a:t>thức</a:t>
            </a:r>
          </a:p>
          <a:p>
            <a:pPr marL="285750" indent="-285750">
              <a:buFont typeface="Arial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vi-VN" sz="2500" dirty="0" smtClean="0"/>
              <a:t>Tuy </a:t>
            </a:r>
            <a:r>
              <a:rPr lang="vi-VN" sz="2500" dirty="0"/>
              <a:t>nhiên, có thể dự đoán một số thuộc tính sinh trắc học mềm (SB) như giới </a:t>
            </a:r>
            <a:r>
              <a:rPr lang="vi-VN" sz="2500" dirty="0" smtClean="0"/>
              <a:t>tính, độ hói...</a:t>
            </a:r>
          </a:p>
          <a:p>
            <a:pPr marL="285750" indent="-285750">
              <a:buFont typeface="Arial" pitchFamily="34" charset="0"/>
              <a:buChar char="•"/>
            </a:pPr>
            <a:endParaRPr lang="vi-VN" sz="2500" dirty="0"/>
          </a:p>
          <a:p>
            <a:r>
              <a:rPr lang="vi-VN" sz="2500" dirty="0" smtClean="0">
                <a:solidFill>
                  <a:srgbClr val="FF0000"/>
                </a:solidFill>
              </a:rPr>
              <a:t>=&gt; Nghiên cứu </a:t>
            </a:r>
            <a:r>
              <a:rPr lang="vi-VN" sz="2500" dirty="0">
                <a:solidFill>
                  <a:srgbClr val="FF0000"/>
                </a:solidFill>
              </a:rPr>
              <a:t>này đề xuất một mạng nơ-ron đa nhánh mới, sử dụng thông tin thuộc tính SB để nâng cao hiệu suất </a:t>
            </a:r>
            <a:r>
              <a:rPr lang="vi-VN" sz="2500" dirty="0" smtClean="0">
                <a:solidFill>
                  <a:srgbClr val="FF0000"/>
                </a:solidFill>
              </a:rPr>
              <a:t>FR.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5" name="image1.jpg"/>
          <p:cNvPicPr/>
          <p:nvPr/>
        </p:nvPicPr>
        <p:blipFill rotWithShape="1">
          <a:blip r:embed="rId2"/>
          <a:srcRect t="33972"/>
          <a:stretch/>
        </p:blipFill>
        <p:spPr>
          <a:xfrm>
            <a:off x="304800" y="5486400"/>
            <a:ext cx="6019800" cy="1172972"/>
          </a:xfrm>
          <a:prstGeom prst="rect">
            <a:avLst/>
          </a:prstGeom>
          <a:ln/>
        </p:spPr>
      </p:pic>
      <p:pic>
        <p:nvPicPr>
          <p:cNvPr id="6" name="image8.jp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2209799" y="1142999"/>
            <a:ext cx="4572001" cy="38100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31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7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990600"/>
            <a:ext cx="8610600" cy="5638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83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/>
              <a:t>Ưu điểm:</a:t>
            </a:r>
            <a:endParaRPr lang="vi-VN" sz="2500" b="1" dirty="0"/>
          </a:p>
          <a:p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800" b="1" dirty="0"/>
              <a:t>Tăng cường hiệu suất nhận diện khuôn </a:t>
            </a:r>
            <a:r>
              <a:rPr lang="vi-VN" sz="2800" b="1" dirty="0" smtClean="0"/>
              <a:t>mặt trong điều kiện khó khăn.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800" b="1" dirty="0"/>
              <a:t>Mô-đun CATF</a:t>
            </a:r>
            <a:r>
              <a:rPr lang="vi-VN" sz="2800" dirty="0"/>
              <a:t>: Mô-đun hợp nhất transformer hướng dẫn theo thuộc tính chéo (CATF) hiệu quả trong việc nắm bắt các phụ </a:t>
            </a:r>
            <a:r>
              <a:rPr lang="vi-VN" sz="2800" dirty="0" smtClean="0"/>
              <a:t>thuộc.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dirty="0"/>
              <a:t>Kết quả thử nghiệm chứng minh tính ưu việt của mô hình </a:t>
            </a:r>
            <a:r>
              <a:rPr lang="vi-VN" sz="2500" b="1" dirty="0"/>
              <a:t>TransFace</a:t>
            </a:r>
            <a:r>
              <a:rPr lang="vi-VN" sz="2500" dirty="0"/>
              <a:t> trên các bộ dữ liệu tiêu chuẩn.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511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229600" cy="1447800"/>
          </a:xfrm>
        </p:spPr>
        <p:txBody>
          <a:bodyPr/>
          <a:lstStyle/>
          <a:p>
            <a:pPr eaLnBrk="1" hangingPunct="1"/>
            <a:r>
              <a:rPr lang="vi-VN" sz="3600" b="1" dirty="0" smtClean="0"/>
              <a:t>Độ đo ACC</a:t>
            </a:r>
            <a:endParaRPr lang="en-US" sz="3600" i="1" dirty="0" smtClean="0">
              <a:latin typeface="Bahnschrift Light" pitchFamily="34" charset="0"/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980852"/>
            <a:ext cx="861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Đây là một chỉ số cơ bản để đo lường độ chính xác tổng thể của một mô hình trong việc nhận diện hoặc phân loại.</a:t>
            </a:r>
            <a:endParaRPr lang="en-US" sz="2500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200400"/>
            <a:ext cx="8378825" cy="315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/>
              <a:t>Nhược điểm:</a:t>
            </a:r>
            <a:endParaRPr lang="vi-VN" sz="2500" b="1" dirty="0"/>
          </a:p>
          <a:p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/>
              <a:t>Chi phí tính toán </a:t>
            </a:r>
            <a:r>
              <a:rPr lang="vi-VN" sz="2500" b="1" dirty="0" smtClean="0"/>
              <a:t>cao</a:t>
            </a:r>
            <a:r>
              <a:rPr lang="vi-VN" sz="2500" dirty="0" smtClean="0"/>
              <a:t>: Do việc </a:t>
            </a:r>
            <a:r>
              <a:rPr lang="vi-VN" sz="2500" dirty="0"/>
              <a:t>áp dụng các phương pháp tiền xử lý và mô-đun </a:t>
            </a:r>
            <a:r>
              <a:rPr lang="vi-VN" sz="2500" dirty="0" smtClean="0"/>
              <a:t>phức tạp.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vi-VN" sz="25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 smtClean="0"/>
              <a:t>Phụ </a:t>
            </a:r>
            <a:r>
              <a:rPr lang="vi-VN" sz="2500" b="1" dirty="0"/>
              <a:t>thuộc vào chất lượng dữ liệu huấn luyện</a:t>
            </a:r>
            <a:r>
              <a:rPr lang="vi-VN" sz="2500" dirty="0"/>
              <a:t>: </a:t>
            </a:r>
            <a:r>
              <a:rPr lang="vi-VN" sz="2500" dirty="0" smtClean="0"/>
              <a:t>vẫn </a:t>
            </a:r>
            <a:r>
              <a:rPr lang="vi-VN" sz="2500" dirty="0"/>
              <a:t>phụ thuộc vào chất lượng của dữ liệu huấn luyện và sự đa dạng </a:t>
            </a:r>
            <a:r>
              <a:rPr lang="vi-VN" sz="2500" dirty="0" smtClean="0"/>
              <a:t>SB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b="1" dirty="0"/>
              <a:t>Khó khăn trong việc xử lý các biến thể cực đoan</a:t>
            </a:r>
            <a:r>
              <a:rPr lang="vi-VN" sz="2500" dirty="0"/>
              <a:t>: </a:t>
            </a:r>
            <a:r>
              <a:rPr lang="vi-VN" sz="2500" dirty="0" smtClean="0"/>
              <a:t>biến </a:t>
            </a:r>
            <a:r>
              <a:rPr lang="vi-VN" sz="2500" dirty="0"/>
              <a:t>thể cực đoan như góc nhìn rất nghiêng hoặc ánh sáng cực kỳ yếu vẫn là một thách thức lớn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575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447800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5</a:t>
            </a:r>
            <a:r>
              <a:rPr lang="vi-VN" dirty="0" smtClean="0"/>
              <a:t>. </a:t>
            </a:r>
            <a:r>
              <a:rPr lang="en-US" dirty="0" err="1" smtClean="0"/>
              <a:t>Minchul</a:t>
            </a:r>
            <a:r>
              <a:rPr lang="en-US" dirty="0" smtClean="0"/>
              <a:t> Kim :"</a:t>
            </a:r>
            <a:r>
              <a:rPr lang="en-US" dirty="0" err="1" smtClean="0"/>
              <a:t>KeyPoint</a:t>
            </a:r>
            <a:r>
              <a:rPr lang="en-US" dirty="0" smtClean="0"/>
              <a:t> Relative Position Encoding for Face Recognition"</a:t>
            </a:r>
            <a:endParaRPr lang="en-US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5679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6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269284" cy="250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5699"/>
            <a:ext cx="8000999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/>
              <a:t>Đ</a:t>
            </a:r>
            <a:r>
              <a:rPr lang="vi-VN" sz="2500" b="1" dirty="0" smtClean="0">
                <a:effectLst/>
              </a:rPr>
              <a:t>óng góp của bài báo:</a:t>
            </a:r>
          </a:p>
          <a:p>
            <a:endParaRPr lang="vi-VN" sz="2500" b="1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 smtClean="0"/>
              <a:t>Nhận định rằng </a:t>
            </a:r>
            <a:r>
              <a:rPr lang="vi-VN" sz="2500" b="1" dirty="0" smtClean="0"/>
              <a:t>RPE</a:t>
            </a:r>
            <a:r>
              <a:rPr lang="vi-VN" sz="2500" dirty="0" smtClean="0"/>
              <a:t> (hoặc các biến thể của nó) có thể cải thiện khả năng mạnh mẽ của </a:t>
            </a:r>
            <a:r>
              <a:rPr lang="vi-VN" sz="2500" b="1" dirty="0" smtClean="0"/>
              <a:t>ViT</a:t>
            </a:r>
            <a:r>
              <a:rPr lang="vi-VN" sz="2500" dirty="0" smtClean="0"/>
              <a:t> trước các biến đổi affine chưa thấy trước.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 smtClean="0"/>
              <a:t>Phát triển </a:t>
            </a:r>
            <a:r>
              <a:rPr lang="vi-VN" sz="2500" b="1" dirty="0" smtClean="0"/>
              <a:t>Keypoint RPE (KP-RPE)</a:t>
            </a:r>
            <a:r>
              <a:rPr lang="vi-VN" sz="2500" dirty="0" smtClean="0"/>
              <a:t>, một phương pháp mới điều chỉnh động các mối quan hệ không gian trong </a:t>
            </a:r>
            <a:r>
              <a:rPr lang="vi-VN" sz="2500" b="1" dirty="0" smtClean="0"/>
              <a:t>ViT</a:t>
            </a:r>
            <a:r>
              <a:rPr lang="vi-VN" sz="2500" dirty="0" smtClean="0"/>
              <a:t> dựa trên các điểm mốc trong ảnh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 smtClean="0"/>
              <a:t>Chứng minh thực nghiệm toàn diện cho thấy hiệu quả của </a:t>
            </a:r>
            <a:r>
              <a:rPr lang="vi-VN" sz="2500" b="1" dirty="0" smtClean="0"/>
              <a:t>KP-RPE</a:t>
            </a:r>
            <a:r>
              <a:rPr lang="vi-VN" sz="2500" dirty="0" smtClean="0"/>
              <a:t>, mang lại khả năng mạnh mẽ trước các biến đổi hình học.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38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>
                <a:effectLst/>
              </a:rPr>
              <a:t>So sánh trên bộ dữ liệu chất lượng thấp và cao.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8063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Ưu điểm:</a:t>
            </a:r>
          </a:p>
          <a:p>
            <a:endParaRPr lang="vi-VN" sz="25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Xử lý tốt các biến đổi về tỷ lệ và tư </a:t>
            </a:r>
            <a:r>
              <a:rPr lang="vi-VN" sz="2800" dirty="0" smtClean="0"/>
              <a:t>thế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Tăng độ chính xác của mô hình </a:t>
            </a:r>
            <a:r>
              <a:rPr lang="vi-VN" sz="2800" dirty="0" smtClean="0"/>
              <a:t>attention-based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Khả năng tích hợp vào các mô hình </a:t>
            </a:r>
            <a:r>
              <a:rPr lang="vi-VN" sz="2800" dirty="0" smtClean="0"/>
              <a:t>hiện có.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Giảm nhiễu trong quá trình mã hóa vị trí</a:t>
            </a:r>
            <a:endParaRPr lang="vi-VN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Nhược điểm:</a:t>
            </a:r>
          </a:p>
          <a:p>
            <a:endParaRPr lang="vi-VN" sz="25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Phụ thuộc vào việc xác định </a:t>
            </a:r>
            <a:r>
              <a:rPr lang="vi-VN" sz="2800" dirty="0" smtClean="0"/>
              <a:t>keypoints.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Chi phí tính toán cao </a:t>
            </a:r>
            <a:r>
              <a:rPr lang="vi-VN" sz="2800" dirty="0" smtClean="0"/>
              <a:t>hơn.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Không hiệu quả trong trường hợp không có đủ thông tin </a:t>
            </a:r>
            <a:r>
              <a:rPr lang="vi-VN" sz="2800" dirty="0" smtClean="0"/>
              <a:t>keypoints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/>
              <a:t>Phức tạp trong triển khai</a:t>
            </a:r>
            <a:r>
              <a:rPr lang="vi-VN" sz="2800" dirty="0" smtClean="0"/>
              <a:t>: </a:t>
            </a:r>
            <a:r>
              <a:rPr lang="vi-VN" sz="2800" dirty="0"/>
              <a:t>Mặc dù KP-PRE có thể tích hợp vào các mô hình Transformer hiện có, nhưng việc triển khai nó đòi hỏi phải có kiến thức </a:t>
            </a:r>
            <a:r>
              <a:rPr lang="vi-VN" sz="2800" dirty="0" smtClean="0"/>
              <a:t>sâu.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768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447800"/>
          </a:xfrm>
        </p:spPr>
        <p:txBody>
          <a:bodyPr/>
          <a:lstStyle/>
          <a:p>
            <a:r>
              <a:rPr lang="vi-VN" b="1" dirty="0">
                <a:solidFill>
                  <a:schemeClr val="tx1"/>
                </a:solidFill>
              </a:rPr>
              <a:t>6</a:t>
            </a:r>
            <a:r>
              <a:rPr lang="vi-VN" b="1" dirty="0" smtClean="0"/>
              <a:t>. </a:t>
            </a:r>
            <a:r>
              <a:rPr lang="en-US" b="1" dirty="0"/>
              <a:t>Ensemble Learning using Transformers and Convolutional Networks for Masked Face Recognition</a:t>
            </a: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5" name="image1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3000" y="730250"/>
            <a:ext cx="678180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684213" y="5181600"/>
            <a:ext cx="7810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Mô đun </a:t>
            </a:r>
            <a:r>
              <a:rPr lang="vi-VN" sz="2500" b="1" dirty="0" smtClean="0"/>
              <a:t>MaskTheFace </a:t>
            </a:r>
            <a:r>
              <a:rPr lang="vi-VN" sz="2500" dirty="0" smtClean="0"/>
              <a:t>tận dụng bộ phát hiện điểm mốc gương mặt để phát hiện sáu điểm chính trên khuôn mặt cần thiết cho việc áp dụng khẩu trang.</a:t>
            </a:r>
            <a:endParaRPr lang="en-US" sz="2500" dirty="0" smtClean="0"/>
          </a:p>
          <a:p>
            <a:r>
              <a:rPr lang="vi-VN" sz="2500" b="1" dirty="0" smtClean="0"/>
              <a:t>  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293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229600" cy="1447800"/>
          </a:xfrm>
        </p:spPr>
        <p:txBody>
          <a:bodyPr/>
          <a:lstStyle/>
          <a:p>
            <a:r>
              <a:rPr lang="en-US" sz="3600" b="1" dirty="0" smtClean="0">
                <a:effectLst/>
              </a:rPr>
              <a:t>FPIR (False Positive Identification Rate)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980852"/>
            <a:ext cx="8610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đo lường tỷ lệ mà mô hình </a:t>
            </a:r>
            <a:r>
              <a:rPr lang="vi-VN" sz="2500" b="1" dirty="0" smtClean="0">
                <a:effectLst/>
              </a:rPr>
              <a:t>nhận diện sai</a:t>
            </a:r>
            <a:r>
              <a:rPr lang="vi-VN" sz="2500" dirty="0" smtClean="0"/>
              <a:t> một người là một cá nhân khác (tức là khi mô hình dự đoán một người là đúng danh tính, nhưng thực tế thì không phải)</a:t>
            </a:r>
            <a:endParaRPr lang="en-US" sz="25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90138" cy="1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pic>
        <p:nvPicPr>
          <p:cNvPr id="4" name="image1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2864" y="838200"/>
            <a:ext cx="7772400" cy="4343400"/>
          </a:xfrm>
          <a:prstGeom prst="rect">
            <a:avLst/>
          </a:prstGeom>
          <a:ln/>
        </p:spPr>
      </p:pic>
      <p:sp>
        <p:nvSpPr>
          <p:cNvPr id="2" name="Rectangle 1"/>
          <p:cNvSpPr/>
          <p:nvPr/>
        </p:nvSpPr>
        <p:spPr>
          <a:xfrm>
            <a:off x="228600" y="5486400"/>
            <a:ext cx="8534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/>
              <a:t>Sử dụng </a:t>
            </a:r>
            <a:r>
              <a:rPr lang="vi-VN" sz="2500" b="1" dirty="0"/>
              <a:t>2 mô hình CNN </a:t>
            </a:r>
            <a:r>
              <a:rPr lang="vi-VN" sz="2500" dirty="0"/>
              <a:t>và </a:t>
            </a:r>
            <a:r>
              <a:rPr lang="vi-VN" sz="2500" b="1" dirty="0"/>
              <a:t>2 mô hình transformer </a:t>
            </a:r>
            <a:r>
              <a:rPr lang="vi-VN" sz="2500" dirty="0"/>
              <a:t>sau đó sử dụng kỹ thuật </a:t>
            </a:r>
            <a:r>
              <a:rPr lang="vi-VN" sz="2500" b="1" dirty="0"/>
              <a:t>bỏ phiếu đa số</a:t>
            </a:r>
            <a:r>
              <a:rPr lang="vi-VN" sz="2500" dirty="0"/>
              <a:t> để đưa ra dự đoán cuối cùng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407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2440" y="1143000"/>
            <a:ext cx="7620000" cy="51815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77283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Ưu điểm:</a:t>
            </a:r>
            <a:endParaRPr lang="vi-VN" sz="2500" b="1" dirty="0">
              <a:solidFill>
                <a:srgbClr val="FF0000"/>
              </a:solidFill>
            </a:endParaRPr>
          </a:p>
          <a:p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/>
              <a:t>Độ chính xác cao</a:t>
            </a:r>
            <a:r>
              <a:rPr lang="vi-VN" sz="2500" dirty="0" smtClean="0"/>
              <a:t>: lên </a:t>
            </a:r>
            <a:r>
              <a:rPr lang="vi-VN" sz="2500" dirty="0"/>
              <a:t>tới 92% </a:t>
            </a:r>
            <a:r>
              <a:rPr lang="vi-VN" sz="2500" dirty="0" smtClean="0"/>
              <a:t>có khẩu trang.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5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 smtClean="0"/>
              <a:t>Sử </a:t>
            </a:r>
            <a:r>
              <a:rPr lang="vi-VN" sz="2500" b="1" dirty="0"/>
              <a:t>dụng phương pháp học tập tập hợp </a:t>
            </a:r>
            <a:r>
              <a:rPr lang="vi-VN" sz="2500" b="1" dirty="0" smtClean="0"/>
              <a:t>(ensemble </a:t>
            </a:r>
            <a:r>
              <a:rPr lang="vi-VN" sz="2500" b="1" dirty="0"/>
              <a:t>learning)</a:t>
            </a:r>
            <a:r>
              <a:rPr lang="vi-VN" sz="2500" dirty="0"/>
              <a:t>: </a:t>
            </a:r>
            <a:r>
              <a:rPr lang="vi-VN" sz="2500" dirty="0" smtClean="0"/>
              <a:t>cải </a:t>
            </a:r>
            <a:r>
              <a:rPr lang="vi-VN" sz="2500" dirty="0"/>
              <a:t>thiện độ chính xác và độ tin cậy của hệ thống</a:t>
            </a:r>
            <a:r>
              <a:rPr lang="vi-VN" sz="2500" dirty="0" smtClean="0"/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5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 smtClean="0"/>
              <a:t>Tối </a:t>
            </a:r>
            <a:r>
              <a:rPr lang="vi-VN" sz="2500" b="1" dirty="0"/>
              <a:t>ưu hóa từ các mô hình đã được huấn luyện trước</a:t>
            </a:r>
            <a:r>
              <a:rPr lang="vi-VN" sz="2500" dirty="0"/>
              <a:t>: </a:t>
            </a:r>
            <a:r>
              <a:rPr lang="vi-VN" sz="2500" dirty="0" smtClean="0"/>
              <a:t>mà </a:t>
            </a:r>
            <a:r>
              <a:rPr lang="vi-VN" sz="2500" dirty="0"/>
              <a:t>không cần huấn luyện từ đầu</a:t>
            </a:r>
            <a:r>
              <a:rPr lang="vi-VN" sz="2500" dirty="0" smtClean="0"/>
              <a:t>.</a:t>
            </a:r>
          </a:p>
          <a:p>
            <a:pPr lvl="0"/>
            <a:endParaRPr lang="vi-VN" sz="25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 smtClean="0"/>
              <a:t>Khả </a:t>
            </a:r>
            <a:r>
              <a:rPr lang="vi-VN" sz="2500" b="1" dirty="0"/>
              <a:t>năng xử lý khuôn mặt bị che </a:t>
            </a:r>
            <a:r>
              <a:rPr lang="vi-VN" sz="2500" b="1" dirty="0" smtClean="0"/>
              <a:t>khuất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5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vi-VN" sz="2500" b="1" dirty="0" smtClean="0"/>
              <a:t>Tính </a:t>
            </a:r>
            <a:r>
              <a:rPr lang="vi-VN" sz="2500" b="1" dirty="0"/>
              <a:t>khả thi trong thực </a:t>
            </a:r>
            <a:r>
              <a:rPr lang="vi-VN" sz="2500" b="1" dirty="0" smtClean="0"/>
              <a:t>tế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938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Nhược điểm:</a:t>
            </a:r>
            <a:endParaRPr lang="vi-VN" sz="2500" b="1" dirty="0">
              <a:solidFill>
                <a:srgbClr val="FF0000"/>
              </a:solidFill>
            </a:endParaRPr>
          </a:p>
          <a:p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/>
              <a:t>Phụ thuộc vào chất lượng dữ </a:t>
            </a:r>
            <a:r>
              <a:rPr lang="vi-VN" sz="2800" b="1" dirty="0" smtClean="0"/>
              <a:t>liệu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8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 smtClean="0"/>
              <a:t>Tính </a:t>
            </a:r>
            <a:r>
              <a:rPr lang="vi-VN" sz="2800" b="1" dirty="0"/>
              <a:t>phức tạp của mô </a:t>
            </a:r>
            <a:r>
              <a:rPr lang="vi-VN" sz="2800" b="1" dirty="0" smtClean="0"/>
              <a:t>hình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8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 smtClean="0"/>
              <a:t>Khó </a:t>
            </a:r>
            <a:r>
              <a:rPr lang="vi-VN" sz="2800" b="1" dirty="0"/>
              <a:t>khăn trong việc xử lý các biến thể khác nhau của khẩu </a:t>
            </a:r>
            <a:r>
              <a:rPr lang="vi-VN" sz="2800" b="1" dirty="0" smtClean="0"/>
              <a:t>trang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8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 smtClean="0"/>
              <a:t>Chưa </a:t>
            </a:r>
            <a:r>
              <a:rPr lang="vi-VN" sz="2800" b="1" dirty="0"/>
              <a:t>hoàn toàn giải quyết vấn đề nhận diện cảm </a:t>
            </a:r>
            <a:r>
              <a:rPr lang="vi-VN" sz="2800" b="1" dirty="0" smtClean="0"/>
              <a:t>xúc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vi-VN" sz="28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800" b="1" dirty="0" smtClean="0"/>
              <a:t>Khả </a:t>
            </a:r>
            <a:r>
              <a:rPr lang="vi-VN" sz="2800" b="1" dirty="0"/>
              <a:t>năng mở </a:t>
            </a:r>
            <a:r>
              <a:rPr lang="vi-VN" sz="2800" b="1" dirty="0" smtClean="0"/>
              <a:t>rộng hạn chế</a:t>
            </a:r>
            <a:endParaRPr lang="vi-VN" sz="1400" dirty="0" smtClean="0"/>
          </a:p>
        </p:txBody>
      </p:sp>
    </p:spTree>
    <p:extLst>
      <p:ext uri="{BB962C8B-B14F-4D97-AF65-F5344CB8AC3E}">
        <p14:creationId xmlns:p14="http://schemas.microsoft.com/office/powerpoint/2010/main" val="276669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447800"/>
          </a:xfrm>
        </p:spPr>
        <p:txBody>
          <a:bodyPr/>
          <a:lstStyle/>
          <a:p>
            <a:r>
              <a:rPr lang="vi-VN" b="1" dirty="0" smtClean="0">
                <a:solidFill>
                  <a:schemeClr val="tx1"/>
                </a:solidFill>
              </a:rPr>
              <a:t>7</a:t>
            </a:r>
            <a:r>
              <a:rPr lang="vi-VN" dirty="0" smtClean="0"/>
              <a:t>. </a:t>
            </a:r>
            <a:r>
              <a:rPr lang="en-US" sz="5000" dirty="0" err="1" smtClean="0">
                <a:solidFill>
                  <a:srgbClr val="FF0000"/>
                </a:solidFill>
              </a:rPr>
              <a:t>SwinFace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 Multi-task Transformer for Face Recognition, Expression Recognition, Age Estimation and Attribute Estimation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03960" y="990600"/>
            <a:ext cx="6400800" cy="51628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4373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.jpg"/>
          <p:cNvPicPr/>
          <p:nvPr/>
        </p:nvPicPr>
        <p:blipFill rotWithShape="1">
          <a:blip r:embed="rId2"/>
          <a:srcRect t="8761"/>
          <a:stretch/>
        </p:blipFill>
        <p:spPr>
          <a:xfrm>
            <a:off x="762000" y="795528"/>
            <a:ext cx="7010400" cy="59037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70613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58419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/>
              <a:t> </a:t>
            </a: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/>
              <a:t>Đây là mô hình đa nhiệm đầu tiên </a:t>
            </a:r>
            <a:r>
              <a:rPr lang="vi-VN" sz="2500" dirty="0">
                <a:solidFill>
                  <a:srgbClr val="FF0000"/>
                </a:solidFill>
              </a:rPr>
              <a:t>giải quyết đồng thời</a:t>
            </a:r>
            <a:r>
              <a:rPr lang="vi-VN" sz="2500" dirty="0"/>
              <a:t> một tập hợp đa dạng các nhiệm vụ phân tích </a:t>
            </a:r>
            <a:r>
              <a:rPr lang="vi-VN" sz="2500" dirty="0" smtClean="0"/>
              <a:t>và </a:t>
            </a:r>
            <a:r>
              <a:rPr lang="vi-VN" sz="2500" dirty="0"/>
              <a:t>nhận diện bằng cách sử dụng </a:t>
            </a:r>
            <a:r>
              <a:rPr lang="vi-VN" sz="2500" dirty="0">
                <a:solidFill>
                  <a:srgbClr val="FF0000"/>
                </a:solidFill>
              </a:rPr>
              <a:t>một</a:t>
            </a:r>
            <a:r>
              <a:rPr lang="vi-VN" sz="2500" dirty="0"/>
              <a:t> </a:t>
            </a:r>
            <a:r>
              <a:rPr lang="vi-VN" sz="2500" dirty="0">
                <a:solidFill>
                  <a:srgbClr val="FF0000"/>
                </a:solidFill>
              </a:rPr>
              <a:t>transformer duy nhất</a:t>
            </a:r>
            <a:r>
              <a:rPr lang="vi-VN" sz="2500" dirty="0"/>
              <a:t>.</a:t>
            </a: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 smtClean="0"/>
              <a:t>Đề </a:t>
            </a:r>
            <a:r>
              <a:rPr lang="vi-VN" sz="2500" dirty="0"/>
              <a:t>xuất mô-đun Chú Ý Kênh Đa Cấp (MLCA) để xử lý xung đột trích xuất đặc trưng của backbone và lựa chọn đặc trưng của subnets</a:t>
            </a:r>
            <a:r>
              <a:rPr lang="vi-VN" sz="25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/>
              <a:t> </a:t>
            </a:r>
            <a:r>
              <a:rPr lang="vi-VN" sz="2500" dirty="0" smtClean="0"/>
              <a:t>Mô </a:t>
            </a:r>
            <a:r>
              <a:rPr lang="vi-VN" sz="2500" dirty="0"/>
              <a:t>hình đề xuất đạt độ chính xác </a:t>
            </a:r>
            <a:r>
              <a:rPr lang="vi-VN" sz="2500" dirty="0">
                <a:solidFill>
                  <a:srgbClr val="FF0000"/>
                </a:solidFill>
              </a:rPr>
              <a:t>90.97% </a:t>
            </a:r>
            <a:r>
              <a:rPr lang="vi-VN" sz="2500" dirty="0"/>
              <a:t>trên RAF-DB…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38425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58419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/>
              <a:t>Ưu điểm của mô hình SwinFace:</a:t>
            </a:r>
            <a:endParaRPr lang="en-US" sz="2500" dirty="0"/>
          </a:p>
          <a:p>
            <a:r>
              <a:rPr lang="vi-VN" sz="2500" dirty="0"/>
              <a:t> </a:t>
            </a: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/>
              <a:t> </a:t>
            </a:r>
            <a:r>
              <a:rPr lang="vi-VN" sz="2500" dirty="0" smtClean="0">
                <a:solidFill>
                  <a:srgbClr val="FF0000"/>
                </a:solidFill>
              </a:rPr>
              <a:t>Hiệu </a:t>
            </a:r>
            <a:r>
              <a:rPr lang="vi-VN" sz="2500" dirty="0">
                <a:solidFill>
                  <a:srgbClr val="FF0000"/>
                </a:solidFill>
              </a:rPr>
              <a:t>suất cao </a:t>
            </a:r>
            <a:r>
              <a:rPr lang="vi-VN" sz="2500" dirty="0"/>
              <a:t>trên nhiều nhiệm vụ phân tích khuôn </a:t>
            </a:r>
            <a:r>
              <a:rPr lang="vi-VN" sz="2500" dirty="0" smtClean="0"/>
              <a:t>mặt.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 smtClean="0"/>
              <a:t> Tận </a:t>
            </a:r>
            <a:r>
              <a:rPr lang="vi-VN" sz="2500" dirty="0"/>
              <a:t>dụng sự tương tác giữa các nhiệm vụ để cải thiện độ chính xác và </a:t>
            </a:r>
            <a:r>
              <a:rPr lang="vi-VN" sz="2500" dirty="0">
                <a:solidFill>
                  <a:srgbClr val="FF0000"/>
                </a:solidFill>
              </a:rPr>
              <a:t>giảm thời gian huấn </a:t>
            </a:r>
            <a:r>
              <a:rPr lang="vi-VN" sz="2500" dirty="0" smtClean="0">
                <a:solidFill>
                  <a:srgbClr val="FF0000"/>
                </a:solidFill>
              </a:rPr>
              <a:t>luyện.</a:t>
            </a:r>
            <a:endParaRPr lang="en-US" sz="25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/>
              <a:t>Sử dụng backbone chung giúp </a:t>
            </a:r>
            <a:r>
              <a:rPr lang="vi-VN" sz="2500" dirty="0">
                <a:solidFill>
                  <a:srgbClr val="FF0000"/>
                </a:solidFill>
              </a:rPr>
              <a:t>giảm thiểu chi phí tính toán</a:t>
            </a:r>
            <a:r>
              <a:rPr lang="vi-VN" sz="2500" dirty="0"/>
              <a:t> và tăng hiệu quả sử dụng dữ </a:t>
            </a:r>
            <a:r>
              <a:rPr lang="vi-VN" sz="2500" dirty="0" smtClean="0"/>
              <a:t>liệu.</a:t>
            </a: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dirty="0"/>
              <a:t>Mô-đun </a:t>
            </a:r>
            <a:r>
              <a:rPr lang="vi-VN" sz="2500" b="1" dirty="0" smtClean="0"/>
              <a:t>MLCA</a:t>
            </a:r>
            <a:r>
              <a:rPr lang="vi-VN" sz="2500" dirty="0" smtClean="0"/>
              <a:t> cho </a:t>
            </a:r>
            <a:r>
              <a:rPr lang="vi-VN" sz="2500" dirty="0"/>
              <a:t>phép các subnet thích ứng lựa chọn đặc trưng phù hợp với từng nhiệm vụ, giải quyết vấn đề xung đột giữa các nhiệm </a:t>
            </a:r>
            <a:r>
              <a:rPr lang="vi-VN" sz="2500" dirty="0" smtClean="0"/>
              <a:t>vụ.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66356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58419"/>
            <a:ext cx="8534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/>
              <a:t> </a:t>
            </a: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/>
              <a:t>Đây là mô hình đa nhiệm đầu tiên </a:t>
            </a:r>
            <a:r>
              <a:rPr lang="vi-VN" sz="2500" dirty="0">
                <a:solidFill>
                  <a:srgbClr val="FF0000"/>
                </a:solidFill>
              </a:rPr>
              <a:t>giải quyết đồng thời</a:t>
            </a:r>
            <a:r>
              <a:rPr lang="vi-VN" sz="2500" dirty="0"/>
              <a:t> một tập hợp đa dạng các nhiệm vụ phân tích </a:t>
            </a:r>
            <a:r>
              <a:rPr lang="vi-VN" sz="2500" dirty="0" smtClean="0"/>
              <a:t>và </a:t>
            </a:r>
            <a:r>
              <a:rPr lang="vi-VN" sz="2500" dirty="0"/>
              <a:t>nhận diện bằng cách sử dụng </a:t>
            </a:r>
            <a:r>
              <a:rPr lang="vi-VN" sz="2500" dirty="0">
                <a:solidFill>
                  <a:srgbClr val="FF0000"/>
                </a:solidFill>
              </a:rPr>
              <a:t>một</a:t>
            </a:r>
            <a:r>
              <a:rPr lang="vi-VN" sz="2500" dirty="0"/>
              <a:t> </a:t>
            </a:r>
            <a:r>
              <a:rPr lang="vi-VN" sz="2500" dirty="0">
                <a:solidFill>
                  <a:srgbClr val="FF0000"/>
                </a:solidFill>
              </a:rPr>
              <a:t>transformer duy nhất</a:t>
            </a:r>
            <a:r>
              <a:rPr lang="vi-VN" sz="2500" dirty="0"/>
              <a:t>.</a:t>
            </a: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endParaRPr lang="en-US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 smtClean="0"/>
              <a:t>Đề </a:t>
            </a:r>
            <a:r>
              <a:rPr lang="vi-VN" sz="2500" dirty="0"/>
              <a:t>xuất mô-đun Chú Ý Kênh Đa Cấp (MLCA) để xử lý xung đột trích xuất đặc trưng của backbone và lựa chọn đặc trưng của subnets</a:t>
            </a:r>
            <a:r>
              <a:rPr lang="vi-VN" sz="25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500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500" dirty="0"/>
              <a:t> </a:t>
            </a:r>
            <a:r>
              <a:rPr lang="vi-VN" sz="2500" dirty="0" smtClean="0"/>
              <a:t>Mô </a:t>
            </a:r>
            <a:r>
              <a:rPr lang="vi-VN" sz="2500" dirty="0"/>
              <a:t>hình đề xuất đạt độ chính xác </a:t>
            </a:r>
            <a:r>
              <a:rPr lang="vi-VN" sz="2500" dirty="0">
                <a:solidFill>
                  <a:srgbClr val="FF0000"/>
                </a:solidFill>
              </a:rPr>
              <a:t>90.97% </a:t>
            </a:r>
            <a:r>
              <a:rPr lang="vi-VN" sz="2500" dirty="0"/>
              <a:t>trên RAF-DB…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663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effectLst/>
              </a:rPr>
              <a:t>FNIR (False Negative Identification Rate)</a:t>
            </a:r>
            <a:endParaRPr lang="en-US" sz="3600" i="1" dirty="0" smtClean="0">
              <a:latin typeface="Bahnschrift Light" pitchFamily="34" charset="0"/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980852"/>
            <a:ext cx="8610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đo lường tỷ lệ mà mô hình </a:t>
            </a:r>
            <a:r>
              <a:rPr lang="vi-VN" sz="2500" b="1" dirty="0" smtClean="0">
                <a:effectLst/>
              </a:rPr>
              <a:t>không nhận diện được đúng</a:t>
            </a:r>
            <a:r>
              <a:rPr lang="vi-VN" sz="2500" dirty="0" smtClean="0"/>
              <a:t> một người (tức là khi mô hình không nhận ra được cá nhân đó mặc dù họ đã có mặt trong tập huấn luyện)</a:t>
            </a:r>
            <a:endParaRPr lang="en-US" sz="25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" y="3886200"/>
            <a:ext cx="8250238" cy="19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447800"/>
          </a:xfrm>
        </p:spPr>
        <p:txBody>
          <a:bodyPr/>
          <a:lstStyle/>
          <a:p>
            <a:r>
              <a:rPr lang="vi-VN" b="1" dirty="0" smtClean="0">
                <a:solidFill>
                  <a:schemeClr val="tx1"/>
                </a:solidFill>
              </a:rPr>
              <a:t>8</a:t>
            </a:r>
            <a:r>
              <a:rPr lang="vi-VN" b="1" dirty="0" smtClean="0"/>
              <a:t>. 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CFormerFaceNet</a:t>
            </a:r>
            <a:r>
              <a:rPr lang="en-US" b="1" dirty="0" smtClean="0">
                <a:effectLst/>
              </a:rPr>
              <a:t>: Efficient Lightweight Network Merging CNN and Transformer for Face Recognition</a:t>
            </a:r>
            <a:endParaRPr lang="en-US" b="1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299895"/>
            <a:ext cx="8305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Ưu điểm:</a:t>
            </a:r>
          </a:p>
          <a:p>
            <a:endParaRPr lang="vi-VN" sz="25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Tính linh hoạt và khả năng nắm bắt mối quan hệ toàn cục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Hiệu quả trong việc xử lý đa tỷ lệ và sự khác biệt về tư thế (pose) và tuổi tác (age)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Số lượng tham số ít và hiệu quả tính toán cao</a:t>
            </a:r>
            <a:endParaRPr lang="vi-VN" sz="2500" dirty="0">
              <a:solidFill>
                <a:srgbClr val="FF0000"/>
              </a:solidFill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069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Nhược điểm:</a:t>
            </a:r>
          </a:p>
          <a:p>
            <a:endParaRPr lang="vi-VN" sz="2500" b="1" dirty="0">
              <a:solidFill>
                <a:srgbClr val="FF0000"/>
              </a:solidFill>
            </a:endParaRPr>
          </a:p>
          <a:p>
            <a:endParaRPr lang="vi-VN" sz="25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Chi</a:t>
            </a:r>
            <a:r>
              <a:rPr lang="vi-VN" sz="2800" b="1" dirty="0" smtClean="0">
                <a:effectLst/>
              </a:rPr>
              <a:t> </a:t>
            </a:r>
            <a:r>
              <a:rPr lang="vi-VN" sz="2800" dirty="0" smtClean="0">
                <a:effectLst/>
              </a:rPr>
              <a:t>phí tính toán của cơ chế tự chú ý (self-attention)</a:t>
            </a: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vi-VN" sz="28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/>
              <a:t>Khó khăn trong việc huấn luyện với lượng dữ liệu lớn.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vi-VN" sz="2800" dirty="0" smtClean="0"/>
              <a:t>Hiệu suất chưa vượt trội hơn hoàn toàn so với CNN.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8959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14600"/>
            <a:ext cx="8229600" cy="1447800"/>
          </a:xfrm>
        </p:spPr>
        <p:txBody>
          <a:bodyPr/>
          <a:lstStyle/>
          <a:p>
            <a:r>
              <a:rPr lang="vi-VN" b="1" dirty="0">
                <a:solidFill>
                  <a:schemeClr val="tx1"/>
                </a:solidFill>
              </a:rPr>
              <a:t>9</a:t>
            </a:r>
            <a:r>
              <a:rPr lang="vi-VN" b="1" dirty="0" smtClean="0"/>
              <a:t>. 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EdgeFace</a:t>
            </a:r>
            <a:r>
              <a:rPr lang="en-US" b="1" dirty="0" smtClean="0">
                <a:effectLst/>
              </a:rPr>
              <a:t>: Efficient Face Recognition Model for Edge Devices</a:t>
            </a:r>
            <a:endParaRPr lang="en-US" b="1" dirty="0"/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Ưu điểm:</a:t>
            </a:r>
          </a:p>
          <a:p>
            <a:endParaRPr lang="vi-VN" sz="25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Tính toàn cục của thông tin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S</a:t>
            </a:r>
            <a:r>
              <a:rPr lang="en-US" sz="2800" dirty="0" smtClean="0">
                <a:effectLst/>
              </a:rPr>
              <a:t>ự </a:t>
            </a:r>
            <a:r>
              <a:rPr lang="en-US" sz="2800" dirty="0" err="1" smtClean="0">
                <a:effectLst/>
              </a:rPr>
              <a:t>kết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hợp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tốt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với</a:t>
            </a:r>
            <a:r>
              <a:rPr lang="en-US" sz="2800" dirty="0" smtClean="0">
                <a:effectLst/>
              </a:rPr>
              <a:t> CNN</a:t>
            </a:r>
            <a:endParaRPr lang="vi-VN" sz="2800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effectLst/>
              </a:rPr>
              <a:t>Hiệu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suất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cao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với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ít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tham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số</a:t>
            </a:r>
            <a:endParaRPr lang="vi-VN" sz="2800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Tối ưu hóa tài nguyên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261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803403" y="231129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3058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 smtClean="0">
                <a:solidFill>
                  <a:srgbClr val="FF0000"/>
                </a:solidFill>
              </a:rPr>
              <a:t>Nhược điểm:</a:t>
            </a:r>
          </a:p>
          <a:p>
            <a:endParaRPr lang="vi-VN" sz="25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Độ phức tạp tính toán</a:t>
            </a:r>
            <a:r>
              <a:rPr lang="vi-VN" sz="2800" dirty="0" smtClean="0"/>
              <a:t>: Dù đã được tối ưu hóa.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vi-VN" sz="2800" dirty="0" smtClean="0">
                <a:effectLst/>
              </a:rPr>
              <a:t>Thử nghiệm chỉ giới hạn trong môi trường FR.</a:t>
            </a:r>
          </a:p>
          <a:p>
            <a:pPr marL="342900" indent="-342900">
              <a:buFont typeface="Arial" pitchFamily="34" charset="0"/>
              <a:buChar char="•"/>
            </a:pPr>
            <a:endParaRPr lang="vi-VN" sz="2800" dirty="0" smtClean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effectLst/>
              </a:rPr>
              <a:t>Giảm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hiệu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suất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khi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giảm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tham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số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quá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mức</a:t>
            </a:r>
            <a:r>
              <a:rPr lang="vi-VN" sz="2800" dirty="0" smtClean="0">
                <a:effectLst/>
              </a:rPr>
              <a:t>.</a:t>
            </a:r>
            <a:endParaRPr lang="vi-VN" sz="2500" dirty="0">
              <a:solidFill>
                <a:srgbClr val="FF0000"/>
              </a:solidFill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891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1. </a:t>
            </a:r>
            <a:r>
              <a:rPr lang="vi-VN" sz="3600" b="1" dirty="0" smtClean="0"/>
              <a:t>Face </a:t>
            </a:r>
            <a:r>
              <a:rPr lang="vi-VN" sz="3600" b="1" dirty="0"/>
              <a:t>Transformer for </a:t>
            </a:r>
            <a:r>
              <a:rPr lang="vi-VN" sz="3600" b="1" dirty="0" smtClean="0"/>
              <a:t>Recognition</a:t>
            </a:r>
            <a:r>
              <a:rPr lang="en-US" sz="3600" b="1" dirty="0" smtClean="0"/>
              <a:t> </a:t>
            </a:r>
            <a:r>
              <a:rPr lang="vi-VN" sz="3600" i="1" dirty="0"/>
              <a:t>Yaoyao Zhong, Weihong Deng </a:t>
            </a:r>
            <a:endParaRPr lang="en-US" sz="3600" i="1" dirty="0" smtClean="0">
              <a:latin typeface="Bahnschrift Light" pitchFamily="34" charset="0"/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50338"/>
            <a:ext cx="8610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N</a:t>
            </a:r>
            <a:r>
              <a:rPr lang="vi-VN" sz="2500" b="1" dirty="0" smtClean="0"/>
              <a:t>hóm </a:t>
            </a:r>
            <a:r>
              <a:rPr lang="vi-VN" sz="2500" b="1" dirty="0"/>
              <a:t>tác giả đã chứng minh </a:t>
            </a:r>
            <a:r>
              <a:rPr lang="vi-VN" sz="2500" b="1" dirty="0" smtClean="0"/>
              <a:t>rằng</a:t>
            </a:r>
            <a:r>
              <a:rPr lang="en-US" sz="2500" b="1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vi-VN" sz="2500" b="1" dirty="0" smtClean="0"/>
              <a:t>Tập </a:t>
            </a:r>
            <a:r>
              <a:rPr lang="vi-VN" sz="2500" b="1" dirty="0"/>
              <a:t>dữ liệu </a:t>
            </a:r>
            <a:r>
              <a:rPr lang="vi-VN" sz="2500" b="1" dirty="0" smtClean="0"/>
              <a:t>nhỏ</a:t>
            </a:r>
            <a:r>
              <a:rPr lang="en-US" sz="2500" b="1" dirty="0" smtClean="0"/>
              <a:t>: </a:t>
            </a:r>
            <a:r>
              <a:rPr lang="vi-VN" sz="2500" dirty="0" smtClean="0"/>
              <a:t>Transformer </a:t>
            </a:r>
            <a:r>
              <a:rPr lang="vi-VN" sz="2500" dirty="0"/>
              <a:t>không hoạt động tốt </a:t>
            </a:r>
            <a:r>
              <a:rPr lang="vi-VN" sz="2500" dirty="0" smtClean="0"/>
              <a:t>bằng</a:t>
            </a:r>
            <a:r>
              <a:rPr lang="en-US" sz="2500" dirty="0" smtClean="0"/>
              <a:t> CNN. </a:t>
            </a:r>
            <a:r>
              <a:rPr lang="vi-VN" sz="2500" dirty="0" smtClean="0"/>
              <a:t>Điều </a:t>
            </a:r>
            <a:r>
              <a:rPr lang="vi-VN" sz="2500" dirty="0"/>
              <a:t>này cho thấy mô hình Transformer cần một lượng lớn dữ liệu để phát huy hiệu quả.</a:t>
            </a:r>
            <a:endParaRPr lang="en-US" sz="25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vi-VN" sz="2500" b="1" dirty="0"/>
              <a:t>Tập dữ liệu lớn</a:t>
            </a:r>
            <a:r>
              <a:rPr lang="vi-VN" sz="2500" dirty="0"/>
              <a:t>: Khi huấn luyện trên tập dữ liệu lớn như </a:t>
            </a:r>
            <a:r>
              <a:rPr lang="vi-VN" sz="2500" b="1" dirty="0"/>
              <a:t>MS-Celeb-1M</a:t>
            </a:r>
            <a:r>
              <a:rPr lang="vi-VN" sz="2500" dirty="0"/>
              <a:t>, Transformer đạt được hiệu suất gần tương đương với ResNet-100 về độ chính xác và số lượng tham số.</a:t>
            </a:r>
            <a:endParaRPr lang="en-US" sz="2500" dirty="0"/>
          </a:p>
          <a:p>
            <a:pPr marL="285750" indent="-285750">
              <a:buFont typeface="Arial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72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1. </a:t>
            </a:r>
            <a:r>
              <a:rPr lang="vi-VN" sz="3600" b="1" dirty="0" smtClean="0"/>
              <a:t>Face </a:t>
            </a:r>
            <a:r>
              <a:rPr lang="vi-VN" sz="3600" b="1" dirty="0"/>
              <a:t>Transformer for </a:t>
            </a:r>
            <a:r>
              <a:rPr lang="vi-VN" sz="3600" b="1" dirty="0" smtClean="0"/>
              <a:t>Recognition</a:t>
            </a:r>
            <a:r>
              <a:rPr lang="en-US" sz="3600" b="1" dirty="0" smtClean="0"/>
              <a:t> </a:t>
            </a:r>
            <a:r>
              <a:rPr lang="vi-VN" sz="3600" i="1" dirty="0"/>
              <a:t>Yaoyao Zhong, Weihong Deng </a:t>
            </a:r>
            <a:endParaRPr lang="en-US" sz="3600" i="1" dirty="0" smtClean="0">
              <a:latin typeface="Bahnschrift Light" pitchFamily="34" charset="0"/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50338"/>
            <a:ext cx="86106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/>
              <a:t>Kỹ thuật chồng lấn patch</a:t>
            </a:r>
            <a:r>
              <a:rPr lang="vi-VN" sz="2800" dirty="0" smtClean="0"/>
              <a:t>:</a:t>
            </a:r>
            <a:endParaRPr lang="en-US" sz="2500" b="1" dirty="0" smtClean="0"/>
          </a:p>
          <a:p>
            <a:endParaRPr lang="en-US" sz="2500" dirty="0"/>
          </a:p>
        </p:txBody>
      </p:sp>
      <p:pic>
        <p:nvPicPr>
          <p:cNvPr id="5" name="image16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81200" y="3200400"/>
            <a:ext cx="5486400" cy="2667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255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447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1. </a:t>
            </a:r>
            <a:r>
              <a:rPr lang="vi-VN" sz="3600" b="1" dirty="0" smtClean="0"/>
              <a:t>Face </a:t>
            </a:r>
            <a:r>
              <a:rPr lang="vi-VN" sz="3600" b="1" dirty="0"/>
              <a:t>Transformer for </a:t>
            </a:r>
            <a:r>
              <a:rPr lang="vi-VN" sz="3600" b="1" dirty="0" smtClean="0"/>
              <a:t>Recognition</a:t>
            </a:r>
            <a:r>
              <a:rPr lang="en-US" sz="3600" b="1" dirty="0" smtClean="0"/>
              <a:t> </a:t>
            </a:r>
            <a:r>
              <a:rPr lang="vi-VN" sz="3600" i="1" dirty="0"/>
              <a:t>Yaoyao Zhong, Weihong Deng </a:t>
            </a:r>
            <a:endParaRPr lang="en-US" sz="3600" i="1" dirty="0" smtClean="0">
              <a:latin typeface="Bahnschrift Light" pitchFamily="34" charset="0"/>
            </a:endParaRPr>
          </a:p>
        </p:txBody>
      </p:sp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50338"/>
            <a:ext cx="8610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Đánh giá của nhóm tác giả:</a:t>
            </a:r>
            <a:endParaRPr lang="en-US" sz="2500" b="1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/>
              <a:t>Hiệu suất: </a:t>
            </a:r>
            <a:r>
              <a:rPr lang="vi-VN" sz="2500" dirty="0"/>
              <a:t>Trên tập dữ liệu lớn, mô hình Transformer có hiệu suất cạnh tranh với các mô hình CNN như ResNet, đặc biệt khi sử dụng kỹ thuật chồng lấn </a:t>
            </a:r>
            <a:r>
              <a:rPr lang="vi-VN" sz="2500" dirty="0" smtClean="0"/>
              <a:t>patch</a:t>
            </a:r>
            <a:endParaRPr lang="en-US" sz="25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en-US" sz="25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vi-VN" sz="2500" b="1" dirty="0" smtClean="0"/>
              <a:t>khả </a:t>
            </a:r>
            <a:r>
              <a:rPr lang="vi-VN" sz="2500" b="1" dirty="0"/>
              <a:t>năng chịu đựng các tác nhân gây </a:t>
            </a:r>
            <a:r>
              <a:rPr lang="vi-VN" sz="2500" b="1" dirty="0" smtClean="0"/>
              <a:t>nhiễu</a:t>
            </a:r>
            <a:r>
              <a:rPr lang="en-US" sz="2500" b="1" dirty="0" smtClean="0"/>
              <a:t> </a:t>
            </a:r>
            <a:r>
              <a:rPr lang="vi-VN" sz="2500" b="1" dirty="0" smtClean="0"/>
              <a:t>không </a:t>
            </a:r>
            <a:r>
              <a:rPr lang="vi-VN" sz="2500" b="1" dirty="0"/>
              <a:t>tốt</a:t>
            </a:r>
            <a:r>
              <a:rPr lang="vi-VN" sz="2500" dirty="0"/>
              <a:t> bằng CNN trong việc xử lý hình ảnh bị che </a:t>
            </a:r>
            <a:r>
              <a:rPr lang="vi-VN" sz="2500" dirty="0" smtClean="0"/>
              <a:t>khuất</a:t>
            </a:r>
            <a:endParaRPr lang="en-US" sz="25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en-US" sz="25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 smtClean="0"/>
              <a:t>Khả </a:t>
            </a:r>
            <a:r>
              <a:rPr lang="vi-VN" sz="2500" b="1" dirty="0"/>
              <a:t>năng mở </a:t>
            </a:r>
            <a:r>
              <a:rPr lang="vi-VN" sz="2500" b="1" dirty="0" smtClean="0"/>
              <a:t>rộng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tốt</a:t>
            </a:r>
            <a:r>
              <a:rPr lang="en-US" sz="2500" b="1" dirty="0" smtClean="0"/>
              <a:t>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626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84213" y="2273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Bahnschrift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610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/>
              <a:t>Mô hình hóa thông tin liên vùng</a:t>
            </a:r>
            <a:r>
              <a:rPr lang="vi-VN" sz="2500" dirty="0"/>
              <a:t>: Với cơ chế tự chú ý, Transformer có khả năng mô hình hóa mối quan hệ giữa các vùng trong ảnh khuôn mặt </a:t>
            </a:r>
            <a:r>
              <a:rPr lang="vi-VN" sz="2500" dirty="0" smtClean="0"/>
              <a:t>tốt </a:t>
            </a:r>
            <a:r>
              <a:rPr lang="vi-VN" sz="2500" dirty="0"/>
              <a:t>hơn so với </a:t>
            </a:r>
            <a:r>
              <a:rPr lang="vi-VN" sz="2500" dirty="0" smtClean="0"/>
              <a:t>CNN </a:t>
            </a:r>
            <a:r>
              <a:rPr lang="vi-VN" sz="2500" i="1" dirty="0" smtClean="0"/>
              <a:t>(chồng </a:t>
            </a:r>
            <a:r>
              <a:rPr lang="vi-VN" sz="2500" i="1" dirty="0"/>
              <a:t>lấn </a:t>
            </a:r>
            <a:r>
              <a:rPr lang="vi-VN" sz="2500" i="1" dirty="0" smtClean="0"/>
              <a:t>patch)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vi-VN" sz="2500" i="1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 smtClean="0"/>
              <a:t>Khả </a:t>
            </a:r>
            <a:r>
              <a:rPr lang="vi-VN" sz="2500" b="1" dirty="0"/>
              <a:t>năng học tốt với dữ liệu lớn</a:t>
            </a:r>
            <a:r>
              <a:rPr lang="vi-VN" sz="2500" dirty="0"/>
              <a:t>: Khi huấn luyện với các tập dữ liệu lớn, mô hình Transformer có thể cạnh tranh về độ chính xác so với CNN với cùng số lượng tham số</a:t>
            </a:r>
            <a:r>
              <a:rPr lang="vi-VN" sz="250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5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500" b="1" dirty="0"/>
              <a:t>Phân tích vùng chú ý</a:t>
            </a:r>
            <a:r>
              <a:rPr lang="vi-VN" sz="2500" dirty="0"/>
              <a:t>: Transformer tự động tập trung vào các vùng quan trọng của khuôn mặt, giúp cải thiện khả năng nhận diện.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Ưu 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1985</Words>
  <Application>Microsoft Office PowerPoint</Application>
  <PresentationFormat>On-screen Show (4:3)</PresentationFormat>
  <Paragraphs>214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默认设计模板</vt:lpstr>
      <vt:lpstr>BÁO CÁO NHIỆM VỤ TUẦN 4</vt:lpstr>
      <vt:lpstr>Nhiệm vụ đặt ra</vt:lpstr>
      <vt:lpstr>Độ đo ACC</vt:lpstr>
      <vt:lpstr>FPIR (False Positive Identification Rate) </vt:lpstr>
      <vt:lpstr>FNIR (False Negative Identification Rate)</vt:lpstr>
      <vt:lpstr>1. Face Transformer for Recognition Yaoyao Zhong, Weihong Deng </vt:lpstr>
      <vt:lpstr>1. Face Transformer for Recognition Yaoyao Zhong, Weihong Deng </vt:lpstr>
      <vt:lpstr>1. Face Transformer for Recognition Yaoyao Zhong, Weihong Deng </vt:lpstr>
      <vt:lpstr>Ưu điểm</vt:lpstr>
      <vt:lpstr>Nhược điểm</vt:lpstr>
      <vt:lpstr>Ưu điểm</vt:lpstr>
      <vt:lpstr>PowerPoint Presentation</vt:lpstr>
      <vt:lpstr>PowerPoint Presentation</vt:lpstr>
      <vt:lpstr>2. Zhonglin Sun :"Part-based Face Recognition with Vision Transformers"</vt:lpstr>
      <vt:lpstr>2. Zhonglin Sun :"Part-based Face Recognition with Vision Transformers"</vt:lpstr>
      <vt:lpstr>Tính khả thi:</vt:lpstr>
      <vt:lpstr>Ưu điểm:</vt:lpstr>
      <vt:lpstr>Nhược điểm:</vt:lpstr>
      <vt:lpstr>PowerPoint Presentation</vt:lpstr>
      <vt:lpstr>Jun Dan, Yang Liu: "TransFace: Calibrating Transformer Training </vt:lpstr>
      <vt:lpstr>Giải pháp đề xuất:</vt:lpstr>
      <vt:lpstr>Giải pháp đề xuất:</vt:lpstr>
      <vt:lpstr>PowerPoint Presentation</vt:lpstr>
      <vt:lpstr>PowerPoint Presentation</vt:lpstr>
      <vt:lpstr>PowerPoint Presentation</vt:lpstr>
      <vt:lpstr>4. CATFace (Niloufar Alipour Talemi)</vt:lpstr>
      <vt:lpstr>PowerPoint Presentation</vt:lpstr>
      <vt:lpstr>PowerPoint Presentation</vt:lpstr>
      <vt:lpstr>PowerPoint Presentation</vt:lpstr>
      <vt:lpstr>PowerPoint Presentation</vt:lpstr>
      <vt:lpstr>5. Minchul Kim :"KeyPoint Relative Position Encoding for Face Recognition"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Ensemble Learning using Transformers and Convolutional Networks for Masked Face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SwinFace A Multi-task Transformer for Face Recognition, Expression Recognition, Age Estimation and Attribute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CFormerFaceNet: Efficient Lightweight Network Merging CNN and Transformer for Face Recognition</vt:lpstr>
      <vt:lpstr>PowerPoint Presentation</vt:lpstr>
      <vt:lpstr>PowerPoint Presentation</vt:lpstr>
      <vt:lpstr>9. EdgeFace: Efficient Face Recognition Model for Edge Devices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ATUS</dc:creator>
  <cp:lastModifiedBy>ATUS</cp:lastModifiedBy>
  <cp:revision>22</cp:revision>
  <dcterms:created xsi:type="dcterms:W3CDTF">2024-09-26T17:57:59Z</dcterms:created>
  <dcterms:modified xsi:type="dcterms:W3CDTF">2024-09-26T23:57:01Z</dcterms:modified>
</cp:coreProperties>
</file>