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0" r:id="rId4"/>
    <p:sldId id="261" r:id="rId5"/>
    <p:sldId id="264" r:id="rId6"/>
    <p:sldId id="265" r:id="rId7"/>
    <p:sldId id="266" r:id="rId8"/>
    <p:sldId id="259" r:id="rId9"/>
  </p:sldIdLst>
  <p:sldSz cx="113379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7" y="-259"/>
      </p:cViewPr>
      <p:guideLst>
        <p:guide orient="horz" pos="2160"/>
        <p:guide pos="35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9344-5031-4E59-93A6-456107D7C7F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685800"/>
            <a:ext cx="5667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2094-4141-4E1F-94D9-C2AD07E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45" y="2130427"/>
            <a:ext cx="96372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689" y="3886200"/>
            <a:ext cx="793654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455" y="274640"/>
            <a:ext cx="283054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885" y="274640"/>
            <a:ext cx="83066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140605" y="451104"/>
            <a:ext cx="5068216" cy="768000"/>
          </a:xfrm>
          <a:prstGeom prst="rect">
            <a:avLst/>
          </a:prstGeom>
        </p:spPr>
        <p:txBody>
          <a:bodyPr spcFirstLastPara="1" wrap="square" lIns="116430" tIns="116430" rIns="116430" bIns="11643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886116" y="1536200"/>
            <a:ext cx="9554285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30" tIns="116430" rIns="116430" bIns="116430" anchor="ctr" anchorCtr="0">
            <a:noAutofit/>
          </a:bodyPr>
          <a:lstStyle>
            <a:lvl1pPr marL="582244" lvl="0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"/>
              <a:buAutoNum type="arabicPeriod"/>
              <a:defRPr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164488" lvl="1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746733" lvl="2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328977" lvl="3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911221" lvl="4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493465" lvl="5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075709" lvl="6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657954" lvl="7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240198" lvl="8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75699" y="4479167"/>
            <a:ext cx="188221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53877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72895" y="5557067"/>
            <a:ext cx="362091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84489" y="4299067"/>
            <a:ext cx="363437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8923749" y="393467"/>
            <a:ext cx="1434724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0358473" y="-8833"/>
            <a:ext cx="981281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9999141" y="702567"/>
            <a:ext cx="721392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8721517" y="227834"/>
            <a:ext cx="362091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0859250" y="306200"/>
            <a:ext cx="216988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0527073" y="227833"/>
            <a:ext cx="217004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9815725" y="1499467"/>
            <a:ext cx="217004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21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17" y="4406902"/>
            <a:ext cx="96372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17" y="2906713"/>
            <a:ext cx="96372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897" y="1600202"/>
            <a:ext cx="50075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3445" y="1600202"/>
            <a:ext cx="50075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97" y="1535113"/>
            <a:ext cx="50095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97" y="2174875"/>
            <a:ext cx="50095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9510" y="1535113"/>
            <a:ext cx="5011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9510" y="2174875"/>
            <a:ext cx="5011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6" y="273050"/>
            <a:ext cx="37300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815" y="273052"/>
            <a:ext cx="63382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96" y="1435102"/>
            <a:ext cx="373009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313" y="4800600"/>
            <a:ext cx="68027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2313" y="612775"/>
            <a:ext cx="680275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313" y="5367338"/>
            <a:ext cx="68027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97" y="274638"/>
            <a:ext cx="10204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97" y="1600202"/>
            <a:ext cx="102041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896" y="6356352"/>
            <a:ext cx="2645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3D68-BC46-45B2-9085-68C61F169B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3792" y="6356352"/>
            <a:ext cx="3590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5513" y="6356352"/>
            <a:ext cx="2645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1.sv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6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1337925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 lIns="51206" tIns="25603" rIns="51206" bIns="25603"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678362" y="6190973"/>
            <a:ext cx="1709488" cy="438427"/>
            <a:chOff x="0" y="0"/>
            <a:chExt cx="1060019" cy="2528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0019" cy="252815"/>
            </a:xfrm>
            <a:custGeom>
              <a:avLst/>
              <a:gdLst/>
              <a:ahLst/>
              <a:cxnLst/>
              <a:rect l="l" t="t" r="r" b="b"/>
              <a:pathLst>
                <a:path w="1060019" h="252815">
                  <a:moveTo>
                    <a:pt x="126408" y="0"/>
                  </a:moveTo>
                  <a:lnTo>
                    <a:pt x="933611" y="0"/>
                  </a:lnTo>
                  <a:cubicBezTo>
                    <a:pt x="967136" y="0"/>
                    <a:pt x="999289" y="13318"/>
                    <a:pt x="1022995" y="37024"/>
                  </a:cubicBezTo>
                  <a:cubicBezTo>
                    <a:pt x="1046701" y="60730"/>
                    <a:pt x="1060019" y="92882"/>
                    <a:pt x="1060019" y="126408"/>
                  </a:cubicBezTo>
                  <a:lnTo>
                    <a:pt x="1060019" y="126408"/>
                  </a:lnTo>
                  <a:cubicBezTo>
                    <a:pt x="1060019" y="196221"/>
                    <a:pt x="1003424" y="252815"/>
                    <a:pt x="933611" y="252815"/>
                  </a:cubicBezTo>
                  <a:lnTo>
                    <a:pt x="126408" y="252815"/>
                  </a:lnTo>
                  <a:cubicBezTo>
                    <a:pt x="56595" y="252815"/>
                    <a:pt x="0" y="196221"/>
                    <a:pt x="0" y="126408"/>
                  </a:cubicBezTo>
                  <a:lnTo>
                    <a:pt x="0" y="126408"/>
                  </a:lnTo>
                  <a:cubicBezTo>
                    <a:pt x="0" y="56595"/>
                    <a:pt x="56595" y="0"/>
                    <a:pt x="126408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60019" cy="2909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4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9278" y="1295400"/>
            <a:ext cx="8339084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5200" b="1" noProof="1" smtClean="0">
                <a:solidFill>
                  <a:srgbClr val="FFFFFF"/>
                </a:solidFill>
                <a:latin typeface="Anton Bold"/>
              </a:rPr>
              <a:t>Hệ thống nhận diện khuôn mặt sử dụng công nghệ Transfomer</a:t>
            </a:r>
            <a:endParaRPr lang="en-US" sz="5200" b="1" noProof="1">
              <a:solidFill>
                <a:srgbClr val="FFFFFF"/>
              </a:solidFill>
              <a:latin typeface="Anto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68794" y="6307097"/>
            <a:ext cx="1309012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2000" b="1" dirty="0">
                <a:solidFill>
                  <a:srgbClr val="000002"/>
                </a:solidFill>
                <a:latin typeface="Montserrat Bold"/>
              </a:rPr>
              <a:t>Start</a:t>
            </a:r>
            <a:endParaRPr lang="en-US" sz="2000" b="1" dirty="0">
              <a:solidFill>
                <a:srgbClr val="000002"/>
              </a:solidFill>
              <a:latin typeface="Montserrat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562" y="4876800"/>
            <a:ext cx="4854694" cy="86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6"/>
              </a:lnSpc>
              <a:spcBef>
                <a:spcPct val="0"/>
              </a:spcBef>
            </a:pPr>
            <a:r>
              <a:rPr lang="en-US" sz="2000" b="1" noProof="1" smtClean="0">
                <a:solidFill>
                  <a:srgbClr val="FFFFFF"/>
                </a:solidFill>
                <a:latin typeface="Anton"/>
              </a:rPr>
              <a:t>Mentor</a:t>
            </a:r>
            <a:r>
              <a:rPr lang="en-US" sz="2000" noProof="1" smtClean="0">
                <a:solidFill>
                  <a:srgbClr val="FFFFFF"/>
                </a:solidFill>
                <a:latin typeface="Anton"/>
              </a:rPr>
              <a:t>: </a:t>
            </a:r>
            <a:r>
              <a:rPr lang="en-US" sz="2000" noProof="1">
                <a:solidFill>
                  <a:srgbClr val="FFFFFF"/>
                </a:solidFill>
                <a:latin typeface="Anton"/>
              </a:rPr>
              <a:t> </a:t>
            </a:r>
            <a:r>
              <a:rPr lang="en-US" sz="2000" noProof="1" smtClean="0">
                <a:solidFill>
                  <a:srgbClr val="FFFFFF"/>
                </a:solidFill>
                <a:latin typeface="Anton"/>
              </a:rPr>
              <a:t> Trần </a:t>
            </a:r>
            <a:r>
              <a:rPr lang="en-US" sz="2000" noProof="1" smtClean="0">
                <a:solidFill>
                  <a:srgbClr val="FFFFFF"/>
                </a:solidFill>
                <a:latin typeface="Anton"/>
              </a:rPr>
              <a:t>Văn Gạo</a:t>
            </a:r>
          </a:p>
          <a:p>
            <a:pPr>
              <a:lnSpc>
                <a:spcPts val="3586"/>
              </a:lnSpc>
              <a:spcBef>
                <a:spcPct val="0"/>
              </a:spcBef>
            </a:pPr>
            <a:r>
              <a:rPr lang="en-US" sz="2000" noProof="1" smtClean="0">
                <a:solidFill>
                  <a:srgbClr val="FFFFFF"/>
                </a:solidFill>
                <a:latin typeface="Anton"/>
              </a:rPr>
              <a:t>	</a:t>
            </a:r>
            <a:r>
              <a:rPr lang="en-US" sz="2000" noProof="1" smtClean="0">
                <a:solidFill>
                  <a:srgbClr val="FFFFFF"/>
                </a:solidFill>
                <a:latin typeface="Anton"/>
              </a:rPr>
              <a:t>   Vũ </a:t>
            </a:r>
            <a:r>
              <a:rPr lang="en-US" sz="2000" noProof="1" smtClean="0">
                <a:solidFill>
                  <a:srgbClr val="FFFFFF"/>
                </a:solidFill>
                <a:latin typeface="Anton"/>
              </a:rPr>
              <a:t>Đình Tùng  </a:t>
            </a:r>
            <a:endParaRPr lang="en-US" sz="2000" noProof="1">
              <a:solidFill>
                <a:srgbClr val="FFFFFF"/>
              </a:solidFill>
              <a:latin typeface="Anton"/>
            </a:endParaRPr>
          </a:p>
        </p:txBody>
      </p:sp>
      <p:pic>
        <p:nvPicPr>
          <p:cNvPr id="14" name="Google Shape;104;p24"/>
          <p:cNvPicPr preferRelativeResize="0"/>
          <p:nvPr/>
        </p:nvPicPr>
        <p:blipFill rotWithShape="1">
          <a:blip r:embed="rId3">
            <a:alphaModFix/>
          </a:blip>
          <a:srcRect l="6664" t="4858" r="6220" b="5495"/>
          <a:stretch/>
        </p:blipFill>
        <p:spPr>
          <a:xfrm>
            <a:off x="7650162" y="2729805"/>
            <a:ext cx="3925189" cy="4090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3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-350838" y="914400"/>
            <a:ext cx="4267200" cy="381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44962" y="827901"/>
            <a:ext cx="2920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TÊN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THÀNH VIÊN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7345362" y="914400"/>
            <a:ext cx="4267200" cy="381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33261" y="2014728"/>
            <a:ext cx="2383854" cy="3584448"/>
            <a:chOff x="2724435" y="2014728"/>
            <a:chExt cx="2383854" cy="3584448"/>
          </a:xfrm>
        </p:grpSpPr>
        <p:sp>
          <p:nvSpPr>
            <p:cNvPr id="18" name="Rounded Rectangle 17"/>
            <p:cNvSpPr/>
            <p:nvPr/>
          </p:nvSpPr>
          <p:spPr>
            <a:xfrm>
              <a:off x="2724435" y="2014728"/>
              <a:ext cx="2383854" cy="3584448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6">
                  <a:lumMod val="75000"/>
                </a:schemeClr>
              </a:soli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dist="38100" dir="13500000" sx="99000" sy="99000" algn="br" rotWithShape="0">
                <a:schemeClr val="accent6">
                  <a:lumMod val="75000"/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4435" y="4234410"/>
              <a:ext cx="2383854" cy="100226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0062" y="4419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LƯƠNG ANH TÚ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0062" y="47360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1 8 0 1 2 0 0 3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28308" y="2014728"/>
            <a:ext cx="2383854" cy="3584448"/>
            <a:chOff x="2724435" y="2014728"/>
            <a:chExt cx="2383854" cy="3584448"/>
          </a:xfrm>
        </p:grpSpPr>
        <p:sp>
          <p:nvSpPr>
            <p:cNvPr id="25" name="Rounded Rectangle 24"/>
            <p:cNvSpPr/>
            <p:nvPr/>
          </p:nvSpPr>
          <p:spPr>
            <a:xfrm>
              <a:off x="2724435" y="2014728"/>
              <a:ext cx="2383854" cy="3584448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accent6">
                  <a:lumMod val="75000"/>
                </a:schemeClr>
              </a:soli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dist="38100" dir="13500000" sx="99000" sy="99000" algn="br" rotWithShape="0">
                <a:schemeClr val="accent6">
                  <a:lumMod val="75000"/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4435" y="4267200"/>
              <a:ext cx="2383854" cy="100226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3862" y="4419600"/>
              <a:ext cx="191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BÙI TRUNG QUỐC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0062" y="47360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1 8 0 1 2 0 0 3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Freeform 24"/>
          <p:cNvSpPr/>
          <p:nvPr/>
        </p:nvSpPr>
        <p:spPr>
          <a:xfrm>
            <a:off x="9236810" y="4735544"/>
            <a:ext cx="2074090" cy="2079783"/>
          </a:xfrm>
          <a:custGeom>
            <a:avLst/>
            <a:gdLst/>
            <a:ahLst/>
            <a:cxnLst/>
            <a:rect l="l" t="t" r="r" b="b"/>
            <a:pathLst>
              <a:path w="3345494" h="3119674">
                <a:moveTo>
                  <a:pt x="0" y="0"/>
                </a:moveTo>
                <a:lnTo>
                  <a:pt x="3345494" y="0"/>
                </a:lnTo>
                <a:lnTo>
                  <a:pt x="3345494" y="3119674"/>
                </a:lnTo>
                <a:lnTo>
                  <a:pt x="0" y="31196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lIns="51206" tIns="25603" rIns="51206" bIns="2560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67;p38"/>
          <p:cNvSpPr/>
          <p:nvPr/>
        </p:nvSpPr>
        <p:spPr>
          <a:xfrm>
            <a:off x="-731838" y="2757353"/>
            <a:ext cx="12755563" cy="171725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68;p38"/>
          <p:cNvSpPr/>
          <p:nvPr/>
        </p:nvSpPr>
        <p:spPr>
          <a:xfrm>
            <a:off x="-731838" y="2757353"/>
            <a:ext cx="12755563" cy="171725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569;p38"/>
          <p:cNvGrpSpPr/>
          <p:nvPr/>
        </p:nvGrpSpPr>
        <p:grpSpPr>
          <a:xfrm>
            <a:off x="1817216" y="1828800"/>
            <a:ext cx="575146" cy="602571"/>
            <a:chOff x="1855667" y="1772729"/>
            <a:chExt cx="334744" cy="334744"/>
          </a:xfrm>
        </p:grpSpPr>
        <p:sp>
          <p:nvSpPr>
            <p:cNvPr id="35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14" name="Google Shape;572;p38"/>
          <p:cNvGrpSpPr/>
          <p:nvPr/>
        </p:nvGrpSpPr>
        <p:grpSpPr>
          <a:xfrm>
            <a:off x="4602162" y="1828799"/>
            <a:ext cx="575146" cy="602571"/>
            <a:chOff x="3883742" y="1772729"/>
            <a:chExt cx="334744" cy="334744"/>
          </a:xfrm>
        </p:grpSpPr>
        <p:sp>
          <p:nvSpPr>
            <p:cNvPr id="3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15" name="Google Shape;575;p38"/>
          <p:cNvGrpSpPr/>
          <p:nvPr/>
        </p:nvGrpSpPr>
        <p:grpSpPr>
          <a:xfrm>
            <a:off x="7456016" y="1828800"/>
            <a:ext cx="575146" cy="602571"/>
            <a:chOff x="5911817" y="1772729"/>
            <a:chExt cx="334744" cy="334744"/>
          </a:xfrm>
        </p:grpSpPr>
        <p:sp>
          <p:nvSpPr>
            <p:cNvPr id="31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16" name="Google Shape;578;p38"/>
          <p:cNvGrpSpPr/>
          <p:nvPr/>
        </p:nvGrpSpPr>
        <p:grpSpPr>
          <a:xfrm>
            <a:off x="9021762" y="4876800"/>
            <a:ext cx="473544" cy="478206"/>
            <a:chOff x="6950142" y="3645628"/>
            <a:chExt cx="334744" cy="334744"/>
          </a:xfrm>
        </p:grpSpPr>
        <p:sp>
          <p:nvSpPr>
            <p:cNvPr id="2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17" name="Google Shape;581;p38"/>
          <p:cNvGrpSpPr/>
          <p:nvPr/>
        </p:nvGrpSpPr>
        <p:grpSpPr>
          <a:xfrm>
            <a:off x="6126157" y="4876800"/>
            <a:ext cx="473544" cy="478206"/>
            <a:chOff x="4922067" y="3645628"/>
            <a:chExt cx="334744" cy="334744"/>
          </a:xfrm>
        </p:grpSpPr>
        <p:sp>
          <p:nvSpPr>
            <p:cNvPr id="27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18" name="Google Shape;584;p38"/>
          <p:cNvGrpSpPr/>
          <p:nvPr/>
        </p:nvGrpSpPr>
        <p:grpSpPr>
          <a:xfrm>
            <a:off x="3230562" y="4953000"/>
            <a:ext cx="473544" cy="478206"/>
            <a:chOff x="2893992" y="3645628"/>
            <a:chExt cx="334744" cy="334744"/>
          </a:xfrm>
        </p:grpSpPr>
        <p:sp>
          <p:nvSpPr>
            <p:cNvPr id="2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19" name="Google Shape;587;p38"/>
          <p:cNvSpPr txBox="1"/>
          <p:nvPr/>
        </p:nvSpPr>
        <p:spPr>
          <a:xfrm>
            <a:off x="1020312" y="868626"/>
            <a:ext cx="2210250" cy="8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Giới thiệu bài toán (Face Recognition System)</a:t>
            </a:r>
            <a:endParaRPr sz="1800" b="1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" name="Google Shape;589;p38"/>
          <p:cNvSpPr txBox="1"/>
          <p:nvPr/>
        </p:nvSpPr>
        <p:spPr>
          <a:xfrm>
            <a:off x="6570760" y="685799"/>
            <a:ext cx="2210250" cy="96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Kết luận</a:t>
            </a:r>
            <a:endParaRPr lang="en-US" sz="1800" b="1" noProof="1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" name="Google Shape;590;p38"/>
          <p:cNvSpPr txBox="1"/>
          <p:nvPr/>
        </p:nvSpPr>
        <p:spPr>
          <a:xfrm>
            <a:off x="2544762" y="5562600"/>
            <a:ext cx="1819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Phương pháp trích xuất đặc trưng CNN</a:t>
            </a:r>
            <a:endParaRPr lang="en-US" sz="1800" b="1" noProof="1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" name="Google Shape;591;p38"/>
          <p:cNvSpPr txBox="1"/>
          <p:nvPr/>
        </p:nvSpPr>
        <p:spPr>
          <a:xfrm>
            <a:off x="5440362" y="5486400"/>
            <a:ext cx="1819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Demo thực nghiệm</a:t>
            </a: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, </a:t>
            </a: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So sánh giữa các phương pháp</a:t>
            </a:r>
            <a:endParaRPr lang="en-US" sz="1800" b="1" noProof="1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4" name="Google Shape;592;p38"/>
          <p:cNvSpPr txBox="1"/>
          <p:nvPr/>
        </p:nvSpPr>
        <p:spPr>
          <a:xfrm>
            <a:off x="8421162" y="5486400"/>
            <a:ext cx="1819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Xin ý kiến đóng góp</a:t>
            </a:r>
            <a:endParaRPr lang="en-US" sz="1800" b="1" noProof="1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" name="Google Shape;590;p38"/>
          <p:cNvSpPr txBox="1"/>
          <p:nvPr/>
        </p:nvSpPr>
        <p:spPr>
          <a:xfrm>
            <a:off x="4001562" y="762000"/>
            <a:ext cx="1819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Phương pháp trích xuất đặc </a:t>
            </a: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trưng </a:t>
            </a:r>
            <a:r>
              <a:rPr lang="en-US" sz="1800" b="1" noProof="1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Transfomer</a:t>
            </a:r>
            <a:endParaRPr lang="en-US" sz="1800" b="1" noProof="1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5900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2" y="527400"/>
            <a:ext cx="8077200" cy="768000"/>
          </a:xfrm>
        </p:spPr>
        <p:txBody>
          <a:bodyPr/>
          <a:lstStyle/>
          <a:p>
            <a:r>
              <a:rPr lang="en-US" b="1" i="1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</a:rPr>
              <a:t>Face Recognition System </a:t>
            </a:r>
            <a:r>
              <a:rPr lang="en-US" i="1" noProof="1" smtClean="0">
                <a:latin typeface="Cambria" pitchFamily="18" charset="0"/>
                <a:ea typeface="Cambria" pitchFamily="18" charset="0"/>
              </a:rPr>
              <a:t>là gì?</a:t>
            </a:r>
            <a:endParaRPr lang="en-US" i="1" noProof="1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1676400"/>
            <a:ext cx="9296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4;p40"/>
          <p:cNvSpPr txBox="1">
            <a:spLocks noGrp="1"/>
          </p:cNvSpPr>
          <p:nvPr/>
        </p:nvSpPr>
        <p:spPr>
          <a:xfrm>
            <a:off x="487362" y="533400"/>
            <a:ext cx="7481887" cy="53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Ứng dụng của Face Recognition</a:t>
            </a:r>
            <a:endParaRPr sz="3000" dirty="0">
              <a:solidFill>
                <a:schemeClr val="tx2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Google Shape;606;p40"/>
          <p:cNvSpPr/>
          <p:nvPr/>
        </p:nvSpPr>
        <p:spPr>
          <a:xfrm>
            <a:off x="792162" y="1749724"/>
            <a:ext cx="4876800" cy="2130575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BẢO MẬT VÀ XÁC THỰC</a:t>
            </a:r>
            <a:endParaRPr b="1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vi-VN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Mở khóa điện thoại</a:t>
            </a:r>
            <a:r>
              <a:rPr lang="en-US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ngân hàng</a:t>
            </a:r>
            <a:r>
              <a:rPr lang="vi-VN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kiểm soát truy cập tại các cửa an ninh hoặc trong các khu vực yêu cầu bảo mật cao</a:t>
            </a:r>
            <a:r>
              <a:rPr lang="en-US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</a:t>
            </a:r>
            <a:r>
              <a:rPr lang="vi-VN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…</a:t>
            </a:r>
            <a:endParaRPr noProof="1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" name="Google Shape;607;p40"/>
          <p:cNvSpPr/>
          <p:nvPr/>
        </p:nvSpPr>
        <p:spPr>
          <a:xfrm>
            <a:off x="5782066" y="1749724"/>
            <a:ext cx="5144696" cy="2130575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 TẾ VÀ CHĂM SÓC SỨC KHỎE</a:t>
            </a:r>
            <a:endParaRPr b="1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Theo giõi lộ trình di chuyển của bệnh nhân, kiểm soát dịch bệnh, Phân tích biểu cảm khuôn mặt bệnh nhân, xác thực người nhà bệnh nhân…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8" name="Google Shape;608;p40"/>
          <p:cNvSpPr/>
          <p:nvPr/>
        </p:nvSpPr>
        <p:spPr>
          <a:xfrm>
            <a:off x="792162" y="3962400"/>
            <a:ext cx="4876800" cy="2130575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Sử dụng trong các hệ thống giám sát để phát hiện và theo dõi người tại các địa điểm công cộng</a:t>
            </a:r>
            <a:r>
              <a:rPr lang="en-US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giao thông </a:t>
            </a:r>
            <a:r>
              <a:rPr lang="en-US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công </a:t>
            </a:r>
            <a:r>
              <a:rPr lang="en-US" noProof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cộng…</a:t>
            </a:r>
            <a:endParaRPr lang="en-US" noProof="1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de-DE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GIÁM SÁT AN NINH</a:t>
            </a:r>
            <a:endParaRPr b="1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" name="Google Shape;609;p40"/>
          <p:cNvSpPr/>
          <p:nvPr/>
        </p:nvSpPr>
        <p:spPr>
          <a:xfrm>
            <a:off x="5782066" y="3962400"/>
            <a:ext cx="5144696" cy="2130575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>
              <a:buClr>
                <a:schemeClr val="dk1"/>
              </a:buClr>
              <a:buSzPts val="1100"/>
            </a:pPr>
            <a:r>
              <a:rPr lang="vi-V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Ứng dụng trong các mạng xã hội để </a:t>
            </a:r>
            <a:endParaRPr lang="en-US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 algn="r">
              <a:buClr>
                <a:schemeClr val="dk1"/>
              </a:buClr>
              <a:buSzPts val="1100"/>
            </a:pPr>
            <a:r>
              <a:rPr lang="vi-VN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tự </a:t>
            </a:r>
            <a:r>
              <a:rPr lang="vi-V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động gắn thẻ bạn bè trong ảnh</a:t>
            </a:r>
            <a:r>
              <a:rPr lang="vi-VN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</a:t>
            </a:r>
            <a:endParaRPr lang="en-US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 algn="r">
              <a:buClr>
                <a:schemeClr val="dk1"/>
              </a:buClr>
              <a:buSzPts val="1100"/>
            </a:pPr>
            <a:r>
              <a:rPr lang="vi-VN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vi-V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tạo ra các bộ lọc hình </a:t>
            </a:r>
            <a:r>
              <a:rPr lang="vi-VN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ảnh</a:t>
            </a:r>
            <a:endParaRPr lang="en-US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 algn="r"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MẠNG XÃ HỘI VÀ GIẢI TRÍ</a:t>
            </a:r>
            <a:endParaRPr b="1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" name="Google Shape;610;p40"/>
          <p:cNvSpPr/>
          <p:nvPr/>
        </p:nvSpPr>
        <p:spPr>
          <a:xfrm>
            <a:off x="3967345" y="2200913"/>
            <a:ext cx="3407663" cy="3249913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11;p40"/>
          <p:cNvSpPr/>
          <p:nvPr/>
        </p:nvSpPr>
        <p:spPr>
          <a:xfrm rot="5400000">
            <a:off x="4195656" y="2122038"/>
            <a:ext cx="3249913" cy="3407663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12;p40"/>
          <p:cNvSpPr/>
          <p:nvPr/>
        </p:nvSpPr>
        <p:spPr>
          <a:xfrm rot="10800000">
            <a:off x="4116781" y="2376530"/>
            <a:ext cx="3407663" cy="3249913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13;p40"/>
          <p:cNvSpPr/>
          <p:nvPr/>
        </p:nvSpPr>
        <p:spPr>
          <a:xfrm rot="-5400000">
            <a:off x="4046220" y="2297655"/>
            <a:ext cx="3249913" cy="3407663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14;p40"/>
          <p:cNvSpPr/>
          <p:nvPr/>
        </p:nvSpPr>
        <p:spPr>
          <a:xfrm>
            <a:off x="4678362" y="2986837"/>
            <a:ext cx="533400" cy="594563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A</a:t>
            </a:r>
            <a:endParaRPr b="1" i="0" dirty="0">
              <a:ln>
                <a:noFill/>
              </a:ln>
              <a:solidFill>
                <a:schemeClr val="dk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Google Shape;615;p40"/>
          <p:cNvSpPr/>
          <p:nvPr/>
        </p:nvSpPr>
        <p:spPr>
          <a:xfrm>
            <a:off x="6192616" y="2971800"/>
            <a:ext cx="543146" cy="594563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H</a:t>
            </a:r>
            <a:endParaRPr b="1" i="0" dirty="0">
              <a:ln>
                <a:noFill/>
              </a:ln>
              <a:solidFill>
                <a:schemeClr val="dk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Google Shape;616;p40"/>
          <p:cNvSpPr/>
          <p:nvPr/>
        </p:nvSpPr>
        <p:spPr>
          <a:xfrm>
            <a:off x="4752893" y="4343400"/>
            <a:ext cx="458869" cy="597053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b="1" i="0" dirty="0" smtClean="0">
                <a:ln>
                  <a:noFill/>
                </a:ln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S</a:t>
            </a:r>
            <a:endParaRPr b="1" i="0" dirty="0">
              <a:ln>
                <a:noFill/>
              </a:ln>
              <a:solidFill>
                <a:schemeClr val="dk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Google Shape;617;p40"/>
          <p:cNvSpPr/>
          <p:nvPr/>
        </p:nvSpPr>
        <p:spPr>
          <a:xfrm>
            <a:off x="6276023" y="4356484"/>
            <a:ext cx="459739" cy="596516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E</a:t>
            </a:r>
            <a:endParaRPr b="1" i="0" dirty="0">
              <a:ln>
                <a:noFill/>
              </a:ln>
              <a:solidFill>
                <a:schemeClr val="dk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8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9;p36"/>
          <p:cNvSpPr txBox="1">
            <a:spLocks noGrp="1"/>
          </p:cNvSpPr>
          <p:nvPr>
            <p:ph type="title"/>
          </p:nvPr>
        </p:nvSpPr>
        <p:spPr>
          <a:xfrm>
            <a:off x="258762" y="417900"/>
            <a:ext cx="84582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mbria" pitchFamily="18" charset="0"/>
                <a:ea typeface="Cambria" pitchFamily="18" charset="0"/>
              </a:rPr>
              <a:t>Các thành phần trong hệ thống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Google Shape;700;p36"/>
          <p:cNvSpPr txBox="1">
            <a:spLocks/>
          </p:cNvSpPr>
          <p:nvPr/>
        </p:nvSpPr>
        <p:spPr>
          <a:xfrm>
            <a:off x="2988812" y="5257800"/>
            <a:ext cx="1532400" cy="783900"/>
          </a:xfrm>
          <a:prstGeom prst="rect">
            <a:avLst/>
          </a:prstGeom>
        </p:spPr>
        <p:txBody>
          <a:bodyPr spcFirstLastPara="1" vert="horz" wrap="square" lIns="91425" tIns="91425" rIns="91425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Cải thiện chất lượng hình ảnh</a:t>
            </a:r>
            <a:endParaRPr lang="en-US" sz="1400" noProof="1"/>
          </a:p>
        </p:txBody>
      </p:sp>
      <p:sp>
        <p:nvSpPr>
          <p:cNvPr id="7" name="Google Shape;701;p36"/>
          <p:cNvSpPr txBox="1">
            <a:spLocks/>
          </p:cNvSpPr>
          <p:nvPr/>
        </p:nvSpPr>
        <p:spPr>
          <a:xfrm>
            <a:off x="6955962" y="5331461"/>
            <a:ext cx="1532400" cy="783900"/>
          </a:xfrm>
          <a:prstGeom prst="rect">
            <a:avLst/>
          </a:prstGeom>
        </p:spPr>
        <p:txBody>
          <a:bodyPr spcFirstLastPara="1" vert="horz" wrap="square" lIns="91425" tIns="91425" rIns="91425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Biến đổi hình ảnh thành vector đặc trưng tương ứng</a:t>
            </a:r>
            <a:endParaRPr lang="en-US" sz="1400" noProof="1"/>
          </a:p>
        </p:txBody>
      </p:sp>
      <p:sp>
        <p:nvSpPr>
          <p:cNvPr id="8" name="Google Shape;702;p36"/>
          <p:cNvSpPr txBox="1">
            <a:spLocks/>
          </p:cNvSpPr>
          <p:nvPr/>
        </p:nvSpPr>
        <p:spPr>
          <a:xfrm>
            <a:off x="873037" y="1905000"/>
            <a:ext cx="1532400" cy="987000"/>
          </a:xfrm>
          <a:prstGeom prst="rect">
            <a:avLst/>
          </a:prstGeom>
        </p:spPr>
        <p:txBody>
          <a:bodyPr spcFirstLastPara="1" vert="horz" wrap="square" lIns="91425" tIns="91425" rIns="91425" bIns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Thu thập hình ảnh từ camera, thư mục lưu trữ</a:t>
            </a:r>
            <a:endParaRPr lang="en-US" sz="1400" noProof="1"/>
          </a:p>
        </p:txBody>
      </p:sp>
      <p:sp>
        <p:nvSpPr>
          <p:cNvPr id="10" name="Google Shape;704;p36"/>
          <p:cNvSpPr txBox="1">
            <a:spLocks/>
          </p:cNvSpPr>
          <p:nvPr/>
        </p:nvSpPr>
        <p:spPr>
          <a:xfrm>
            <a:off x="4893262" y="1908600"/>
            <a:ext cx="1690100" cy="987000"/>
          </a:xfrm>
          <a:prstGeom prst="rect">
            <a:avLst/>
          </a:prstGeom>
        </p:spPr>
        <p:txBody>
          <a:bodyPr spcFirstLastPara="1" vert="horz" wrap="square" lIns="91425" tIns="91425" rIns="91425" bIns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Phát hiện khuôn mặt, loại bỏ đi phần không cần thiết</a:t>
            </a:r>
            <a:endParaRPr lang="en-US" sz="1400" noProof="1"/>
          </a:p>
        </p:txBody>
      </p:sp>
      <p:sp>
        <p:nvSpPr>
          <p:cNvPr id="11" name="Google Shape;705;p36"/>
          <p:cNvSpPr txBox="1">
            <a:spLocks/>
          </p:cNvSpPr>
          <p:nvPr/>
        </p:nvSpPr>
        <p:spPr>
          <a:xfrm>
            <a:off x="581562" y="2829000"/>
            <a:ext cx="2115600" cy="371400"/>
          </a:xfrm>
          <a:prstGeom prst="rect">
            <a:avLst/>
          </a:prstGeom>
        </p:spPr>
        <p:txBody>
          <a:bodyPr spcFirstLastPara="1" vert="horz" wrap="square" lIns="91425" tIns="255600" rIns="91425" bIns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NHẬN HÌNH ẢNH ĐẦU VÀO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" name="Google Shape;706;p36"/>
          <p:cNvSpPr txBox="1">
            <a:spLocks/>
          </p:cNvSpPr>
          <p:nvPr/>
        </p:nvSpPr>
        <p:spPr>
          <a:xfrm>
            <a:off x="4906962" y="2829000"/>
            <a:ext cx="1658400" cy="371400"/>
          </a:xfrm>
          <a:prstGeom prst="rect">
            <a:avLst/>
          </a:prstGeom>
        </p:spPr>
        <p:txBody>
          <a:bodyPr spcFirstLastPara="1" vert="horz" wrap="square" lIns="91425" tIns="255600" rIns="91425" bIns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PHÁT HIỆN KHUÔN MẶT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" name="Google Shape;707;p36"/>
          <p:cNvSpPr txBox="1">
            <a:spLocks/>
          </p:cNvSpPr>
          <p:nvPr/>
        </p:nvSpPr>
        <p:spPr>
          <a:xfrm>
            <a:off x="2925762" y="4800600"/>
            <a:ext cx="1658400" cy="371400"/>
          </a:xfrm>
          <a:prstGeom prst="rect">
            <a:avLst/>
          </a:prstGeom>
        </p:spPr>
        <p:txBody>
          <a:bodyPr spcFirstLastPara="1" vert="horz" wrap="square" lIns="91425" tIns="255600" rIns="91425" bIns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TIỀN XỬ LÝ HÌNH ẢNH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" name="Google Shape;709;p36"/>
          <p:cNvSpPr txBox="1">
            <a:spLocks/>
          </p:cNvSpPr>
          <p:nvPr/>
        </p:nvSpPr>
        <p:spPr>
          <a:xfrm>
            <a:off x="6906162" y="4876800"/>
            <a:ext cx="1658400" cy="371400"/>
          </a:xfrm>
          <a:prstGeom prst="rect">
            <a:avLst/>
          </a:prstGeom>
        </p:spPr>
        <p:txBody>
          <a:bodyPr spcFirstLastPara="1" vert="horz" wrap="square" lIns="91425" tIns="255600" rIns="91425" bIns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Rajdhani"/>
                <a:ea typeface="Rajdhani"/>
                <a:cs typeface="Rajdhani"/>
                <a:sym typeface="Rajdhani"/>
              </a:rPr>
              <a:t>TRÍCH XUẤT ĐẶC TRƯNG</a:t>
            </a:r>
            <a:endParaRPr lang="en-US" sz="1800" b="1" dirty="0">
              <a:solidFill>
                <a:srgbClr val="FF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" name="Google Shape;710;p36"/>
          <p:cNvSpPr/>
          <p:nvPr/>
        </p:nvSpPr>
        <p:spPr>
          <a:xfrm>
            <a:off x="1173162" y="3352800"/>
            <a:ext cx="980000" cy="953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11;p36"/>
          <p:cNvSpPr/>
          <p:nvPr/>
        </p:nvSpPr>
        <p:spPr>
          <a:xfrm>
            <a:off x="3241162" y="3352800"/>
            <a:ext cx="980000" cy="953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" name="Google Shape;712;p36"/>
          <p:cNvSpPr/>
          <p:nvPr/>
        </p:nvSpPr>
        <p:spPr>
          <a:xfrm>
            <a:off x="5222362" y="3352800"/>
            <a:ext cx="980000" cy="953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13;p36"/>
          <p:cNvSpPr/>
          <p:nvPr/>
        </p:nvSpPr>
        <p:spPr>
          <a:xfrm>
            <a:off x="7127362" y="3352800"/>
            <a:ext cx="980000" cy="953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14;p36"/>
          <p:cNvSpPr/>
          <p:nvPr/>
        </p:nvSpPr>
        <p:spPr>
          <a:xfrm>
            <a:off x="9184762" y="3352800"/>
            <a:ext cx="980000" cy="953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715;p36"/>
          <p:cNvCxnSpPr>
            <a:stCxn id="16" idx="6"/>
            <a:endCxn id="17" idx="2"/>
          </p:cNvCxnSpPr>
          <p:nvPr/>
        </p:nvCxnSpPr>
        <p:spPr>
          <a:xfrm>
            <a:off x="2153162" y="3829650"/>
            <a:ext cx="108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16;p36"/>
          <p:cNvCxnSpPr>
            <a:stCxn id="17" idx="6"/>
            <a:endCxn id="18" idx="2"/>
          </p:cNvCxnSpPr>
          <p:nvPr/>
        </p:nvCxnSpPr>
        <p:spPr>
          <a:xfrm>
            <a:off x="4221162" y="3829650"/>
            <a:ext cx="1001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717;p36"/>
          <p:cNvCxnSpPr>
            <a:stCxn id="18" idx="6"/>
            <a:endCxn id="19" idx="2"/>
          </p:cNvCxnSpPr>
          <p:nvPr/>
        </p:nvCxnSpPr>
        <p:spPr>
          <a:xfrm>
            <a:off x="6202362" y="3829650"/>
            <a:ext cx="925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718;p36"/>
          <p:cNvCxnSpPr>
            <a:stCxn id="19" idx="6"/>
            <a:endCxn id="20" idx="2"/>
          </p:cNvCxnSpPr>
          <p:nvPr/>
        </p:nvCxnSpPr>
        <p:spPr>
          <a:xfrm>
            <a:off x="8107362" y="3829650"/>
            <a:ext cx="107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732;p36"/>
          <p:cNvGrpSpPr/>
          <p:nvPr/>
        </p:nvGrpSpPr>
        <p:grpSpPr>
          <a:xfrm>
            <a:off x="1409088" y="3615258"/>
            <a:ext cx="529623" cy="434063"/>
            <a:chOff x="2171474" y="3369229"/>
            <a:chExt cx="408156" cy="343737"/>
          </a:xfrm>
        </p:grpSpPr>
        <p:sp>
          <p:nvSpPr>
            <p:cNvPr id="39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37;p36"/>
          <p:cNvGrpSpPr/>
          <p:nvPr/>
        </p:nvGrpSpPr>
        <p:grpSpPr>
          <a:xfrm>
            <a:off x="9467540" y="3589370"/>
            <a:ext cx="468622" cy="456529"/>
            <a:chOff x="7538896" y="1970156"/>
            <a:chExt cx="361147" cy="361529"/>
          </a:xfrm>
        </p:grpSpPr>
        <p:sp>
          <p:nvSpPr>
            <p:cNvPr id="44" name="Google Shape;738;p36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Google Shape;739;p36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Google Shape;740;p36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Google Shape;741;p36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Google Shape;742;p36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Google Shape;743;p36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1" name="Google Shape;704;p36"/>
          <p:cNvSpPr txBox="1">
            <a:spLocks/>
          </p:cNvSpPr>
          <p:nvPr/>
        </p:nvSpPr>
        <p:spPr>
          <a:xfrm>
            <a:off x="8955162" y="1828800"/>
            <a:ext cx="1532400" cy="987000"/>
          </a:xfrm>
          <a:prstGeom prst="rect">
            <a:avLst/>
          </a:prstGeom>
        </p:spPr>
        <p:txBody>
          <a:bodyPr spcFirstLastPara="1" vert="horz" wrap="square" lIns="91425" tIns="91425" rIns="91425" bIns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So khớp với dữ liệu được lưu, xác thực danh tính</a:t>
            </a:r>
            <a:endParaRPr lang="en-US" sz="1400" noProof="1"/>
          </a:p>
        </p:txBody>
      </p:sp>
      <p:sp>
        <p:nvSpPr>
          <p:cNvPr id="52" name="Google Shape;706;p36"/>
          <p:cNvSpPr txBox="1">
            <a:spLocks/>
          </p:cNvSpPr>
          <p:nvPr/>
        </p:nvSpPr>
        <p:spPr>
          <a:xfrm>
            <a:off x="8887362" y="2829000"/>
            <a:ext cx="1658400" cy="371400"/>
          </a:xfrm>
          <a:prstGeom prst="rect">
            <a:avLst/>
          </a:prstGeom>
        </p:spPr>
        <p:txBody>
          <a:bodyPr spcFirstLastPara="1" vert="horz" wrap="square" lIns="91425" tIns="255600" rIns="91425" bIns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NHẬN DIỆN VÀ SO KHỚP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53" name="Google Shape;12779;p61"/>
          <p:cNvGrpSpPr/>
          <p:nvPr/>
        </p:nvGrpSpPr>
        <p:grpSpPr>
          <a:xfrm flipH="1">
            <a:off x="3382962" y="3538819"/>
            <a:ext cx="713563" cy="499781"/>
            <a:chOff x="1768821" y="3361108"/>
            <a:chExt cx="278739" cy="339073"/>
          </a:xfrm>
        </p:grpSpPr>
        <p:sp>
          <p:nvSpPr>
            <p:cNvPr id="54" name="Google Shape;12780;p61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Google Shape;12781;p61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Google Shape;12782;p61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noFill/>
              </a:endParaRPr>
            </a:p>
          </p:txBody>
        </p:sp>
        <p:sp>
          <p:nvSpPr>
            <p:cNvPr id="57" name="Google Shape;12783;p61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Google Shape;12784;p61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Google Shape;12785;p61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Google Shape;12786;p61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Google Shape;12787;p61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Google Shape;12788;p61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Google Shape;12789;p61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Google Shape;12790;p61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oogle Shape;10224;p58"/>
          <p:cNvGrpSpPr/>
          <p:nvPr/>
        </p:nvGrpSpPr>
        <p:grpSpPr>
          <a:xfrm>
            <a:off x="5440362" y="3581400"/>
            <a:ext cx="609600" cy="499781"/>
            <a:chOff x="3950316" y="3820307"/>
            <a:chExt cx="369805" cy="353782"/>
          </a:xfrm>
        </p:grpSpPr>
        <p:sp>
          <p:nvSpPr>
            <p:cNvPr id="66" name="Google Shape;10225;p58"/>
            <p:cNvSpPr/>
            <p:nvPr/>
          </p:nvSpPr>
          <p:spPr>
            <a:xfrm>
              <a:off x="4042767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226;p5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227;p5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28;p5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3346;p63"/>
          <p:cNvGrpSpPr/>
          <p:nvPr/>
        </p:nvGrpSpPr>
        <p:grpSpPr>
          <a:xfrm>
            <a:off x="7398101" y="3574957"/>
            <a:ext cx="438521" cy="499781"/>
            <a:chOff x="6069423" y="2891892"/>
            <a:chExt cx="362321" cy="364231"/>
          </a:xfrm>
        </p:grpSpPr>
        <p:sp>
          <p:nvSpPr>
            <p:cNvPr id="71" name="Google Shape;13347;p63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348;p63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349;p63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350;p63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351;p63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352;p63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86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3;p34"/>
          <p:cNvSpPr/>
          <p:nvPr/>
        </p:nvSpPr>
        <p:spPr>
          <a:xfrm>
            <a:off x="4673441" y="2992192"/>
            <a:ext cx="1224121" cy="1061422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4;p34"/>
          <p:cNvSpPr txBox="1">
            <a:spLocks/>
          </p:cNvSpPr>
          <p:nvPr/>
        </p:nvSpPr>
        <p:spPr>
          <a:xfrm flipH="1">
            <a:off x="996162" y="1600200"/>
            <a:ext cx="2539200" cy="45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Cần đạt độ chính xác cao trong nhiều điều kiện khó khăn</a:t>
            </a:r>
            <a:endParaRPr lang="en-US" sz="1400" noProof="1"/>
          </a:p>
        </p:txBody>
      </p:sp>
      <p:sp>
        <p:nvSpPr>
          <p:cNvPr id="6" name="Google Shape;655;p34"/>
          <p:cNvSpPr txBox="1">
            <a:spLocks/>
          </p:cNvSpPr>
          <p:nvPr/>
        </p:nvSpPr>
        <p:spPr>
          <a:xfrm flipH="1">
            <a:off x="7192962" y="1759200"/>
            <a:ext cx="2743200" cy="45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Thời gian xử lý yêu cầu đủ nhanh, xử lý trong thời gian thực</a:t>
            </a:r>
            <a:endParaRPr lang="en-US" sz="1400" noProof="1"/>
          </a:p>
        </p:txBody>
      </p:sp>
      <p:sp>
        <p:nvSpPr>
          <p:cNvPr id="7" name="Google Shape;656;p34"/>
          <p:cNvSpPr txBox="1">
            <a:spLocks/>
          </p:cNvSpPr>
          <p:nvPr/>
        </p:nvSpPr>
        <p:spPr>
          <a:xfrm>
            <a:off x="919913" y="4861200"/>
            <a:ext cx="2234400" cy="70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Gặp khó khăn từ nhiều khuôn mặt từ nhiều nền văn hóa</a:t>
            </a:r>
            <a:endParaRPr lang="en-US" sz="1400" noProof="1"/>
          </a:p>
        </p:txBody>
      </p:sp>
      <p:sp>
        <p:nvSpPr>
          <p:cNvPr id="8" name="Google Shape;657;p34"/>
          <p:cNvSpPr txBox="1">
            <a:spLocks/>
          </p:cNvSpPr>
          <p:nvPr/>
        </p:nvSpPr>
        <p:spPr>
          <a:xfrm>
            <a:off x="7192962" y="4799960"/>
            <a:ext cx="2804400" cy="7626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400" noProof="1" smtClean="0"/>
              <a:t>Hệ thống cần đảm bảo bí mật thông tin của khách hàng</a:t>
            </a:r>
            <a:endParaRPr lang="en-US" sz="1400" noProof="1"/>
          </a:p>
        </p:txBody>
      </p:sp>
      <p:sp>
        <p:nvSpPr>
          <p:cNvPr id="9" name="Google Shape;658;p34"/>
          <p:cNvSpPr/>
          <p:nvPr/>
        </p:nvSpPr>
        <p:spPr>
          <a:xfrm>
            <a:off x="4949065" y="3218704"/>
            <a:ext cx="719897" cy="66749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59;p34"/>
          <p:cNvSpPr/>
          <p:nvPr/>
        </p:nvSpPr>
        <p:spPr>
          <a:xfrm>
            <a:off x="5019559" y="3260764"/>
            <a:ext cx="531883" cy="524278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6;p34"/>
          <p:cNvSpPr txBox="1">
            <a:spLocks/>
          </p:cNvSpPr>
          <p:nvPr/>
        </p:nvSpPr>
        <p:spPr>
          <a:xfrm flipH="1">
            <a:off x="996162" y="2378100"/>
            <a:ext cx="2234400" cy="36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ĐỘ CHÍNH XÁC VÀ ĐỘ TIN CẬY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" name="Google Shape;667;p34"/>
          <p:cNvSpPr txBox="1">
            <a:spLocks/>
          </p:cNvSpPr>
          <p:nvPr/>
        </p:nvSpPr>
        <p:spPr>
          <a:xfrm flipH="1">
            <a:off x="7192962" y="2362200"/>
            <a:ext cx="2194800" cy="36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THỜI GIAN XỬ LÝ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" name="Google Shape;668;p34"/>
          <p:cNvSpPr txBox="1">
            <a:spLocks/>
          </p:cNvSpPr>
          <p:nvPr/>
        </p:nvSpPr>
        <p:spPr>
          <a:xfrm>
            <a:off x="715962" y="4495800"/>
            <a:ext cx="2667000" cy="36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ĐỐI TƯỢNG ĐA DẠNG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" name="Google Shape;669;p34"/>
          <p:cNvSpPr txBox="1">
            <a:spLocks/>
          </p:cNvSpPr>
          <p:nvPr/>
        </p:nvSpPr>
        <p:spPr>
          <a:xfrm>
            <a:off x="7040562" y="4384340"/>
            <a:ext cx="3505200" cy="36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BẢO MẬT QUYỀN RIÊNG TƯ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" name="Google Shape;670;p34"/>
          <p:cNvSpPr/>
          <p:nvPr/>
        </p:nvSpPr>
        <p:spPr>
          <a:xfrm>
            <a:off x="3502712" y="4504946"/>
            <a:ext cx="642250" cy="524254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71;p34"/>
          <p:cNvSpPr/>
          <p:nvPr/>
        </p:nvSpPr>
        <p:spPr>
          <a:xfrm>
            <a:off x="6245912" y="4504946"/>
            <a:ext cx="642250" cy="524254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72;p34"/>
          <p:cNvSpPr/>
          <p:nvPr/>
        </p:nvSpPr>
        <p:spPr>
          <a:xfrm>
            <a:off x="3535362" y="2245938"/>
            <a:ext cx="642250" cy="524254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73;p34"/>
          <p:cNvSpPr/>
          <p:nvPr/>
        </p:nvSpPr>
        <p:spPr>
          <a:xfrm>
            <a:off x="6245912" y="2218946"/>
            <a:ext cx="642250" cy="524254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674;p34"/>
          <p:cNvCxnSpPr/>
          <p:nvPr/>
        </p:nvCxnSpPr>
        <p:spPr>
          <a:xfrm>
            <a:off x="4210659" y="2508065"/>
            <a:ext cx="495829" cy="10148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675;p34"/>
          <p:cNvCxnSpPr>
            <a:endCxn id="21" idx="3"/>
          </p:cNvCxnSpPr>
          <p:nvPr/>
        </p:nvCxnSpPr>
        <p:spPr>
          <a:xfrm rot="5400000">
            <a:off x="3679684" y="3988183"/>
            <a:ext cx="1244169" cy="313611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676;p34"/>
          <p:cNvCxnSpPr>
            <a:stCxn id="24" idx="1"/>
            <a:endCxn id="4" idx="3"/>
          </p:cNvCxnSpPr>
          <p:nvPr/>
        </p:nvCxnSpPr>
        <p:spPr>
          <a:xfrm rot="10800000" flipV="1">
            <a:off x="5897562" y="2481073"/>
            <a:ext cx="348350" cy="10418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677;p34"/>
          <p:cNvCxnSpPr>
            <a:stCxn id="4" idx="3"/>
            <a:endCxn id="22" idx="1"/>
          </p:cNvCxnSpPr>
          <p:nvPr/>
        </p:nvCxnSpPr>
        <p:spPr>
          <a:xfrm>
            <a:off x="5897562" y="3522903"/>
            <a:ext cx="348350" cy="12441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699;p36"/>
          <p:cNvSpPr txBox="1">
            <a:spLocks noGrp="1"/>
          </p:cNvSpPr>
          <p:nvPr>
            <p:ph type="title"/>
          </p:nvPr>
        </p:nvSpPr>
        <p:spPr>
          <a:xfrm>
            <a:off x="487362" y="113100"/>
            <a:ext cx="84582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mbria" pitchFamily="18" charset="0"/>
                <a:ea typeface="Cambria" pitchFamily="18" charset="0"/>
              </a:rPr>
              <a:t>Thách thức đối với hệ thống </a:t>
            </a:r>
            <a:endParaRPr b="1" dirty="0"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35" name="Google Shape;11184;p59"/>
          <p:cNvGrpSpPr/>
          <p:nvPr/>
        </p:nvGrpSpPr>
        <p:grpSpPr>
          <a:xfrm>
            <a:off x="3675691" y="4596359"/>
            <a:ext cx="261145" cy="308504"/>
            <a:chOff x="6707084" y="3387403"/>
            <a:chExt cx="261145" cy="308504"/>
          </a:xfrm>
        </p:grpSpPr>
        <p:sp>
          <p:nvSpPr>
            <p:cNvPr id="36" name="Google Shape;11185;p59"/>
            <p:cNvSpPr/>
            <p:nvPr/>
          </p:nvSpPr>
          <p:spPr>
            <a:xfrm>
              <a:off x="6726053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186;p59"/>
            <p:cNvSpPr/>
            <p:nvPr/>
          </p:nvSpPr>
          <p:spPr>
            <a:xfrm>
              <a:off x="6803362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87;p59"/>
            <p:cNvSpPr/>
            <p:nvPr/>
          </p:nvSpPr>
          <p:spPr>
            <a:xfrm>
              <a:off x="6880289" y="3542403"/>
              <a:ext cx="68620" cy="153504"/>
            </a:xfrm>
            <a:custGeom>
              <a:avLst/>
              <a:gdLst/>
              <a:ahLst/>
              <a:cxnLst/>
              <a:rect l="l" t="t" r="r" b="b"/>
              <a:pathLst>
                <a:path w="2156" h="4823" extrusionOk="0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88;p59"/>
            <p:cNvSpPr/>
            <p:nvPr/>
          </p:nvSpPr>
          <p:spPr>
            <a:xfrm>
              <a:off x="6707084" y="3387403"/>
              <a:ext cx="261145" cy="183072"/>
            </a:xfrm>
            <a:custGeom>
              <a:avLst/>
              <a:gdLst/>
              <a:ahLst/>
              <a:cxnLst/>
              <a:rect l="l" t="t" r="r" b="b"/>
              <a:pathLst>
                <a:path w="8205" h="5752" extrusionOk="0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931;p59"/>
          <p:cNvGrpSpPr/>
          <p:nvPr/>
        </p:nvGrpSpPr>
        <p:grpSpPr>
          <a:xfrm>
            <a:off x="3634792" y="2352946"/>
            <a:ext cx="410829" cy="332343"/>
            <a:chOff x="1278299" y="2439293"/>
            <a:chExt cx="410829" cy="332343"/>
          </a:xfrm>
        </p:grpSpPr>
        <p:sp>
          <p:nvSpPr>
            <p:cNvPr id="41" name="Google Shape;10932;p59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33;p59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34;p59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35;p59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36;p59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37;p59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38;p59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39;p59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9857;p57"/>
          <p:cNvGrpSpPr/>
          <p:nvPr/>
        </p:nvGrpSpPr>
        <p:grpSpPr>
          <a:xfrm>
            <a:off x="6409373" y="2304014"/>
            <a:ext cx="315327" cy="314978"/>
            <a:chOff x="5823294" y="2309751"/>
            <a:chExt cx="315327" cy="314978"/>
          </a:xfrm>
        </p:grpSpPr>
        <p:sp>
          <p:nvSpPr>
            <p:cNvPr id="50" name="Google Shape;9858;p57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59;p57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60;p57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61;p57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62;p57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63;p57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64;p57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65;p57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66;p57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67;p57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68;p57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69;p57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70;p57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71;p57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872;p57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873;p57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874;p57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1584;p60"/>
          <p:cNvGrpSpPr/>
          <p:nvPr/>
        </p:nvGrpSpPr>
        <p:grpSpPr>
          <a:xfrm>
            <a:off x="6394570" y="4577657"/>
            <a:ext cx="306314" cy="347403"/>
            <a:chOff x="1310655" y="3360527"/>
            <a:chExt cx="306314" cy="347403"/>
          </a:xfrm>
        </p:grpSpPr>
        <p:sp>
          <p:nvSpPr>
            <p:cNvPr id="68" name="Google Shape;11585;p60"/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586;p60"/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587;p60"/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588;p60"/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589;p60"/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282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11337925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 lIns="51206" tIns="25603" rIns="51206" bIns="25603"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666595" y="4155049"/>
            <a:ext cx="3413467" cy="2148969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51206" tIns="25603" rIns="51206" bIns="25603"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401378" y="4520181"/>
            <a:ext cx="4535170" cy="709353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lIns="51206" tIns="25603" rIns="51206" bIns="25603"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569638" y="1482749"/>
            <a:ext cx="5074897" cy="803694"/>
          </a:xfrm>
          <a:custGeom>
            <a:avLst/>
            <a:gdLst/>
            <a:ahLst/>
            <a:cxnLst/>
            <a:rect l="l" t="t" r="r" b="b"/>
            <a:pathLst>
              <a:path w="8185775" h="1205541">
                <a:moveTo>
                  <a:pt x="0" y="0"/>
                </a:moveTo>
                <a:lnTo>
                  <a:pt x="8185774" y="0"/>
                </a:lnTo>
                <a:lnTo>
                  <a:pt x="8185774" y="1205542"/>
                </a:lnTo>
                <a:lnTo>
                  <a:pt x="0" y="12055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lIns="51206" tIns="25603" rIns="51206" bIns="25603"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945661" y="2742698"/>
            <a:ext cx="7446604" cy="1961769"/>
            <a:chOff x="0" y="-247650"/>
            <a:chExt cx="16015099" cy="3923537"/>
          </a:xfrm>
        </p:grpSpPr>
        <p:sp>
          <p:nvSpPr>
            <p:cNvPr id="9" name="TextBox 9"/>
            <p:cNvSpPr txBox="1"/>
            <p:nvPr/>
          </p:nvSpPr>
          <p:spPr>
            <a:xfrm>
              <a:off x="949223" y="-247650"/>
              <a:ext cx="14116647" cy="2616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43"/>
                </a:lnSpc>
                <a:spcBef>
                  <a:spcPct val="0"/>
                </a:spcBef>
              </a:pPr>
              <a:r>
                <a:rPr lang="en-US" sz="7300" dirty="0">
                  <a:solidFill>
                    <a:srgbClr val="FFFFFF"/>
                  </a:solidFill>
                  <a:latin typeface="Anton"/>
                </a:rPr>
                <a:t>THANK YOU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983389"/>
              <a:ext cx="16015099" cy="692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44"/>
                </a:lnSpc>
              </a:pPr>
              <a:endParaRPr lang="en-US" sz="2000" dirty="0">
                <a:solidFill>
                  <a:srgbClr val="FFFFFF"/>
                </a:solidFill>
                <a:latin typeface="Montserra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11691" y="5617405"/>
            <a:ext cx="1488476" cy="466428"/>
            <a:chOff x="0" y="0"/>
            <a:chExt cx="867565" cy="2528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67565" cy="252815"/>
            </a:xfrm>
            <a:custGeom>
              <a:avLst/>
              <a:gdLst/>
              <a:ahLst/>
              <a:cxnLst/>
              <a:rect l="l" t="t" r="r" b="b"/>
              <a:pathLst>
                <a:path w="867565" h="252815">
                  <a:moveTo>
                    <a:pt x="126408" y="0"/>
                  </a:moveTo>
                  <a:lnTo>
                    <a:pt x="741157" y="0"/>
                  </a:lnTo>
                  <a:cubicBezTo>
                    <a:pt x="774682" y="0"/>
                    <a:pt x="806835" y="13318"/>
                    <a:pt x="830541" y="37024"/>
                  </a:cubicBezTo>
                  <a:cubicBezTo>
                    <a:pt x="854247" y="60730"/>
                    <a:pt x="867565" y="92882"/>
                    <a:pt x="867565" y="126408"/>
                  </a:cubicBezTo>
                  <a:lnTo>
                    <a:pt x="867565" y="126408"/>
                  </a:lnTo>
                  <a:cubicBezTo>
                    <a:pt x="867565" y="196221"/>
                    <a:pt x="810970" y="252815"/>
                    <a:pt x="741157" y="252815"/>
                  </a:cubicBezTo>
                  <a:lnTo>
                    <a:pt x="126408" y="252815"/>
                  </a:lnTo>
                  <a:cubicBezTo>
                    <a:pt x="56595" y="252815"/>
                    <a:pt x="0" y="196221"/>
                    <a:pt x="0" y="126408"/>
                  </a:cubicBezTo>
                  <a:lnTo>
                    <a:pt x="0" y="126408"/>
                  </a:lnTo>
                  <a:cubicBezTo>
                    <a:pt x="0" y="56595"/>
                    <a:pt x="56595" y="0"/>
                    <a:pt x="126408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67565" cy="2909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41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389017" y="5684070"/>
            <a:ext cx="11338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500">
                <a:solidFill>
                  <a:srgbClr val="000002"/>
                </a:solidFill>
                <a:latin typeface="Montserrat Classic Bold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309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399</Words>
  <Application>Microsoft Office PowerPoint</Application>
  <PresentationFormat>Custom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Face Recognition System là gì?</vt:lpstr>
      <vt:lpstr>PowerPoint Presentation</vt:lpstr>
      <vt:lpstr>Các thành phần trong hệ thống</vt:lpstr>
      <vt:lpstr>Thách thức đối với hệ thống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ATUS</dc:creator>
  <cp:lastModifiedBy>ATUS</cp:lastModifiedBy>
  <cp:revision>25</cp:revision>
  <dcterms:created xsi:type="dcterms:W3CDTF">2024-10-15T13:46:53Z</dcterms:created>
  <dcterms:modified xsi:type="dcterms:W3CDTF">2024-10-15T19:28:44Z</dcterms:modified>
</cp:coreProperties>
</file>