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9" d="100"/>
          <a:sy n="99" d="100"/>
        </p:scale>
        <p:origin x="1165" y="6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Churn Rate Analysis</a:t>
            </a:r>
          </a:p>
        </p:txBody>
      </p:sp>
      <p:sp>
        <p:nvSpPr>
          <p:cNvPr id="3" name="Subtitle 2"/>
          <p:cNvSpPr>
            <a:spLocks noGrp="1"/>
          </p:cNvSpPr>
          <p:nvPr>
            <p:ph type="subTitle" idx="1"/>
          </p:nvPr>
        </p:nvSpPr>
        <p:spPr/>
        <p:txBody>
          <a:bodyPr/>
          <a:lstStyle/>
          <a:p>
            <a:r>
              <a:t>Data Mining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Significance of Churn Rate</a:t>
            </a:r>
          </a:p>
        </p:txBody>
      </p:sp>
      <p:sp>
        <p:nvSpPr>
          <p:cNvPr id="3" name="Content Placeholder 2"/>
          <p:cNvSpPr>
            <a:spLocks noGrp="1"/>
          </p:cNvSpPr>
          <p:nvPr>
            <p:ph idx="1"/>
          </p:nvPr>
        </p:nvSpPr>
        <p:spPr/>
        <p:txBody>
          <a:bodyPr/>
          <a:lstStyle/>
          <a:p>
            <a:r>
              <a:t>Churn rate is a critical metric for stakeholders as it indicates the percentage of customers who stop using the company's services over a given period. High churn rates can indicate customer dissatisfaction, poor service quality, or better offers from competitors. For MCI, understanding churn rate helps in identifying areas of improvement and implementing strategies to retain customers.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Characteristics of Churned and Non-Churned Customers</a:t>
            </a:r>
          </a:p>
        </p:txBody>
      </p:sp>
      <p:sp>
        <p:nvSpPr>
          <p:cNvPr id="3" name="Content Placeholder 2"/>
          <p:cNvSpPr>
            <a:spLocks noGrp="1"/>
          </p:cNvSpPr>
          <p:nvPr>
            <p:ph idx="1"/>
          </p:nvPr>
        </p:nvSpPr>
        <p:spPr/>
        <p:txBody>
          <a:bodyPr/>
          <a:lstStyle/>
          <a:p>
            <a:r>
              <a:t>Distribution of Churned and Non-Churned Customers:</a:t>
            </a:r>
          </a:p>
          <a:p>
            <a:r>
              <a:t>Characteristics of Churned Customers:</a:t>
            </a:r>
          </a:p>
          <a:p>
            <a:r>
              <a:t>Characteristics of Non-Churned Customers:</a:t>
            </a:r>
          </a:p>
          <a:p>
            <a:r>
              <a:t>Analysis of Categorical Features:</a:t>
            </a:r>
          </a:p>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Distribution of Churned and Non-Churned Customers</a:t>
            </a:r>
          </a:p>
        </p:txBody>
      </p:sp>
      <p:pic>
        <p:nvPicPr>
          <p:cNvPr id="3" name="Picture 2" descr="churn_distribution.png"/>
          <p:cNvPicPr>
            <a:picLocks noChangeAspect="1"/>
          </p:cNvPicPr>
          <p:nvPr/>
        </p:nvPicPr>
        <p:blipFill>
          <a:blip r:embed="rId2"/>
          <a:stretch>
            <a:fillRect/>
          </a:stretch>
        </p:blipFill>
        <p:spPr>
          <a:xfrm>
            <a:off x="914400" y="1371600"/>
            <a:ext cx="7315200" cy="43891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Distribution of State by Churn</a:t>
            </a:r>
          </a:p>
        </p:txBody>
      </p:sp>
      <p:pic>
        <p:nvPicPr>
          <p:cNvPr id="3" name="Picture 2" descr="State_distribution.png"/>
          <p:cNvPicPr>
            <a:picLocks noChangeAspect="1"/>
          </p:cNvPicPr>
          <p:nvPr/>
        </p:nvPicPr>
        <p:blipFill>
          <a:blip r:embed="rId2"/>
          <a:stretch>
            <a:fillRect/>
          </a:stretch>
        </p:blipFill>
        <p:spPr>
          <a:xfrm>
            <a:off x="914400" y="1371599"/>
            <a:ext cx="7606146" cy="38030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Distribution of International plan by Churn</a:t>
            </a:r>
          </a:p>
        </p:txBody>
      </p:sp>
      <p:pic>
        <p:nvPicPr>
          <p:cNvPr id="3" name="Picture 2" descr="International plan_distribution.png"/>
          <p:cNvPicPr>
            <a:picLocks noChangeAspect="1"/>
          </p:cNvPicPr>
          <p:nvPr/>
        </p:nvPicPr>
        <p:blipFill>
          <a:blip r:embed="rId2"/>
          <a:stretch>
            <a:fillRect/>
          </a:stretch>
        </p:blipFill>
        <p:spPr>
          <a:xfrm>
            <a:off x="914400" y="1371600"/>
            <a:ext cx="7315200" cy="3657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Distribution of Voice mail plan by Churn</a:t>
            </a:r>
          </a:p>
        </p:txBody>
      </p:sp>
      <p:pic>
        <p:nvPicPr>
          <p:cNvPr id="3" name="Picture 2" descr="Voice mail plan_distribution.png"/>
          <p:cNvPicPr>
            <a:picLocks noChangeAspect="1"/>
          </p:cNvPicPr>
          <p:nvPr/>
        </p:nvPicPr>
        <p:blipFill>
          <a:blip r:embed="rId2"/>
          <a:stretch>
            <a:fillRect/>
          </a:stretch>
        </p:blipFill>
        <p:spPr>
          <a:xfrm>
            <a:off x="914400" y="1371600"/>
            <a:ext cx="7315200" cy="3657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ML Modeling</a:t>
            </a:r>
          </a:p>
        </p:txBody>
      </p:sp>
      <p:sp>
        <p:nvSpPr>
          <p:cNvPr id="3" name="Content Placeholder 2"/>
          <p:cNvSpPr>
            <a:spLocks noGrp="1"/>
          </p:cNvSpPr>
          <p:nvPr>
            <p:ph idx="1"/>
          </p:nvPr>
        </p:nvSpPr>
        <p:spPr/>
        <p:txBody>
          <a:bodyPr/>
          <a:lstStyle/>
          <a:p>
            <a:r>
              <a:t>Data Preprocessing:</a:t>
            </a:r>
          </a:p>
          <a:p>
            <a:r>
              <a:t>Split the Data into Training and Testing Sets:</a:t>
            </a:r>
          </a:p>
          <a:p>
            <a:r>
              <a:t>Standardize the Features:</a:t>
            </a:r>
          </a:p>
          <a:p>
            <a:r>
              <a:t>Train a Logistic Regression Model:</a:t>
            </a:r>
          </a:p>
          <a:p>
            <a:r>
              <a:t>Predict and Evaluate the Model:</a:t>
            </a:r>
          </a:p>
          <a:p>
            <a:r>
              <a:t>Feature Importance:</a:t>
            </a:r>
          </a:p>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Actions to Enhance Retention Rate</a:t>
            </a:r>
          </a:p>
        </p:txBody>
      </p:sp>
      <p:sp>
        <p:nvSpPr>
          <p:cNvPr id="3" name="Content Placeholder 2"/>
          <p:cNvSpPr>
            <a:spLocks noGrp="1"/>
          </p:cNvSpPr>
          <p:nvPr>
            <p:ph idx="1"/>
          </p:nvPr>
        </p:nvSpPr>
        <p:spPr/>
        <p:txBody>
          <a:bodyPr/>
          <a:lstStyle/>
          <a:p>
            <a:r>
              <a:t>1. Qualitative Analytics: Conduct customer surveys and feedback sessions to understand the reasons behind churn. Use this information to improve customer service and address pain points.</a:t>
            </a:r>
          </a:p>
          <a:p>
            <a:r>
              <a:t>2. Quantitative Analytics: Analyze customer usage patterns and identify early warning signs of churn. Implement targeted marketing campaigns and personalized offers to retain at-risk customers.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TotalTime>
  <Words>222</Words>
  <Application>Microsoft Office PowerPoint</Application>
  <PresentationFormat>On-screen Show (4:3)</PresentationFormat>
  <Paragraphs>23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Churn Rate Analysis</vt:lpstr>
      <vt:lpstr>Significance of Churn Rate</vt:lpstr>
      <vt:lpstr>Characteristics of Churned and Non-Churned Customers</vt:lpstr>
      <vt:lpstr>Distribution of Churned and Non-Churned Customers</vt:lpstr>
      <vt:lpstr>Distribution of State by Churn</vt:lpstr>
      <vt:lpstr>Distribution of International plan by Churn</vt:lpstr>
      <vt:lpstr>Distribution of Voice mail plan by Churn</vt:lpstr>
      <vt:lpstr>ML Modeling</vt:lpstr>
      <vt:lpstr>Actions to Enhance Retention Rate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ĐỖ TUẤN KHẢI</cp:lastModifiedBy>
  <cp:revision>2</cp:revision>
  <dcterms:created xsi:type="dcterms:W3CDTF">2013-01-27T09:14:16Z</dcterms:created>
  <dcterms:modified xsi:type="dcterms:W3CDTF">2025-02-19T15:27:57Z</dcterms:modified>
  <cp:category/>
</cp:coreProperties>
</file>