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7200"/>
    <a:srgbClr val="996633"/>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4598" autoAdjust="0"/>
  </p:normalViewPr>
  <p:slideViewPr>
    <p:cSldViewPr>
      <p:cViewPr varScale="1">
        <p:scale>
          <a:sx n="81" d="100"/>
          <a:sy n="81" d="100"/>
        </p:scale>
        <p:origin x="1272" y="62"/>
      </p:cViewPr>
      <p:guideLst>
        <p:guide orient="horz" pos="2160"/>
        <p:guide pos="2880"/>
      </p:guideLst>
    </p:cSldViewPr>
  </p:slideViewPr>
  <p:outlineViewPr>
    <p:cViewPr>
      <p:scale>
        <a:sx n="33" d="100"/>
        <a:sy n="33" d="100"/>
      </p:scale>
      <p:origin x="0" y="-119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4E0EE-F4FF-4905-96BB-8A6F9C306AB2}" type="datetimeFigureOut">
              <a:rPr lang="en-US" smtClean="0"/>
              <a:t>6/1/2021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5E9BC-2F2C-4DD2-9716-13A875E02CF8}" type="slidenum">
              <a:rPr lang="en-US" smtClean="0"/>
              <a:t>‹#›</a:t>
            </a:fld>
            <a:endParaRPr lang="en-US"/>
          </a:p>
        </p:txBody>
      </p:sp>
    </p:spTree>
    <p:extLst>
      <p:ext uri="{BB962C8B-B14F-4D97-AF65-F5344CB8AC3E}">
        <p14:creationId xmlns:p14="http://schemas.microsoft.com/office/powerpoint/2010/main" val="3577235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15E9BC-2F2C-4DD2-9716-13A875E02CF8}" type="slidenum">
              <a:rPr lang="en-US" smtClean="0"/>
              <a:t>5</a:t>
            </a:fld>
            <a:endParaRPr lang="en-US"/>
          </a:p>
        </p:txBody>
      </p:sp>
    </p:spTree>
    <p:extLst>
      <p:ext uri="{BB962C8B-B14F-4D97-AF65-F5344CB8AC3E}">
        <p14:creationId xmlns:p14="http://schemas.microsoft.com/office/powerpoint/2010/main" val="3662165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15E9BC-2F2C-4DD2-9716-13A875E02CF8}" type="slidenum">
              <a:rPr lang="en-US" smtClean="0"/>
              <a:t>6</a:t>
            </a:fld>
            <a:endParaRPr lang="en-US"/>
          </a:p>
        </p:txBody>
      </p:sp>
    </p:spTree>
    <p:extLst>
      <p:ext uri="{BB962C8B-B14F-4D97-AF65-F5344CB8AC3E}">
        <p14:creationId xmlns:p14="http://schemas.microsoft.com/office/powerpoint/2010/main" val="17841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15E9BC-2F2C-4DD2-9716-13A875E02CF8}" type="slidenum">
              <a:rPr lang="en-US" smtClean="0"/>
              <a:t>9</a:t>
            </a:fld>
            <a:endParaRPr lang="en-US"/>
          </a:p>
        </p:txBody>
      </p:sp>
    </p:spTree>
    <p:extLst>
      <p:ext uri="{BB962C8B-B14F-4D97-AF65-F5344CB8AC3E}">
        <p14:creationId xmlns:p14="http://schemas.microsoft.com/office/powerpoint/2010/main" val="255958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jp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1981200"/>
            <a:ext cx="7772400" cy="1752599"/>
          </a:xfrm>
        </p:spPr>
        <p:txBody>
          <a:bodyPr/>
          <a:lstStyle/>
          <a:p>
            <a:pPr algn="ctr"/>
            <a:r>
              <a:rPr lang="en-US" altLang="en-US" dirty="0">
                <a:solidFill>
                  <a:schemeClr val="tx1"/>
                </a:solidFill>
                <a:latin typeface="Times New Roman" panose="02020603050405020304" pitchFamily="18" charset="0"/>
                <a:cs typeface="Times New Roman" panose="02020603050405020304" pitchFamily="18" charset="0"/>
              </a:rPr>
              <a:t>THIẾT KẾ WEBSITE KINH DOANH ĐỒ ĐIỆN TỬ GIA DỤNG</a:t>
            </a:r>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295400" y="4419600"/>
            <a:ext cx="7010400" cy="1722748"/>
          </a:xfrm>
        </p:spPr>
        <p:txBody>
          <a:bodyPr/>
          <a:lstStyle/>
          <a:p>
            <a:pPr algn="l"/>
            <a:r>
              <a:rPr lang="en-US" altLang="en-US" sz="2000" b="1" dirty="0" err="1">
                <a:solidFill>
                  <a:schemeClr val="tx1"/>
                </a:solidFill>
                <a:latin typeface="Times New Roman" panose="02020603050405020304" pitchFamily="18" charset="0"/>
                <a:cs typeface="Times New Roman" panose="02020603050405020304" pitchFamily="18" charset="0"/>
              </a:rPr>
              <a:t>Giáo</a:t>
            </a:r>
            <a:r>
              <a:rPr lang="en-US" altLang="en-US" sz="2000" b="1" dirty="0">
                <a:solidFill>
                  <a:schemeClr val="tx1"/>
                </a:solidFill>
                <a:latin typeface="Times New Roman" panose="02020603050405020304" pitchFamily="18" charset="0"/>
                <a:cs typeface="Times New Roman" panose="02020603050405020304" pitchFamily="18" charset="0"/>
              </a:rPr>
              <a:t> </a:t>
            </a:r>
            <a:r>
              <a:rPr lang="en-US" altLang="en-US" sz="2000" b="1" dirty="0" err="1">
                <a:solidFill>
                  <a:schemeClr val="tx1"/>
                </a:solidFill>
                <a:latin typeface="Times New Roman" panose="02020603050405020304" pitchFamily="18" charset="0"/>
                <a:cs typeface="Times New Roman" panose="02020603050405020304" pitchFamily="18" charset="0"/>
              </a:rPr>
              <a:t>viên</a:t>
            </a:r>
            <a:r>
              <a:rPr lang="en-US" altLang="en-US" sz="2000" b="1" dirty="0">
                <a:solidFill>
                  <a:schemeClr val="tx1"/>
                </a:solidFill>
                <a:latin typeface="Times New Roman" panose="02020603050405020304" pitchFamily="18" charset="0"/>
                <a:cs typeface="Times New Roman" panose="02020603050405020304" pitchFamily="18" charset="0"/>
              </a:rPr>
              <a:t> </a:t>
            </a:r>
            <a:r>
              <a:rPr lang="en-US" altLang="en-US" sz="2000" b="1" dirty="0" err="1">
                <a:solidFill>
                  <a:schemeClr val="tx1"/>
                </a:solidFill>
                <a:latin typeface="Times New Roman" panose="02020603050405020304" pitchFamily="18" charset="0"/>
                <a:cs typeface="Times New Roman" panose="02020603050405020304" pitchFamily="18" charset="0"/>
              </a:rPr>
              <a:t>hướng</a:t>
            </a:r>
            <a:r>
              <a:rPr lang="en-US" altLang="en-US" sz="2000" b="1" dirty="0">
                <a:solidFill>
                  <a:schemeClr val="tx1"/>
                </a:solidFill>
                <a:latin typeface="Times New Roman" panose="02020603050405020304" pitchFamily="18" charset="0"/>
                <a:cs typeface="Times New Roman" panose="02020603050405020304" pitchFamily="18" charset="0"/>
              </a:rPr>
              <a:t> </a:t>
            </a:r>
            <a:r>
              <a:rPr lang="en-US" altLang="en-US" sz="2000" b="1" dirty="0" err="1">
                <a:solidFill>
                  <a:schemeClr val="tx1"/>
                </a:solidFill>
                <a:latin typeface="Times New Roman" panose="02020603050405020304" pitchFamily="18" charset="0"/>
                <a:cs typeface="Times New Roman" panose="02020603050405020304" pitchFamily="18" charset="0"/>
              </a:rPr>
              <a:t>dẫn</a:t>
            </a:r>
            <a:r>
              <a:rPr lang="en-US" altLang="en-US" sz="2000" b="1" dirty="0">
                <a:solidFill>
                  <a:schemeClr val="tx1"/>
                </a:solidFill>
                <a:latin typeface="Times New Roman" panose="02020603050405020304" pitchFamily="18" charset="0"/>
                <a:cs typeface="Times New Roman" panose="02020603050405020304" pitchFamily="18" charset="0"/>
              </a:rPr>
              <a:t>:                           </a:t>
            </a:r>
            <a:r>
              <a:rPr lang="en-US" altLang="en-US" sz="2000" b="1" dirty="0" err="1">
                <a:solidFill>
                  <a:schemeClr val="tx1"/>
                </a:solidFill>
                <a:latin typeface="Times New Roman" panose="02020603050405020304" pitchFamily="18" charset="0"/>
                <a:cs typeface="Times New Roman" panose="02020603050405020304" pitchFamily="18" charset="0"/>
              </a:rPr>
              <a:t>Sinh</a:t>
            </a:r>
            <a:r>
              <a:rPr lang="en-US" altLang="en-US" sz="2000" b="1" dirty="0">
                <a:solidFill>
                  <a:schemeClr val="tx1"/>
                </a:solidFill>
                <a:latin typeface="Times New Roman" panose="02020603050405020304" pitchFamily="18" charset="0"/>
                <a:cs typeface="Times New Roman" panose="02020603050405020304" pitchFamily="18" charset="0"/>
              </a:rPr>
              <a:t> </a:t>
            </a:r>
            <a:r>
              <a:rPr lang="en-US" altLang="en-US" sz="2000" b="1" dirty="0" err="1">
                <a:solidFill>
                  <a:schemeClr val="tx1"/>
                </a:solidFill>
                <a:latin typeface="Times New Roman" panose="02020603050405020304" pitchFamily="18" charset="0"/>
                <a:cs typeface="Times New Roman" panose="02020603050405020304" pitchFamily="18" charset="0"/>
              </a:rPr>
              <a:t>viên</a:t>
            </a:r>
            <a:r>
              <a:rPr lang="en-US" altLang="en-US" sz="2000" b="1" dirty="0">
                <a:solidFill>
                  <a:schemeClr val="tx1"/>
                </a:solidFill>
                <a:latin typeface="Times New Roman" panose="02020603050405020304" pitchFamily="18" charset="0"/>
                <a:cs typeface="Times New Roman" panose="02020603050405020304" pitchFamily="18" charset="0"/>
              </a:rPr>
              <a:t> </a:t>
            </a:r>
            <a:r>
              <a:rPr lang="en-US" altLang="en-US" sz="2000" b="1" dirty="0" err="1">
                <a:solidFill>
                  <a:schemeClr val="tx1"/>
                </a:solidFill>
                <a:latin typeface="Times New Roman" panose="02020603050405020304" pitchFamily="18" charset="0"/>
                <a:cs typeface="Times New Roman" panose="02020603050405020304" pitchFamily="18" charset="0"/>
              </a:rPr>
              <a:t>thực</a:t>
            </a:r>
            <a:r>
              <a:rPr lang="en-US" altLang="en-US" sz="2000" b="1" dirty="0">
                <a:solidFill>
                  <a:schemeClr val="tx1"/>
                </a:solidFill>
                <a:latin typeface="Times New Roman" panose="02020603050405020304" pitchFamily="18" charset="0"/>
                <a:cs typeface="Times New Roman" panose="02020603050405020304" pitchFamily="18" charset="0"/>
              </a:rPr>
              <a:t> </a:t>
            </a:r>
            <a:r>
              <a:rPr lang="en-US" altLang="en-US" sz="2000" b="1" dirty="0" err="1">
                <a:solidFill>
                  <a:schemeClr val="tx1"/>
                </a:solidFill>
                <a:latin typeface="Times New Roman" panose="02020603050405020304" pitchFamily="18" charset="0"/>
                <a:cs typeface="Times New Roman" panose="02020603050405020304" pitchFamily="18" charset="0"/>
              </a:rPr>
              <a:t>hiện</a:t>
            </a:r>
            <a:r>
              <a:rPr lang="en-US" altLang="en-US" sz="2000" b="1" dirty="0">
                <a:solidFill>
                  <a:schemeClr val="tx1"/>
                </a:solidFill>
                <a:latin typeface="Times New Roman" panose="02020603050405020304" pitchFamily="18" charset="0"/>
                <a:cs typeface="Times New Roman" panose="02020603050405020304" pitchFamily="18" charset="0"/>
              </a:rPr>
              <a:t>:</a:t>
            </a:r>
          </a:p>
          <a:p>
            <a:pPr algn="l"/>
            <a:r>
              <a:rPr lang="en-US" altLang="en-US" sz="2000" dirty="0">
                <a:solidFill>
                  <a:schemeClr val="tx1"/>
                </a:solidFill>
                <a:latin typeface="Times New Roman" panose="02020603050405020304" pitchFamily="18" charset="0"/>
                <a:cs typeface="Times New Roman" panose="02020603050405020304" pitchFamily="18" charset="0"/>
              </a:rPr>
              <a:t>TS. </a:t>
            </a:r>
            <a:r>
              <a:rPr lang="en-US" altLang="en-US" sz="2000" dirty="0" err="1">
                <a:solidFill>
                  <a:schemeClr val="tx1"/>
                </a:solidFill>
                <a:latin typeface="Times New Roman" panose="02020603050405020304" pitchFamily="18" charset="0"/>
                <a:cs typeface="Times New Roman" panose="02020603050405020304" pitchFamily="18" charset="0"/>
              </a:rPr>
              <a:t>Thái</a:t>
            </a:r>
            <a:r>
              <a:rPr lang="en-US" altLang="en-US" sz="2000" dirty="0">
                <a:solidFill>
                  <a:schemeClr val="tx1"/>
                </a:solidFill>
                <a:latin typeface="Times New Roman" panose="02020603050405020304" pitchFamily="18" charset="0"/>
                <a:cs typeface="Times New Roman" panose="02020603050405020304" pitchFamily="18" charset="0"/>
              </a:rPr>
              <a:t> Minh </a:t>
            </a:r>
            <a:r>
              <a:rPr lang="en-US" altLang="en-US" sz="2000" dirty="0" err="1">
                <a:solidFill>
                  <a:schemeClr val="tx1"/>
                </a:solidFill>
                <a:latin typeface="Times New Roman" panose="02020603050405020304" pitchFamily="18" charset="0"/>
                <a:cs typeface="Times New Roman" panose="02020603050405020304" pitchFamily="18" charset="0"/>
              </a:rPr>
              <a:t>Tuấn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Nguyễn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Tuấn</a:t>
            </a:r>
            <a:r>
              <a:rPr lang="en-US" altLang="en-US" sz="2000" dirty="0">
                <a:solidFill>
                  <a:schemeClr val="tx1"/>
                </a:solidFill>
                <a:latin typeface="Times New Roman" panose="02020603050405020304" pitchFamily="18" charset="0"/>
                <a:cs typeface="Times New Roman" panose="02020603050405020304" pitchFamily="18" charset="0"/>
              </a:rPr>
              <a:t> Khanh</a:t>
            </a:r>
          </a:p>
          <a:p>
            <a:pPr algn="l"/>
            <a:r>
              <a:rPr lang="en-US" altLang="en-US" sz="2000" dirty="0">
                <a:solidFill>
                  <a:schemeClr val="tx1"/>
                </a:solidFill>
                <a:latin typeface="Times New Roman" panose="02020603050405020304" pitchFamily="18" charset="0"/>
                <a:cs typeface="Times New Roman" panose="02020603050405020304" pitchFamily="18" charset="0"/>
              </a:rPr>
              <a:t>                                                                 MSSV: B1706481</a:t>
            </a:r>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a:solidFill>
                  <a:srgbClr val="000066"/>
                </a:solidFill>
              </a:rPr>
              <a:t>Phần dành cho đơn vị</a:t>
            </a:r>
          </a:p>
        </p:txBody>
      </p:sp>
      <p:sp>
        <p:nvSpPr>
          <p:cNvPr id="3" name="TextBox 2">
            <a:extLst>
              <a:ext uri="{FF2B5EF4-FFF2-40B4-BE49-F238E27FC236}">
                <a16:creationId xmlns:a16="http://schemas.microsoft.com/office/drawing/2014/main" id="{F9C62FBE-6866-4D44-B794-436F76F0CE2A}"/>
              </a:ext>
            </a:extLst>
          </p:cNvPr>
          <p:cNvSpPr txBox="1"/>
          <p:nvPr/>
        </p:nvSpPr>
        <p:spPr>
          <a:xfrm>
            <a:off x="1295400" y="1161246"/>
            <a:ext cx="6400800" cy="477054"/>
          </a:xfrm>
          <a:prstGeom prst="rect">
            <a:avLst/>
          </a:prstGeom>
          <a:noFill/>
        </p:spPr>
        <p:txBody>
          <a:bodyPr wrap="square" rtlCol="0">
            <a:spAutoFit/>
          </a:bodyPr>
          <a:lstStyle/>
          <a:p>
            <a:pPr lvl="1" algn="ctr"/>
            <a:r>
              <a:rPr lang="en-US" sz="2500" b="1" dirty="0" err="1">
                <a:latin typeface="Times New Roman" panose="02020603050405020304" pitchFamily="18" charset="0"/>
                <a:cs typeface="Times New Roman" panose="02020603050405020304" pitchFamily="18" charset="0"/>
              </a:rPr>
              <a:t>Niên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luận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ngành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Công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nghệ</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thông</a:t>
            </a:r>
            <a:r>
              <a:rPr lang="en-US" sz="2500" b="1" dirty="0">
                <a:latin typeface="Times New Roman" panose="02020603050405020304" pitchFamily="18" charset="0"/>
                <a:cs typeface="Times New Roman" panose="02020603050405020304" pitchFamily="18" charset="0"/>
              </a:rPr>
              <a:t> tin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z="4800" dirty="0" err="1">
                <a:solidFill>
                  <a:srgbClr val="9A7200"/>
                </a:solidFill>
                <a:latin typeface="Times New Roman" panose="02020603050405020304" pitchFamily="18" charset="0"/>
                <a:cs typeface="Times New Roman" panose="02020603050405020304" pitchFamily="18" charset="0"/>
              </a:rPr>
              <a:t>Chức</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năng</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đặt</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hàng</a:t>
            </a:r>
            <a:endParaRPr lang="en-US" altLang="en-US" sz="4800" dirty="0">
              <a:solidFill>
                <a:srgbClr val="9A7200"/>
              </a:solidFill>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447800"/>
            <a:ext cx="8077200" cy="4767262"/>
          </a:xfrm>
        </p:spPr>
        <p:txBody>
          <a:bodyPr/>
          <a:lstStyle/>
          <a:p>
            <a:r>
              <a:rPr lang="en-US" altLang="en-US" b="1" dirty="0" err="1">
                <a:solidFill>
                  <a:schemeClr val="tx1"/>
                </a:solidFill>
                <a:latin typeface="Times New Roman" panose="02020603050405020304" pitchFamily="18" charset="0"/>
                <a:cs typeface="Times New Roman" panose="02020603050405020304" pitchFamily="18" charset="0"/>
              </a:rPr>
              <a:t>Mục</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tiêu</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dirty="0">
                <a:solidFill>
                  <a:schemeClr val="tx1"/>
                </a:solidFill>
                <a:latin typeface="Times New Roman" panose="02020603050405020304" pitchFamily="18" charset="0"/>
                <a:cs typeface="Times New Roman" panose="02020603050405020304" pitchFamily="18" charset="0"/>
              </a:rPr>
              <a:t>Sau </a:t>
            </a:r>
            <a:r>
              <a:rPr lang="en-US" altLang="en-US" dirty="0" err="1">
                <a:solidFill>
                  <a:schemeClr val="tx1"/>
                </a:solidFill>
                <a:latin typeface="Times New Roman" panose="02020603050405020304" pitchFamily="18" charset="0"/>
                <a:cs typeface="Times New Roman" panose="02020603050405020304" pitchFamily="18" charset="0"/>
              </a:rPr>
              <a:t>khi</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khách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hàng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chọn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lựa</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được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sản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phẩm</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phù</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hợp</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có</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thể</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đặt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hàng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để</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mua</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sản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phẩm</a:t>
            </a:r>
            <a:endParaRPr lang="en-US" altLang="en-US" dirty="0">
              <a:solidFill>
                <a:schemeClr val="tx1"/>
              </a:solidFill>
              <a:latin typeface="Times New Roman" panose="02020603050405020304" pitchFamily="18" charset="0"/>
              <a:cs typeface="Times New Roman" panose="02020603050405020304" pitchFamily="18" charset="0"/>
            </a:endParaRPr>
          </a:p>
          <a:p>
            <a:r>
              <a:rPr lang="en-US" altLang="en-US" b="1" dirty="0" err="1">
                <a:solidFill>
                  <a:schemeClr val="tx1"/>
                </a:solidFill>
                <a:latin typeface="Times New Roman" panose="02020603050405020304" pitchFamily="18" charset="0"/>
                <a:cs typeface="Times New Roman" panose="02020603050405020304" pitchFamily="18" charset="0"/>
              </a:rPr>
              <a:t>Thông</a:t>
            </a:r>
            <a:r>
              <a:rPr lang="en-US" altLang="en-US" b="1" dirty="0">
                <a:solidFill>
                  <a:schemeClr val="tx1"/>
                </a:solidFill>
                <a:latin typeface="Times New Roman" panose="02020603050405020304" pitchFamily="18" charset="0"/>
                <a:cs typeface="Times New Roman" panose="02020603050405020304" pitchFamily="18" charset="0"/>
              </a:rPr>
              <a:t> tin </a:t>
            </a:r>
            <a:r>
              <a:rPr lang="en-US" altLang="en-US" b="1" dirty="0" err="1">
                <a:solidFill>
                  <a:schemeClr val="tx1"/>
                </a:solidFill>
                <a:latin typeface="Times New Roman" panose="02020603050405020304" pitchFamily="18" charset="0"/>
                <a:cs typeface="Times New Roman" panose="02020603050405020304" pitchFamily="18" charset="0"/>
              </a:rPr>
              <a:t>đầu</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vào</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sản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phẩm</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cần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mua</a:t>
            </a:r>
            <a:r>
              <a:rPr lang="en-US" altLang="en-US" dirty="0">
                <a:solidFill>
                  <a:schemeClr val="tx1"/>
                </a:solidFill>
                <a:latin typeface="Times New Roman" panose="02020603050405020304" pitchFamily="18" charset="0"/>
                <a:cs typeface="Times New Roman" panose="02020603050405020304" pitchFamily="18" charset="0"/>
              </a:rPr>
              <a:t>.</a:t>
            </a:r>
          </a:p>
          <a:p>
            <a:r>
              <a:rPr lang="en-US" altLang="en-US" b="1" dirty="0" err="1">
                <a:solidFill>
                  <a:schemeClr val="tx1"/>
                </a:solidFill>
                <a:latin typeface="Times New Roman" panose="02020603050405020304" pitchFamily="18" charset="0"/>
                <a:cs typeface="Times New Roman" panose="02020603050405020304" pitchFamily="18" charset="0"/>
              </a:rPr>
              <a:t>Kết</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quả</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tạo</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được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đơn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đặt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hàng</a:t>
            </a:r>
            <a:r>
              <a:rPr lang="en-US" altLang="en-US" dirty="0">
                <a:solidFill>
                  <a:schemeClr val="tx1"/>
                </a:solidFill>
                <a:latin typeface="Times New Roman" panose="02020603050405020304" pitchFamily="18" charset="0"/>
                <a:cs typeface="Times New Roman" panose="02020603050405020304" pitchFamily="18" charset="0"/>
              </a:rPr>
              <a:t> , </a:t>
            </a:r>
            <a:r>
              <a:rPr lang="en-US" altLang="en-US" dirty="0" err="1">
                <a:solidFill>
                  <a:schemeClr val="tx1"/>
                </a:solidFill>
                <a:latin typeface="Times New Roman" panose="02020603050405020304" pitchFamily="18" charset="0"/>
                <a:cs typeface="Times New Roman" panose="02020603050405020304" pitchFamily="18" charset="0"/>
              </a:rPr>
              <a:t>nhận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đơn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hàng</a:t>
            </a:r>
            <a:r>
              <a:rPr lang="en-US" altLang="en-US" dirty="0">
                <a:solidFill>
                  <a:schemeClr val="tx1"/>
                </a:solidFill>
                <a:latin typeface="Times New Roman" panose="02020603050405020304" pitchFamily="18" charset="0"/>
                <a:cs typeface="Times New Roman" panose="02020603050405020304" pitchFamily="18" charset="0"/>
              </a:rPr>
              <a:t> qua mail.</a:t>
            </a:r>
          </a:p>
          <a:p>
            <a:pPr marL="0" indent="0">
              <a:buNone/>
            </a:pPr>
            <a:endParaRPr lang="en-US" altLang="en-US"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3E17EC-9A24-4A9E-BF77-2A47E625D63B}"/>
              </a:ext>
            </a:extLst>
          </p:cNvPr>
          <p:cNvPicPr>
            <a:picLocks noChangeAspect="1"/>
          </p:cNvPicPr>
          <p:nvPr/>
        </p:nvPicPr>
        <p:blipFill>
          <a:blip r:embed="rId2"/>
          <a:stretch>
            <a:fillRect/>
          </a:stretch>
        </p:blipFill>
        <p:spPr>
          <a:xfrm>
            <a:off x="167341" y="3950060"/>
            <a:ext cx="4114851" cy="2590800"/>
          </a:xfrm>
          <a:prstGeom prst="rect">
            <a:avLst/>
          </a:prstGeom>
        </p:spPr>
      </p:pic>
      <p:pic>
        <p:nvPicPr>
          <p:cNvPr id="8" name="Picture 7">
            <a:extLst>
              <a:ext uri="{FF2B5EF4-FFF2-40B4-BE49-F238E27FC236}">
                <a16:creationId xmlns:a16="http://schemas.microsoft.com/office/drawing/2014/main" id="{4E1495AE-7E82-4EBC-9352-0E16097DB23F}"/>
              </a:ext>
            </a:extLst>
          </p:cNvPr>
          <p:cNvPicPr>
            <a:picLocks noChangeAspect="1"/>
          </p:cNvPicPr>
          <p:nvPr/>
        </p:nvPicPr>
        <p:blipFill>
          <a:blip r:embed="rId3"/>
          <a:stretch>
            <a:fillRect/>
          </a:stretch>
        </p:blipFill>
        <p:spPr>
          <a:xfrm>
            <a:off x="4495800" y="3831431"/>
            <a:ext cx="4454150" cy="2590801"/>
          </a:xfrm>
          <a:prstGeom prst="rect">
            <a:avLst/>
          </a:prstGeom>
        </p:spPr>
      </p:pic>
    </p:spTree>
    <p:extLst>
      <p:ext uri="{BB962C8B-B14F-4D97-AF65-F5344CB8AC3E}">
        <p14:creationId xmlns:p14="http://schemas.microsoft.com/office/powerpoint/2010/main" val="330816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z="4000" dirty="0" err="1">
                <a:solidFill>
                  <a:srgbClr val="9A7200"/>
                </a:solidFill>
                <a:latin typeface="Times New Roman" panose="02020603050405020304" pitchFamily="18" charset="0"/>
                <a:cs typeface="Times New Roman" panose="02020603050405020304" pitchFamily="18" charset="0"/>
              </a:rPr>
              <a:t>Chức</a:t>
            </a:r>
            <a:r>
              <a:rPr lang="en-US" altLang="en-US" sz="4000" dirty="0">
                <a:solidFill>
                  <a:srgbClr val="9A7200"/>
                </a:solidFill>
                <a:latin typeface="Times New Roman" panose="02020603050405020304" pitchFamily="18" charset="0"/>
                <a:cs typeface="Times New Roman" panose="02020603050405020304" pitchFamily="18" charset="0"/>
              </a:rPr>
              <a:t> </a:t>
            </a:r>
            <a:r>
              <a:rPr lang="en-US" altLang="en-US" sz="4000" dirty="0" err="1">
                <a:solidFill>
                  <a:srgbClr val="9A7200"/>
                </a:solidFill>
                <a:latin typeface="Times New Roman" panose="02020603050405020304" pitchFamily="18" charset="0"/>
                <a:cs typeface="Times New Roman" panose="02020603050405020304" pitchFamily="18" charset="0"/>
              </a:rPr>
              <a:t>năng</a:t>
            </a:r>
            <a:r>
              <a:rPr lang="en-US" altLang="en-US" sz="4000" dirty="0">
                <a:solidFill>
                  <a:srgbClr val="9A7200"/>
                </a:solidFill>
                <a:latin typeface="Times New Roman" panose="02020603050405020304" pitchFamily="18" charset="0"/>
                <a:cs typeface="Times New Roman" panose="02020603050405020304" pitchFamily="18" charset="0"/>
              </a:rPr>
              <a:t> </a:t>
            </a:r>
            <a:r>
              <a:rPr lang="en-US" altLang="en-US" sz="4000" dirty="0" err="1">
                <a:solidFill>
                  <a:srgbClr val="9A7200"/>
                </a:solidFill>
                <a:latin typeface="Times New Roman" panose="02020603050405020304" pitchFamily="18" charset="0"/>
                <a:cs typeface="Times New Roman" panose="02020603050405020304" pitchFamily="18" charset="0"/>
              </a:rPr>
              <a:t>danh</a:t>
            </a:r>
            <a:r>
              <a:rPr lang="en-US" altLang="en-US" sz="4000" dirty="0">
                <a:solidFill>
                  <a:srgbClr val="9A7200"/>
                </a:solidFill>
                <a:latin typeface="Times New Roman" panose="02020603050405020304" pitchFamily="18" charset="0"/>
                <a:cs typeface="Times New Roman" panose="02020603050405020304" pitchFamily="18" charset="0"/>
              </a:rPr>
              <a:t> </a:t>
            </a:r>
            <a:r>
              <a:rPr lang="en-US" altLang="en-US" sz="4000" dirty="0" err="1">
                <a:solidFill>
                  <a:srgbClr val="9A7200"/>
                </a:solidFill>
                <a:latin typeface="Times New Roman" panose="02020603050405020304" pitchFamily="18" charset="0"/>
                <a:cs typeface="Times New Roman" panose="02020603050405020304" pitchFamily="18" charset="0"/>
              </a:rPr>
              <a:t>sách</a:t>
            </a:r>
            <a:r>
              <a:rPr lang="en-US" altLang="en-US" sz="4000" dirty="0">
                <a:solidFill>
                  <a:srgbClr val="9A7200"/>
                </a:solidFill>
                <a:latin typeface="Times New Roman" panose="02020603050405020304" pitchFamily="18" charset="0"/>
                <a:cs typeface="Times New Roman" panose="02020603050405020304" pitchFamily="18" charset="0"/>
              </a:rPr>
              <a:t> </a:t>
            </a:r>
            <a:r>
              <a:rPr lang="en-US" altLang="en-US" sz="4000" dirty="0" err="1">
                <a:solidFill>
                  <a:srgbClr val="9A7200"/>
                </a:solidFill>
                <a:latin typeface="Times New Roman" panose="02020603050405020304" pitchFamily="18" charset="0"/>
                <a:cs typeface="Times New Roman" panose="02020603050405020304" pitchFamily="18" charset="0"/>
              </a:rPr>
              <a:t>đơn</a:t>
            </a:r>
            <a:r>
              <a:rPr lang="en-US" altLang="en-US" sz="4000" dirty="0">
                <a:solidFill>
                  <a:srgbClr val="9A7200"/>
                </a:solidFill>
                <a:latin typeface="Times New Roman" panose="02020603050405020304" pitchFamily="18" charset="0"/>
                <a:cs typeface="Times New Roman" panose="02020603050405020304" pitchFamily="18" charset="0"/>
              </a:rPr>
              <a:t> </a:t>
            </a:r>
            <a:r>
              <a:rPr lang="en-US" altLang="en-US" sz="4000" dirty="0" err="1">
                <a:solidFill>
                  <a:srgbClr val="9A7200"/>
                </a:solidFill>
                <a:latin typeface="Times New Roman" panose="02020603050405020304" pitchFamily="18" charset="0"/>
                <a:cs typeface="Times New Roman" panose="02020603050405020304" pitchFamily="18" charset="0"/>
              </a:rPr>
              <a:t>hàng</a:t>
            </a:r>
            <a:endParaRPr lang="en-US" altLang="en-US" sz="4000" dirty="0">
              <a:solidFill>
                <a:srgbClr val="9A7200"/>
              </a:solidFill>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447800"/>
            <a:ext cx="8077200" cy="4767262"/>
          </a:xfrm>
        </p:spPr>
        <p:txBody>
          <a:bodyPr/>
          <a:lstStyle/>
          <a:p>
            <a:r>
              <a:rPr lang="en-US" altLang="en-US" b="1" dirty="0" err="1">
                <a:solidFill>
                  <a:schemeClr val="tx1"/>
                </a:solidFill>
                <a:latin typeface="Times New Roman" panose="02020603050405020304" pitchFamily="18" charset="0"/>
                <a:cs typeface="Times New Roman" panose="02020603050405020304" pitchFamily="18" charset="0"/>
              </a:rPr>
              <a:t>Mục</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tiêu</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dirty="0">
                <a:solidFill>
                  <a:schemeClr val="tx1"/>
                </a:solidFill>
                <a:latin typeface="Times New Roman" panose="02020603050405020304" pitchFamily="18" charset="0"/>
                <a:cs typeface="Times New Roman" panose="02020603050405020304" pitchFamily="18" charset="0"/>
              </a:rPr>
              <a:t>Sau </a:t>
            </a:r>
            <a:r>
              <a:rPr lang="en-US" altLang="en-US" dirty="0" err="1">
                <a:solidFill>
                  <a:schemeClr val="tx1"/>
                </a:solidFill>
                <a:latin typeface="Times New Roman" panose="02020603050405020304" pitchFamily="18" charset="0"/>
                <a:cs typeface="Times New Roman" panose="02020603050405020304" pitchFamily="18" charset="0"/>
              </a:rPr>
              <a:t>khi</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đặt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hàng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khách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hàng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có</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thể</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xem</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lại</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các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đơn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hàng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đã</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mua</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hủy</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đơn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hàng</a:t>
            </a:r>
            <a:r>
              <a:rPr lang="en-US" altLang="en-US" dirty="0">
                <a:solidFill>
                  <a:schemeClr val="tx1"/>
                </a:solidFill>
                <a:latin typeface="Times New Roman" panose="02020603050405020304" pitchFamily="18" charset="0"/>
                <a:cs typeface="Times New Roman" panose="02020603050405020304" pitchFamily="18" charset="0"/>
              </a:rPr>
              <a:t>.</a:t>
            </a:r>
          </a:p>
          <a:p>
            <a:r>
              <a:rPr lang="en-US" altLang="en-US" b="1" dirty="0" err="1">
                <a:solidFill>
                  <a:schemeClr val="tx1"/>
                </a:solidFill>
                <a:latin typeface="Times New Roman" panose="02020603050405020304" pitchFamily="18" charset="0"/>
                <a:cs typeface="Times New Roman" panose="02020603050405020304" pitchFamily="18" charset="0"/>
              </a:rPr>
              <a:t>Lợi</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ích</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xem</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được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các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đơn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hàng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đã</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mua</a:t>
            </a:r>
            <a:endParaRPr lang="en-US" alt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en-US"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46957D9-7BAD-4E76-98D7-75275BD1721D}"/>
              </a:ext>
            </a:extLst>
          </p:cNvPr>
          <p:cNvPicPr>
            <a:picLocks noChangeAspect="1"/>
          </p:cNvPicPr>
          <p:nvPr/>
        </p:nvPicPr>
        <p:blipFill>
          <a:blip r:embed="rId2"/>
          <a:stretch>
            <a:fillRect/>
          </a:stretch>
        </p:blipFill>
        <p:spPr>
          <a:xfrm>
            <a:off x="1371600" y="3088337"/>
            <a:ext cx="6096000" cy="3330105"/>
          </a:xfrm>
          <a:prstGeom prst="rect">
            <a:avLst/>
          </a:prstGeom>
        </p:spPr>
      </p:pic>
    </p:spTree>
    <p:extLst>
      <p:ext uri="{BB962C8B-B14F-4D97-AF65-F5344CB8AC3E}">
        <p14:creationId xmlns:p14="http://schemas.microsoft.com/office/powerpoint/2010/main" val="35983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vi-VN" altLang="en-US" sz="4000" dirty="0">
                <a:solidFill>
                  <a:srgbClr val="9A7200"/>
                </a:solidFill>
                <a:latin typeface="Times New Roman" panose="02020603050405020304" pitchFamily="18" charset="0"/>
                <a:cs typeface="Times New Roman" panose="02020603050405020304" pitchFamily="18" charset="0"/>
              </a:rPr>
              <a:t>Kết luận và hướng phát triển</a:t>
            </a: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447800"/>
            <a:ext cx="8077200" cy="4767262"/>
          </a:xfrm>
        </p:spPr>
        <p:txBody>
          <a:bodyPr/>
          <a:lstStyle/>
          <a:p>
            <a:pPr marL="0" indent="0">
              <a:buNone/>
            </a:pPr>
            <a:r>
              <a:rPr lang="vi-VN" altLang="en-US" b="1" dirty="0">
                <a:solidFill>
                  <a:schemeClr val="tx1"/>
                </a:solidFill>
                <a:latin typeface="Times New Roman" panose="02020603050405020304" pitchFamily="18" charset="0"/>
                <a:cs typeface="Times New Roman" panose="02020603050405020304" pitchFamily="18" charset="0"/>
              </a:rPr>
              <a:t>Kết luận: </a:t>
            </a:r>
            <a:r>
              <a:rPr lang="vi-VN" altLang="en-US" dirty="0">
                <a:solidFill>
                  <a:schemeClr val="tx1"/>
                </a:solidFill>
                <a:latin typeface="Times New Roman" panose="02020603050405020304" pitchFamily="18" charset="0"/>
                <a:cs typeface="Times New Roman" panose="02020603050405020304" pitchFamily="18" charset="0"/>
              </a:rPr>
              <a:t>Xây dựng được một website thân thiện cho dễ dàng cho người sử dụng. Với các chức năng như lọc sản phẩm theo cùng danh mục, so sánh thông số kỹ thuật giữa các sản phẩm, đặt hàng, xem danh sách đơn hàng, …</a:t>
            </a:r>
          </a:p>
          <a:p>
            <a:pPr marL="0" indent="0">
              <a:buNone/>
            </a:pPr>
            <a:r>
              <a:rPr lang="vi-VN" altLang="en-US" b="1" dirty="0">
                <a:solidFill>
                  <a:schemeClr val="tx1"/>
                </a:solidFill>
                <a:latin typeface="Times New Roman" panose="02020603050405020304" pitchFamily="18" charset="0"/>
                <a:cs typeface="Times New Roman" panose="02020603050405020304" pitchFamily="18" charset="0"/>
              </a:rPr>
              <a:t>Hướng phát triển:</a:t>
            </a:r>
          </a:p>
          <a:p>
            <a:pPr lvl="1"/>
            <a:r>
              <a:rPr lang="vi-VN" altLang="en-US" dirty="0">
                <a:solidFill>
                  <a:schemeClr val="tx1"/>
                </a:solidFill>
                <a:latin typeface="Times New Roman" panose="02020603050405020304" pitchFamily="18" charset="0"/>
                <a:cs typeface="Times New Roman" panose="02020603050405020304" pitchFamily="18" charset="0"/>
              </a:rPr>
              <a:t>Tích hợp chatbot vào website.</a:t>
            </a:r>
          </a:p>
          <a:p>
            <a:pPr lvl="1"/>
            <a:r>
              <a:rPr lang="vi-VN" altLang="en-US" dirty="0">
                <a:solidFill>
                  <a:schemeClr val="tx1"/>
                </a:solidFill>
                <a:latin typeface="Times New Roman" panose="02020603050405020304" pitchFamily="18" charset="0"/>
                <a:cs typeface="Times New Roman" panose="02020603050405020304" pitchFamily="18" charset="0"/>
              </a:rPr>
              <a:t>Đăng nhập với mạng xã hội.</a:t>
            </a:r>
          </a:p>
          <a:p>
            <a:pPr lvl="1"/>
            <a:r>
              <a:rPr lang="vi-VN" altLang="en-US" dirty="0">
                <a:solidFill>
                  <a:schemeClr val="tx1"/>
                </a:solidFill>
                <a:latin typeface="Times New Roman" panose="02020603050405020304" pitchFamily="18" charset="0"/>
                <a:cs typeface="Times New Roman" panose="02020603050405020304" pitchFamily="18" charset="0"/>
              </a:rPr>
              <a:t>Tích hợp cổng thanh toán điện tử.</a:t>
            </a:r>
          </a:p>
          <a:p>
            <a:pPr lvl="1"/>
            <a:r>
              <a:rPr lang="vi-VN" altLang="en-US" dirty="0">
                <a:solidFill>
                  <a:schemeClr val="tx1"/>
                </a:solidFill>
                <a:latin typeface="Times New Roman" panose="02020603050405020304" pitchFamily="18" charset="0"/>
                <a:cs typeface="Times New Roman" panose="02020603050405020304" pitchFamily="18" charset="0"/>
              </a:rPr>
              <a:t>Phát triển ứng dụng đa nên tảng.</a:t>
            </a:r>
          </a:p>
          <a:p>
            <a:pPr marL="0" indent="0">
              <a:buNone/>
            </a:pPr>
            <a:endParaRPr lang="vi-VN" altLang="en-US" dirty="0">
              <a:solidFill>
                <a:schemeClr val="tx1"/>
              </a:solidFill>
              <a:latin typeface="Times New Roman" panose="02020603050405020304" pitchFamily="18" charset="0"/>
              <a:cs typeface="Times New Roman" panose="02020603050405020304" pitchFamily="18" charset="0"/>
            </a:endParaRPr>
          </a:p>
          <a:p>
            <a:endParaRPr lang="vi-VN" altLang="en-US"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altLang="en-US" dirty="0">
              <a:solidFill>
                <a:schemeClr val="tx1"/>
              </a:solidFill>
              <a:latin typeface="Times New Roman" panose="02020603050405020304" pitchFamily="18" charset="0"/>
              <a:cs typeface="Times New Roman" panose="02020603050405020304" pitchFamily="18" charset="0"/>
            </a:endParaRPr>
          </a:p>
          <a:p>
            <a:endParaRPr lang="vi-VN"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535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447800"/>
            <a:ext cx="8077200" cy="4767262"/>
          </a:xfrm>
        </p:spPr>
        <p:txBody>
          <a:bodyPr anchor="b"/>
          <a:lstStyle/>
          <a:p>
            <a:pPr marL="0" indent="0" algn="ctr">
              <a:buNone/>
            </a:pPr>
            <a:r>
              <a:rPr lang="en-US" altLang="en-US" sz="5000" b="1" dirty="0">
                <a:solidFill>
                  <a:schemeClr val="tx1"/>
                </a:solidFill>
                <a:latin typeface="Times New Roman" panose="02020603050405020304" pitchFamily="18" charset="0"/>
                <a:cs typeface="Times New Roman" panose="02020603050405020304" pitchFamily="18" charset="0"/>
              </a:rPr>
              <a:t>DEMO</a:t>
            </a:r>
            <a:endParaRPr lang="en-US" altLang="en-US" sz="5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en-US"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62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447800"/>
            <a:ext cx="8077200" cy="4767262"/>
          </a:xfrm>
        </p:spPr>
        <p:txBody>
          <a:bodyPr anchor="b"/>
          <a:lstStyle/>
          <a:p>
            <a:pPr marL="0" indent="0" algn="ctr">
              <a:buNone/>
            </a:pPr>
            <a:r>
              <a:rPr lang="en-US" altLang="en-US" sz="5000" b="1" dirty="0" err="1">
                <a:solidFill>
                  <a:schemeClr val="tx1"/>
                </a:solidFill>
                <a:latin typeface="Times New Roman" panose="02020603050405020304" pitchFamily="18" charset="0"/>
                <a:cs typeface="Times New Roman" panose="02020603050405020304" pitchFamily="18" charset="0"/>
              </a:rPr>
              <a:t>Cảm</a:t>
            </a:r>
            <a:r>
              <a:rPr lang="en-US" altLang="en-US" sz="5000" b="1" dirty="0">
                <a:solidFill>
                  <a:schemeClr val="tx1"/>
                </a:solidFill>
                <a:latin typeface="Times New Roman" panose="02020603050405020304" pitchFamily="18" charset="0"/>
                <a:cs typeface="Times New Roman" panose="02020603050405020304" pitchFamily="18" charset="0"/>
              </a:rPr>
              <a:t> </a:t>
            </a:r>
            <a:r>
              <a:rPr lang="en-US" altLang="en-US" sz="5000" b="1" dirty="0" err="1">
                <a:solidFill>
                  <a:schemeClr val="tx1"/>
                </a:solidFill>
                <a:latin typeface="Times New Roman" panose="02020603050405020304" pitchFamily="18" charset="0"/>
                <a:cs typeface="Times New Roman" panose="02020603050405020304" pitchFamily="18" charset="0"/>
              </a:rPr>
              <a:t>ơn</a:t>
            </a:r>
            <a:r>
              <a:rPr lang="en-US" altLang="en-US" sz="5000" b="1" dirty="0">
                <a:solidFill>
                  <a:schemeClr val="tx1"/>
                </a:solidFill>
                <a:latin typeface="Times New Roman" panose="02020603050405020304" pitchFamily="18" charset="0"/>
                <a:cs typeface="Times New Roman" panose="02020603050405020304" pitchFamily="18" charset="0"/>
              </a:rPr>
              <a:t> </a:t>
            </a:r>
            <a:r>
              <a:rPr lang="en-US" altLang="en-US" sz="5000" b="1" dirty="0" err="1">
                <a:solidFill>
                  <a:schemeClr val="tx1"/>
                </a:solidFill>
                <a:latin typeface="Times New Roman" panose="02020603050405020304" pitchFamily="18" charset="0"/>
                <a:cs typeface="Times New Roman" panose="02020603050405020304" pitchFamily="18" charset="0"/>
              </a:rPr>
              <a:t>thầy</a:t>
            </a:r>
            <a:r>
              <a:rPr lang="en-US" altLang="en-US" sz="5000" b="1" dirty="0">
                <a:solidFill>
                  <a:schemeClr val="tx1"/>
                </a:solidFill>
                <a:latin typeface="Times New Roman" panose="02020603050405020304" pitchFamily="18" charset="0"/>
                <a:cs typeface="Times New Roman" panose="02020603050405020304" pitchFamily="18" charset="0"/>
              </a:rPr>
              <a:t> </a:t>
            </a:r>
            <a:r>
              <a:rPr lang="en-US" altLang="en-US" sz="5000" b="1" dirty="0" err="1">
                <a:solidFill>
                  <a:schemeClr val="tx1"/>
                </a:solidFill>
                <a:latin typeface="Times New Roman" panose="02020603050405020304" pitchFamily="18" charset="0"/>
                <a:cs typeface="Times New Roman" panose="02020603050405020304" pitchFamily="18" charset="0"/>
              </a:rPr>
              <a:t>đã</a:t>
            </a:r>
            <a:r>
              <a:rPr lang="en-US" altLang="en-US" sz="5000" b="1" dirty="0">
                <a:solidFill>
                  <a:schemeClr val="tx1"/>
                </a:solidFill>
                <a:latin typeface="Times New Roman" panose="02020603050405020304" pitchFamily="18" charset="0"/>
                <a:cs typeface="Times New Roman" panose="02020603050405020304" pitchFamily="18" charset="0"/>
              </a:rPr>
              <a:t> </a:t>
            </a:r>
            <a:r>
              <a:rPr lang="en-US" altLang="en-US" sz="5000" b="1" dirty="0" err="1">
                <a:solidFill>
                  <a:schemeClr val="tx1"/>
                </a:solidFill>
                <a:latin typeface="Times New Roman" panose="02020603050405020304" pitchFamily="18" charset="0"/>
                <a:cs typeface="Times New Roman" panose="02020603050405020304" pitchFamily="18" charset="0"/>
              </a:rPr>
              <a:t>lắng</a:t>
            </a:r>
            <a:r>
              <a:rPr lang="en-US" altLang="en-US" sz="5000" b="1" dirty="0">
                <a:solidFill>
                  <a:schemeClr val="tx1"/>
                </a:solidFill>
                <a:latin typeface="Times New Roman" panose="02020603050405020304" pitchFamily="18" charset="0"/>
                <a:cs typeface="Times New Roman" panose="02020603050405020304" pitchFamily="18" charset="0"/>
              </a:rPr>
              <a:t> </a:t>
            </a:r>
            <a:r>
              <a:rPr lang="en-US" altLang="en-US" sz="5000" b="1" dirty="0" err="1">
                <a:solidFill>
                  <a:schemeClr val="tx1"/>
                </a:solidFill>
                <a:latin typeface="Times New Roman" panose="02020603050405020304" pitchFamily="18" charset="0"/>
                <a:cs typeface="Times New Roman" panose="02020603050405020304" pitchFamily="18" charset="0"/>
              </a:rPr>
              <a:t>nghe</a:t>
            </a:r>
            <a:r>
              <a:rPr lang="en-US" altLang="en-US" sz="5000" b="1" dirty="0">
                <a:solidFill>
                  <a:schemeClr val="tx1"/>
                </a:solidFill>
                <a:latin typeface="Times New Roman" panose="02020603050405020304" pitchFamily="18" charset="0"/>
                <a:cs typeface="Times New Roman" panose="02020603050405020304" pitchFamily="18" charset="0"/>
              </a:rPr>
              <a:t> !!</a:t>
            </a:r>
            <a:endParaRPr lang="en-US" altLang="en-US" sz="5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en-US"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88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z="4800" dirty="0" err="1">
                <a:solidFill>
                  <a:srgbClr val="9A7200"/>
                </a:solidFill>
                <a:latin typeface="Times New Roman" panose="02020603050405020304" pitchFamily="18" charset="0"/>
                <a:cs typeface="Times New Roman" panose="02020603050405020304" pitchFamily="18" charset="0"/>
              </a:rPr>
              <a:t>Nội</a:t>
            </a:r>
            <a:r>
              <a:rPr lang="en-US" altLang="en-US" sz="4800" dirty="0">
                <a:solidFill>
                  <a:srgbClr val="9A7200"/>
                </a:solidFill>
                <a:latin typeface="Times New Roman" panose="02020603050405020304" pitchFamily="18" charset="0"/>
                <a:cs typeface="Times New Roman" panose="02020603050405020304" pitchFamily="18" charset="0"/>
              </a:rPr>
              <a:t> dung</a:t>
            </a: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dirty="0" err="1">
                <a:solidFill>
                  <a:schemeClr val="tx1"/>
                </a:solidFill>
                <a:latin typeface="Times New Roman" panose="02020603050405020304" pitchFamily="18" charset="0"/>
                <a:cs typeface="Times New Roman" panose="02020603050405020304" pitchFamily="18" charset="0"/>
              </a:rPr>
              <a:t>Đặt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vấn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đề</a:t>
            </a:r>
            <a:endParaRPr lang="en-US" altLang="en-US" dirty="0">
              <a:solidFill>
                <a:schemeClr val="tx1"/>
              </a:solidFill>
              <a:latin typeface="Times New Roman" panose="02020603050405020304" pitchFamily="18" charset="0"/>
              <a:cs typeface="Times New Roman" panose="02020603050405020304" pitchFamily="18" charset="0"/>
            </a:endParaRPr>
          </a:p>
          <a:p>
            <a:r>
              <a:rPr lang="en-US" altLang="en-US" dirty="0" err="1">
                <a:solidFill>
                  <a:schemeClr val="tx1"/>
                </a:solidFill>
                <a:latin typeface="Times New Roman" panose="02020603050405020304" pitchFamily="18" charset="0"/>
                <a:cs typeface="Times New Roman" panose="02020603050405020304" pitchFamily="18" charset="0"/>
              </a:rPr>
              <a:t>Mục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tiêu</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đề</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tài</a:t>
            </a:r>
            <a:endParaRPr lang="en-US" altLang="en-US" dirty="0">
              <a:solidFill>
                <a:schemeClr val="tx1"/>
              </a:solidFill>
              <a:latin typeface="Times New Roman" panose="02020603050405020304" pitchFamily="18" charset="0"/>
              <a:cs typeface="Times New Roman" panose="02020603050405020304" pitchFamily="18" charset="0"/>
            </a:endParaRPr>
          </a:p>
          <a:p>
            <a:r>
              <a:rPr lang="en-US" altLang="en-US" dirty="0" err="1">
                <a:solidFill>
                  <a:schemeClr val="tx1"/>
                </a:solidFill>
                <a:latin typeface="Times New Roman" panose="02020603050405020304" pitchFamily="18" charset="0"/>
                <a:cs typeface="Times New Roman" panose="02020603050405020304" pitchFamily="18" charset="0"/>
              </a:rPr>
              <a:t>Công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nghệ</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sử</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dụng</a:t>
            </a:r>
            <a:endParaRPr lang="en-US" altLang="en-US" dirty="0">
              <a:solidFill>
                <a:schemeClr val="tx1"/>
              </a:solidFill>
              <a:latin typeface="Times New Roman" panose="02020603050405020304" pitchFamily="18" charset="0"/>
              <a:cs typeface="Times New Roman" panose="02020603050405020304" pitchFamily="18" charset="0"/>
            </a:endParaRPr>
          </a:p>
          <a:p>
            <a:r>
              <a:rPr lang="en-US" altLang="en-US" dirty="0" err="1">
                <a:solidFill>
                  <a:schemeClr val="tx1"/>
                </a:solidFill>
                <a:latin typeface="Times New Roman" panose="02020603050405020304" pitchFamily="18" charset="0"/>
                <a:cs typeface="Times New Roman" panose="02020603050405020304" pitchFamily="18" charset="0"/>
              </a:rPr>
              <a:t>Mô</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hình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dữ</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liệu</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mức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quan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niệm</a:t>
            </a:r>
            <a:r>
              <a:rPr lang="en-US" altLang="en-US" dirty="0">
                <a:solidFill>
                  <a:schemeClr val="tx1"/>
                </a:solidFill>
                <a:latin typeface="Times New Roman" panose="02020603050405020304" pitchFamily="18" charset="0"/>
                <a:cs typeface="Times New Roman" panose="02020603050405020304" pitchFamily="18" charset="0"/>
              </a:rPr>
              <a:t> – CDM</a:t>
            </a:r>
          </a:p>
          <a:p>
            <a:r>
              <a:rPr lang="en-US" altLang="en-US" dirty="0" err="1">
                <a:solidFill>
                  <a:schemeClr val="tx1"/>
                </a:solidFill>
                <a:latin typeface="Times New Roman" panose="02020603050405020304" pitchFamily="18" charset="0"/>
                <a:cs typeface="Times New Roman" panose="02020603050405020304" pitchFamily="18" charset="0"/>
              </a:rPr>
              <a:t>Chức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năng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chính</a:t>
            </a:r>
            <a:endParaRPr lang="en-US" altLang="en-US" dirty="0">
              <a:solidFill>
                <a:schemeClr val="tx1"/>
              </a:solidFill>
              <a:latin typeface="Times New Roman" panose="02020603050405020304" pitchFamily="18" charset="0"/>
              <a:cs typeface="Times New Roman" panose="02020603050405020304" pitchFamily="18" charset="0"/>
            </a:endParaRPr>
          </a:p>
          <a:p>
            <a:r>
              <a:rPr lang="en-US" altLang="en-US" dirty="0" err="1">
                <a:solidFill>
                  <a:schemeClr val="tx1"/>
                </a:solidFill>
                <a:latin typeface="Times New Roman" panose="02020603050405020304" pitchFamily="18" charset="0"/>
                <a:cs typeface="Times New Roman" panose="02020603050405020304" pitchFamily="18" charset="0"/>
              </a:rPr>
              <a:t>Kết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luận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và</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hướng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phát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triển</a:t>
            </a:r>
            <a:endParaRPr lang="en-US" altLang="en-US" dirty="0">
              <a:solidFill>
                <a:schemeClr val="tx1"/>
              </a:solidFill>
              <a:latin typeface="Times New Roman" panose="02020603050405020304" pitchFamily="18" charset="0"/>
              <a:cs typeface="Times New Roman" panose="02020603050405020304" pitchFamily="18" charset="0"/>
            </a:endParaRPr>
          </a:p>
          <a:p>
            <a:r>
              <a:rPr lang="en-US" altLang="en-US" dirty="0">
                <a:solidFill>
                  <a:schemeClr val="tx1"/>
                </a:solidFill>
                <a:latin typeface="Times New Roman" panose="02020603050405020304" pitchFamily="18" charset="0"/>
                <a:cs typeface="Times New Roman" panose="02020603050405020304" pitchFamily="18" charset="0"/>
              </a:rPr>
              <a:t>Demo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z="4800" dirty="0" err="1">
                <a:solidFill>
                  <a:srgbClr val="9A7200"/>
                </a:solidFill>
                <a:latin typeface="Times New Roman" panose="02020603050405020304" pitchFamily="18" charset="0"/>
                <a:cs typeface="Times New Roman" panose="02020603050405020304" pitchFamily="18" charset="0"/>
              </a:rPr>
              <a:t>Đặt</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vấn</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đề</a:t>
            </a:r>
            <a:endParaRPr lang="en-US" altLang="en-US" sz="4800" dirty="0">
              <a:solidFill>
                <a:srgbClr val="9A7200"/>
              </a:solidFill>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dirty="0" err="1">
                <a:solidFill>
                  <a:schemeClr val="tx1"/>
                </a:solidFill>
                <a:latin typeface="Times New Roman" panose="02020603050405020304" pitchFamily="18" charset="0"/>
                <a:cs typeface="Times New Roman" panose="02020603050405020304" pitchFamily="18" charset="0"/>
              </a:rPr>
              <a:t>Cùng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với</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sự</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phát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triển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mạnh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mẽ</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của</a:t>
            </a:r>
            <a:r>
              <a:rPr lang="en-US" altLang="en-US" dirty="0">
                <a:solidFill>
                  <a:schemeClr val="tx1"/>
                </a:solidFill>
                <a:latin typeface="Times New Roman" panose="02020603050405020304" pitchFamily="18" charset="0"/>
                <a:cs typeface="Times New Roman" panose="02020603050405020304" pitchFamily="18" charset="0"/>
              </a:rPr>
              <a:t> Internet </a:t>
            </a:r>
            <a:r>
              <a:rPr lang="en-US" altLang="en-US" dirty="0" err="1">
                <a:solidFill>
                  <a:schemeClr val="tx1"/>
                </a:solidFill>
                <a:latin typeface="Times New Roman" panose="02020603050405020304" pitchFamily="18" charset="0"/>
                <a:cs typeface="Times New Roman" panose="02020603050405020304" pitchFamily="18" charset="0"/>
              </a:rPr>
              <a:t>và</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nhu</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cầu</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phát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triển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kinh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doanh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trong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lĩnh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vực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bán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hàng</a:t>
            </a:r>
            <a:r>
              <a:rPr lang="en-US" altLang="en-US" dirty="0">
                <a:solidFill>
                  <a:schemeClr val="tx1"/>
                </a:solidFill>
                <a:latin typeface="Times New Roman" panose="02020603050405020304" pitchFamily="18" charset="0"/>
                <a:cs typeface="Times New Roman" panose="02020603050405020304" pitchFamily="18" charset="0"/>
              </a:rPr>
              <a:t> online.</a:t>
            </a:r>
          </a:p>
          <a:p>
            <a:r>
              <a:rPr lang="en-US" altLang="en-US" dirty="0" err="1">
                <a:solidFill>
                  <a:schemeClr val="tx1"/>
                </a:solidFill>
                <a:latin typeface="Times New Roman" panose="02020603050405020304" pitchFamily="18" charset="0"/>
                <a:cs typeface="Times New Roman" panose="02020603050405020304" pitchFamily="18" charset="0"/>
              </a:rPr>
              <a:t>Nhu</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cầu</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mua</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sắm</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của</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khách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hàng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phải</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tới</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cửa</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hàng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mới</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mua</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sản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phẩm</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được</a:t>
            </a:r>
            <a:r>
              <a:rPr lang="en-US" altLang="en-US" dirty="0">
                <a:solidFill>
                  <a:schemeClr val="tx1"/>
                </a:solidFill>
                <a:latin typeface="Times New Roman" panose="02020603050405020304" pitchFamily="18" charset="0"/>
                <a:cs typeface="Times New Roman" panose="02020603050405020304" pitchFamily="18" charset="0"/>
              </a:rPr>
              <a:t>.</a:t>
            </a:r>
          </a:p>
          <a:p>
            <a:pPr marL="0" indent="0">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en-US" dirty="0">
                <a:solidFill>
                  <a:schemeClr val="tx1"/>
                </a:solidFill>
                <a:latin typeface="Times New Roman" panose="02020603050405020304" pitchFamily="18" charset="0"/>
                <a:cs typeface="Times New Roman" panose="02020603050405020304" pitchFamily="18" charset="0"/>
              </a:rPr>
              <a:t>=&gt; </a:t>
            </a:r>
            <a:r>
              <a:rPr lang="en-US" altLang="en-US" dirty="0" err="1">
                <a:solidFill>
                  <a:schemeClr val="tx1"/>
                </a:solidFill>
                <a:latin typeface="Times New Roman" panose="02020603050405020304" pitchFamily="18" charset="0"/>
                <a:cs typeface="Times New Roman" panose="02020603050405020304" pitchFamily="18" charset="0"/>
              </a:rPr>
              <a:t>Gây</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mất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thời</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gian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công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sức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không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đáp</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ứng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được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nhu</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cầu</a:t>
            </a:r>
            <a:r>
              <a:rPr lang="en-US" altLang="en-US" dirty="0">
                <a:solidFill>
                  <a:schemeClr val="tx1"/>
                </a:solidFill>
                <a:latin typeface="Times New Roman" panose="02020603050405020304" pitchFamily="18" charset="0"/>
                <a:cs typeface="Times New Roman" panose="02020603050405020304" pitchFamily="18" charset="0"/>
              </a:rPr>
              <a:t>.</a:t>
            </a:r>
          </a:p>
          <a:p>
            <a:endParaRPr lang="en-US"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76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z="4800" dirty="0" err="1">
                <a:solidFill>
                  <a:srgbClr val="9A7200"/>
                </a:solidFill>
                <a:latin typeface="Times New Roman" panose="02020603050405020304" pitchFamily="18" charset="0"/>
                <a:cs typeface="Times New Roman" panose="02020603050405020304" pitchFamily="18" charset="0"/>
              </a:rPr>
              <a:t>Mục</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tiêu</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đề</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tài</a:t>
            </a:r>
            <a:endParaRPr lang="en-US" altLang="en-US" sz="4800" dirty="0">
              <a:solidFill>
                <a:srgbClr val="9A7200"/>
              </a:solidFill>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dirty="0" err="1">
                <a:solidFill>
                  <a:schemeClr val="tx1"/>
                </a:solidFill>
                <a:latin typeface="Times New Roman" panose="02020603050405020304" pitchFamily="18" charset="0"/>
                <a:cs typeface="Times New Roman" panose="02020603050405020304" pitchFamily="18" charset="0"/>
              </a:rPr>
              <a:t>Xây</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dựng</a:t>
            </a:r>
            <a:r>
              <a:rPr lang="en-US" altLang="en-US" dirty="0">
                <a:solidFill>
                  <a:schemeClr val="tx1"/>
                </a:solidFill>
                <a:latin typeface="Times New Roman" panose="02020603050405020304" pitchFamily="18" charset="0"/>
                <a:cs typeface="Times New Roman" panose="02020603050405020304" pitchFamily="18" charset="0"/>
              </a:rPr>
              <a:t> website </a:t>
            </a:r>
            <a:r>
              <a:rPr lang="en-US" altLang="en-US" dirty="0" err="1">
                <a:solidFill>
                  <a:schemeClr val="tx1"/>
                </a:solidFill>
                <a:latin typeface="Times New Roman" panose="02020603050405020304" pitchFamily="18" charset="0"/>
                <a:cs typeface="Times New Roman" panose="02020603050405020304" pitchFamily="18" charset="0"/>
              </a:rPr>
              <a:t>giúp</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khách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hàng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có</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thể</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mua</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sản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phẩm</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từ</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xa</a:t>
            </a:r>
            <a:r>
              <a:rPr lang="en-US" altLang="en-US" dirty="0">
                <a:solidFill>
                  <a:schemeClr val="tx1"/>
                </a:solidFill>
                <a:latin typeface="Times New Roman" panose="02020603050405020304" pitchFamily="18" charset="0"/>
                <a:cs typeface="Times New Roman" panose="02020603050405020304" pitchFamily="18" charset="0"/>
              </a:rPr>
              <a:t>.</a:t>
            </a:r>
          </a:p>
          <a:p>
            <a:r>
              <a:rPr lang="en-US" altLang="en-US" dirty="0">
                <a:solidFill>
                  <a:schemeClr val="tx1"/>
                </a:solidFill>
                <a:latin typeface="Times New Roman" panose="02020603050405020304" pitchFamily="18" charset="0"/>
                <a:cs typeface="Times New Roman" panose="02020603050405020304" pitchFamily="18" charset="0"/>
              </a:rPr>
              <a:t>Website </a:t>
            </a:r>
            <a:r>
              <a:rPr lang="en-US" altLang="en-US" dirty="0" err="1">
                <a:solidFill>
                  <a:schemeClr val="tx1"/>
                </a:solidFill>
                <a:latin typeface="Times New Roman" panose="02020603050405020304" pitchFamily="18" charset="0"/>
                <a:cs typeface="Times New Roman" panose="02020603050405020304" pitchFamily="18" charset="0"/>
              </a:rPr>
              <a:t>hiện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thị</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sản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phẩm</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đẹp</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thu</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hút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người</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dùng</a:t>
            </a:r>
            <a:r>
              <a:rPr lang="en-US" altLang="en-US" dirty="0">
                <a:solidFill>
                  <a:schemeClr val="tx1"/>
                </a:solidFill>
                <a:latin typeface="Times New Roman" panose="02020603050405020304" pitchFamily="18" charset="0"/>
                <a:cs typeface="Times New Roman" panose="02020603050405020304" pitchFamily="18" charset="0"/>
              </a:rPr>
              <a:t>.</a:t>
            </a:r>
          </a:p>
          <a:p>
            <a:r>
              <a:rPr lang="en-US" altLang="en-US" dirty="0" err="1">
                <a:solidFill>
                  <a:schemeClr val="tx1"/>
                </a:solidFill>
                <a:latin typeface="Times New Roman" panose="02020603050405020304" pitchFamily="18" charset="0"/>
                <a:cs typeface="Times New Roman" panose="02020603050405020304" pitchFamily="18" charset="0"/>
              </a:rPr>
              <a:t>Củng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cố</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và</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nâng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cao</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kỹ</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năng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lập</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trình</a:t>
            </a:r>
            <a:r>
              <a:rPr lang="en-US" altLang="en-US" dirty="0">
                <a:solidFill>
                  <a:schemeClr val="tx1"/>
                </a:solidFill>
                <a:latin typeface="Times New Roman" panose="02020603050405020304" pitchFamily="18" charset="0"/>
                <a:cs typeface="Times New Roman" panose="02020603050405020304" pitchFamily="18" charset="0"/>
              </a:rPr>
              <a:t>.</a:t>
            </a:r>
          </a:p>
          <a:p>
            <a:endParaRPr lang="en-US"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14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z="4800" dirty="0" err="1">
                <a:solidFill>
                  <a:srgbClr val="9A7200"/>
                </a:solidFill>
                <a:latin typeface="Times New Roman" panose="02020603050405020304" pitchFamily="18" charset="0"/>
                <a:cs typeface="Times New Roman" panose="02020603050405020304" pitchFamily="18" charset="0"/>
              </a:rPr>
              <a:t>Công</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nghệ</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sử</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dụng</a:t>
            </a:r>
            <a:endParaRPr lang="en-US" altLang="en-US" sz="4800" dirty="0">
              <a:solidFill>
                <a:srgbClr val="9A7200"/>
              </a:solidFill>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dirty="0">
                <a:solidFill>
                  <a:schemeClr val="tx1"/>
                </a:solidFill>
                <a:latin typeface="Times New Roman" panose="02020603050405020304" pitchFamily="18" charset="0"/>
                <a:cs typeface="Times New Roman" panose="02020603050405020304" pitchFamily="18" charset="0"/>
              </a:rPr>
              <a:t>PHP</a:t>
            </a:r>
          </a:p>
          <a:p>
            <a:r>
              <a:rPr lang="en-US" altLang="en-US" dirty="0">
                <a:solidFill>
                  <a:schemeClr val="tx1"/>
                </a:solidFill>
                <a:latin typeface="Times New Roman" panose="02020603050405020304" pitchFamily="18" charset="0"/>
                <a:cs typeface="Times New Roman" panose="02020603050405020304" pitchFamily="18" charset="0"/>
              </a:rPr>
              <a:t>HTML,CSS</a:t>
            </a:r>
          </a:p>
          <a:p>
            <a:r>
              <a:rPr lang="en-US" altLang="en-US" dirty="0">
                <a:solidFill>
                  <a:schemeClr val="tx1"/>
                </a:solidFill>
                <a:latin typeface="Times New Roman" panose="02020603050405020304" pitchFamily="18" charset="0"/>
                <a:cs typeface="Times New Roman" panose="02020603050405020304" pitchFamily="18" charset="0"/>
              </a:rPr>
              <a:t>MySQL</a:t>
            </a:r>
          </a:p>
          <a:p>
            <a:r>
              <a:rPr lang="en-US" altLang="en-US" dirty="0">
                <a:solidFill>
                  <a:schemeClr val="tx1"/>
                </a:solidFill>
                <a:latin typeface="Times New Roman" panose="02020603050405020304" pitchFamily="18" charset="0"/>
                <a:cs typeface="Times New Roman" panose="02020603050405020304" pitchFamily="18" charset="0"/>
              </a:rPr>
              <a:t>jQuery</a:t>
            </a:r>
          </a:p>
          <a:p>
            <a:r>
              <a:rPr lang="en-US" altLang="en-US" dirty="0">
                <a:solidFill>
                  <a:schemeClr val="tx1"/>
                </a:solidFill>
                <a:latin typeface="Times New Roman" panose="02020603050405020304" pitchFamily="18" charset="0"/>
                <a:cs typeface="Times New Roman" panose="02020603050405020304" pitchFamily="18" charset="0"/>
              </a:rPr>
              <a:t>Bootstrap</a:t>
            </a:r>
          </a:p>
          <a:p>
            <a:r>
              <a:rPr lang="en-US" altLang="en-US" dirty="0">
                <a:solidFill>
                  <a:schemeClr val="tx1"/>
                </a:solidFill>
                <a:latin typeface="Times New Roman" panose="02020603050405020304" pitchFamily="18" charset="0"/>
                <a:cs typeface="Times New Roman" panose="02020603050405020304" pitchFamily="18" charset="0"/>
              </a:rPr>
              <a:t>Ajax</a:t>
            </a:r>
          </a:p>
          <a:p>
            <a:r>
              <a:rPr lang="en-US" altLang="en-US" dirty="0">
                <a:solidFill>
                  <a:schemeClr val="tx1"/>
                </a:solidFill>
                <a:latin typeface="Times New Roman" panose="02020603050405020304" pitchFamily="18" charset="0"/>
                <a:cs typeface="Times New Roman" panose="02020603050405020304" pitchFamily="18" charset="0"/>
              </a:rPr>
              <a:t>JavaScript</a:t>
            </a:r>
          </a:p>
          <a:p>
            <a:r>
              <a:rPr lang="en-US" altLang="en-US" dirty="0" err="1">
                <a:solidFill>
                  <a:schemeClr val="tx1"/>
                </a:solidFill>
                <a:latin typeface="Times New Roman" panose="02020603050405020304" pitchFamily="18" charset="0"/>
                <a:cs typeface="Times New Roman" panose="02020603050405020304" pitchFamily="18" charset="0"/>
              </a:rPr>
              <a:t>Mô</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hình</a:t>
            </a:r>
            <a:r>
              <a:rPr lang="en-US" altLang="en-US" dirty="0">
                <a:solidFill>
                  <a:schemeClr val="tx1"/>
                </a:solidFill>
                <a:latin typeface="Times New Roman" panose="02020603050405020304" pitchFamily="18" charset="0"/>
                <a:cs typeface="Times New Roman" panose="02020603050405020304" pitchFamily="18" charset="0"/>
              </a:rPr>
              <a:t> MVC</a:t>
            </a:r>
          </a:p>
        </p:txBody>
      </p:sp>
      <p:pic>
        <p:nvPicPr>
          <p:cNvPr id="5" name="Picture 4" descr="Logo&#10;&#10;Description automatically generated">
            <a:extLst>
              <a:ext uri="{FF2B5EF4-FFF2-40B4-BE49-F238E27FC236}">
                <a16:creationId xmlns:a16="http://schemas.microsoft.com/office/drawing/2014/main" id="{B5176B81-E9A6-4798-A19E-31A5A4E93202}"/>
              </a:ext>
            </a:extLst>
          </p:cNvPr>
          <p:cNvPicPr>
            <a:picLocks noChangeAspect="1"/>
          </p:cNvPicPr>
          <p:nvPr/>
        </p:nvPicPr>
        <p:blipFill>
          <a:blip r:embed="rId3">
            <a:clrChange>
              <a:clrFrom>
                <a:srgbClr val="F2FFFF"/>
              </a:clrFrom>
              <a:clrTo>
                <a:srgbClr val="F2FFFF">
                  <a:alpha val="0"/>
                </a:srgbClr>
              </a:clrTo>
            </a:clrChange>
            <a:extLst>
              <a:ext uri="{BEBA8EAE-BF5A-486C-A8C5-ECC9F3942E4B}">
                <a14:imgProps xmlns:a14="http://schemas.microsoft.com/office/drawing/2010/main">
                  <a14:imgLayer r:embed="rId4">
                    <a14:imgEffect>
                      <a14:colorTemperature colorTemp="5249"/>
                    </a14:imgEffect>
                  </a14:imgLayer>
                </a14:imgProps>
              </a:ext>
              <a:ext uri="{28A0092B-C50C-407E-A947-70E740481C1C}">
                <a14:useLocalDpi xmlns:a14="http://schemas.microsoft.com/office/drawing/2010/main" val="0"/>
              </a:ext>
            </a:extLst>
          </a:blip>
          <a:stretch>
            <a:fillRect/>
          </a:stretch>
        </p:blipFill>
        <p:spPr>
          <a:xfrm>
            <a:off x="3581400" y="1828800"/>
            <a:ext cx="1524000" cy="803922"/>
          </a:xfrm>
          <a:prstGeom prst="rect">
            <a:avLst/>
          </a:prstGeom>
        </p:spPr>
      </p:pic>
      <p:pic>
        <p:nvPicPr>
          <p:cNvPr id="23" name="Picture 22" descr="A picture containing text, clipart&#10;&#10;Description automatically generated">
            <a:extLst>
              <a:ext uri="{FF2B5EF4-FFF2-40B4-BE49-F238E27FC236}">
                <a16:creationId xmlns:a16="http://schemas.microsoft.com/office/drawing/2014/main" id="{794E364E-F532-450A-990A-BAAB80B4C667}"/>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62600" y="1504619"/>
            <a:ext cx="3477297" cy="1452283"/>
          </a:xfrm>
          <a:prstGeom prst="rect">
            <a:avLst/>
          </a:prstGeom>
        </p:spPr>
      </p:pic>
      <p:pic>
        <p:nvPicPr>
          <p:cNvPr id="25" name="Picture 24" descr="Icon&#10;&#10;Description automatically generated">
            <a:extLst>
              <a:ext uri="{FF2B5EF4-FFF2-40B4-BE49-F238E27FC236}">
                <a16:creationId xmlns:a16="http://schemas.microsoft.com/office/drawing/2014/main" id="{DD17C4E0-21BE-4E17-81C6-AAB256B17312}"/>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24200" y="2956902"/>
            <a:ext cx="2338702" cy="1268377"/>
          </a:xfrm>
          <a:prstGeom prst="rect">
            <a:avLst/>
          </a:prstGeom>
        </p:spPr>
      </p:pic>
      <p:pic>
        <p:nvPicPr>
          <p:cNvPr id="27" name="Picture 26">
            <a:extLst>
              <a:ext uri="{FF2B5EF4-FFF2-40B4-BE49-F238E27FC236}">
                <a16:creationId xmlns:a16="http://schemas.microsoft.com/office/drawing/2014/main" id="{4D2548C9-5B87-491B-AA5E-F0069A0DCF9D}"/>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79363" y="2992696"/>
            <a:ext cx="3863676" cy="2575140"/>
          </a:xfrm>
          <a:prstGeom prst="rect">
            <a:avLst/>
          </a:prstGeom>
        </p:spPr>
      </p:pic>
      <p:pic>
        <p:nvPicPr>
          <p:cNvPr id="29" name="Picture 28" descr="A picture containing text, clipart&#10;&#10;Description automatically generated">
            <a:extLst>
              <a:ext uri="{FF2B5EF4-FFF2-40B4-BE49-F238E27FC236}">
                <a16:creationId xmlns:a16="http://schemas.microsoft.com/office/drawing/2014/main" id="{4E91BE15-8DD5-4ED9-B323-0848B6D85CB9}"/>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92398" y="4631679"/>
            <a:ext cx="2762250" cy="1657350"/>
          </a:xfrm>
          <a:prstGeom prst="rect">
            <a:avLst/>
          </a:prstGeom>
        </p:spPr>
      </p:pic>
    </p:spTree>
    <p:extLst>
      <p:ext uri="{BB962C8B-B14F-4D97-AF65-F5344CB8AC3E}">
        <p14:creationId xmlns:p14="http://schemas.microsoft.com/office/powerpoint/2010/main" val="1854463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z="4800" dirty="0" err="1">
                <a:solidFill>
                  <a:srgbClr val="9A7200"/>
                </a:solidFill>
                <a:latin typeface="Times New Roman" panose="02020603050405020304" pitchFamily="18" charset="0"/>
                <a:cs typeface="Times New Roman" panose="02020603050405020304" pitchFamily="18" charset="0"/>
              </a:rPr>
              <a:t>Sơ</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đồ</a:t>
            </a:r>
            <a:r>
              <a:rPr lang="en-US" altLang="en-US" sz="4800" dirty="0">
                <a:solidFill>
                  <a:srgbClr val="9A7200"/>
                </a:solidFill>
                <a:latin typeface="Times New Roman" panose="02020603050405020304" pitchFamily="18" charset="0"/>
                <a:cs typeface="Times New Roman" panose="02020603050405020304" pitchFamily="18" charset="0"/>
              </a:rPr>
              <a:t> CDM</a:t>
            </a:r>
          </a:p>
        </p:txBody>
      </p:sp>
      <p:pic>
        <p:nvPicPr>
          <p:cNvPr id="4" name="Picture 3">
            <a:extLst>
              <a:ext uri="{FF2B5EF4-FFF2-40B4-BE49-F238E27FC236}">
                <a16:creationId xmlns:a16="http://schemas.microsoft.com/office/drawing/2014/main" id="{9B752EFB-9546-4F23-AFFA-1DAF25DDB9D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952" y="1447800"/>
            <a:ext cx="8254048" cy="5029200"/>
          </a:xfrm>
          <a:prstGeom prst="rect">
            <a:avLst/>
          </a:prstGeom>
          <a:noFill/>
          <a:ln>
            <a:noFill/>
          </a:ln>
        </p:spPr>
      </p:pic>
    </p:spTree>
    <p:extLst>
      <p:ext uri="{BB962C8B-B14F-4D97-AF65-F5344CB8AC3E}">
        <p14:creationId xmlns:p14="http://schemas.microsoft.com/office/powerpoint/2010/main" val="241200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z="4800" dirty="0" err="1">
                <a:solidFill>
                  <a:srgbClr val="9A7200"/>
                </a:solidFill>
                <a:latin typeface="Times New Roman" panose="02020603050405020304" pitchFamily="18" charset="0"/>
                <a:cs typeface="Times New Roman" panose="02020603050405020304" pitchFamily="18" charset="0"/>
              </a:rPr>
              <a:t>Chức</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năng</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chính</a:t>
            </a:r>
            <a:endParaRPr lang="en-US" altLang="en-US" sz="4800" dirty="0">
              <a:solidFill>
                <a:srgbClr val="9A7200"/>
              </a:solidFill>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idx="1"/>
          </p:nvPr>
        </p:nvSpPr>
        <p:spPr>
          <a:xfrm>
            <a:off x="762000" y="1633538"/>
            <a:ext cx="8077200" cy="4767262"/>
          </a:xfrm>
        </p:spPr>
        <p:txBody>
          <a:bodyPr/>
          <a:lstStyle/>
          <a:p>
            <a:r>
              <a:rPr lang="en-US" altLang="en-US" dirty="0" err="1">
                <a:solidFill>
                  <a:schemeClr val="tx1"/>
                </a:solidFill>
                <a:latin typeface="Times New Roman" panose="02020603050405020304" pitchFamily="18" charset="0"/>
                <a:cs typeface="Times New Roman" panose="02020603050405020304" pitchFamily="18" charset="0"/>
              </a:rPr>
              <a:t>Lọc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sản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phẩm</a:t>
            </a:r>
            <a:endParaRPr lang="en-US" altLang="en-US" dirty="0">
              <a:solidFill>
                <a:schemeClr val="tx1"/>
              </a:solidFill>
              <a:latin typeface="Times New Roman" panose="02020603050405020304" pitchFamily="18" charset="0"/>
              <a:cs typeface="Times New Roman" panose="02020603050405020304" pitchFamily="18" charset="0"/>
            </a:endParaRPr>
          </a:p>
          <a:p>
            <a:r>
              <a:rPr lang="en-US" altLang="en-US" dirty="0">
                <a:solidFill>
                  <a:schemeClr val="tx1"/>
                </a:solidFill>
                <a:latin typeface="Times New Roman" panose="02020603050405020304" pitchFamily="18" charset="0"/>
                <a:cs typeface="Times New Roman" panose="02020603050405020304" pitchFamily="18" charset="0"/>
              </a:rPr>
              <a:t>So </a:t>
            </a:r>
            <a:r>
              <a:rPr lang="en-US" altLang="en-US" dirty="0" err="1">
                <a:solidFill>
                  <a:schemeClr val="tx1"/>
                </a:solidFill>
                <a:latin typeface="Times New Roman" panose="02020603050405020304" pitchFamily="18" charset="0"/>
                <a:cs typeface="Times New Roman" panose="02020603050405020304" pitchFamily="18" charset="0"/>
              </a:rPr>
              <a:t>sánh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sản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phẩm</a:t>
            </a:r>
            <a:endParaRPr lang="en-US" altLang="en-US" dirty="0">
              <a:solidFill>
                <a:schemeClr val="tx1"/>
              </a:solidFill>
              <a:latin typeface="Times New Roman" panose="02020603050405020304" pitchFamily="18" charset="0"/>
              <a:cs typeface="Times New Roman" panose="02020603050405020304" pitchFamily="18" charset="0"/>
            </a:endParaRPr>
          </a:p>
          <a:p>
            <a:r>
              <a:rPr lang="en-US" altLang="en-US" dirty="0" err="1">
                <a:solidFill>
                  <a:schemeClr val="tx1"/>
                </a:solidFill>
                <a:latin typeface="Times New Roman" panose="02020603050405020304" pitchFamily="18" charset="0"/>
                <a:cs typeface="Times New Roman" panose="02020603050405020304" pitchFamily="18" charset="0"/>
              </a:rPr>
              <a:t>Đặt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hàng</a:t>
            </a:r>
            <a:endParaRPr lang="en-US" altLang="en-US" dirty="0">
              <a:solidFill>
                <a:schemeClr val="tx1"/>
              </a:solidFill>
              <a:latin typeface="Times New Roman" panose="02020603050405020304" pitchFamily="18" charset="0"/>
              <a:cs typeface="Times New Roman" panose="02020603050405020304" pitchFamily="18" charset="0"/>
            </a:endParaRPr>
          </a:p>
          <a:p>
            <a:r>
              <a:rPr lang="en-US" altLang="en-US" dirty="0" err="1">
                <a:solidFill>
                  <a:schemeClr val="tx1"/>
                </a:solidFill>
                <a:latin typeface="Times New Roman" panose="02020603050405020304" pitchFamily="18" charset="0"/>
                <a:cs typeface="Times New Roman" panose="02020603050405020304" pitchFamily="18" charset="0"/>
              </a:rPr>
              <a:t>Danh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sách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đơn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hàng</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27440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z="4800" dirty="0" err="1">
                <a:solidFill>
                  <a:srgbClr val="9A7200"/>
                </a:solidFill>
                <a:latin typeface="Times New Roman" panose="02020603050405020304" pitchFamily="18" charset="0"/>
                <a:cs typeface="Times New Roman" panose="02020603050405020304" pitchFamily="18" charset="0"/>
              </a:rPr>
              <a:t>Chức</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năng</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lọc</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sản</a:t>
            </a:r>
            <a:r>
              <a:rPr lang="en-US" altLang="en-US" sz="4800" dirty="0">
                <a:solidFill>
                  <a:srgbClr val="9A7200"/>
                </a:solidFill>
                <a:latin typeface="Times New Roman" panose="02020603050405020304" pitchFamily="18" charset="0"/>
                <a:cs typeface="Times New Roman" panose="02020603050405020304" pitchFamily="18" charset="0"/>
              </a:rPr>
              <a:t> </a:t>
            </a:r>
            <a:r>
              <a:rPr lang="en-US" altLang="en-US" sz="4800" dirty="0" err="1">
                <a:solidFill>
                  <a:srgbClr val="9A7200"/>
                </a:solidFill>
                <a:latin typeface="Times New Roman" panose="02020603050405020304" pitchFamily="18" charset="0"/>
                <a:cs typeface="Times New Roman" panose="02020603050405020304" pitchFamily="18" charset="0"/>
              </a:rPr>
              <a:t>phẩm</a:t>
            </a:r>
            <a:endParaRPr lang="en-US" altLang="en-US" sz="4800" dirty="0">
              <a:solidFill>
                <a:srgbClr val="9A7200"/>
              </a:solidFill>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en-US" altLang="en-US" b="1" dirty="0" err="1">
                <a:solidFill>
                  <a:schemeClr val="tx1"/>
                </a:solidFill>
                <a:latin typeface="Times New Roman" panose="02020603050405020304" pitchFamily="18" charset="0"/>
                <a:cs typeface="Times New Roman" panose="02020603050405020304" pitchFamily="18" charset="0"/>
              </a:rPr>
              <a:t>Mục</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tiêu</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chọn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được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sản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phẩm</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phù</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hợp</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theo</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danh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mục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sản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phẩm</a:t>
            </a:r>
            <a:endParaRPr lang="en-US" altLang="en-US" dirty="0">
              <a:solidFill>
                <a:schemeClr val="tx1"/>
              </a:solidFill>
              <a:latin typeface="Times New Roman" panose="02020603050405020304" pitchFamily="18" charset="0"/>
              <a:cs typeface="Times New Roman" panose="02020603050405020304" pitchFamily="18" charset="0"/>
            </a:endParaRPr>
          </a:p>
          <a:p>
            <a:r>
              <a:rPr lang="en-US" altLang="en-US" b="1" dirty="0" err="1">
                <a:solidFill>
                  <a:schemeClr val="tx1"/>
                </a:solidFill>
                <a:latin typeface="Times New Roman" panose="02020603050405020304" pitchFamily="18" charset="0"/>
                <a:cs typeface="Times New Roman" panose="02020603050405020304" pitchFamily="18" charset="0"/>
              </a:rPr>
              <a:t>Thông</a:t>
            </a:r>
            <a:r>
              <a:rPr lang="en-US" altLang="en-US" b="1" dirty="0">
                <a:solidFill>
                  <a:schemeClr val="tx1"/>
                </a:solidFill>
                <a:latin typeface="Times New Roman" panose="02020603050405020304" pitchFamily="18" charset="0"/>
                <a:cs typeface="Times New Roman" panose="02020603050405020304" pitchFamily="18" charset="0"/>
              </a:rPr>
              <a:t> tin </a:t>
            </a:r>
            <a:r>
              <a:rPr lang="en-US" altLang="en-US" b="1" dirty="0" err="1">
                <a:solidFill>
                  <a:schemeClr val="tx1"/>
                </a:solidFill>
                <a:latin typeface="Times New Roman" panose="02020603050405020304" pitchFamily="18" charset="0"/>
                <a:cs typeface="Times New Roman" panose="02020603050405020304" pitchFamily="18" charset="0"/>
              </a:rPr>
              <a:t>đầu</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vào</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giá</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bán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loại</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sản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phẩm</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hãng</a:t>
            </a:r>
            <a:r>
              <a:rPr lang="en-US" altLang="en-US" dirty="0">
                <a:solidFill>
                  <a:schemeClr val="tx1"/>
                </a:solidFill>
                <a:latin typeface="Times New Roman" panose="02020603050405020304" pitchFamily="18" charset="0"/>
                <a:cs typeface="Times New Roman" panose="02020603050405020304" pitchFamily="18" charset="0"/>
              </a:rPr>
              <a:t>.</a:t>
            </a:r>
          </a:p>
          <a:p>
            <a:r>
              <a:rPr lang="en-US" altLang="en-US" b="1" dirty="0" err="1">
                <a:solidFill>
                  <a:schemeClr val="tx1"/>
                </a:solidFill>
                <a:latin typeface="Times New Roman" panose="02020603050405020304" pitchFamily="18" charset="0"/>
                <a:cs typeface="Times New Roman" panose="02020603050405020304" pitchFamily="18" charset="0"/>
              </a:rPr>
              <a:t>Kết</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quả</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danh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sách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sản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phẩm</a:t>
            </a:r>
            <a:endParaRPr lang="en-US" alt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en-US"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4F46E52-B81A-4F09-9596-98A5F19E3DA3}"/>
              </a:ext>
            </a:extLst>
          </p:cNvPr>
          <p:cNvPicPr>
            <a:picLocks noChangeAspect="1"/>
          </p:cNvPicPr>
          <p:nvPr/>
        </p:nvPicPr>
        <p:blipFill>
          <a:blip r:embed="rId2"/>
          <a:stretch>
            <a:fillRect/>
          </a:stretch>
        </p:blipFill>
        <p:spPr>
          <a:xfrm>
            <a:off x="109914" y="3805212"/>
            <a:ext cx="4462086" cy="2519387"/>
          </a:xfrm>
          <a:prstGeom prst="rect">
            <a:avLst/>
          </a:prstGeom>
        </p:spPr>
      </p:pic>
      <p:pic>
        <p:nvPicPr>
          <p:cNvPr id="3" name="Picture 2">
            <a:extLst>
              <a:ext uri="{FF2B5EF4-FFF2-40B4-BE49-F238E27FC236}">
                <a16:creationId xmlns:a16="http://schemas.microsoft.com/office/drawing/2014/main" id="{F255B690-D515-492A-8F01-1612E1AD18BA}"/>
              </a:ext>
            </a:extLst>
          </p:cNvPr>
          <p:cNvPicPr>
            <a:picLocks noChangeAspect="1"/>
          </p:cNvPicPr>
          <p:nvPr/>
        </p:nvPicPr>
        <p:blipFill>
          <a:blip r:embed="rId3"/>
          <a:stretch>
            <a:fillRect/>
          </a:stretch>
        </p:blipFill>
        <p:spPr>
          <a:xfrm>
            <a:off x="4647701" y="3805211"/>
            <a:ext cx="4414665" cy="2519387"/>
          </a:xfrm>
          <a:prstGeom prst="rect">
            <a:avLst/>
          </a:prstGeom>
        </p:spPr>
      </p:pic>
    </p:spTree>
    <p:extLst>
      <p:ext uri="{BB962C8B-B14F-4D97-AF65-F5344CB8AC3E}">
        <p14:creationId xmlns:p14="http://schemas.microsoft.com/office/powerpoint/2010/main" val="271999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z="4000" dirty="0" err="1">
                <a:solidFill>
                  <a:srgbClr val="9A7200"/>
                </a:solidFill>
                <a:latin typeface="Times New Roman" panose="02020603050405020304" pitchFamily="18" charset="0"/>
                <a:cs typeface="Times New Roman" panose="02020603050405020304" pitchFamily="18" charset="0"/>
              </a:rPr>
              <a:t>Chức</a:t>
            </a:r>
            <a:r>
              <a:rPr lang="en-US" altLang="en-US" sz="4000" dirty="0">
                <a:solidFill>
                  <a:srgbClr val="9A7200"/>
                </a:solidFill>
                <a:latin typeface="Times New Roman" panose="02020603050405020304" pitchFamily="18" charset="0"/>
                <a:cs typeface="Times New Roman" panose="02020603050405020304" pitchFamily="18" charset="0"/>
              </a:rPr>
              <a:t> </a:t>
            </a:r>
            <a:r>
              <a:rPr lang="en-US" altLang="en-US" sz="4000" dirty="0" err="1">
                <a:solidFill>
                  <a:srgbClr val="9A7200"/>
                </a:solidFill>
                <a:latin typeface="Times New Roman" panose="02020603050405020304" pitchFamily="18" charset="0"/>
                <a:cs typeface="Times New Roman" panose="02020603050405020304" pitchFamily="18" charset="0"/>
              </a:rPr>
              <a:t>năng</a:t>
            </a:r>
            <a:r>
              <a:rPr lang="en-US" altLang="en-US" sz="4000" dirty="0">
                <a:solidFill>
                  <a:srgbClr val="9A7200"/>
                </a:solidFill>
                <a:latin typeface="Times New Roman" panose="02020603050405020304" pitchFamily="18" charset="0"/>
                <a:cs typeface="Times New Roman" panose="02020603050405020304" pitchFamily="18" charset="0"/>
              </a:rPr>
              <a:t> so </a:t>
            </a:r>
            <a:r>
              <a:rPr lang="en-US" altLang="en-US" sz="4000" dirty="0" err="1">
                <a:solidFill>
                  <a:srgbClr val="9A7200"/>
                </a:solidFill>
                <a:latin typeface="Times New Roman" panose="02020603050405020304" pitchFamily="18" charset="0"/>
                <a:cs typeface="Times New Roman" panose="02020603050405020304" pitchFamily="18" charset="0"/>
              </a:rPr>
              <a:t>sánh</a:t>
            </a:r>
            <a:r>
              <a:rPr lang="en-US" altLang="en-US" sz="4000" dirty="0">
                <a:solidFill>
                  <a:srgbClr val="9A7200"/>
                </a:solidFill>
                <a:latin typeface="Times New Roman" panose="02020603050405020304" pitchFamily="18" charset="0"/>
                <a:cs typeface="Times New Roman" panose="02020603050405020304" pitchFamily="18" charset="0"/>
              </a:rPr>
              <a:t> </a:t>
            </a:r>
            <a:r>
              <a:rPr lang="en-US" altLang="en-US" sz="4000" dirty="0" err="1">
                <a:solidFill>
                  <a:srgbClr val="9A7200"/>
                </a:solidFill>
                <a:latin typeface="Times New Roman" panose="02020603050405020304" pitchFamily="18" charset="0"/>
                <a:cs typeface="Times New Roman" panose="02020603050405020304" pitchFamily="18" charset="0"/>
              </a:rPr>
              <a:t>sản</a:t>
            </a:r>
            <a:r>
              <a:rPr lang="en-US" altLang="en-US" sz="4000" dirty="0">
                <a:solidFill>
                  <a:srgbClr val="9A7200"/>
                </a:solidFill>
                <a:latin typeface="Times New Roman" panose="02020603050405020304" pitchFamily="18" charset="0"/>
                <a:cs typeface="Times New Roman" panose="02020603050405020304" pitchFamily="18" charset="0"/>
              </a:rPr>
              <a:t> </a:t>
            </a:r>
            <a:r>
              <a:rPr lang="en-US" altLang="en-US" sz="4000" dirty="0" err="1">
                <a:solidFill>
                  <a:srgbClr val="9A7200"/>
                </a:solidFill>
                <a:latin typeface="Times New Roman" panose="02020603050405020304" pitchFamily="18" charset="0"/>
                <a:cs typeface="Times New Roman" panose="02020603050405020304" pitchFamily="18" charset="0"/>
              </a:rPr>
              <a:t>phẩm</a:t>
            </a:r>
            <a:endParaRPr lang="en-US" altLang="en-US" sz="4000" dirty="0">
              <a:solidFill>
                <a:srgbClr val="9A7200"/>
              </a:solidFill>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37647" y="1227138"/>
            <a:ext cx="8077200" cy="4767262"/>
          </a:xfrm>
        </p:spPr>
        <p:txBody>
          <a:bodyPr/>
          <a:lstStyle/>
          <a:p>
            <a:r>
              <a:rPr lang="en-US" altLang="en-US" b="1" dirty="0" err="1">
                <a:solidFill>
                  <a:schemeClr val="tx1"/>
                </a:solidFill>
                <a:latin typeface="Times New Roman" panose="02020603050405020304" pitchFamily="18" charset="0"/>
                <a:cs typeface="Times New Roman" panose="02020603050405020304" pitchFamily="18" charset="0"/>
              </a:rPr>
              <a:t>Mục</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tiêu</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dirty="0">
                <a:solidFill>
                  <a:schemeClr val="tx1"/>
                </a:solidFill>
                <a:latin typeface="Times New Roman" panose="02020603050405020304" pitchFamily="18" charset="0"/>
                <a:cs typeface="Times New Roman" panose="02020603050405020304" pitchFamily="18" charset="0"/>
              </a:rPr>
              <a:t>so </a:t>
            </a:r>
            <a:r>
              <a:rPr lang="en-US" altLang="en-US" dirty="0" err="1">
                <a:solidFill>
                  <a:schemeClr val="tx1"/>
                </a:solidFill>
                <a:latin typeface="Times New Roman" panose="02020603050405020304" pitchFamily="18" charset="0"/>
                <a:cs typeface="Times New Roman" panose="02020603050405020304" pitchFamily="18" charset="0"/>
              </a:rPr>
              <a:t>sánh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thông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số</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kỹ</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thuật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giữa</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các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sản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phẩm</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để</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cân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nhắc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chọn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được</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sản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phẩm</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phù</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hợp</a:t>
            </a:r>
            <a:r>
              <a:rPr lang="en-US" altLang="en-US" dirty="0">
                <a:solidFill>
                  <a:schemeClr val="tx1"/>
                </a:solidFill>
                <a:latin typeface="Times New Roman" panose="02020603050405020304" pitchFamily="18" charset="0"/>
                <a:cs typeface="Times New Roman" panose="02020603050405020304" pitchFamily="18" charset="0"/>
              </a:rPr>
              <a:t>.</a:t>
            </a:r>
          </a:p>
          <a:p>
            <a:r>
              <a:rPr lang="en-US" altLang="en-US" b="1" dirty="0" err="1">
                <a:solidFill>
                  <a:schemeClr val="tx1"/>
                </a:solidFill>
                <a:latin typeface="Times New Roman" panose="02020603050405020304" pitchFamily="18" charset="0"/>
                <a:cs typeface="Times New Roman" panose="02020603050405020304" pitchFamily="18" charset="0"/>
              </a:rPr>
              <a:t>Thông</a:t>
            </a:r>
            <a:r>
              <a:rPr lang="en-US" altLang="en-US" b="1" dirty="0">
                <a:solidFill>
                  <a:schemeClr val="tx1"/>
                </a:solidFill>
                <a:latin typeface="Times New Roman" panose="02020603050405020304" pitchFamily="18" charset="0"/>
                <a:cs typeface="Times New Roman" panose="02020603050405020304" pitchFamily="18" charset="0"/>
              </a:rPr>
              <a:t> tin </a:t>
            </a:r>
            <a:r>
              <a:rPr lang="en-US" altLang="en-US" b="1" dirty="0" err="1">
                <a:solidFill>
                  <a:schemeClr val="tx1"/>
                </a:solidFill>
                <a:latin typeface="Times New Roman" panose="02020603050405020304" pitchFamily="18" charset="0"/>
                <a:cs typeface="Times New Roman" panose="02020603050405020304" pitchFamily="18" charset="0"/>
              </a:rPr>
              <a:t>đầu</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vào</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sản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phẩm</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cần</a:t>
            </a:r>
            <a:r>
              <a:rPr lang="en-US" altLang="en-US" dirty="0">
                <a:solidFill>
                  <a:schemeClr val="tx1"/>
                </a:solidFill>
                <a:latin typeface="Times New Roman" panose="02020603050405020304" pitchFamily="18" charset="0"/>
                <a:cs typeface="Times New Roman" panose="02020603050405020304" pitchFamily="18" charset="0"/>
              </a:rPr>
              <a:t> so </a:t>
            </a:r>
            <a:r>
              <a:rPr lang="en-US" altLang="en-US" dirty="0" err="1">
                <a:solidFill>
                  <a:schemeClr val="tx1"/>
                </a:solidFill>
                <a:latin typeface="Times New Roman" panose="02020603050405020304" pitchFamily="18" charset="0"/>
                <a:cs typeface="Times New Roman" panose="02020603050405020304" pitchFamily="18" charset="0"/>
              </a:rPr>
              <a:t>sánh</a:t>
            </a:r>
            <a:r>
              <a:rPr lang="en-US" altLang="en-US" dirty="0">
                <a:solidFill>
                  <a:schemeClr val="tx1"/>
                </a:solidFill>
                <a:latin typeface="Times New Roman" panose="02020603050405020304" pitchFamily="18" charset="0"/>
                <a:cs typeface="Times New Roman" panose="02020603050405020304" pitchFamily="18" charset="0"/>
              </a:rPr>
              <a:t>.</a:t>
            </a:r>
          </a:p>
          <a:p>
            <a:r>
              <a:rPr lang="en-US" altLang="en-US" b="1" dirty="0" err="1">
                <a:solidFill>
                  <a:schemeClr val="tx1"/>
                </a:solidFill>
                <a:latin typeface="Times New Roman" panose="02020603050405020304" pitchFamily="18" charset="0"/>
                <a:cs typeface="Times New Roman" panose="02020603050405020304" pitchFamily="18" charset="0"/>
              </a:rPr>
              <a:t>Kết</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err="1">
                <a:solidFill>
                  <a:schemeClr val="tx1"/>
                </a:solidFill>
                <a:latin typeface="Times New Roman" panose="02020603050405020304" pitchFamily="18" charset="0"/>
                <a:cs typeface="Times New Roman" panose="02020603050405020304" pitchFamily="18" charset="0"/>
              </a:rPr>
              <a:t>quả</a:t>
            </a: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danh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sách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thông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số</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kỹ</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thuật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của</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sản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phẩm</a:t>
            </a:r>
            <a:r>
              <a:rPr lang="en-US" altLang="en-US" dirty="0">
                <a:solidFill>
                  <a:schemeClr val="tx1"/>
                </a:solidFill>
                <a:latin typeface="Times New Roman" panose="02020603050405020304" pitchFamily="18" charset="0"/>
                <a:cs typeface="Times New Roman" panose="02020603050405020304" pitchFamily="18" charset="0"/>
              </a:rPr>
              <a:t>.</a:t>
            </a:r>
          </a:p>
          <a:p>
            <a:pPr marL="0" indent="0">
              <a:buNone/>
            </a:pPr>
            <a:endParaRPr lang="en-US" altLang="en-US"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en-US"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BC4988-B41D-48A5-8726-2B44CA3A6D8B}"/>
              </a:ext>
            </a:extLst>
          </p:cNvPr>
          <p:cNvPicPr>
            <a:picLocks noChangeAspect="1"/>
          </p:cNvPicPr>
          <p:nvPr/>
        </p:nvPicPr>
        <p:blipFill>
          <a:blip r:embed="rId3"/>
          <a:stretch>
            <a:fillRect/>
          </a:stretch>
        </p:blipFill>
        <p:spPr>
          <a:xfrm>
            <a:off x="698368" y="3733800"/>
            <a:ext cx="3810000" cy="2995621"/>
          </a:xfrm>
          <a:prstGeom prst="rect">
            <a:avLst/>
          </a:prstGeom>
        </p:spPr>
      </p:pic>
      <p:pic>
        <p:nvPicPr>
          <p:cNvPr id="5" name="Picture 4">
            <a:extLst>
              <a:ext uri="{FF2B5EF4-FFF2-40B4-BE49-F238E27FC236}">
                <a16:creationId xmlns:a16="http://schemas.microsoft.com/office/drawing/2014/main" id="{3D5B21F4-0ADE-44A7-A90B-669C1140900F}"/>
              </a:ext>
            </a:extLst>
          </p:cNvPr>
          <p:cNvPicPr>
            <a:picLocks noChangeAspect="1"/>
          </p:cNvPicPr>
          <p:nvPr/>
        </p:nvPicPr>
        <p:blipFill>
          <a:blip r:embed="rId4"/>
          <a:stretch>
            <a:fillRect/>
          </a:stretch>
        </p:blipFill>
        <p:spPr>
          <a:xfrm>
            <a:off x="4572000" y="3733800"/>
            <a:ext cx="4014934" cy="2957860"/>
          </a:xfrm>
          <a:prstGeom prst="rect">
            <a:avLst/>
          </a:prstGeom>
        </p:spPr>
      </p:pic>
    </p:spTree>
    <p:extLst>
      <p:ext uri="{BB962C8B-B14F-4D97-AF65-F5344CB8AC3E}">
        <p14:creationId xmlns:p14="http://schemas.microsoft.com/office/powerpoint/2010/main" val="108156402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950</TotalTime>
  <Words>496</Words>
  <Application>Microsoft Office PowerPoint</Application>
  <PresentationFormat>On-screen Show (4:3)</PresentationFormat>
  <Paragraphs>73</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Default Design</vt:lpstr>
      <vt:lpstr>THIẾT KẾ WEBSITE KINH DOANH ĐỒ ĐIỆN TỬ GIA DỤNG</vt:lpstr>
      <vt:lpstr>Nội dung</vt:lpstr>
      <vt:lpstr>Đặt vấn đề</vt:lpstr>
      <vt:lpstr>Mục tiêu đề tài</vt:lpstr>
      <vt:lpstr>Công nghệ sử dụng</vt:lpstr>
      <vt:lpstr>Sơ đồ CDM</vt:lpstr>
      <vt:lpstr>Chức năng chính</vt:lpstr>
      <vt:lpstr>Chức năng lọc sản phẩm</vt:lpstr>
      <vt:lpstr>Chức năng so sánh sản phẩm</vt:lpstr>
      <vt:lpstr>Chức năng đặt hàng</vt:lpstr>
      <vt:lpstr>Chức năng danh sách đơn hàng</vt:lpstr>
      <vt:lpstr>Kết luận và hướng phát triển</vt:lpstr>
      <vt:lpstr>PowerPoint Presentation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Khanh Prince</cp:lastModifiedBy>
  <cp:revision>84</cp:revision>
  <dcterms:created xsi:type="dcterms:W3CDTF">2008-08-06T06:37:20Z</dcterms:created>
  <dcterms:modified xsi:type="dcterms:W3CDTF">2021-06-01T05:22:50Z</dcterms:modified>
</cp:coreProperties>
</file>