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62" r:id="rId3"/>
    <p:sldId id="571" r:id="rId4"/>
    <p:sldId id="584" r:id="rId5"/>
    <p:sldId id="572" r:id="rId6"/>
    <p:sldId id="585" r:id="rId7"/>
    <p:sldId id="574" r:id="rId8"/>
    <p:sldId id="598" r:id="rId9"/>
    <p:sldId id="586" r:id="rId10"/>
    <p:sldId id="587" r:id="rId11"/>
    <p:sldId id="589" r:id="rId12"/>
    <p:sldId id="613" r:id="rId13"/>
    <p:sldId id="590" r:id="rId14"/>
    <p:sldId id="591" r:id="rId15"/>
    <p:sldId id="592" r:id="rId16"/>
    <p:sldId id="614" r:id="rId17"/>
    <p:sldId id="577" r:id="rId18"/>
    <p:sldId id="593" r:id="rId19"/>
    <p:sldId id="600" r:id="rId20"/>
    <p:sldId id="601" r:id="rId21"/>
    <p:sldId id="612" r:id="rId22"/>
    <p:sldId id="605" r:id="rId23"/>
    <p:sldId id="606" r:id="rId24"/>
    <p:sldId id="607" r:id="rId25"/>
    <p:sldId id="568" r:id="rId26"/>
    <p:sldId id="609" r:id="rId27"/>
    <p:sldId id="610" r:id="rId28"/>
    <p:sldId id="611" r:id="rId29"/>
    <p:sldId id="486" r:id="rId30"/>
    <p:sldId id="5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8699"/>
            <a:ext cx="7924800" cy="34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StudentController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student/edit.htm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b="1" dirty="0"/>
              <a:t>edit()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edit</a:t>
            </a:r>
            <a:r>
              <a:rPr lang="en-US" dirty="0"/>
              <a:t>()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 err="1"/>
              <a:t>sv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student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smtClean="0"/>
              <a:t>view </a:t>
            </a:r>
            <a:r>
              <a:rPr lang="en-US" b="1" dirty="0" err="1"/>
              <a:t>student.jsp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15000" y="3581400"/>
            <a:ext cx="1981200" cy="876300"/>
          </a:xfrm>
          <a:prstGeom prst="wedgeRoundRectCallout">
            <a:avLst>
              <a:gd name="adj1" fmla="val -78679"/>
              <a:gd name="adj2" fmla="val -585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có</a:t>
            </a:r>
            <a:r>
              <a:rPr lang="en-US" dirty="0" smtClean="0"/>
              <a:t> bean </a:t>
            </a:r>
            <a:r>
              <a:rPr lang="en-US" b="1" dirty="0" smtClean="0">
                <a:solidFill>
                  <a:srgbClr val="FF0000"/>
                </a:solidFill>
              </a:rPr>
              <a:t>student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981200"/>
            <a:ext cx="7543800" cy="429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form có ràng buộc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student.jsp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343400" y="3340100"/>
            <a:ext cx="976129" cy="647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4343400" y="3886200"/>
            <a:ext cx="976129" cy="10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4343400" y="3988054"/>
            <a:ext cx="976129" cy="4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6553200" y="3086100"/>
            <a:ext cx="2133600" cy="635000"/>
          </a:xfrm>
          <a:prstGeom prst="wedgeRoundRectCallout">
            <a:avLst>
              <a:gd name="adj1" fmla="val -40398"/>
              <a:gd name="adj2" fmla="val -82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9529" y="3803388"/>
            <a:ext cx="24673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thuộc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tính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bean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71683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4341016" y="3429000"/>
            <a:ext cx="4345784" cy="1828800"/>
          </a:xfrm>
          <a:prstGeom prst="foldedCorner">
            <a:avLst>
              <a:gd name="adj" fmla="val 5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bean student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form.</a:t>
            </a:r>
          </a:p>
          <a:p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form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bean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581400" y="3810000"/>
            <a:ext cx="75961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581400" y="4343400"/>
            <a:ext cx="7596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352800" y="4343400"/>
            <a:ext cx="98821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sẽ</a:t>
            </a:r>
            <a:r>
              <a:rPr lang="en-US" dirty="0" smtClean="0"/>
              <a:t> submit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smtClean="0"/>
              <a:t>action “</a:t>
            </a:r>
            <a:r>
              <a:rPr lang="en-US" dirty="0" smtClean="0">
                <a:solidFill>
                  <a:srgbClr val="FF0000"/>
                </a:solidFill>
              </a:rPr>
              <a:t>update.htm</a:t>
            </a:r>
            <a:r>
              <a:rPr lang="en-US" dirty="0" smtClean="0"/>
              <a:t>”.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update()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StudentController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Update.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action student.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ModelAttribute</a:t>
            </a:r>
            <a:r>
              <a:rPr lang="en-US" dirty="0" smtClean="0">
                <a:solidFill>
                  <a:srgbClr val="FF0000"/>
                </a:solidFill>
              </a:rPr>
              <a:t>(“student”)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một</a:t>
            </a:r>
            <a:r>
              <a:rPr lang="en-US" dirty="0" smtClean="0"/>
              <a:t> attribute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student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student </a:t>
            </a:r>
            <a:r>
              <a:rPr lang="en-US" dirty="0" err="1" smtClean="0"/>
              <a:t>vào</a:t>
            </a:r>
            <a:r>
              <a:rPr lang="en-US" dirty="0" smtClean="0"/>
              <a:t> model. </a:t>
            </a:r>
            <a:r>
              <a:rPr lang="en-US" dirty="0"/>
              <a:t>A</a:t>
            </a:r>
            <a:r>
              <a:rPr lang="en-US" dirty="0" smtClean="0"/>
              <a:t>ttribute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quay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98268"/>
            <a:ext cx="75437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471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student/edit.htm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edit()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student.jsp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update()</a:t>
            </a:r>
          </a:p>
        </p:txBody>
      </p:sp>
    </p:spTree>
    <p:extLst>
      <p:ext uri="{BB962C8B-B14F-4D97-AF65-F5344CB8AC3E}">
        <p14:creationId xmlns:p14="http://schemas.microsoft.com/office/powerpoint/2010/main" val="7574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form </a:t>
            </a:r>
            <a:r>
              <a:rPr lang="en-US" dirty="0" err="1" smtClean="0"/>
              <a:t>của</a:t>
            </a:r>
            <a:r>
              <a:rPr lang="en-US" dirty="0" smtClean="0"/>
              <a:t> Spring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90187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Spring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Sinh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form:form</a:t>
                      </a:r>
                      <a:r>
                        <a:rPr lang="en-US" sz="2400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form:input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type=“text”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form:textarea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textarea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form:checkbox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type=‘checkbox’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form:radiobutton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type=‘radio’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form:hidden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type=‘hidden’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form:password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&lt;input type=‘password’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</a:t>
                      </a:r>
                      <a:r>
                        <a:rPr lang="en-US" sz="2400" dirty="0" err="1" smtClean="0"/>
                        <a:t>form:button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&lt;button</a:t>
                      </a:r>
                      <a:r>
                        <a:rPr lang="en-US" sz="2400" i="1" dirty="0" smtClean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form:select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&lt;select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form:radiobuttons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radio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form:checkboxes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57200" y="5105400"/>
            <a:ext cx="5638800" cy="1371600"/>
          </a:xfrm>
          <a:prstGeom prst="flowChartProcess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324600" y="4953000"/>
            <a:ext cx="2362200" cy="1295400"/>
          </a:xfrm>
          <a:prstGeom prst="wedgeRoundRectCallout">
            <a:avLst>
              <a:gd name="adj1" fmla="val -66350"/>
              <a:gd name="adj2" fmla="val -32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Collection, Array </a:t>
            </a:r>
            <a:r>
              <a:rPr lang="en-US" dirty="0" err="1" smtClean="0"/>
              <a:t>hoặc</a:t>
            </a:r>
            <a:r>
              <a:rPr lang="en-US" dirty="0" smtClean="0"/>
              <a:t>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List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8186" y="2057400"/>
            <a:ext cx="3728613" cy="1524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List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7" y="1447800"/>
            <a:ext cx="4210050" cy="473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7585" y="3500735"/>
            <a:ext cx="1940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2957939" y="3731568"/>
            <a:ext cx="226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7585" y="4556827"/>
            <a:ext cx="30782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 multiple&gt;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1967337" y="4787660"/>
            <a:ext cx="32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7585" y="5253333"/>
            <a:ext cx="2655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form:checkboxes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459883" y="5484166"/>
            <a:ext cx="76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27585" y="3957935"/>
            <a:ext cx="284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 smtClean="0">
                <a:ln/>
                <a:solidFill>
                  <a:srgbClr val="FF0000"/>
                </a:solidFill>
                <a:effectLst/>
              </a:rPr>
              <a:t>form:radiobuttons</a:t>
            </a:r>
            <a:r>
              <a:rPr lang="en-US" sz="2400" b="1" cap="none" spc="0" dirty="0" smtClean="0">
                <a:ln/>
                <a:solidFill>
                  <a:srgbClr val="FF0000"/>
                </a:solidFill>
                <a:effectLst/>
              </a:rPr>
              <a:t>&gt;</a:t>
            </a:r>
            <a:endParaRPr lang="en-US" sz="2400" b="1" cap="none" spc="0" dirty="0">
              <a:ln/>
              <a:solidFill>
                <a:srgbClr val="FF0000"/>
              </a:solidFill>
              <a:effectLst/>
            </a:endParaRPr>
          </a:p>
        </p:txBody>
      </p:sp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>
            <a:off x="4389936" y="4188768"/>
            <a:ext cx="83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StudentController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Array, Collection </a:t>
            </a:r>
            <a:r>
              <a:rPr lang="en-US" dirty="0" err="1" smtClean="0"/>
              <a:t>hoặc</a:t>
            </a:r>
            <a:r>
              <a:rPr lang="en-US" dirty="0" smtClean="0"/>
              <a:t> Map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Student.jsp</a:t>
            </a:r>
            <a:r>
              <a:rPr lang="en-US" dirty="0" smtClean="0"/>
              <a:t>: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0190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257800" y="1752600"/>
            <a:ext cx="3352800" cy="1066800"/>
          </a:xfrm>
          <a:prstGeom prst="wedgeRoundRectCallout">
            <a:avLst>
              <a:gd name="adj1" fmla="val -71827"/>
              <a:gd name="adj2" fmla="val 541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sang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ComboBox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7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44168"/>
            <a:ext cx="32670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3074" idx="0"/>
          </p:cNvCxnSpPr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" y="3200400"/>
            <a:ext cx="1343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smtClean="0"/>
              <a:t>form </a:t>
            </a:r>
            <a:r>
              <a:rPr lang="en-US" dirty="0" err="1" smtClean="0"/>
              <a:t>trong</a:t>
            </a:r>
            <a:r>
              <a:rPr lang="en-US" smtClean="0"/>
              <a:t> Spring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StudentController</a:t>
            </a:r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/>
              <a:t>sung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getMajors</a:t>
            </a:r>
            <a:r>
              <a:rPr lang="en-US" dirty="0" smtClean="0"/>
              <a:t>().</a:t>
            </a:r>
            <a:endParaRPr lang="en-US" dirty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ModelAttribute</a:t>
            </a:r>
            <a:r>
              <a:rPr lang="en-US" b="1" dirty="0"/>
              <a:t>(“majors”)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majors.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 smtClean="0"/>
              <a:t>ComboBox</a:t>
            </a:r>
            <a:endParaRPr lang="en-US" b="1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view (</a:t>
            </a:r>
            <a:r>
              <a:rPr lang="en-US" dirty="0" err="1" smtClean="0"/>
              <a:t>student.jsp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form</a:t>
            </a:r>
            <a:r>
              <a:rPr lang="en-US" b="1" dirty="0" err="1"/>
              <a:t>:input</a:t>
            </a:r>
            <a:r>
              <a:rPr lang="en-US" dirty="0"/>
              <a:t> path=“major”&gt; </a:t>
            </a:r>
            <a:r>
              <a:rPr lang="en-US" dirty="0" err="1" smtClean="0"/>
              <a:t>bằng</a:t>
            </a:r>
            <a:r>
              <a:rPr lang="en-US" dirty="0" smtClean="0"/>
              <a:t> &lt;</a:t>
            </a:r>
            <a:r>
              <a:rPr lang="en-US" dirty="0" err="1" smtClean="0"/>
              <a:t>form</a:t>
            </a:r>
            <a:r>
              <a:rPr lang="en-US" b="1" dirty="0" err="1" smtClean="0"/>
              <a:t>:select</a:t>
            </a:r>
            <a:r>
              <a:rPr lang="en-US" dirty="0" smtClean="0"/>
              <a:t> </a:t>
            </a:r>
            <a:r>
              <a:rPr lang="en-US" dirty="0"/>
              <a:t>path=“major” </a:t>
            </a:r>
            <a:r>
              <a:rPr lang="en-US" b="1" dirty="0"/>
              <a:t>items=“${majors}”</a:t>
            </a:r>
            <a:r>
              <a:rPr lang="en-US" dirty="0"/>
              <a:t>&gt;.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smtClean="0"/>
              <a:t>items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(Collection</a:t>
            </a:r>
            <a:r>
              <a:rPr lang="en-US" dirty="0"/>
              <a:t>, Map hay </a:t>
            </a:r>
            <a:r>
              <a:rPr lang="en-US" dirty="0" err="1" smtClean="0"/>
              <a:t>mảng</a:t>
            </a:r>
            <a:r>
              <a:rPr lang="en-US" dirty="0" smtClean="0"/>
              <a:t>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ComboBox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@</a:t>
            </a:r>
            <a:r>
              <a:rPr lang="en-US" dirty="0" err="1" smtClean="0"/>
              <a:t>ModelAttribute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attribute </a:t>
            </a:r>
            <a:r>
              <a:rPr lang="en-US" dirty="0" err="1" smtClean="0"/>
              <a:t>vào</a:t>
            </a:r>
            <a:r>
              <a:rPr lang="en-US" dirty="0" smtClean="0"/>
              <a:t> model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(name) argument</a:t>
            </a:r>
          </a:p>
          <a:p>
            <a:pPr lvl="2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</a:p>
          <a:p>
            <a:pPr lvl="2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: </a:t>
            </a:r>
            <a:r>
              <a:rPr lang="en-US" dirty="0" err="1" smtClean="0"/>
              <a:t>model.addAttribute</a:t>
            </a:r>
            <a:r>
              <a:rPr lang="en-US" dirty="0" smtClean="0"/>
              <a:t>(name, argument)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(name) method</a:t>
            </a:r>
          </a:p>
          <a:p>
            <a:pPr lvl="2"/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attribute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 </a:t>
            </a:r>
            <a:r>
              <a:rPr lang="en-US" dirty="0" err="1"/>
              <a:t>model.addAttribute</a:t>
            </a:r>
            <a:r>
              <a:rPr lang="en-US" dirty="0"/>
              <a:t>(name, </a:t>
            </a:r>
            <a:r>
              <a:rPr lang="en-US" dirty="0" smtClean="0"/>
              <a:t>method())</a:t>
            </a:r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view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attribute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form,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EL,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ListControl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95400"/>
            <a:ext cx="3762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9112" y="2981325"/>
            <a:ext cx="19984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List&lt;String&gt;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112" y="2971800"/>
            <a:ext cx="3277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&lt;String, String&gt;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467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9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33500"/>
            <a:ext cx="4857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3657601" y="4752975"/>
            <a:ext cx="51054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048000"/>
            <a:ext cx="3838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20379" y="2994680"/>
            <a:ext cx="20224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&lt;Major&gt;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6" y="3962400"/>
            <a:ext cx="2953389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16" idx="2"/>
          </p:cNvCxnSpPr>
          <p:nvPr/>
        </p:nvCxnSpPr>
        <p:spPr>
          <a:xfrm flipH="1">
            <a:off x="1631617" y="3517900"/>
            <a:ext cx="1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800600"/>
            <a:ext cx="249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student2/edit.html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form:select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getMajors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form:select</a:t>
            </a:r>
            <a:r>
              <a:rPr lang="en-US" dirty="0" smtClean="0"/>
              <a:t> path=“property” </a:t>
            </a:r>
            <a:r>
              <a:rPr lang="en-US" b="1" dirty="0" smtClean="0"/>
              <a:t>items</a:t>
            </a:r>
            <a:r>
              <a:rPr lang="en-US" dirty="0" smtClean="0"/>
              <a:t>=“{items}” </a:t>
            </a:r>
            <a:r>
              <a:rPr lang="en-US" b="1" dirty="0" err="1" smtClean="0"/>
              <a:t>itemValue</a:t>
            </a:r>
            <a:r>
              <a:rPr lang="en-US" dirty="0" smtClean="0"/>
              <a:t>=“prop1” </a:t>
            </a:r>
            <a:r>
              <a:rPr lang="en-US" b="1" dirty="0" err="1" smtClean="0"/>
              <a:t>itemLabel</a:t>
            </a:r>
            <a:r>
              <a:rPr lang="en-US" dirty="0" smtClean="0"/>
              <a:t>=“prop2”&gt;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tems: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endParaRPr lang="en-US" dirty="0" smtClean="0"/>
          </a:p>
          <a:p>
            <a:pPr lvl="1"/>
            <a:r>
              <a:rPr lang="en-US" dirty="0" err="1" smtClean="0"/>
              <a:t>itemValue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itemLabel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items </a:t>
            </a:r>
            <a:r>
              <a:rPr lang="en-US" dirty="0" err="1" smtClean="0"/>
              <a:t>là</a:t>
            </a:r>
            <a:r>
              <a:rPr lang="en-US" dirty="0" smtClean="0"/>
              <a:t> Collection&lt;Bean&gt;</a:t>
            </a:r>
          </a:p>
          <a:p>
            <a:pPr lvl="2"/>
            <a:r>
              <a:rPr lang="en-US" dirty="0" err="1" smtClean="0"/>
              <a:t>itemValue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2"/>
            <a:r>
              <a:rPr lang="en-US" dirty="0" err="1" smtClean="0"/>
              <a:t>itemLabel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Control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select</a:t>
            </a:r>
          </a:p>
          <a:p>
            <a:pPr lvl="1"/>
            <a:r>
              <a:rPr lang="en-US" dirty="0"/>
              <a:t>&lt;</a:t>
            </a:r>
            <a:r>
              <a:rPr lang="en-US" dirty="0" err="1" smtClean="0"/>
              <a:t>form:</a:t>
            </a:r>
            <a:r>
              <a:rPr lang="en-US" b="1" dirty="0" err="1" smtClean="0">
                <a:solidFill>
                  <a:srgbClr val="FF0000"/>
                </a:solidFill>
              </a:rPr>
              <a:t>radiobuttons</a:t>
            </a:r>
            <a:r>
              <a:rPr lang="en-US" dirty="0" smtClean="0"/>
              <a:t> </a:t>
            </a:r>
            <a:r>
              <a:rPr lang="en-US" dirty="0"/>
              <a:t>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=“prop2”&gt;</a:t>
            </a:r>
          </a:p>
          <a:p>
            <a:pPr lvl="1"/>
            <a:r>
              <a:rPr lang="en-US" dirty="0"/>
              <a:t>&lt;</a:t>
            </a:r>
            <a:r>
              <a:rPr lang="en-US" dirty="0" err="1" smtClean="0"/>
              <a:t>form:</a:t>
            </a:r>
            <a:r>
              <a:rPr lang="en-US" b="1" dirty="0" err="1" smtClean="0">
                <a:solidFill>
                  <a:srgbClr val="FF0000"/>
                </a:solidFill>
              </a:rPr>
              <a:t>checkboxes</a:t>
            </a:r>
            <a:r>
              <a:rPr lang="en-US" dirty="0" smtClean="0"/>
              <a:t> </a:t>
            </a:r>
            <a:r>
              <a:rPr lang="en-US" dirty="0"/>
              <a:t>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</a:t>
            </a:r>
            <a:r>
              <a:rPr lang="en-US" dirty="0" smtClean="0"/>
              <a:t>”&gt;</a:t>
            </a:r>
          </a:p>
          <a:p>
            <a:r>
              <a:rPr lang="en-US" dirty="0" err="1"/>
              <a:t>Đ</a:t>
            </a:r>
            <a:r>
              <a:rPr lang="en-US" dirty="0" err="1" smtClean="0"/>
              <a:t>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91" y="5029200"/>
            <a:ext cx="432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form:select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form:radiobuttons</a:t>
            </a:r>
            <a:r>
              <a:rPr lang="en-US" dirty="0" smtClean="0">
                <a:solidFill>
                  <a:schemeClr val="bg1"/>
                </a:solidFill>
              </a:rPr>
              <a:t>&gt; 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&lt;</a:t>
            </a:r>
            <a:r>
              <a:rPr lang="en-US" dirty="0" err="1" smtClean="0">
                <a:solidFill>
                  <a:schemeClr val="bg1"/>
                </a:solidFill>
              </a:rPr>
              <a:t>form:checkboxes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Spring &lt;</a:t>
            </a:r>
            <a:r>
              <a:rPr lang="en-US" dirty="0" err="1" smtClean="0"/>
              <a:t>form:tag</a:t>
            </a:r>
            <a:r>
              <a:rPr lang="en-US" dirty="0" smtClean="0"/>
              <a:t>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cssClass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isabled: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disabled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eadonly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 smtClean="0"/>
              <a:t>cssErrorClass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class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form:input</a:t>
            </a:r>
            <a:r>
              <a:rPr lang="en-US" dirty="0" smtClean="0"/>
              <a:t> path=“id” </a:t>
            </a:r>
            <a:r>
              <a:rPr lang="en-US" dirty="0" err="1" smtClean="0">
                <a:solidFill>
                  <a:srgbClr val="FF0000"/>
                </a:solidFill>
              </a:rPr>
              <a:t>readonly</a:t>
            </a:r>
            <a:r>
              <a:rPr lang="en-US" dirty="0" smtClean="0"/>
              <a:t>=“true”/&gt;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form:input</a:t>
            </a:r>
            <a:r>
              <a:rPr lang="en-US" dirty="0" smtClean="0"/>
              <a:t> path=“name” </a:t>
            </a:r>
            <a:r>
              <a:rPr lang="en-US" dirty="0" err="1" smtClean="0">
                <a:solidFill>
                  <a:srgbClr val="FF0000"/>
                </a:solidFill>
              </a:rPr>
              <a:t>cssClass</a:t>
            </a:r>
            <a:r>
              <a:rPr lang="en-US" dirty="0" smtClean="0"/>
              <a:t>=“form-control”&gt;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modelAttribute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attribute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path=“property”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List Control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Databinding?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Databinding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bean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model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form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/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chuyển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từ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bean</a:t>
            </a:r>
          </a:p>
          <a:p>
            <a:pPr lvl="1"/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thị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liệu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từ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thuộc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bean </a:t>
            </a:r>
            <a:r>
              <a:rPr lang="en-US" i="1" dirty="0" err="1" smtClean="0">
                <a:solidFill>
                  <a:srgbClr val="FF0000"/>
                </a:solidFill>
              </a:rPr>
              <a:t>lên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điều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khiển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form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524000" y="5347432"/>
            <a:ext cx="2590800" cy="90096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013704" y="5286721"/>
            <a:ext cx="1758696" cy="73587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151376" y="5347433"/>
            <a:ext cx="1828800" cy="61445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18519" y="6260068"/>
            <a:ext cx="801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8018" y="6031468"/>
            <a:ext cx="930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914400" y="2590800"/>
            <a:ext cx="7543800" cy="4038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HTML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Buộc dữ liệu với các thẻ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lên</a:t>
            </a:r>
            <a:r>
              <a:rPr lang="en-US" dirty="0" smtClean="0"/>
              <a:t> form </a:t>
            </a:r>
            <a:r>
              <a:rPr lang="en-US" dirty="0" err="1" smtClean="0"/>
              <a:t>với</a:t>
            </a:r>
            <a:r>
              <a:rPr lang="en-US" dirty="0" smtClean="0"/>
              <a:t> EL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2"/>
            <a:r>
              <a:rPr lang="en-US" dirty="0" err="1" smtClean="0"/>
              <a:t>Combox</a:t>
            </a:r>
            <a:endParaRPr lang="en-US" dirty="0" smtClean="0"/>
          </a:p>
          <a:p>
            <a:pPr lvl="2"/>
            <a:r>
              <a:rPr lang="en-US" dirty="0" err="1" smtClean="0"/>
              <a:t>Listbox</a:t>
            </a:r>
            <a:endParaRPr lang="en-US" dirty="0" smtClean="0"/>
          </a:p>
          <a:p>
            <a:pPr lvl="2"/>
            <a:r>
              <a:rPr lang="en-US" dirty="0" err="1" smtClean="0"/>
              <a:t>Radiobuttons</a:t>
            </a:r>
            <a:endParaRPr lang="en-US" dirty="0" smtClean="0"/>
          </a:p>
          <a:p>
            <a:pPr lvl="2"/>
            <a:r>
              <a:rPr lang="en-US" dirty="0" smtClean="0"/>
              <a:t>Checkboxes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886075"/>
          </a:xfrm>
        </p:spPr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sz="1800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24275"/>
            <a:ext cx="593407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311400"/>
            <a:ext cx="7620000" cy="28600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781800" y="4209288"/>
            <a:ext cx="1828800" cy="688848"/>
          </a:xfrm>
          <a:prstGeom prst="wedgeRoundRectCallout">
            <a:avLst>
              <a:gd name="adj1" fmla="val -42692"/>
              <a:gd name="adj2" fmla="val -796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572000" y="4511040"/>
            <a:ext cx="1828800" cy="688848"/>
          </a:xfrm>
          <a:prstGeom prst="wedgeRoundRectCallout">
            <a:avLst>
              <a:gd name="adj1" fmla="val -55358"/>
              <a:gd name="adj2" fmla="val -460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user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4358640"/>
            <a:ext cx="1600200" cy="688848"/>
          </a:xfrm>
          <a:prstGeom prst="wedgeRoundRectCallout">
            <a:avLst>
              <a:gd name="adj1" fmla="val 37213"/>
              <a:gd name="adj2" fmla="val -90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viên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Spring?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List Control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3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student/edit.htm</a:t>
            </a:r>
          </a:p>
          <a:p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edit() </a:t>
            </a:r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bean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91000" y="1143000"/>
            <a:ext cx="198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StudentController</a:t>
            </a:r>
            <a:endParaRPr lang="en-US" dirty="0" smtClean="0"/>
          </a:p>
          <a:p>
            <a:pPr algn="ctr"/>
            <a:r>
              <a:rPr lang="en-US" dirty="0" smtClean="0"/>
              <a:t>.edit()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3352800"/>
            <a:ext cx="19812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br>
              <a:rPr lang="en-US" dirty="0" smtClean="0"/>
            </a:br>
            <a:r>
              <a:rPr lang="en-US" dirty="0" err="1" smtClean="0"/>
              <a:t>student.jsp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0" y="2286000"/>
            <a:ext cx="1828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6172200" y="1485900"/>
            <a:ext cx="1600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2"/>
          </p:cNvCxnSpPr>
          <p:nvPr/>
        </p:nvCxnSpPr>
        <p:spPr>
          <a:xfrm flipV="1">
            <a:off x="6172200" y="2971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81600" y="18288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182880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1"/>
            <a:endCxn id="4" idx="1"/>
          </p:cNvCxnSpPr>
          <p:nvPr/>
        </p:nvCxnSpPr>
        <p:spPr>
          <a:xfrm flipV="1">
            <a:off x="2405482" y="1485900"/>
            <a:ext cx="1785518" cy="125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1026" idx="1"/>
          </p:cNvCxnSpPr>
          <p:nvPr/>
        </p:nvCxnSpPr>
        <p:spPr>
          <a:xfrm flipH="1" flipV="1">
            <a:off x="2405482" y="2745486"/>
            <a:ext cx="1785518" cy="950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31901">
            <a:off x="6455363" y="1548409"/>
            <a:ext cx="10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22066">
            <a:off x="6334234" y="3263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23110">
            <a:off x="2239603" y="173877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tudent/edit.htm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91833">
            <a:off x="2427492" y="3147932"/>
            <a:ext cx="16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bean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38800" cy="526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828800"/>
            <a:ext cx="5181600" cy="8382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861108"/>
            <a:ext cx="5181600" cy="1558492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495800"/>
            <a:ext cx="5181600" cy="16764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1371600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861108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72200" y="4577614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getter/setter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</TotalTime>
  <Words>1347</Words>
  <Application>Microsoft Office PowerPoint</Application>
  <PresentationFormat>On-screen Show (4:3)</PresentationFormat>
  <Paragraphs>175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Databinding?</vt:lpstr>
      <vt:lpstr>Buộc dữ liệu với các thẻ HTML?</vt:lpstr>
      <vt:lpstr>Buộc dữ liệu với các thẻ HTML?</vt:lpstr>
      <vt:lpstr>Spring Form</vt:lpstr>
      <vt:lpstr>Ưu điểm của form Spring?</vt:lpstr>
      <vt:lpstr>Tình huống buộc dữ liệu</vt:lpstr>
      <vt:lpstr>Lớp bean</vt:lpstr>
      <vt:lpstr>Lớp StudentController</vt:lpstr>
      <vt:lpstr>Thiết kế form có ràng buộc dữ liệu</vt:lpstr>
      <vt:lpstr>Buộc dữ liệu lên form</vt:lpstr>
      <vt:lpstr>Buộc dữ liệu chiều lên</vt:lpstr>
      <vt:lpstr>PowerPoint Presentation</vt:lpstr>
      <vt:lpstr>Các điều khiển form của Spring</vt:lpstr>
      <vt:lpstr>PowerPoint Presentation</vt:lpstr>
      <vt:lpstr>Sử dụng List Control</vt:lpstr>
      <vt:lpstr>ComboBox</vt:lpstr>
      <vt:lpstr>Đổ dữ liệu vào ComboBox</vt:lpstr>
      <vt:lpstr>Đổ dữ liệu vào ComboBox</vt:lpstr>
      <vt:lpstr>@ModelAttribute</vt:lpstr>
      <vt:lpstr>Đổ dữ liệu vào ComboBox</vt:lpstr>
      <vt:lpstr>Đổ dữ liệu vào ComboBox</vt:lpstr>
      <vt:lpstr>Đổ dữ liệu vào ComboBox</vt:lpstr>
      <vt:lpstr>PowerPoint Presentation</vt:lpstr>
      <vt:lpstr>Đổ dữ liệu vào List Control</vt:lpstr>
      <vt:lpstr>PowerPoint Presentation</vt:lpstr>
      <vt:lpstr>Các thuộc tính thường dùng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1389</cp:revision>
  <dcterms:created xsi:type="dcterms:W3CDTF">2013-04-23T08:05:33Z</dcterms:created>
  <dcterms:modified xsi:type="dcterms:W3CDTF">2019-08-11T15:53:31Z</dcterms:modified>
</cp:coreProperties>
</file>