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8" r:id="rId12"/>
    <p:sldId id="265" r:id="rId13"/>
    <p:sldId id="266" r:id="rId14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ei/BQtkdBdp8jueWuSzr6Rb6d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5AFB1F-BE86-4A07-8B2B-B089CE4F0724}">
  <a:tblStyle styleId="{AC5AFB1F-BE86-4A07-8B2B-B089CE4F072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5000E7-B1A1-E155-04BD-25473A3E3B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09892-71E7-C545-8BA6-F9F89993E9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2B51E-7D54-4E45-9AB4-814CB764501E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CEA95-9FAC-7D22-8408-FDA2561473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5409D-71DC-AF3B-F4B9-353D537D83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9EBED-CE8E-42F9-ACB8-7802A4CA2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0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329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928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m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3"/>
          <p:cNvSpPr txBox="1"/>
          <p:nvPr/>
        </p:nvSpPr>
        <p:spPr>
          <a:xfrm>
            <a:off x="311700" y="24556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0B37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3"/>
          <p:cNvSpPr txBox="1"/>
          <p:nvPr/>
        </p:nvSpPr>
        <p:spPr>
          <a:xfrm>
            <a:off x="311700" y="1613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3"/>
          <p:cNvSpPr txBox="1">
            <a:spLocks noGrp="1"/>
          </p:cNvSpPr>
          <p:nvPr>
            <p:ph type="title"/>
          </p:nvPr>
        </p:nvSpPr>
        <p:spPr>
          <a:xfrm>
            <a:off x="311700" y="1503300"/>
            <a:ext cx="85206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 b="1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 b="1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 b="1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 b="1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 b="1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 b="1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 b="1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title" idx="2"/>
          </p:nvPr>
        </p:nvSpPr>
        <p:spPr>
          <a:xfrm>
            <a:off x="311700" y="2244000"/>
            <a:ext cx="85206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0" y="3110625"/>
            <a:ext cx="2664300" cy="2032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0" y="3689100"/>
            <a:ext cx="2920800" cy="1454400"/>
          </a:xfrm>
          <a:prstGeom prst="triangle">
            <a:avLst>
              <a:gd name="adj" fmla="val 4933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61;p15">
            <a:extLst>
              <a:ext uri="{FF2B5EF4-FFF2-40B4-BE49-F238E27FC236}">
                <a16:creationId xmlns:a16="http://schemas.microsoft.com/office/drawing/2014/main" id="{7DAA31D3-0790-445D-0385-CFF969A96F7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247585" y="248357"/>
            <a:ext cx="515962" cy="489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7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/>
        </p:nvSpPr>
        <p:spPr>
          <a:xfrm rot="5400000">
            <a:off x="-1926915" y="1927200"/>
            <a:ext cx="5144100" cy="1289700"/>
          </a:xfrm>
          <a:prstGeom prst="triangle">
            <a:avLst>
              <a:gd name="adj" fmla="val 8744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3457446" y="1996800"/>
            <a:ext cx="3820800" cy="21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2921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 sz="1000">
                <a:solidFill>
                  <a:schemeClr val="accent2"/>
                </a:solidFill>
              </a:defRPr>
            </a:lvl2pPr>
            <a:lvl3pPr marL="1371600" lvl="2" indent="-2921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 sz="1000">
                <a:solidFill>
                  <a:schemeClr val="accent2"/>
                </a:solidFill>
              </a:defRPr>
            </a:lvl3pPr>
            <a:lvl4pPr marL="1828800" lvl="3" indent="-2921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 sz="1000">
                <a:solidFill>
                  <a:schemeClr val="accent2"/>
                </a:solidFill>
              </a:defRPr>
            </a:lvl4pPr>
            <a:lvl5pPr marL="2286000" lvl="4" indent="-2921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 sz="1000">
                <a:solidFill>
                  <a:schemeClr val="accent2"/>
                </a:solidFill>
              </a:defRPr>
            </a:lvl5pPr>
            <a:lvl6pPr marL="2743200" lvl="5" indent="-2921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 sz="1000">
                <a:solidFill>
                  <a:schemeClr val="accent2"/>
                </a:solidFill>
              </a:defRPr>
            </a:lvl6pPr>
            <a:lvl7pPr marL="3200400" lvl="6" indent="-2921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 sz="1000">
                <a:solidFill>
                  <a:schemeClr val="accent2"/>
                </a:solidFill>
              </a:defRPr>
            </a:lvl7pPr>
            <a:lvl8pPr marL="3657600" lvl="7" indent="-2921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 sz="1000">
                <a:solidFill>
                  <a:schemeClr val="accent2"/>
                </a:solidFill>
              </a:defRPr>
            </a:lvl8pPr>
            <a:lvl9pPr marL="4114800" lvl="8" indent="-2921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2"/>
              </a:buClr>
              <a:buSzPts val="1000"/>
              <a:buChar char="■"/>
              <a:defRPr sz="1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cxnSp>
        <p:nvCxnSpPr>
          <p:cNvPr id="20" name="Google Shape;20;p14"/>
          <p:cNvCxnSpPr/>
          <p:nvPr/>
        </p:nvCxnSpPr>
        <p:spPr>
          <a:xfrm rot="10800000" flipH="1">
            <a:off x="3457446" y="1923825"/>
            <a:ext cx="3820800" cy="1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14"/>
          <p:cNvSpPr/>
          <p:nvPr/>
        </p:nvSpPr>
        <p:spPr>
          <a:xfrm rot="5400000">
            <a:off x="-2105354" y="2105175"/>
            <a:ext cx="5144100" cy="933300"/>
          </a:xfrm>
          <a:prstGeom prst="triangle">
            <a:avLst>
              <a:gd name="adj" fmla="val 37021"/>
            </a:avLst>
          </a:prstGeom>
          <a:solidFill>
            <a:srgbClr val="B0006E">
              <a:alpha val="84705"/>
            </a:srgb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4"/>
          <p:cNvSpPr/>
          <p:nvPr/>
        </p:nvSpPr>
        <p:spPr>
          <a:xfrm rot="2482970">
            <a:off x="960036" y="1268082"/>
            <a:ext cx="427024" cy="352856"/>
          </a:xfrm>
          <a:prstGeom prst="triangle">
            <a:avLst>
              <a:gd name="adj" fmla="val 4745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4"/>
          <p:cNvSpPr/>
          <p:nvPr/>
        </p:nvSpPr>
        <p:spPr>
          <a:xfrm rot="-2124361">
            <a:off x="1329106" y="1016134"/>
            <a:ext cx="591853" cy="511781"/>
          </a:xfrm>
          <a:prstGeom prst="triangle">
            <a:avLst>
              <a:gd name="adj" fmla="val 474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2851932" y="685069"/>
            <a:ext cx="50319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None/>
              <a:defRPr sz="23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Google Shape;95;p23">
            <a:extLst>
              <a:ext uri="{FF2B5EF4-FFF2-40B4-BE49-F238E27FC236}">
                <a16:creationId xmlns:a16="http://schemas.microsoft.com/office/drawing/2014/main" id="{6AA9E84C-47C4-A361-42D8-D5E353BE3B5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7702" y="4678134"/>
            <a:ext cx="242913" cy="23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>
            <a:spLocks noGrp="1"/>
          </p:cNvSpPr>
          <p:nvPr>
            <p:ph type="title"/>
          </p:nvPr>
        </p:nvSpPr>
        <p:spPr>
          <a:xfrm>
            <a:off x="6598561" y="4864875"/>
            <a:ext cx="22338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title" idx="2"/>
          </p:nvPr>
        </p:nvSpPr>
        <p:spPr>
          <a:xfrm>
            <a:off x="454764" y="4864875"/>
            <a:ext cx="22338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None/>
              <a:defRPr sz="70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5"/>
          <p:cNvSpPr/>
          <p:nvPr/>
        </p:nvSpPr>
        <p:spPr>
          <a:xfrm>
            <a:off x="304745" y="133913"/>
            <a:ext cx="98700" cy="39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5"/>
          <p:cNvSpPr/>
          <p:nvPr/>
        </p:nvSpPr>
        <p:spPr>
          <a:xfrm rot="10800000">
            <a:off x="8327400" y="-150"/>
            <a:ext cx="816600" cy="598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5"/>
          <p:cNvSpPr/>
          <p:nvPr/>
        </p:nvSpPr>
        <p:spPr>
          <a:xfrm rot="10800000">
            <a:off x="8247900" y="225"/>
            <a:ext cx="896100" cy="478800"/>
          </a:xfrm>
          <a:prstGeom prst="triangle">
            <a:avLst>
              <a:gd name="adj" fmla="val 48916"/>
            </a:avLst>
          </a:prstGeom>
          <a:solidFill>
            <a:srgbClr val="B0006E">
              <a:alpha val="81960"/>
            </a:srgb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5"/>
          <p:cNvSpPr txBox="1">
            <a:spLocks noGrp="1"/>
          </p:cNvSpPr>
          <p:nvPr>
            <p:ph type="title" idx="3"/>
          </p:nvPr>
        </p:nvSpPr>
        <p:spPr>
          <a:xfrm>
            <a:off x="454764" y="133913"/>
            <a:ext cx="8001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ubTitle" idx="1"/>
          </p:nvPr>
        </p:nvSpPr>
        <p:spPr>
          <a:xfrm>
            <a:off x="454764" y="527438"/>
            <a:ext cx="83775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Google Shape;95;p23">
            <a:extLst>
              <a:ext uri="{FF2B5EF4-FFF2-40B4-BE49-F238E27FC236}">
                <a16:creationId xmlns:a16="http://schemas.microsoft.com/office/drawing/2014/main" id="{55D48B03-E683-F0BA-DB08-F84EB9BA702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831134" y="68570"/>
            <a:ext cx="242913" cy="23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454764" y="1006350"/>
            <a:ext cx="8377500" cy="3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 sz="1100">
                <a:solidFill>
                  <a:srgbClr val="000000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 sz="1100">
                <a:solidFill>
                  <a:srgbClr val="000000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 sz="1100">
                <a:solidFill>
                  <a:srgbClr val="000000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 sz="1100">
                <a:solidFill>
                  <a:srgbClr val="000000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 sz="1100">
                <a:solidFill>
                  <a:srgbClr val="000000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 sz="1100">
                <a:solidFill>
                  <a:srgbClr val="000000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 sz="1100">
                <a:solidFill>
                  <a:srgbClr val="000000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 sz="1100">
                <a:solidFill>
                  <a:srgbClr val="000000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title"/>
          </p:nvPr>
        </p:nvSpPr>
        <p:spPr>
          <a:xfrm>
            <a:off x="6560410" y="4864875"/>
            <a:ext cx="22719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title" idx="2"/>
          </p:nvPr>
        </p:nvSpPr>
        <p:spPr>
          <a:xfrm>
            <a:off x="454764" y="4864875"/>
            <a:ext cx="22719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 sz="700" i="1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6"/>
          <p:cNvSpPr/>
          <p:nvPr/>
        </p:nvSpPr>
        <p:spPr>
          <a:xfrm>
            <a:off x="304745" y="133913"/>
            <a:ext cx="98700" cy="39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6"/>
          <p:cNvSpPr/>
          <p:nvPr/>
        </p:nvSpPr>
        <p:spPr>
          <a:xfrm rot="10800000">
            <a:off x="8327400" y="-150"/>
            <a:ext cx="816600" cy="598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6"/>
          <p:cNvSpPr/>
          <p:nvPr/>
        </p:nvSpPr>
        <p:spPr>
          <a:xfrm rot="10800000">
            <a:off x="8247900" y="225"/>
            <a:ext cx="896100" cy="478800"/>
          </a:xfrm>
          <a:prstGeom prst="triangle">
            <a:avLst>
              <a:gd name="adj" fmla="val 48916"/>
            </a:avLst>
          </a:prstGeom>
          <a:solidFill>
            <a:srgbClr val="B0006E">
              <a:alpha val="81960"/>
            </a:srgb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6"/>
          <p:cNvSpPr txBox="1">
            <a:spLocks noGrp="1"/>
          </p:cNvSpPr>
          <p:nvPr>
            <p:ph type="title" idx="3"/>
          </p:nvPr>
        </p:nvSpPr>
        <p:spPr>
          <a:xfrm>
            <a:off x="454764" y="133913"/>
            <a:ext cx="8001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subTitle" idx="4"/>
          </p:nvPr>
        </p:nvSpPr>
        <p:spPr>
          <a:xfrm>
            <a:off x="454764" y="527438"/>
            <a:ext cx="83775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Google Shape;95;p23">
            <a:extLst>
              <a:ext uri="{FF2B5EF4-FFF2-40B4-BE49-F238E27FC236}">
                <a16:creationId xmlns:a16="http://schemas.microsoft.com/office/drawing/2014/main" id="{A5BB9748-2F25-7E36-B734-F10F86370FA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831134" y="68570"/>
            <a:ext cx="242913" cy="23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1">
  <p:cSld name="CUSTOM_2_1">
    <p:bg>
      <p:bgPr>
        <a:solidFill>
          <a:srgbClr val="FFFFFF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7"/>
          <p:cNvPicPr preferRelativeResize="0"/>
          <p:nvPr/>
        </p:nvPicPr>
        <p:blipFill rotWithShape="1">
          <a:blip r:embed="rId2">
            <a:alphaModFix/>
          </a:blip>
          <a:srcRect b="4790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7"/>
          <p:cNvSpPr txBox="1"/>
          <p:nvPr/>
        </p:nvSpPr>
        <p:spPr>
          <a:xfrm>
            <a:off x="1911609" y="1884319"/>
            <a:ext cx="5320800" cy="7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1" i="0" u="none" strike="noStrike" cap="none">
                <a:solidFill>
                  <a:schemeClr val="accent3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sz="4500" b="1" i="0" u="none" strike="noStrike" cap="none">
              <a:solidFill>
                <a:schemeClr val="accent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6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/>
          <p:nvPr/>
        </p:nvSpPr>
        <p:spPr>
          <a:xfrm rot="10800000">
            <a:off x="8327400" y="-150"/>
            <a:ext cx="816600" cy="598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8"/>
          <p:cNvSpPr/>
          <p:nvPr/>
        </p:nvSpPr>
        <p:spPr>
          <a:xfrm rot="10800000">
            <a:off x="8247900" y="225"/>
            <a:ext cx="896100" cy="478800"/>
          </a:xfrm>
          <a:prstGeom prst="triangle">
            <a:avLst>
              <a:gd name="adj" fmla="val 48916"/>
            </a:avLst>
          </a:prstGeom>
          <a:solidFill>
            <a:srgbClr val="B0006E">
              <a:alpha val="81960"/>
            </a:srgb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oogle Shape;95;p23">
            <a:extLst>
              <a:ext uri="{FF2B5EF4-FFF2-40B4-BE49-F238E27FC236}">
                <a16:creationId xmlns:a16="http://schemas.microsoft.com/office/drawing/2014/main" id="{37D2AEBE-BA91-AE43-C08C-38C0666291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831134" y="68570"/>
            <a:ext cx="242913" cy="23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Rules">
  <p:cSld name="TITLE_ONLY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/>
        </p:nvSpPr>
        <p:spPr>
          <a:xfrm>
            <a:off x="449419" y="134025"/>
            <a:ext cx="8061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General Rules</a:t>
            </a:r>
            <a:endParaRPr sz="23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9"/>
          <p:cNvSpPr txBox="1"/>
          <p:nvPr/>
        </p:nvSpPr>
        <p:spPr>
          <a:xfrm>
            <a:off x="449419" y="806100"/>
            <a:ext cx="6969000" cy="3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marR="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Đặt tên: 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[Project Name]_[Sub-Name]*_Loại File: Raw Data/Report_[YYYYMMDD]_Final/Draft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Font:</a:t>
            </a: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Arial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(from the upper to the lower)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 title:  30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Sub-head title/ Message:  18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Comment:  12 -14 (flexible)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Content:   10 (flexible)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9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lang="en"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Nội dung sau dấu sao ở dạng in nghiêng</a:t>
            </a:r>
            <a:endParaRPr sz="11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Quote: </a:t>
            </a:r>
            <a:r>
              <a:rPr lang="en"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“Nội dung quote in nghiêng”</a:t>
            </a:r>
            <a:endParaRPr sz="11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use (*)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9"/>
          <p:cNvSpPr/>
          <p:nvPr/>
        </p:nvSpPr>
        <p:spPr>
          <a:xfrm>
            <a:off x="304745" y="133913"/>
            <a:ext cx="98700" cy="39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9"/>
          <p:cNvSpPr/>
          <p:nvPr/>
        </p:nvSpPr>
        <p:spPr>
          <a:xfrm rot="10800000">
            <a:off x="8327400" y="-150"/>
            <a:ext cx="816600" cy="598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9"/>
          <p:cNvSpPr/>
          <p:nvPr/>
        </p:nvSpPr>
        <p:spPr>
          <a:xfrm rot="10800000">
            <a:off x="8247900" y="225"/>
            <a:ext cx="896100" cy="478800"/>
          </a:xfrm>
          <a:prstGeom prst="triangle">
            <a:avLst>
              <a:gd name="adj" fmla="val 48916"/>
            </a:avLst>
          </a:prstGeom>
          <a:solidFill>
            <a:srgbClr val="B0006E">
              <a:alpha val="81960"/>
            </a:srgb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Google Shape;95;p23">
            <a:extLst>
              <a:ext uri="{FF2B5EF4-FFF2-40B4-BE49-F238E27FC236}">
                <a16:creationId xmlns:a16="http://schemas.microsoft.com/office/drawing/2014/main" id="{B8717C65-53E4-3B98-AA6D-E139B257E7D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831134" y="68570"/>
            <a:ext cx="242913" cy="23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template">
  <p:cSld name="TITLE_ONLY_2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/>
        </p:nvSpPr>
        <p:spPr>
          <a:xfrm>
            <a:off x="449419" y="134025"/>
            <a:ext cx="8061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Chart Template</a:t>
            </a:r>
            <a:endParaRPr sz="23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20" title="Points scor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5983" y="1613016"/>
            <a:ext cx="3815061" cy="2358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0" title="Points scor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7574" y="1613006"/>
            <a:ext cx="3815061" cy="235897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0"/>
          <p:cNvSpPr txBox="1"/>
          <p:nvPr/>
        </p:nvSpPr>
        <p:spPr>
          <a:xfrm>
            <a:off x="449419" y="527550"/>
            <a:ext cx="8061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Sử dụng palette màu để tô chart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0"/>
          <p:cNvSpPr/>
          <p:nvPr/>
        </p:nvSpPr>
        <p:spPr>
          <a:xfrm>
            <a:off x="304745" y="133913"/>
            <a:ext cx="98700" cy="39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" name="Google Shape;69;p20"/>
          <p:cNvGraphicFramePr/>
          <p:nvPr/>
        </p:nvGraphicFramePr>
        <p:xfrm>
          <a:off x="535596" y="1031147"/>
          <a:ext cx="3986325" cy="172872"/>
        </p:xfrm>
        <a:graphic>
          <a:graphicData uri="http://schemas.openxmlformats.org/drawingml/2006/table">
            <a:tbl>
              <a:tblPr>
                <a:noFill/>
                <a:tableStyleId>{AC5AFB1F-BE86-4A07-8B2B-B089CE4F0724}</a:tableStyleId>
              </a:tblPr>
              <a:tblGrid>
                <a:gridCol w="56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8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/>
                        <a:t>#3a5ea8</a:t>
                      </a:r>
                      <a:endParaRPr sz="900" u="none" strike="noStrike" cap="none"/>
                    </a:p>
                  </a:txBody>
                  <a:tcPr marL="21425" marR="21425" marT="14300" marB="143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/>
                        <a:t>#000078</a:t>
                      </a:r>
                      <a:endParaRPr sz="900" u="none" strike="noStrike" cap="none"/>
                    </a:p>
                  </a:txBody>
                  <a:tcPr marL="21425" marR="21425" marT="14300" marB="143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/>
                        <a:t>#b0006e</a:t>
                      </a:r>
                      <a:endParaRPr sz="900" u="none" strike="noStrike" cap="none"/>
                    </a:p>
                  </a:txBody>
                  <a:tcPr marL="21425" marR="21425" marT="14300" marB="143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/>
                        <a:t>#f172a1</a:t>
                      </a:r>
                      <a:endParaRPr sz="900" u="none" strike="noStrike" cap="none"/>
                    </a:p>
                  </a:txBody>
                  <a:tcPr marL="21425" marR="21425" marT="14300" marB="14300" anchor="ctr">
                    <a:lnL w="9525" cap="flat" cmpd="sng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/>
                        <a:t>#f7bb42</a:t>
                      </a:r>
                      <a:endParaRPr sz="900" u="none" strike="noStrike" cap="none"/>
                    </a:p>
                  </a:txBody>
                  <a:tcPr marL="21425" marR="21425" marT="14300" marB="14300" anchor="ctr">
                    <a:lnL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/>
                        <a:t>#ad8127</a:t>
                      </a:r>
                      <a:endParaRPr sz="900" u="none" strike="noStrike" cap="none"/>
                    </a:p>
                  </a:txBody>
                  <a:tcPr marL="21425" marR="21425" marT="14300" marB="14300" anchor="ctr">
                    <a:lnL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/>
                        <a:t>#08521c</a:t>
                      </a:r>
                      <a:endParaRPr sz="900" u="none" strike="noStrike" cap="none"/>
                    </a:p>
                  </a:txBody>
                  <a:tcPr marL="21425" marR="21425" marT="14300" marB="14300" anchor="ctr">
                    <a:lnL w="952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52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Google Shape;70;p20"/>
          <p:cNvSpPr/>
          <p:nvPr/>
        </p:nvSpPr>
        <p:spPr>
          <a:xfrm rot="10800000">
            <a:off x="8327400" y="-150"/>
            <a:ext cx="816600" cy="598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0"/>
          <p:cNvSpPr/>
          <p:nvPr/>
        </p:nvSpPr>
        <p:spPr>
          <a:xfrm rot="10800000">
            <a:off x="8247900" y="225"/>
            <a:ext cx="896100" cy="478800"/>
          </a:xfrm>
          <a:prstGeom prst="triangle">
            <a:avLst>
              <a:gd name="adj" fmla="val 48916"/>
            </a:avLst>
          </a:prstGeom>
          <a:solidFill>
            <a:srgbClr val="B0006E">
              <a:alpha val="81960"/>
            </a:srgb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Google Shape;95;p23">
            <a:extLst>
              <a:ext uri="{FF2B5EF4-FFF2-40B4-BE49-F238E27FC236}">
                <a16:creationId xmlns:a16="http://schemas.microsoft.com/office/drawing/2014/main" id="{E3610235-282C-53E5-BC95-3AB307B9B3A6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8831134" y="68570"/>
            <a:ext cx="242913" cy="23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">
  <p:cSld name="TITLE_ONLY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/>
        </p:nvSpPr>
        <p:spPr>
          <a:xfrm>
            <a:off x="454764" y="59400"/>
            <a:ext cx="44799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endParaRPr sz="23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1"/>
          <p:cNvSpPr txBox="1"/>
          <p:nvPr/>
        </p:nvSpPr>
        <p:spPr>
          <a:xfrm>
            <a:off x="449419" y="527550"/>
            <a:ext cx="8061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Bộ màu chuẩn sử dụng cho các shape và chart </a:t>
            </a:r>
            <a:endParaRPr sz="1400" b="1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1"/>
          <p:cNvSpPr txBox="1"/>
          <p:nvPr/>
        </p:nvSpPr>
        <p:spPr>
          <a:xfrm>
            <a:off x="454764" y="1003819"/>
            <a:ext cx="8343300" cy="14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Hướng dẫn sử dụng: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color: </a:t>
            </a:r>
            <a:r>
              <a:rPr lang="e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1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Pink (Code: #b0006e)</a:t>
            </a:r>
            <a:endParaRPr sz="11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Sử dụng cho Title, tên Chart, Bảng, Diagram box line, chú thích, nội dung muốn nhấn mạnh...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compare: </a:t>
            </a:r>
            <a:r>
              <a:rPr lang="e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Black (Code: #000000) &amp; </a:t>
            </a:r>
            <a:r>
              <a:rPr lang="en" sz="11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Grey (Code: #434343)</a:t>
            </a:r>
            <a:endParaRPr sz="11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Sử dụng cho Comment, Content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used to compare with Pink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Palette:</a:t>
            </a:r>
            <a:r>
              <a:rPr lang="e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Sử dụng cho Chart column, Cells in table, Diagram shape ...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1"/>
          <p:cNvSpPr/>
          <p:nvPr/>
        </p:nvSpPr>
        <p:spPr>
          <a:xfrm>
            <a:off x="304745" y="133913"/>
            <a:ext cx="98700" cy="39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9" name="Google Shape;79;p21"/>
          <p:cNvGraphicFramePr/>
          <p:nvPr/>
        </p:nvGraphicFramePr>
        <p:xfrm>
          <a:off x="778442" y="2598394"/>
          <a:ext cx="7587150" cy="2407850"/>
        </p:xfrm>
        <a:graphic>
          <a:graphicData uri="http://schemas.openxmlformats.org/drawingml/2006/table">
            <a:tbl>
              <a:tblPr>
                <a:noFill/>
                <a:tableStyleId>{AC5AFB1F-BE86-4A07-8B2B-B089CE4F0724}</a:tableStyleId>
              </a:tblPr>
              <a:tblGrid>
                <a:gridCol w="10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1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#3a5ea8 (rgb(58,94,168))</a:t>
                      </a:r>
                      <a:endParaRPr sz="1100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A5E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#000078 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(rgb(0,0,120))</a:t>
                      </a:r>
                      <a:endParaRPr sz="1100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 dirty="0">
                          <a:highlight>
                            <a:srgbClr val="FFFFFF"/>
                          </a:highlight>
                        </a:rPr>
                        <a:t>#b0006e (rgb(176,0,110))</a:t>
                      </a:r>
                      <a:endParaRPr sz="1100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0006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#f172a1 (rgb(241,114,161))</a:t>
                      </a:r>
                      <a:endParaRPr sz="1100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#f7bb42 (rgb(247,187,66))</a:t>
                      </a:r>
                      <a:endParaRPr sz="1100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BB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#ad8127 (rgb(173,129,39))</a:t>
                      </a:r>
                      <a:endParaRPr sz="1100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D81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#08521c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(rgb(8,82,28))</a:t>
                      </a:r>
                      <a:endParaRPr sz="1100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52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#d5def0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rgb(213,222,240)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E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#b1b1ff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rgb(177,177,255)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1B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#ffbce6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rgb(255,188,230)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BC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#fce3ec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rgb(252,227,236)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3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#fdf1d9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rgb(253,241,217)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1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#f4e8ce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rgb(244,232,206)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E8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#d9fbe2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rgb(217,251,226)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FB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#abbde2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rgb(171,189,226)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BBD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#6363ff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rgb(99,99,255)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36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#ff79cd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rgb(255,121,205)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9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#f9c7d9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rgb(249,199,217)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7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#fce4b3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rgb(252,228,179)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4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#e9d09e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rgb(233,208,158)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D0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#9ff6b7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rgb(159,246,183)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FF6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#809bd3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rgb(128,155,211)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9B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#1515ff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rgb(21,21,255)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1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#ff37b4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rgb(255,55,180)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37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#f7aac7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rgb(247,170,199)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AA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#fad68e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rgb(250,214,142)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D68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#deb96d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rgb(222,185,109)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B9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#40ec6e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rgb(64,236,110)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0EC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#2c467e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rgb(44,70,126)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C46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#00004f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rgb(0,0,79)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#820052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rgb(130,0,82)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00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#e9216b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rgb(233,33,107)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216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#e19a0a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rgb(225,154,10)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9A0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#82611d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rgb(130,97,29)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61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#11b23d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rgb(17,178,61)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B2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#1d2f54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rgb(29,47,84)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D2F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#00003c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rgb(0,0,60)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#580037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rgb(88,0,55)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800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#a11046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rgb(161,16,70)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1104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#966606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rgb(150,102,6)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666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#574013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>
                          <a:highlight>
                            <a:srgbClr val="FFFFFF"/>
                          </a:highlight>
                        </a:rPr>
                        <a:t>rgb(87,64,19)</a:t>
                      </a:r>
                      <a:endParaRPr sz="700" b="1" u="none" strike="noStrike" cap="none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7401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 dirty="0">
                          <a:highlight>
                            <a:srgbClr val="FFFFFF"/>
                          </a:highlight>
                        </a:rPr>
                        <a:t>#0c7829</a:t>
                      </a:r>
                      <a:endParaRPr sz="700" b="1" u="none" strike="noStrike" cap="none" dirty="0">
                        <a:highlight>
                          <a:srgbClr val="FFFFFF"/>
                        </a:highlight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b="1" u="none" strike="noStrike" cap="none" dirty="0">
                          <a:highlight>
                            <a:srgbClr val="FFFFFF"/>
                          </a:highlight>
                        </a:rPr>
                        <a:t>rgb(12,120,41)</a:t>
                      </a:r>
                      <a:endParaRPr sz="700" b="1" u="none" strike="noStrike" cap="none" dirty="0">
                        <a:highlight>
                          <a:srgbClr val="FFFF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78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0" name="Google Shape;80;p21"/>
          <p:cNvSpPr/>
          <p:nvPr/>
        </p:nvSpPr>
        <p:spPr>
          <a:xfrm rot="10800000">
            <a:off x="8327400" y="-150"/>
            <a:ext cx="816600" cy="5988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1"/>
          <p:cNvSpPr/>
          <p:nvPr/>
        </p:nvSpPr>
        <p:spPr>
          <a:xfrm rot="10800000">
            <a:off x="8247900" y="225"/>
            <a:ext cx="896100" cy="478800"/>
          </a:xfrm>
          <a:prstGeom prst="triangle">
            <a:avLst>
              <a:gd name="adj" fmla="val 48916"/>
            </a:avLst>
          </a:prstGeom>
          <a:solidFill>
            <a:srgbClr val="B0006E">
              <a:alpha val="81960"/>
            </a:srgbClr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Google Shape;95;p23">
            <a:extLst>
              <a:ext uri="{FF2B5EF4-FFF2-40B4-BE49-F238E27FC236}">
                <a16:creationId xmlns:a16="http://schemas.microsoft.com/office/drawing/2014/main" id="{86FBB5E0-FA17-A080-037D-3F39793ACF7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831134" y="68570"/>
            <a:ext cx="242913" cy="23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311700" y="1094359"/>
            <a:ext cx="8520600" cy="114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MoMo Talent 2024</a:t>
            </a:r>
            <a:br>
              <a:rPr lang="en" dirty="0"/>
            </a:br>
            <a:r>
              <a:rPr lang="en" sz="2400" b="0" dirty="0"/>
              <a:t>Data Analytics Trainee</a:t>
            </a:r>
            <a:endParaRPr b="0"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title" idx="2"/>
          </p:nvPr>
        </p:nvSpPr>
        <p:spPr>
          <a:xfrm>
            <a:off x="311700" y="2244000"/>
            <a:ext cx="85206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Case Study</a:t>
            </a:r>
            <a:endParaRPr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2468400" y="3218175"/>
            <a:ext cx="4207200" cy="83096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Candidate name:</a:t>
            </a:r>
            <a:r>
              <a:rPr lang="en" b="1" dirty="0"/>
              <a:t> Từ Trương Tuấn Kiệt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Candidate password: </a:t>
            </a:r>
            <a:r>
              <a:rPr lang="en-US" b="1" dirty="0"/>
              <a:t>mt169nq48r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Date: 16/06/2024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>
            <a:spLocks noGrp="1"/>
          </p:cNvSpPr>
          <p:nvPr>
            <p:ph type="title"/>
          </p:nvPr>
        </p:nvSpPr>
        <p:spPr>
          <a:xfrm>
            <a:off x="6560410" y="4864875"/>
            <a:ext cx="22719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title" idx="2"/>
          </p:nvPr>
        </p:nvSpPr>
        <p:spPr>
          <a:xfrm>
            <a:off x="454764" y="4864875"/>
            <a:ext cx="22719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 idx="3"/>
          </p:nvPr>
        </p:nvSpPr>
        <p:spPr>
          <a:xfrm>
            <a:off x="454764" y="133913"/>
            <a:ext cx="8001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Part C: Q8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subTitle" idx="4"/>
          </p:nvPr>
        </p:nvSpPr>
        <p:spPr>
          <a:xfrm>
            <a:off x="454764" y="527438"/>
            <a:ext cx="83775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Compare revenue after applying current and propose cashback</a:t>
            </a:r>
            <a:endParaRPr dirty="0"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13F88A-A518-5613-8163-34CE1C429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95" y="1253426"/>
            <a:ext cx="4715337" cy="2778247"/>
          </a:xfrm>
          <a:prstGeom prst="rect">
            <a:avLst/>
          </a:prstGeom>
        </p:spPr>
      </p:pic>
      <p:sp>
        <p:nvSpPr>
          <p:cNvPr id="9" name="Google Shape;144;p8">
            <a:extLst>
              <a:ext uri="{FF2B5EF4-FFF2-40B4-BE49-F238E27FC236}">
                <a16:creationId xmlns:a16="http://schemas.microsoft.com/office/drawing/2014/main" id="{391B5973-499B-14BE-71F2-D0A2C97EDCAE}"/>
              </a:ext>
            </a:extLst>
          </p:cNvPr>
          <p:cNvSpPr txBox="1">
            <a:spLocks/>
          </p:cNvSpPr>
          <p:nvPr/>
        </p:nvSpPr>
        <p:spPr>
          <a:xfrm>
            <a:off x="5084332" y="1852634"/>
            <a:ext cx="3504060" cy="157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Tx/>
              <a:buChar char="-"/>
            </a:pPr>
            <a:r>
              <a:rPr lang="en-US" dirty="0"/>
              <a:t>From chart, total revenue applying current cash-back rate outperform the total revenue applying proposal cash-back rate.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dirty="0"/>
              <a:t>Which can allow Momo development team to lower the total revenue business objective to have more customer cash-back.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dirty="0"/>
              <a:t>Attract more </a:t>
            </a:r>
            <a:r>
              <a:rPr lang="en-US" dirty="0" err="1"/>
              <a:t>Topup</a:t>
            </a:r>
            <a:r>
              <a:rPr lang="en-US" dirty="0"/>
              <a:t> users.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>
            <a:spLocks noGrp="1"/>
          </p:cNvSpPr>
          <p:nvPr>
            <p:ph type="title"/>
          </p:nvPr>
        </p:nvSpPr>
        <p:spPr>
          <a:xfrm>
            <a:off x="6560410" y="4864875"/>
            <a:ext cx="22719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dirty="0"/>
              <a:t>S</a:t>
            </a:r>
            <a:endParaRPr dirty="0"/>
          </a:p>
        </p:txBody>
      </p:sp>
      <p:sp>
        <p:nvSpPr>
          <p:cNvPr id="156" name="Google Shape;156;p9"/>
          <p:cNvSpPr txBox="1">
            <a:spLocks noGrp="1"/>
          </p:cNvSpPr>
          <p:nvPr>
            <p:ph type="title" idx="2"/>
          </p:nvPr>
        </p:nvSpPr>
        <p:spPr>
          <a:xfrm>
            <a:off x="454764" y="4864875"/>
            <a:ext cx="22719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 idx="3"/>
          </p:nvPr>
        </p:nvSpPr>
        <p:spPr>
          <a:xfrm>
            <a:off x="454764" y="133913"/>
            <a:ext cx="8001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Part C: Q8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subTitle" idx="4"/>
          </p:nvPr>
        </p:nvSpPr>
        <p:spPr>
          <a:xfrm>
            <a:off x="454764" y="527438"/>
            <a:ext cx="83775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Compare revenue after applying current and propose cashback</a:t>
            </a:r>
            <a:endParaRPr dirty="0"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9" name="Google Shape;144;p8">
            <a:extLst>
              <a:ext uri="{FF2B5EF4-FFF2-40B4-BE49-F238E27FC236}">
                <a16:creationId xmlns:a16="http://schemas.microsoft.com/office/drawing/2014/main" id="{391B5973-499B-14BE-71F2-D0A2C97EDCAE}"/>
              </a:ext>
            </a:extLst>
          </p:cNvPr>
          <p:cNvSpPr txBox="1">
            <a:spLocks/>
          </p:cNvSpPr>
          <p:nvPr/>
        </p:nvSpPr>
        <p:spPr>
          <a:xfrm>
            <a:off x="5084332" y="1852634"/>
            <a:ext cx="3504060" cy="157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Tx/>
              <a:buChar char="-"/>
            </a:pPr>
            <a:r>
              <a:rPr lang="en-US" dirty="0"/>
              <a:t>In contrast, applying proposal cash-back for users strongly reduced in total revenue ~80%.</a:t>
            </a:r>
          </a:p>
          <a:p>
            <a:pPr marL="0" indent="0">
              <a:buNone/>
            </a:pPr>
            <a:r>
              <a:rPr lang="en-US" dirty="0"/>
              <a:t>-&gt; Result in a loss of most revenue in years cannot be a wise-choice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091962-722B-4770-1C2F-FE880793E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11" y="1399763"/>
            <a:ext cx="3604905" cy="24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9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body" idx="1"/>
          </p:nvPr>
        </p:nvSpPr>
        <p:spPr>
          <a:xfrm>
            <a:off x="454764" y="1024337"/>
            <a:ext cx="8377500" cy="3478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Domain expansion: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Topup</a:t>
            </a:r>
            <a:r>
              <a:rPr lang="en-US" dirty="0"/>
              <a:t> do success in transaction service as the total revenue line chart has proved and the density of user type have shown.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è"/>
            </a:pPr>
            <a:r>
              <a:rPr lang="en-US" dirty="0"/>
              <a:t>Expand the services not only for Telecom services but also in various domain like in-game microtransaction, bill payment with the same strategy.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Retail partnership: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Collaborate with retail stores and online platforms which offering </a:t>
            </a:r>
            <a:r>
              <a:rPr lang="en-US" dirty="0" err="1"/>
              <a:t>MoMo</a:t>
            </a:r>
            <a:r>
              <a:rPr lang="en-US" dirty="0"/>
              <a:t> users discounts or cashback on any purchases whenever users interact retails via </a:t>
            </a:r>
            <a:r>
              <a:rPr lang="en-US" dirty="0" err="1"/>
              <a:t>MoMo</a:t>
            </a:r>
            <a:r>
              <a:rPr lang="en-US" dirty="0"/>
              <a:t> Application.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Topup</a:t>
            </a:r>
            <a:r>
              <a:rPr lang="en-US" dirty="0"/>
              <a:t> appearance recognition: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As the data tell that most of users (over 3 quarters) continue using </a:t>
            </a:r>
            <a:r>
              <a:rPr lang="en-US" dirty="0" err="1"/>
              <a:t>MoMo</a:t>
            </a:r>
            <a:r>
              <a:rPr lang="en-US" dirty="0"/>
              <a:t> </a:t>
            </a:r>
            <a:r>
              <a:rPr lang="en-US" dirty="0" err="1"/>
              <a:t>Topup</a:t>
            </a:r>
            <a:r>
              <a:rPr lang="en-US" dirty="0"/>
              <a:t> services but total revenue still not impressive. Increasing services recognition by advertising services, banners collaboration with partners, seasonal events,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è"/>
            </a:pPr>
            <a:r>
              <a:rPr lang="en-US" dirty="0"/>
              <a:t>Attract new users first time experience with gift and develop </a:t>
            </a:r>
            <a:r>
              <a:rPr lang="en-US" dirty="0" err="1"/>
              <a:t>Topup</a:t>
            </a:r>
            <a:r>
              <a:rPr lang="en-US" dirty="0"/>
              <a:t> customer service for current users may increase in revenue.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title"/>
          </p:nvPr>
        </p:nvSpPr>
        <p:spPr>
          <a:xfrm>
            <a:off x="6560410" y="4864875"/>
            <a:ext cx="22719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title" idx="2"/>
          </p:nvPr>
        </p:nvSpPr>
        <p:spPr>
          <a:xfrm>
            <a:off x="454764" y="4864875"/>
            <a:ext cx="22719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/>
          </a:p>
        </p:txBody>
      </p:sp>
      <p:sp>
        <p:nvSpPr>
          <p:cNvPr id="167" name="Google Shape;167;p10"/>
          <p:cNvSpPr txBox="1">
            <a:spLocks noGrp="1"/>
          </p:cNvSpPr>
          <p:nvPr>
            <p:ph type="title" idx="3"/>
          </p:nvPr>
        </p:nvSpPr>
        <p:spPr>
          <a:xfrm>
            <a:off x="454764" y="133913"/>
            <a:ext cx="8001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Part C: Q9</a:t>
            </a:r>
            <a:endParaRPr/>
          </a:p>
        </p:txBody>
      </p:sp>
      <p:sp>
        <p:nvSpPr>
          <p:cNvPr id="168" name="Google Shape;168;p10"/>
          <p:cNvSpPr txBox="1">
            <a:spLocks noGrp="1"/>
          </p:cNvSpPr>
          <p:nvPr>
            <p:ph type="subTitle" idx="4"/>
          </p:nvPr>
        </p:nvSpPr>
        <p:spPr>
          <a:xfrm>
            <a:off x="454764" y="527438"/>
            <a:ext cx="83775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Topup development strategy suggestion for MoMo</a:t>
            </a:r>
            <a:endParaRPr dirty="0"/>
          </a:p>
        </p:txBody>
      </p:sp>
      <p:sp>
        <p:nvSpPr>
          <p:cNvPr id="169" name="Google Shape;169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851932" y="685069"/>
            <a:ext cx="50319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Part A: Data Processing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3457446" y="1996800"/>
            <a:ext cx="3820800" cy="21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400"/>
              <a:buNone/>
            </a:pPr>
            <a:r>
              <a:rPr lang="en"/>
              <a:t>(10 points)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6598561" y="4864875"/>
            <a:ext cx="22338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title" idx="2"/>
          </p:nvPr>
        </p:nvSpPr>
        <p:spPr>
          <a:xfrm>
            <a:off x="454764" y="4864875"/>
            <a:ext cx="22338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/>
          </a:p>
        </p:txBody>
      </p:sp>
      <p:sp>
        <p:nvSpPr>
          <p:cNvPr id="104" name="Google Shape;104;p3"/>
          <p:cNvSpPr txBox="1">
            <a:spLocks noGrp="1"/>
          </p:cNvSpPr>
          <p:nvPr>
            <p:ph type="title" idx="3"/>
          </p:nvPr>
        </p:nvSpPr>
        <p:spPr>
          <a:xfrm>
            <a:off x="454764" y="133913"/>
            <a:ext cx="8001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Part A</a:t>
            </a:r>
            <a:endParaRPr/>
          </a:p>
        </p:txBody>
      </p:sp>
      <p:graphicFrame>
        <p:nvGraphicFramePr>
          <p:cNvPr id="105" name="Google Shape;105;p3"/>
          <p:cNvGraphicFramePr/>
          <p:nvPr>
            <p:extLst>
              <p:ext uri="{D42A27DB-BD31-4B8C-83A1-F6EECF244321}">
                <p14:modId xmlns:p14="http://schemas.microsoft.com/office/powerpoint/2010/main" val="4019418643"/>
              </p:ext>
            </p:extLst>
          </p:nvPr>
        </p:nvGraphicFramePr>
        <p:xfrm>
          <a:off x="519163" y="911750"/>
          <a:ext cx="8105675" cy="3277445"/>
        </p:xfrm>
        <a:graphic>
          <a:graphicData uri="http://schemas.openxmlformats.org/drawingml/2006/table">
            <a:tbl>
              <a:tblPr>
                <a:noFill/>
                <a:tableStyleId>{AC5AFB1F-BE86-4A07-8B2B-B089CE4F0724}</a:tableStyleId>
              </a:tblPr>
              <a:tblGrid>
                <a:gridCol w="37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Question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Answer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Excel file data location (sheet/cell)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1) Total revenue in January 2020: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1,409,827 VNĐ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Q1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2) Most profitable month: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September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Q2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3) Day of week (most money):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Thursday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Q3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3) Day of week (least money):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Tuesday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Q3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4) Total number of New users in </a:t>
                      </a:r>
                      <a:r>
                        <a:rPr lang="en" dirty="0"/>
                        <a:t>Dec </a:t>
                      </a:r>
                      <a:r>
                        <a:rPr lang="en" sz="1400" u="none" strike="noStrike" cap="none" dirty="0"/>
                        <a:t>2020: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8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Q4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6" name="Google Shape;10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2851932" y="685069"/>
            <a:ext cx="50319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Part B: Data Visualization</a:t>
            </a: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3457446" y="1996800"/>
            <a:ext cx="3820800" cy="21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400"/>
              <a:buNone/>
            </a:pPr>
            <a:r>
              <a:rPr lang="en"/>
              <a:t>(10 points)</a:t>
            </a:r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body" idx="1"/>
          </p:nvPr>
        </p:nvSpPr>
        <p:spPr>
          <a:xfrm>
            <a:off x="1535419" y="4515006"/>
            <a:ext cx="8377500" cy="494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i="1" dirty="0"/>
              <a:t>File is attached in submission: </a:t>
            </a:r>
            <a:r>
              <a:rPr lang="en-US" i="1" dirty="0" err="1"/>
              <a:t>MoMo</a:t>
            </a:r>
            <a:r>
              <a:rPr lang="en-US" i="1" dirty="0"/>
              <a:t> Talent 2024_DA_Case Study </a:t>
            </a:r>
            <a:r>
              <a:rPr lang="en-US" i="1" dirty="0" err="1"/>
              <a:t>Visualization.pbix</a:t>
            </a:r>
            <a:endParaRPr lang="en-US" i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i="1" dirty="0"/>
              <a:t>		  </a:t>
            </a:r>
            <a:r>
              <a:rPr lang="en-US" i="1" dirty="0" err="1"/>
              <a:t>MoMo</a:t>
            </a:r>
            <a:r>
              <a:rPr lang="en-US" i="1" dirty="0"/>
              <a:t> Talent 2024_DA_Case Study Visualization.pdf</a:t>
            </a:r>
            <a:endParaRPr i="1" dirty="0"/>
          </a:p>
        </p:txBody>
      </p:sp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6560410" y="4864875"/>
            <a:ext cx="22719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title" idx="3"/>
          </p:nvPr>
        </p:nvSpPr>
        <p:spPr>
          <a:xfrm>
            <a:off x="454764" y="133913"/>
            <a:ext cx="8001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Part B: Q5: Performance Dashboard</a:t>
            </a: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subTitle" idx="4"/>
          </p:nvPr>
        </p:nvSpPr>
        <p:spPr>
          <a:xfrm>
            <a:off x="454764" y="527438"/>
            <a:ext cx="83775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Performance tracking-dashboard by months using PowerBI to visualize</a:t>
            </a:r>
            <a:endParaRPr dirty="0"/>
          </a:p>
        </p:txBody>
      </p:sp>
      <p:sp>
        <p:nvSpPr>
          <p:cNvPr id="122" name="Google Shape;12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C2B9D1-AEAE-6EE4-0389-55E565E19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41" y="921038"/>
            <a:ext cx="6767945" cy="34717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2612499" y="685075"/>
            <a:ext cx="55107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Part C: Analysis &amp; Business Insights</a:t>
            </a:r>
            <a:endParaRPr/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1"/>
          </p:nvPr>
        </p:nvSpPr>
        <p:spPr>
          <a:xfrm>
            <a:off x="3457446" y="1996800"/>
            <a:ext cx="3820800" cy="21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400"/>
              <a:buNone/>
            </a:pPr>
            <a:r>
              <a:rPr lang="en"/>
              <a:t>(10 points)</a:t>
            </a:r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6560410" y="4864875"/>
            <a:ext cx="22719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title" idx="2"/>
          </p:nvPr>
        </p:nvSpPr>
        <p:spPr>
          <a:xfrm>
            <a:off x="454764" y="4864875"/>
            <a:ext cx="22719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dirty="0"/>
          </a:p>
        </p:txBody>
      </p:sp>
      <p:sp>
        <p:nvSpPr>
          <p:cNvPr id="137" name="Google Shape;137;p7"/>
          <p:cNvSpPr txBox="1">
            <a:spLocks noGrp="1"/>
          </p:cNvSpPr>
          <p:nvPr>
            <p:ph type="title" idx="3"/>
          </p:nvPr>
        </p:nvSpPr>
        <p:spPr>
          <a:xfrm>
            <a:off x="454764" y="133913"/>
            <a:ext cx="8001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Part C: Q6</a:t>
            </a:r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4"/>
          </p:nvPr>
        </p:nvSpPr>
        <p:spPr>
          <a:xfrm>
            <a:off x="454764" y="527438"/>
            <a:ext cx="83775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Observations and insights about user demographics</a:t>
            </a:r>
            <a:endParaRPr dirty="0"/>
          </a:p>
        </p:txBody>
      </p:sp>
      <p:sp>
        <p:nvSpPr>
          <p:cNvPr id="139" name="Google Shape;139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" name="Google Shape;144;p8">
            <a:extLst>
              <a:ext uri="{FF2B5EF4-FFF2-40B4-BE49-F238E27FC236}">
                <a16:creationId xmlns:a16="http://schemas.microsoft.com/office/drawing/2014/main" id="{FF46C1C1-CDA0-1B43-5158-B8D7913B52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4764" y="3006616"/>
            <a:ext cx="8377500" cy="190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en-US" dirty="0"/>
              <a:t>Male users have higher density in among gender in a year. Other gender are insignificant -&gt; Male tend to use </a:t>
            </a:r>
            <a:r>
              <a:rPr lang="en-US" dirty="0" err="1"/>
              <a:t>Topup</a:t>
            </a:r>
            <a:r>
              <a:rPr lang="en-US" dirty="0"/>
              <a:t> services more than Female and Other.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en-US" dirty="0"/>
              <a:t>Current users have higher density compare to New users in a year -&gt; The vast number of users return to use MOMO </a:t>
            </a:r>
            <a:r>
              <a:rPr lang="en-US" dirty="0" err="1"/>
              <a:t>Topup</a:t>
            </a:r>
            <a:r>
              <a:rPr lang="en-US" dirty="0"/>
              <a:t> services (~ 86.78% - over 3 quarters) which show that users do like to use the services.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en-US" dirty="0"/>
              <a:t>Ho Chi Minh City (HCMC) and Ha Noi (HN) are 2 main location from where users mostly use </a:t>
            </a:r>
            <a:r>
              <a:rPr lang="en-US" dirty="0" err="1"/>
              <a:t>Topup</a:t>
            </a:r>
            <a:r>
              <a:rPr lang="en-US" dirty="0"/>
              <a:t> services as those are 2 large and most developed city in the country -&gt; The more user can approach the technology like online transaction, online services the more to attract users to use the </a:t>
            </a:r>
            <a:r>
              <a:rPr lang="en-US" dirty="0" err="1"/>
              <a:t>Topup</a:t>
            </a:r>
            <a:r>
              <a:rPr lang="en-US" dirty="0"/>
              <a:t> services.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en-US" dirty="0"/>
              <a:t>The user age is mainly from working age (from 23 to 37) make it easy to understand that users work relate to mobile phone will tend to use the </a:t>
            </a:r>
            <a:r>
              <a:rPr lang="en-US" dirty="0" err="1"/>
              <a:t>Topup</a:t>
            </a:r>
            <a:r>
              <a:rPr lang="en-US" dirty="0"/>
              <a:t> services -&gt; Elder and young users have no significant necessity in using services. </a:t>
            </a:r>
            <a:endParaRPr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F273FE-B43C-5001-AAA1-B418F146F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20" y="1006238"/>
            <a:ext cx="7532187" cy="19881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6560410" y="4864875"/>
            <a:ext cx="22719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title" idx="2"/>
          </p:nvPr>
        </p:nvSpPr>
        <p:spPr>
          <a:xfrm>
            <a:off x="454764" y="4864875"/>
            <a:ext cx="22719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/>
          </a:p>
        </p:txBody>
      </p:sp>
      <p:sp>
        <p:nvSpPr>
          <p:cNvPr id="137" name="Google Shape;137;p7"/>
          <p:cNvSpPr txBox="1">
            <a:spLocks noGrp="1"/>
          </p:cNvSpPr>
          <p:nvPr>
            <p:ph type="title" idx="3"/>
          </p:nvPr>
        </p:nvSpPr>
        <p:spPr>
          <a:xfrm>
            <a:off x="454764" y="133913"/>
            <a:ext cx="8001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Part C: Q6</a:t>
            </a:r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4"/>
          </p:nvPr>
        </p:nvSpPr>
        <p:spPr>
          <a:xfrm>
            <a:off x="454764" y="527438"/>
            <a:ext cx="83775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Observations and insights about transaction behavior</a:t>
            </a:r>
            <a:endParaRPr dirty="0"/>
          </a:p>
        </p:txBody>
      </p:sp>
      <p:sp>
        <p:nvSpPr>
          <p:cNvPr id="139" name="Google Shape;139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Google Shape;144;p8">
            <a:extLst>
              <a:ext uri="{FF2B5EF4-FFF2-40B4-BE49-F238E27FC236}">
                <a16:creationId xmlns:a16="http://schemas.microsoft.com/office/drawing/2014/main" id="{47BF1906-2FBD-43D6-4EA7-2053117F79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4764" y="3006616"/>
            <a:ext cx="8377500" cy="1904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en-US" dirty="0"/>
              <a:t>Highest transactions mainly occur on weekends (Thursday to Saturday) and the amounts of transaction positively correlated changes with total revenues.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en-US" dirty="0"/>
              <a:t>Total revenue in 2020 tends to increase by month and rise significantly in September with highest revenue (~1.7 million VNĐ) -&gt; shows that vast amounts of  the current users still using the services and the services still attract new users to the </a:t>
            </a:r>
            <a:r>
              <a:rPr lang="en-US" dirty="0" err="1"/>
              <a:t>Topup</a:t>
            </a:r>
            <a:r>
              <a:rPr lang="en-US" dirty="0"/>
              <a:t> services.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4718C5-1DE2-5D09-98AD-B4CB940FE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086" y="1049605"/>
            <a:ext cx="6490855" cy="181489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084F7A-422D-42BD-AC7F-90F2157FE2D9}"/>
              </a:ext>
            </a:extLst>
          </p:cNvPr>
          <p:cNvCxnSpPr/>
          <p:nvPr/>
        </p:nvCxnSpPr>
        <p:spPr>
          <a:xfrm flipV="1">
            <a:off x="4869873" y="1627909"/>
            <a:ext cx="2895600" cy="56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11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453634" y="1319093"/>
            <a:ext cx="8377500" cy="201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en-US" dirty="0"/>
              <a:t>Demographics:</a:t>
            </a:r>
            <a:br>
              <a:rPr lang="en-US" dirty="0"/>
            </a:br>
            <a:r>
              <a:rPr lang="en-US" dirty="0"/>
              <a:t>+ Users file: add or increase the cashback rate to the new users when create/make first transaction in </a:t>
            </a:r>
            <a:r>
              <a:rPr lang="en-US" dirty="0" err="1"/>
              <a:t>Topup</a:t>
            </a:r>
            <a:r>
              <a:rPr lang="en-US" dirty="0"/>
              <a:t> which affect mostly users from age 18 to 22 (18_to_22) and over 37 (&gt;37). Basically, working-age users from (23 to 37) already find the </a:t>
            </a:r>
            <a:r>
              <a:rPr lang="en-US" dirty="0" err="1"/>
              <a:t>Topup</a:t>
            </a:r>
            <a:r>
              <a:rPr lang="en-US" dirty="0"/>
              <a:t> beneficial and good. So the more new users the more they remain using services -&gt; Increase performance.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    + Location: besides Ha Noi and Ho Chi Minh City, increase promotion program in locations where online transaction services are        not popular.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Tx/>
              <a:buChar char="-"/>
            </a:pPr>
            <a:r>
              <a:rPr lang="en-US" dirty="0"/>
              <a:t>Transaction </a:t>
            </a:r>
            <a:r>
              <a:rPr lang="en-US" dirty="0" err="1"/>
              <a:t>behaviour</a:t>
            </a:r>
            <a:r>
              <a:rPr lang="en-US" dirty="0"/>
              <a:t>: Even the trend is increase but there are still down gaps in several months (February, May, November) -&gt; apply seasonal promotion like: higher cashback rate, make </a:t>
            </a:r>
            <a:r>
              <a:rPr lang="en-US" dirty="0" err="1"/>
              <a:t>Topup</a:t>
            </a:r>
            <a:r>
              <a:rPr lang="en-US" dirty="0"/>
              <a:t> transaction to exchange e-voucher,…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6560410" y="4864875"/>
            <a:ext cx="22719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title" idx="2"/>
          </p:nvPr>
        </p:nvSpPr>
        <p:spPr>
          <a:xfrm>
            <a:off x="454764" y="4864875"/>
            <a:ext cx="22719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/>
          </a:p>
        </p:txBody>
      </p:sp>
      <p:sp>
        <p:nvSpPr>
          <p:cNvPr id="147" name="Google Shape;147;p8"/>
          <p:cNvSpPr txBox="1">
            <a:spLocks noGrp="1"/>
          </p:cNvSpPr>
          <p:nvPr>
            <p:ph type="title" idx="3"/>
          </p:nvPr>
        </p:nvSpPr>
        <p:spPr>
          <a:xfrm>
            <a:off x="454764" y="133913"/>
            <a:ext cx="8001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Part C: Q7</a:t>
            </a:r>
            <a:endParaRPr/>
          </a:p>
        </p:txBody>
      </p:sp>
      <p:sp>
        <p:nvSpPr>
          <p:cNvPr id="148" name="Google Shape;148;p8"/>
          <p:cNvSpPr txBox="1">
            <a:spLocks noGrp="1"/>
          </p:cNvSpPr>
          <p:nvPr>
            <p:ph type="subTitle" idx="4"/>
          </p:nvPr>
        </p:nvSpPr>
        <p:spPr>
          <a:xfrm>
            <a:off x="454764" y="527438"/>
            <a:ext cx="83775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Suggest for the Marketing promotion campaigns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Google Shape;144;p8">
            <a:extLst>
              <a:ext uri="{FF2B5EF4-FFF2-40B4-BE49-F238E27FC236}">
                <a16:creationId xmlns:a16="http://schemas.microsoft.com/office/drawing/2014/main" id="{959AAA01-BAB1-C5EE-CD98-9A56D07B1323}"/>
              </a:ext>
            </a:extLst>
          </p:cNvPr>
          <p:cNvSpPr txBox="1">
            <a:spLocks/>
          </p:cNvSpPr>
          <p:nvPr/>
        </p:nvSpPr>
        <p:spPr>
          <a:xfrm>
            <a:off x="453634" y="903833"/>
            <a:ext cx="8377500" cy="201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None/>
            </a:pPr>
            <a:r>
              <a:rPr lang="en-US" dirty="0"/>
              <a:t>Promotion campaigns depend on factors to achieve higher performance: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B0006D"/>
      </a:dk1>
      <a:lt1>
        <a:srgbClr val="FFFFFF"/>
      </a:lt1>
      <a:dk2>
        <a:srgbClr val="595959"/>
      </a:dk2>
      <a:lt2>
        <a:srgbClr val="08521C"/>
      </a:lt2>
      <a:accent1>
        <a:srgbClr val="3A5EA8"/>
      </a:accent1>
      <a:accent2>
        <a:srgbClr val="000078"/>
      </a:accent2>
      <a:accent3>
        <a:srgbClr val="B0006E"/>
      </a:accent3>
      <a:accent4>
        <a:srgbClr val="F172A1"/>
      </a:accent4>
      <a:accent5>
        <a:srgbClr val="F7BB42"/>
      </a:accent5>
      <a:accent6>
        <a:srgbClr val="AD8127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864</Words>
  <Application>Microsoft Office PowerPoint</Application>
  <PresentationFormat>On-screen Show (16:9)</PresentationFormat>
  <Paragraphs>84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Wingdings</vt:lpstr>
      <vt:lpstr>Arial Black</vt:lpstr>
      <vt:lpstr>Arial</vt:lpstr>
      <vt:lpstr>Simple Light</vt:lpstr>
      <vt:lpstr>MoMo Talent 2024 Data Analytics Trainee</vt:lpstr>
      <vt:lpstr>Part A: Data Processing</vt:lpstr>
      <vt:lpstr>PowerPoint Presentation</vt:lpstr>
      <vt:lpstr>Part B: Data Visualization</vt:lpstr>
      <vt:lpstr>PowerPoint Presentation</vt:lpstr>
      <vt:lpstr>Part C: Analysis &amp; Business Insights</vt:lpstr>
      <vt:lpstr>PowerPoint Presentation</vt:lpstr>
      <vt:lpstr>PowerPoint Presentation</vt:lpstr>
      <vt:lpstr>PowerPoint Presentation</vt:lpstr>
      <vt:lpstr>PowerPoint Presentation</vt:lpstr>
      <vt:lpstr>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Kiet Tu</cp:lastModifiedBy>
  <cp:revision>7</cp:revision>
  <dcterms:modified xsi:type="dcterms:W3CDTF">2024-06-24T11:04:59Z</dcterms:modified>
</cp:coreProperties>
</file>