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ei/BQtkdBdp8jueWuSzr6Rb6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5AFB1F-BE86-4A07-8B2B-B089CE4F0724}">
  <a:tblStyle styleId="{AC5AFB1F-BE86-4A07-8B2B-B089CE4F072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5000E7-B1A1-E155-04BD-25473A3E3B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09892-71E7-C545-8BA6-F9F89993E9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2B51E-7D54-4E45-9AB4-814CB764501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CEA95-9FAC-7D22-8408-FDA2561473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5409D-71DC-AF3B-F4B9-353D537D83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EBED-CE8E-42F9-ACB8-7802A4CA2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54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08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m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/>
          <p:nvPr/>
        </p:nvSpPr>
        <p:spPr>
          <a:xfrm>
            <a:off x="311700" y="2455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B37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311700" y="1613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311700" y="1503300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 idx="2"/>
          </p:nvPr>
        </p:nvSpPr>
        <p:spPr>
          <a:xfrm>
            <a:off x="311700" y="2244000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0" y="3110625"/>
            <a:ext cx="2664300" cy="2032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0" y="3689100"/>
            <a:ext cx="2920800" cy="1454400"/>
          </a:xfrm>
          <a:prstGeom prst="triangle">
            <a:avLst>
              <a:gd name="adj" fmla="val 4933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61;p15">
            <a:extLst>
              <a:ext uri="{FF2B5EF4-FFF2-40B4-BE49-F238E27FC236}">
                <a16:creationId xmlns:a16="http://schemas.microsoft.com/office/drawing/2014/main" id="{7DAA31D3-0790-445D-0385-CFF969A96F7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7585" y="248357"/>
            <a:ext cx="515962" cy="48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 rot="5400000">
            <a:off x="-1926915" y="1927200"/>
            <a:ext cx="5144100" cy="1289700"/>
          </a:xfrm>
          <a:prstGeom prst="triangle">
            <a:avLst>
              <a:gd name="adj" fmla="val 8744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3457446" y="1996800"/>
            <a:ext cx="38208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 sz="1000">
                <a:solidFill>
                  <a:schemeClr val="accent2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000">
                <a:solidFill>
                  <a:schemeClr val="accent2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 sz="1000">
                <a:solidFill>
                  <a:schemeClr val="accent2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 sz="1000">
                <a:solidFill>
                  <a:schemeClr val="accent2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000">
                <a:solidFill>
                  <a:schemeClr val="accent2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 sz="1000">
                <a:solidFill>
                  <a:schemeClr val="accent2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 sz="1000">
                <a:solidFill>
                  <a:schemeClr val="accent2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1000"/>
              <a:buChar char="■"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14"/>
          <p:cNvCxnSpPr/>
          <p:nvPr/>
        </p:nvCxnSpPr>
        <p:spPr>
          <a:xfrm rot="10800000" flipH="1">
            <a:off x="3457446" y="1923825"/>
            <a:ext cx="3820800" cy="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4"/>
          <p:cNvSpPr/>
          <p:nvPr/>
        </p:nvSpPr>
        <p:spPr>
          <a:xfrm rot="5400000">
            <a:off x="-2105354" y="2105175"/>
            <a:ext cx="5144100" cy="933300"/>
          </a:xfrm>
          <a:prstGeom prst="triangle">
            <a:avLst>
              <a:gd name="adj" fmla="val 37021"/>
            </a:avLst>
          </a:prstGeom>
          <a:solidFill>
            <a:srgbClr val="B0006E">
              <a:alpha val="84705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/>
          <p:nvPr/>
        </p:nvSpPr>
        <p:spPr>
          <a:xfrm rot="2482970">
            <a:off x="960036" y="1268082"/>
            <a:ext cx="427024" cy="352856"/>
          </a:xfrm>
          <a:prstGeom prst="triangle">
            <a:avLst>
              <a:gd name="adj" fmla="val 474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/>
          <p:nvPr/>
        </p:nvSpPr>
        <p:spPr>
          <a:xfrm rot="-2124361">
            <a:off x="1329106" y="1016134"/>
            <a:ext cx="591853" cy="511781"/>
          </a:xfrm>
          <a:prstGeom prst="triangle">
            <a:avLst>
              <a:gd name="adj" fmla="val 474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2851932" y="685069"/>
            <a:ext cx="50319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6AA9E84C-47C4-A361-42D8-D5E353BE3B5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7702" y="4678134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6598561" y="4864875"/>
            <a:ext cx="22338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338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ubTitle" idx="1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55D48B03-E683-F0BA-DB08-F84EB9BA702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454764" y="1006350"/>
            <a:ext cx="8377500" cy="3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 sz="1100">
                <a:solidFill>
                  <a:srgbClr val="000000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 sz="1100">
                <a:solidFill>
                  <a:srgbClr val="000000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 sz="1100">
                <a:solidFill>
                  <a:srgbClr val="000000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 sz="1100">
                <a:solidFill>
                  <a:srgbClr val="000000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 sz="1100">
                <a:solidFill>
                  <a:srgbClr val="000000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 sz="1100">
                <a:solidFill>
                  <a:srgbClr val="000000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 sz="1100">
                <a:solidFill>
                  <a:srgbClr val="000000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 sz="1100">
                <a:solidFill>
                  <a:srgbClr val="000000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A5BB9748-2F25-7E36-B734-F10F86370FA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CUSTOM_2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7"/>
          <p:cNvPicPr preferRelativeResize="0"/>
          <p:nvPr/>
        </p:nvPicPr>
        <p:blipFill rotWithShape="1">
          <a:blip r:embed="rId2">
            <a:alphaModFix/>
          </a:blip>
          <a:srcRect b="4790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7"/>
          <p:cNvSpPr txBox="1"/>
          <p:nvPr/>
        </p:nvSpPr>
        <p:spPr>
          <a:xfrm>
            <a:off x="1911609" y="1884319"/>
            <a:ext cx="53208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4500" b="1" i="0" u="none" strike="noStrike" cap="none">
              <a:solidFill>
                <a:schemeClr val="accent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6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oogle Shape;95;p23">
            <a:extLst>
              <a:ext uri="{FF2B5EF4-FFF2-40B4-BE49-F238E27FC236}">
                <a16:creationId xmlns:a16="http://schemas.microsoft.com/office/drawing/2014/main" id="{37D2AEBE-BA91-AE43-C08C-38C0666291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Rules">
  <p:cSld name="TITLE_ONLY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/>
        </p:nvSpPr>
        <p:spPr>
          <a:xfrm>
            <a:off x="449419" y="134025"/>
            <a:ext cx="806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General Rules</a:t>
            </a:r>
            <a:endParaRPr sz="23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/>
        </p:nvSpPr>
        <p:spPr>
          <a:xfrm>
            <a:off x="449419" y="806100"/>
            <a:ext cx="69690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Đặt tên: 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[Project Name]_[Sub-Name]*_Loại File: Raw Data/Report_[YYYYMMDD]_Final/Draft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Font: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Arial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(from the upper to the lower)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title:  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Sub-head title/ Message:  18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Comment:  12 -14 (flexible)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Content:   10 (flexible)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9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Nội dung sau dấu sao ở dạng in nghiêng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Quote: </a:t>
            </a:r>
            <a:r>
              <a:rPr lang="en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“Nội dung quote in nghiêng”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use (*)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B8717C65-53E4-3B98-AA6D-E139B257E7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template">
  <p:cSld name="TITLE_ONLY_2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/>
        </p:nvSpPr>
        <p:spPr>
          <a:xfrm>
            <a:off x="449419" y="134025"/>
            <a:ext cx="806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Chart Template</a:t>
            </a:r>
            <a:endParaRPr sz="23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0" title="Points scor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983" y="1613016"/>
            <a:ext cx="3815061" cy="235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0" title="Points sco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574" y="1613006"/>
            <a:ext cx="3815061" cy="23589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0"/>
          <p:cNvSpPr txBox="1"/>
          <p:nvPr/>
        </p:nvSpPr>
        <p:spPr>
          <a:xfrm>
            <a:off x="449419" y="527550"/>
            <a:ext cx="806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Sử dụng palette màu để tô chart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9;p20"/>
          <p:cNvGraphicFramePr/>
          <p:nvPr/>
        </p:nvGraphicFramePr>
        <p:xfrm>
          <a:off x="535596" y="1031147"/>
          <a:ext cx="3986325" cy="172872"/>
        </p:xfrm>
        <a:graphic>
          <a:graphicData uri="http://schemas.openxmlformats.org/drawingml/2006/table">
            <a:tbl>
              <a:tblPr>
                <a:noFill/>
                <a:tableStyleId>{AC5AFB1F-BE86-4A07-8B2B-B089CE4F0724}</a:tableStyleId>
              </a:tblPr>
              <a:tblGrid>
                <a:gridCol w="56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#3a5ea8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#000078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#b0006e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#f172a1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#f7bb42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#ad8127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#08521c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52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Google Shape;70;p20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E3610235-282C-53E5-BC95-3AB307B9B3A6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">
  <p:cSld name="TITLE_ONLY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/>
        </p:nvSpPr>
        <p:spPr>
          <a:xfrm>
            <a:off x="454764" y="59400"/>
            <a:ext cx="44799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sz="23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449419" y="527550"/>
            <a:ext cx="806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Bộ màu chuẩn sử dụng cho các shape và chart 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/>
          <p:nvPr/>
        </p:nvSpPr>
        <p:spPr>
          <a:xfrm>
            <a:off x="454764" y="1003819"/>
            <a:ext cx="83433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dẫn sử dụng: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color: 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Pink (Code: #b0006e)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cho Title, tên Chart, Bảng, Diagram box line, chú thích, nội dung muốn nhấn mạnh...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compare: 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Black (Code: #000000) &amp; </a:t>
            </a:r>
            <a:r>
              <a:rPr lang="en" sz="1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Grey (Code: #434343)</a:t>
            </a:r>
            <a:endParaRPr sz="11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cho Comment, Content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to compare with Pink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Palette: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cho Chart column, Cells in table, Diagram shape ...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21"/>
          <p:cNvGraphicFramePr/>
          <p:nvPr/>
        </p:nvGraphicFramePr>
        <p:xfrm>
          <a:off x="778442" y="2598394"/>
          <a:ext cx="7587150" cy="2407850"/>
        </p:xfrm>
        <a:graphic>
          <a:graphicData uri="http://schemas.openxmlformats.org/drawingml/2006/table">
            <a:tbl>
              <a:tblPr>
                <a:noFill/>
                <a:tableStyleId>{AC5AFB1F-BE86-4A07-8B2B-B089CE4F0724}</a:tableStyleId>
              </a:tblPr>
              <a:tblGrid>
                <a:gridCol w="10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#3a5ea8 (rgb(58,94,168))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5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#000078 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(rgb(0,0,120))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highlight>
                            <a:srgbClr val="FFFFFF"/>
                          </a:highlight>
                        </a:rPr>
                        <a:t>#b0006e (rgb(176,0,110))</a:t>
                      </a:r>
                      <a:endParaRPr sz="110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00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#f172a1 (rgb(241,114,161))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#f7bb42 (rgb(247,187,66))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BB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#ad8127 (rgb(173,129,39))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81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#08521c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(rgb(8,82,28))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52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#d5def0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rgb(213,222,240)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#b1b1ff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rgb(177,177,255)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1B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#ffbce6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rgb(255,188,230)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#fce3ec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rgb(252,227,236)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#fdf1d9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rgb(253,241,217)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#f4e8ce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rgb(244,232,206)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8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#d9fbe2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rgb(217,251,226)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F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#abbde2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rgb(171,189,226)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BBD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#6363ff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rgb(99,99,255)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6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#ff79cd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rgb(255,121,205)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#f9c7d9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rgb(249,199,217)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#fce4b3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rgb(252,228,179)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#e9d09e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rgb(233,208,158)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D0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#9ff6b7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rgb(159,246,183)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F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#809bd3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rgb(128,155,211)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9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#1515ff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rgb(21,21,255)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1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#ff37b4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rgb(255,55,180)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7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#f7aac7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rgb(247,170,199)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AA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#fad68e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rgb(250,214,142)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6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#deb96d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rgb(222,185,109)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B9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#40ec6e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rgb(64,236,110)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EC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#2c467e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rgb(44,70,126)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46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#00004f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rgb(0,0,79)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#820052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rgb(130,0,82)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0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#e9216b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rgb(233,33,107)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21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#e19a0a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rgb(225,154,10)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9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#82611d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rgb(130,97,29)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61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#11b23d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rgb(17,178,61)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B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#1d2f54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rgb(29,47,84)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2F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#00003c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rgb(0,0,60)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#580037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rgb(88,0,55)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00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#a11046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rgb(161,16,70)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10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#966606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rgb(150,102,6)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6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#574013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rgb(87,64,19)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40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highlight>
                            <a:srgbClr val="FFFFFF"/>
                          </a:highlight>
                        </a:rPr>
                        <a:t>#0c7829</a:t>
                      </a:r>
                      <a:endParaRPr sz="700" b="1" u="none" strike="noStrike" cap="none" dirty="0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highlight>
                            <a:srgbClr val="FFFFFF"/>
                          </a:highlight>
                        </a:rPr>
                        <a:t>rgb(12,120,41)</a:t>
                      </a:r>
                      <a:endParaRPr sz="70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7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" name="Google Shape;80;p21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86FBB5E0-FA17-A080-037D-3F39793ACF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311700" y="1094359"/>
            <a:ext cx="8520600" cy="11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MoMo Talent 2024</a:t>
            </a:r>
            <a:br>
              <a:rPr lang="en" dirty="0"/>
            </a:br>
            <a:r>
              <a:rPr lang="en" sz="2400" b="0" dirty="0"/>
              <a:t>Data Analytics Trainee</a:t>
            </a:r>
            <a:endParaRPr b="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title" idx="2"/>
          </p:nvPr>
        </p:nvSpPr>
        <p:spPr>
          <a:xfrm>
            <a:off x="311700" y="2244000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Case Study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2468400" y="3218175"/>
            <a:ext cx="4207200" cy="83096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name: Bui Tuan Kiet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password: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mt348ck4gj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 16/06/2024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Q8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23044-848A-84DE-CB7A-2AFAB637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69" y="702271"/>
            <a:ext cx="6752823" cy="37389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Q8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0E39C-13B1-CF7A-C8AF-4F3374F1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9001"/>
            <a:ext cx="9144000" cy="27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Q9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D4E70-48FB-03B9-E96A-18E3E705C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41" y="642537"/>
            <a:ext cx="6315019" cy="40721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851932" y="685069"/>
            <a:ext cx="50319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A: Data Processing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457446" y="1996800"/>
            <a:ext cx="38208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n"/>
              <a:t>(10 points)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598561" y="4864875"/>
            <a:ext cx="22338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338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A</a:t>
            </a:r>
            <a:endParaRPr/>
          </a:p>
        </p:txBody>
      </p:sp>
      <p:graphicFrame>
        <p:nvGraphicFramePr>
          <p:cNvPr id="105" name="Google Shape;105;p3"/>
          <p:cNvGraphicFramePr/>
          <p:nvPr>
            <p:extLst>
              <p:ext uri="{D42A27DB-BD31-4B8C-83A1-F6EECF244321}">
                <p14:modId xmlns:p14="http://schemas.microsoft.com/office/powerpoint/2010/main" val="3394888227"/>
              </p:ext>
            </p:extLst>
          </p:nvPr>
        </p:nvGraphicFramePr>
        <p:xfrm>
          <a:off x="519163" y="911750"/>
          <a:ext cx="8105675" cy="3277445"/>
        </p:xfrm>
        <a:graphic>
          <a:graphicData uri="http://schemas.openxmlformats.org/drawingml/2006/table">
            <a:tbl>
              <a:tblPr>
                <a:noFill/>
                <a:tableStyleId>{AC5AFB1F-BE86-4A07-8B2B-B089CE4F0724}</a:tableStyleId>
              </a:tblPr>
              <a:tblGrid>
                <a:gridCol w="37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Question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Answer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Excel file data location (sheet/cell)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1) Total revenue in January 2020: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1409827.02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2) Most profitable month: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9/2020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3) Day of week (most money):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Wednesday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3) Day of week (least money):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Monday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4) Total number of New users in </a:t>
                      </a:r>
                      <a:r>
                        <a:rPr lang="en"/>
                        <a:t>Dec </a:t>
                      </a:r>
                      <a:r>
                        <a:rPr lang="en" sz="1400" u="none" strike="noStrike" cap="none"/>
                        <a:t>2020: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72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2851932" y="685069"/>
            <a:ext cx="50319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B: Data Visualization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457446" y="1996800"/>
            <a:ext cx="38208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n"/>
              <a:t>(10 points)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B: Q5: Performance Dashboard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[Maximum 2 slides]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73B78-93DC-4765-D5AB-5445C5910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"/>
          <a:stretch/>
        </p:blipFill>
        <p:spPr>
          <a:xfrm>
            <a:off x="233829" y="584224"/>
            <a:ext cx="4481261" cy="2194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33577-4ABA-B685-EACB-45C8EF101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29" y="2808718"/>
            <a:ext cx="4536979" cy="2214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DCDFF-83C4-B2A8-F9B7-574BC1377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857" y="1227409"/>
            <a:ext cx="3454927" cy="2688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B: Q5: Performance Dashboard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[Maximum 2 slides]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9C11C-C6C9-D966-4D1C-54D637A10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6" y="604318"/>
            <a:ext cx="8386223" cy="41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7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2612499" y="685075"/>
            <a:ext cx="55107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Analysis &amp; Business Insights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3457446" y="1996800"/>
            <a:ext cx="38208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n"/>
              <a:t>(10 points)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Q6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2932C-9325-22B9-6512-6591ED83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1262"/>
            <a:ext cx="9144000" cy="3030407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07DD67EE-847A-23A4-5F39-F1D1954FD67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Q7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A98B1-6AB0-FEF4-170B-E9D8D5CD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76" y="642537"/>
            <a:ext cx="6758702" cy="41592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B0006D"/>
      </a:dk1>
      <a:lt1>
        <a:srgbClr val="FFFFFF"/>
      </a:lt1>
      <a:dk2>
        <a:srgbClr val="595959"/>
      </a:dk2>
      <a:lt2>
        <a:srgbClr val="08521C"/>
      </a:lt2>
      <a:accent1>
        <a:srgbClr val="3A5EA8"/>
      </a:accent1>
      <a:accent2>
        <a:srgbClr val="000078"/>
      </a:accent2>
      <a:accent3>
        <a:srgbClr val="B0006E"/>
      </a:accent3>
      <a:accent4>
        <a:srgbClr val="F172A1"/>
      </a:accent4>
      <a:accent5>
        <a:srgbClr val="F7BB42"/>
      </a:accent5>
      <a:accent6>
        <a:srgbClr val="AD812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167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Arial Black</vt:lpstr>
      <vt:lpstr>Simple Light</vt:lpstr>
      <vt:lpstr>MoMo Talent 2024 Data Analytics Trainee</vt:lpstr>
      <vt:lpstr>Part A: Data Processing</vt:lpstr>
      <vt:lpstr>PowerPoint Presentation</vt:lpstr>
      <vt:lpstr>Part B: Data Visualization</vt:lpstr>
      <vt:lpstr>Part B: Q5: Performance Dashboard</vt:lpstr>
      <vt:lpstr>Part B: Q5: Performance Dashboard</vt:lpstr>
      <vt:lpstr>Part C: Analysis &amp; Business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Bùi Tuấn Kiệt</cp:lastModifiedBy>
  <cp:revision>3</cp:revision>
  <dcterms:modified xsi:type="dcterms:W3CDTF">2024-06-16T14:57:33Z</dcterms:modified>
</cp:coreProperties>
</file>