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9"/>
  </p:notesMasterIdLst>
  <p:sldIdLst>
    <p:sldId id="256" r:id="rId2"/>
    <p:sldId id="264" r:id="rId3"/>
    <p:sldId id="269" r:id="rId4"/>
    <p:sldId id="265" r:id="rId5"/>
    <p:sldId id="266" r:id="rId6"/>
    <p:sldId id="257" r:id="rId7"/>
    <p:sldId id="258" r:id="rId8"/>
    <p:sldId id="263" r:id="rId9"/>
    <p:sldId id="260" r:id="rId10"/>
    <p:sldId id="261" r:id="rId11"/>
    <p:sldId id="262" r:id="rId12"/>
    <p:sldId id="270" r:id="rId13"/>
    <p:sldId id="271" r:id="rId14"/>
    <p:sldId id="272" r:id="rId15"/>
    <p:sldId id="268" r:id="rId16"/>
    <p:sldId id="25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8EA32-1684-4706-8B3E-DBCF06C0AC0F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673C2-5B7C-40A5-A010-5FCBD5AAA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8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673C2-5B7C-40A5-A010-5FCBD5AAA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4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673C2-5B7C-40A5-A010-5FCBD5AAA1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E42-51BB-4523-9162-385E2148361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5C12-58B1-499C-B482-54BCDC35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2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E42-51BB-4523-9162-385E2148361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5C12-58B1-499C-B482-54BCDC35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40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E42-51BB-4523-9162-385E2148361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5C12-58B1-499C-B482-54BCDC35C32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715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E42-51BB-4523-9162-385E2148361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5C12-58B1-499C-B482-54BCDC35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80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E42-51BB-4523-9162-385E2148361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5C12-58B1-499C-B482-54BCDC35C3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2148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E42-51BB-4523-9162-385E2148361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5C12-58B1-499C-B482-54BCDC35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70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E42-51BB-4523-9162-385E2148361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5C12-58B1-499C-B482-54BCDC35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2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E42-51BB-4523-9162-385E2148361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5C12-58B1-499C-B482-54BCDC35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13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E42-51BB-4523-9162-385E2148361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5C12-58B1-499C-B482-54BCDC35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5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E42-51BB-4523-9162-385E2148361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5C12-58B1-499C-B482-54BCDC35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9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E42-51BB-4523-9162-385E2148361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5C12-58B1-499C-B482-54BCDC35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54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E42-51BB-4523-9162-385E2148361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5C12-58B1-499C-B482-54BCDC35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4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E42-51BB-4523-9162-385E2148361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5C12-58B1-499C-B482-54BCDC35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57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E42-51BB-4523-9162-385E2148361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5C12-58B1-499C-B482-54BCDC35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15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E42-51BB-4523-9162-385E2148361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5C12-58B1-499C-B482-54BCDC35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58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AE42-51BB-4523-9162-385E2148361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75C12-58B1-499C-B482-54BCDC35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3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AE42-51BB-4523-9162-385E2148361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F75C12-58B1-499C-B482-54BCDC35C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obot-electronics.co.uk/htm/srf05tech.htm" TargetMode="External"/><Relationship Id="rId3" Type="http://schemas.openxmlformats.org/officeDocument/2006/relationships/hyperlink" Target="http://www.robotc.net/wikiarchive/Tutorials/Arduino_Projects/Mobile_Robotics/BoeBot/What_is_an_IR_Sensor" TargetMode="External"/><Relationship Id="rId7" Type="http://schemas.openxmlformats.org/officeDocument/2006/relationships/hyperlink" Target="http://arduino-info.wikispaces.com/Robot+7-wayMultiTrackingSensor" TargetMode="External"/><Relationship Id="rId12" Type="http://schemas.openxmlformats.org/officeDocument/2006/relationships/hyperlink" Target="https://www.arduino.cc/en/Reference/Wire" TargetMode="External"/><Relationship Id="rId2" Type="http://schemas.openxmlformats.org/officeDocument/2006/relationships/hyperlink" Target="https://www.robotix.in/tutorial/mechanical/drivemechtu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google.com/p/digitalwritefast/" TargetMode="External"/><Relationship Id="rId11" Type="http://schemas.openxmlformats.org/officeDocument/2006/relationships/hyperlink" Target="https://en.wikipedia.org/wiki/Telephone_keypad" TargetMode="External"/><Relationship Id="rId5" Type="http://schemas.openxmlformats.org/officeDocument/2006/relationships/hyperlink" Target="https://www.arduino.cc/en/Main/ArduinoBoardNano" TargetMode="External"/><Relationship Id="rId10" Type="http://schemas.openxmlformats.org/officeDocument/2006/relationships/hyperlink" Target="http://playground.arduino.cc/Learning/MFRC522" TargetMode="External"/><Relationship Id="rId4" Type="http://schemas.openxmlformats.org/officeDocument/2006/relationships/hyperlink" Target="http://www.righto.com/2009/08/multi-protocol-infrared-remote-library.html" TargetMode="External"/><Relationship Id="rId9" Type="http://schemas.openxmlformats.org/officeDocument/2006/relationships/hyperlink" Target="https://github.com/miguelbalboa/rfi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ankiet65/arduino_e2_20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5217" y="2347413"/>
            <a:ext cx="8925636" cy="2535932"/>
          </a:xfrm>
        </p:spPr>
        <p:txBody>
          <a:bodyPr/>
          <a:lstStyle/>
          <a:p>
            <a:pPr algn="ctr"/>
            <a:r>
              <a:rPr lang="en-US" i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Đề</a:t>
            </a:r>
            <a:r>
              <a:rPr lang="en-US" i="1" smtClean="0">
                <a:solidFill>
                  <a:schemeClr val="tx2">
                    <a:lumMod val="60000"/>
                    <a:lumOff val="4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i="1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tài</a:t>
            </a:r>
            <a:r>
              <a:rPr lang="en-US" i="1" smtClean="0">
                <a:solidFill>
                  <a:schemeClr val="tx2">
                    <a:lumMod val="60000"/>
                    <a:lumOff val="4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phỏng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thống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robot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phối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hàng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hoá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trong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kho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bãi</a:t>
            </a:r>
            <a:endParaRPr 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5434" y="4910643"/>
            <a:ext cx="7766936" cy="1096899"/>
          </a:xfrm>
        </p:spPr>
        <p:txBody>
          <a:bodyPr>
            <a:normAutofit/>
          </a:bodyPr>
          <a:lstStyle/>
          <a:p>
            <a:r>
              <a:rPr lang="en-US" sz="2700" b="1" i="1" smtClean="0">
                <a:latin typeface="Lato" panose="020F0502020204030203" pitchFamily="34" charset="0"/>
                <a:cs typeface="Lato" panose="020F0502020204030203" pitchFamily="34" charset="0"/>
              </a:rPr>
              <a:t>Robot </a:t>
            </a:r>
            <a:r>
              <a:rPr lang="en-US" sz="2700" b="1" i="1" err="1" smtClean="0">
                <a:latin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700" b="1" i="1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700" b="1" i="1" err="1" smtClean="0">
                <a:latin typeface="Lato" panose="020F0502020204030203" pitchFamily="34" charset="0"/>
                <a:cs typeface="Lato" panose="020F0502020204030203" pitchFamily="34" charset="0"/>
              </a:rPr>
              <a:t>tự</a:t>
            </a:r>
            <a:r>
              <a:rPr lang="en-US" sz="2700" b="1" i="1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700" b="1" i="1" err="1" smtClean="0">
                <a:latin typeface="Lato" panose="020F0502020204030203" pitchFamily="34" charset="0"/>
                <a:cs typeface="Lato" panose="020F0502020204030203" pitchFamily="34" charset="0"/>
              </a:rPr>
              <a:t>động</a:t>
            </a:r>
            <a:endParaRPr lang="en-US" sz="2700" b="1" i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4287" y="846160"/>
            <a:ext cx="74703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mtClean="0">
                <a:latin typeface="Lato" panose="020F0502020204030203" pitchFamily="34" charset="0"/>
                <a:cs typeface="Lato" panose="020F0502020204030203" pitchFamily="34" charset="0"/>
              </a:rPr>
              <a:t>HỘI THI SÁNG TẠO KHOA HỌC KĨ THUẬT CẤP TRƯỜNG</a:t>
            </a:r>
          </a:p>
          <a:p>
            <a:pPr algn="ctr"/>
            <a:r>
              <a:rPr lang="en-US" sz="2000" b="1" smtClean="0">
                <a:latin typeface="Lato" panose="020F0502020204030203" pitchFamily="34" charset="0"/>
                <a:cs typeface="Lato" panose="020F0502020204030203" pitchFamily="34" charset="0"/>
              </a:rPr>
              <a:t>DÀNH CHO HỌC SINH TRUNG HỌC PHỔ THÔNG 2015-2016</a:t>
            </a:r>
          </a:p>
          <a:p>
            <a:pPr algn="ctr"/>
            <a:endParaRPr lang="en-US" sz="2000" b="1" smtClean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2000" b="1" smtClean="0">
                <a:latin typeface="Lato" panose="020F0502020204030203" pitchFamily="34" charset="0"/>
                <a:cs typeface="Lato" panose="020F0502020204030203" pitchFamily="34" charset="0"/>
              </a:rPr>
              <a:t>TRƯỜNG THPT CHUYÊN LÊ QUÝ ĐÔN</a:t>
            </a:r>
            <a:endParaRPr lang="en-US" sz="2000" b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câu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lệnh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động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cơ</a:t>
            </a:r>
            <a:r>
              <a:rPr lang="en-US">
                <a:latin typeface="Lato" panose="020F0502020204030203" pitchFamily="34" charset="0"/>
                <a:cs typeface="Lato" panose="020F0502020204030203" pitchFamily="34" charset="0"/>
              </a:rPr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4" y="1936466"/>
            <a:ext cx="91763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I2C_INIT: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Thiết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lập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tham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ban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đầu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cho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động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cơ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280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I2C_SET_SPEED: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Thiết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lập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tốc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độ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chạy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cho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động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cơ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tham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là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tốc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độ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I2C_SET_DIRECTION: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Thiết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lập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hướng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chạy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robot,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tham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là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một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trong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bốn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hướng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M_FORWARD: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tới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M_BACKWARD: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lùi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M_RIGHT: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qua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phải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M_LEFT: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qua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trái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24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0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2472" y="2094834"/>
            <a:ext cx="4265485" cy="3193412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89968" y="1751153"/>
            <a:ext cx="4184034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Mỗi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điểm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dừng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một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thẻ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RFID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serial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cố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định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khác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nhau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=&gt;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biệt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được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điểm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dừng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dụng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đầu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đọc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thẻ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RFID MFRC522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để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đọc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serial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thẻ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24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9289" y="5824283"/>
            <a:ext cx="315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Đầu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đọc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thẻ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RFID MFRC522</a:t>
            </a:r>
            <a:endParaRPr 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Quy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tắc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nhận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biết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điểm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dừng</a:t>
            </a:r>
            <a:endParaRPr 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36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608" y="2647666"/>
            <a:ext cx="8596668" cy="1487606"/>
          </a:xfrm>
        </p:spPr>
        <p:txBody>
          <a:bodyPr>
            <a:normAutofit/>
          </a:bodyPr>
          <a:lstStyle/>
          <a:p>
            <a:pPr algn="ctr"/>
            <a:r>
              <a:rPr lang="en-US" sz="4400" b="1" err="1" smtClean="0">
                <a:latin typeface="Lato" panose="020F0502020204030203" pitchFamily="34" charset="0"/>
                <a:cs typeface="Lato" panose="020F0502020204030203" pitchFamily="34" charset="0"/>
              </a:rPr>
              <a:t>Những</a:t>
            </a:r>
            <a:r>
              <a:rPr lang="en-US" sz="4400" b="1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400" b="1" err="1" smtClean="0">
                <a:latin typeface="Lato" panose="020F0502020204030203" pitchFamily="34" charset="0"/>
                <a:cs typeface="Lato" panose="020F0502020204030203" pitchFamily="34" charset="0"/>
              </a:rPr>
              <a:t>mặt</a:t>
            </a:r>
            <a:r>
              <a:rPr lang="en-US" sz="4400" b="1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400" b="1" err="1" smtClean="0">
                <a:latin typeface="Lato" panose="020F0502020204030203" pitchFamily="34" charset="0"/>
                <a:cs typeface="Lato" panose="020F0502020204030203" pitchFamily="34" charset="0"/>
              </a:rPr>
              <a:t>còn</a:t>
            </a:r>
            <a:r>
              <a:rPr lang="en-US" sz="4400" b="1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400" b="1" err="1" smtClean="0">
                <a:latin typeface="Lato" panose="020F0502020204030203" pitchFamily="34" charset="0"/>
                <a:cs typeface="Lato" panose="020F0502020204030203" pitchFamily="34" charset="0"/>
              </a:rPr>
              <a:t>tồn</a:t>
            </a:r>
            <a:r>
              <a:rPr lang="en-US" sz="4400" b="1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400" b="1" err="1" smtClean="0">
                <a:latin typeface="Lato" panose="020F0502020204030203" pitchFamily="34" charset="0"/>
                <a:cs typeface="Lato" panose="020F0502020204030203" pitchFamily="34" charset="0"/>
              </a:rPr>
              <a:t>đọng</a:t>
            </a:r>
            <a:r>
              <a:rPr lang="en-US" sz="4400" b="1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400" b="1" err="1" smtClean="0">
                <a:latin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4400" b="1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en-US" sz="4400" b="1" smtClean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4400" b="1" err="1" smtClean="0">
                <a:latin typeface="Lato" panose="020F0502020204030203" pitchFamily="34" charset="0"/>
                <a:cs typeface="Lato" panose="020F0502020204030203" pitchFamily="34" charset="0"/>
              </a:rPr>
              <a:t>hướng</a:t>
            </a:r>
            <a:r>
              <a:rPr lang="en-US" sz="4400" b="1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400" b="1" err="1" smtClean="0">
                <a:latin typeface="Lato" panose="020F0502020204030203" pitchFamily="34" charset="0"/>
                <a:cs typeface="Lato" panose="020F0502020204030203" pitchFamily="34" charset="0"/>
              </a:rPr>
              <a:t>phát</a:t>
            </a:r>
            <a:r>
              <a:rPr lang="en-US" sz="4400" b="1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400" b="1" err="1" smtClean="0">
                <a:latin typeface="Lato" panose="020F0502020204030203" pitchFamily="34" charset="0"/>
                <a:cs typeface="Lato" panose="020F0502020204030203" pitchFamily="34" charset="0"/>
              </a:rPr>
              <a:t>triển</a:t>
            </a:r>
            <a:r>
              <a:rPr lang="en-US" sz="4400" b="1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400" b="1" err="1" smtClean="0">
                <a:latin typeface="Lato" panose="020F0502020204030203" pitchFamily="34" charset="0"/>
                <a:cs typeface="Lato" panose="020F0502020204030203" pitchFamily="34" charset="0"/>
              </a:rPr>
              <a:t>trong</a:t>
            </a:r>
            <a:r>
              <a:rPr lang="en-US" sz="4400" b="1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400" b="1" err="1" smtClean="0">
                <a:latin typeface="Lato" panose="020F0502020204030203" pitchFamily="34" charset="0"/>
                <a:cs typeface="Lato" panose="020F0502020204030203" pitchFamily="34" charset="0"/>
              </a:rPr>
              <a:t>tương</a:t>
            </a:r>
            <a:r>
              <a:rPr lang="en-US" sz="4400" b="1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400" b="1" err="1" smtClean="0">
                <a:latin typeface="Lato" panose="020F0502020204030203" pitchFamily="34" charset="0"/>
                <a:cs typeface="Lato" panose="020F0502020204030203" pitchFamily="34" charset="0"/>
              </a:rPr>
              <a:t>lai</a:t>
            </a:r>
            <a:endParaRPr lang="en-US" sz="4400" b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434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Những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tồn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tại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sản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phẩm</a:t>
            </a:r>
            <a:endParaRPr 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2"/>
          </a:xfrm>
        </p:spPr>
        <p:txBody>
          <a:bodyPr>
            <a:normAutofit/>
          </a:bodyPr>
          <a:lstStyle/>
          <a:p>
            <a:pPr algn="just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Trọng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tải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sản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phẩm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nhỏ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Vì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là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sản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phẩm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phỏng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thống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thực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nên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hiện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nay,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sản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phẩm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chỉ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thể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chịu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được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trọng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tải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trung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bình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là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1kg.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Tuy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vậy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vẫn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đủ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để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vận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chuyển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linh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kiện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thiết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bị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loại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nhỏ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Phần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khung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xe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còn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khá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nặng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là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trở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ngại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lớn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về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trọng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tải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cho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robot.</a:t>
            </a:r>
          </a:p>
        </p:txBody>
      </p:sp>
    </p:spTree>
    <p:extLst>
      <p:ext uri="{BB962C8B-B14F-4D97-AF65-F5344CB8AC3E}">
        <p14:creationId xmlns:p14="http://schemas.microsoft.com/office/powerpoint/2010/main" val="1292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Hướng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phát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triển</a:t>
            </a:r>
            <a:endParaRPr 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957985" cy="3880772"/>
          </a:xfrm>
        </p:spPr>
        <p:txBody>
          <a:bodyPr>
            <a:normAutofit/>
          </a:bodyPr>
          <a:lstStyle/>
          <a:p>
            <a:pPr algn="just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Về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mặt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trọng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tải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nhóm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chúng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tôi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đề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xuất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phương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án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Làm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cs typeface="Lato" panose="020F0502020204030203" pitchFamily="34" charset="0"/>
              </a:rPr>
              <a:t>lại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cs typeface="Lato" panose="020F0502020204030203" pitchFamily="34" charset="0"/>
              </a:rPr>
              <a:t>thống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 robot </a:t>
            </a:r>
            <a:r>
              <a:rPr lang="en-US" sz="2400" err="1">
                <a:latin typeface="Lato" panose="020F0502020204030203" pitchFamily="34" charset="0"/>
                <a:cs typeface="Lato" panose="020F0502020204030203" pitchFamily="34" charset="0"/>
              </a:rPr>
              <a:t>khác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sử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cs typeface="Lato" panose="020F0502020204030203" pitchFamily="34" charset="0"/>
              </a:rPr>
              <a:t>dụng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cs typeface="Lato" panose="020F0502020204030203" pitchFamily="34" charset="0"/>
              </a:rPr>
              <a:t>động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cs typeface="Lato" panose="020F0502020204030203" pitchFamily="34" charset="0"/>
              </a:rPr>
              <a:t>cơ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cs typeface="Lato" panose="020F0502020204030203" pitchFamily="34" charset="0"/>
              </a:rPr>
              <a:t>mạnh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cs typeface="Lato" panose="020F0502020204030203" pitchFamily="34" charset="0"/>
              </a:rPr>
              <a:t>hơn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cs typeface="Lato" panose="020F0502020204030203" pitchFamily="34" charset="0"/>
              </a:rPr>
              <a:t>tối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cs typeface="Lato" panose="020F0502020204030203" pitchFamily="34" charset="0"/>
              </a:rPr>
              <a:t>ưu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cs typeface="Lato" panose="020F0502020204030203" pitchFamily="34" charset="0"/>
              </a:rPr>
              <a:t>hoá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cs typeface="Lato" panose="020F0502020204030203" pitchFamily="34" charset="0"/>
              </a:rPr>
              <a:t>hệ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cs typeface="Lato" panose="020F0502020204030203" pitchFamily="34" charset="0"/>
              </a:rPr>
              <a:t>thống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cs typeface="Lato" panose="020F0502020204030203" pitchFamily="34" charset="0"/>
              </a:rPr>
              <a:t>khung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cs typeface="Lato" panose="020F0502020204030203" pitchFamily="34" charset="0"/>
              </a:rPr>
              <a:t>xe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cs typeface="Lato" panose="020F0502020204030203" pitchFamily="34" charset="0"/>
              </a:rPr>
              <a:t>để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cs typeface="Lato" panose="020F0502020204030203" pitchFamily="34" charset="0"/>
              </a:rPr>
              <a:t>tải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cs typeface="Lato" panose="020F0502020204030203" pitchFamily="34" charset="0"/>
              </a:rPr>
              <a:t>nặng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Về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khung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xe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nhóm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dự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định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sẽ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thay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đổi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thiết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kế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khung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nhỏ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hơn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giảm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thiểu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tối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đa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trọng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lượng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xe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nhưng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không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ảnh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hưởng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đến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khả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năng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tải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nặng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sản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phẩm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Phát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triển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tối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ưu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hoá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sản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phẩm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cho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mọi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người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không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nhắm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vào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nhà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máy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mà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còn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cả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hộ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gia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đình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/>
            <a:endParaRPr lang="en-US" sz="2400" smtClean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56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Tổng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kết</a:t>
            </a:r>
            <a:endParaRPr 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8985281" cy="3880772"/>
          </a:xfrm>
        </p:spPr>
        <p:txBody>
          <a:bodyPr>
            <a:normAutofit/>
          </a:bodyPr>
          <a:lstStyle/>
          <a:p>
            <a:pPr algn="just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Sản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phẩm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hiện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nay,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về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mặt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phần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mềm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phần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cứng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đã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đầy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đủ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chức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năng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dự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tính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như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lưu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trữ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điểm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dừng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nhận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dạng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điểm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dừng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vận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chuyển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hàng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theo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đường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định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sẵn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,…</a:t>
            </a:r>
          </a:p>
          <a:p>
            <a:pPr algn="just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Vì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là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phiên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bản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cùng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thời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gian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phát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triển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sản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phẩm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ngắn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nên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ắt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hẳn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sản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phẩm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vẫn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còn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tồn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tại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nhược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điểm</a:t>
            </a:r>
            <a:endParaRPr lang="en-US" sz="2400" smtClean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Chúng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tôi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sẽ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cố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gắng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để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khắc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phục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những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tồn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đọng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sản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phẩm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tiếp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tục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phát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triển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tìm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cách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ứng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dụng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mẫu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robot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này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vào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thực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tế.</a:t>
            </a:r>
            <a:endParaRPr lang="en-US" sz="24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88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Tham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khảo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:</a:t>
            </a:r>
            <a:endParaRPr 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1255"/>
            <a:ext cx="8596668" cy="48449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B0F0"/>
                </a:solidFill>
                <a:latin typeface="Lato" panose="020F0502020204030203" pitchFamily="34" charset="0"/>
                <a:cs typeface="Lato" panose="020F0502020204030203" pitchFamily="34" charset="0"/>
                <a:hlinkClick r:id="rId2"/>
              </a:rPr>
              <a:t>https://www.robotix.in/tutorial/mechanical/drivemechtut</a:t>
            </a:r>
            <a:r>
              <a:rPr lang="en-US" smtClean="0">
                <a:solidFill>
                  <a:srgbClr val="00B0F0"/>
                </a:solidFill>
                <a:latin typeface="Lato" panose="020F0502020204030203" pitchFamily="34" charset="0"/>
                <a:cs typeface="Lato" panose="020F0502020204030203" pitchFamily="34" charset="0"/>
                <a:hlinkClick r:id="rId2"/>
              </a:rPr>
              <a:t>/</a:t>
            </a:r>
            <a:endParaRPr lang="en-US" smtClean="0">
              <a:solidFill>
                <a:srgbClr val="00B0F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>
                <a:solidFill>
                  <a:srgbClr val="00B0F0"/>
                </a:solidFill>
                <a:latin typeface="Lato" panose="020F0502020204030203" pitchFamily="34" charset="0"/>
                <a:cs typeface="Lato" panose="020F0502020204030203" pitchFamily="34" charset="0"/>
                <a:hlinkClick r:id="rId3"/>
              </a:rPr>
              <a:t>http://</a:t>
            </a:r>
            <a:r>
              <a:rPr lang="en-US" smtClean="0">
                <a:solidFill>
                  <a:srgbClr val="00B0F0"/>
                </a:solidFill>
                <a:latin typeface="Lato" panose="020F0502020204030203" pitchFamily="34" charset="0"/>
                <a:cs typeface="Lato" panose="020F0502020204030203" pitchFamily="34" charset="0"/>
                <a:hlinkClick r:id="rId3"/>
              </a:rPr>
              <a:t>www.robotc.net/wikiarchive/Tutorials/Arduino_Projects/Mobile_Robotics/BoeBot/What_is_an_IR_Sensor</a:t>
            </a:r>
            <a:endParaRPr lang="en-US" smtClean="0">
              <a:solidFill>
                <a:srgbClr val="00B0F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>
                <a:solidFill>
                  <a:srgbClr val="00B0F0"/>
                </a:solidFill>
                <a:latin typeface="Lato" panose="020F0502020204030203" pitchFamily="34" charset="0"/>
                <a:cs typeface="Lato" panose="020F0502020204030203" pitchFamily="34" charset="0"/>
                <a:hlinkClick r:id="rId4"/>
              </a:rPr>
              <a:t>http://</a:t>
            </a:r>
            <a:r>
              <a:rPr lang="en-US" smtClean="0">
                <a:solidFill>
                  <a:srgbClr val="00B0F0"/>
                </a:solidFill>
                <a:latin typeface="Lato" panose="020F0502020204030203" pitchFamily="34" charset="0"/>
                <a:cs typeface="Lato" panose="020F0502020204030203" pitchFamily="34" charset="0"/>
                <a:hlinkClick r:id="rId4"/>
              </a:rPr>
              <a:t>www.righto.com/2009/08/multi-protocol-infrared-remote-library.html</a:t>
            </a:r>
            <a:endParaRPr lang="en-US" smtClean="0">
              <a:solidFill>
                <a:srgbClr val="00B0F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>
                <a:solidFill>
                  <a:srgbClr val="00B0F0"/>
                </a:solidFill>
                <a:latin typeface="Lato" panose="020F0502020204030203" pitchFamily="34" charset="0"/>
                <a:cs typeface="Lato" panose="020F0502020204030203" pitchFamily="34" charset="0"/>
                <a:hlinkClick r:id="rId5"/>
              </a:rPr>
              <a:t>https://</a:t>
            </a:r>
            <a:r>
              <a:rPr lang="en-US" smtClean="0">
                <a:solidFill>
                  <a:srgbClr val="00B0F0"/>
                </a:solidFill>
                <a:latin typeface="Lato" panose="020F0502020204030203" pitchFamily="34" charset="0"/>
                <a:cs typeface="Lato" panose="020F0502020204030203" pitchFamily="34" charset="0"/>
                <a:hlinkClick r:id="rId5"/>
              </a:rPr>
              <a:t>www.arduino.cc/en/Main/ArduinoBoardNano</a:t>
            </a:r>
            <a:endParaRPr lang="en-US" smtClean="0">
              <a:solidFill>
                <a:srgbClr val="00B0F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>
                <a:solidFill>
                  <a:srgbClr val="00B0F0"/>
                </a:solidFill>
                <a:latin typeface="Lato" panose="020F0502020204030203" pitchFamily="34" charset="0"/>
                <a:cs typeface="Lato" panose="020F0502020204030203" pitchFamily="34" charset="0"/>
                <a:hlinkClick r:id="rId6"/>
              </a:rPr>
              <a:t>https://code.google.com/p/digitalwritefast</a:t>
            </a:r>
            <a:r>
              <a:rPr lang="en-US" smtClean="0">
                <a:solidFill>
                  <a:srgbClr val="00B0F0"/>
                </a:solidFill>
                <a:latin typeface="Lato" panose="020F0502020204030203" pitchFamily="34" charset="0"/>
                <a:cs typeface="Lato" panose="020F0502020204030203" pitchFamily="34" charset="0"/>
                <a:hlinkClick r:id="rId6"/>
              </a:rPr>
              <a:t>/</a:t>
            </a:r>
            <a:endParaRPr lang="en-US" smtClean="0">
              <a:solidFill>
                <a:srgbClr val="00B0F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>
                <a:solidFill>
                  <a:srgbClr val="00B0F0"/>
                </a:solidFill>
                <a:latin typeface="Lato" panose="020F0502020204030203" pitchFamily="34" charset="0"/>
                <a:cs typeface="Lato" panose="020F0502020204030203" pitchFamily="34" charset="0"/>
                <a:hlinkClick r:id="rId7"/>
              </a:rPr>
              <a:t>http://</a:t>
            </a:r>
            <a:r>
              <a:rPr lang="en-US" smtClean="0">
                <a:solidFill>
                  <a:srgbClr val="00B0F0"/>
                </a:solidFill>
                <a:latin typeface="Lato" panose="020F0502020204030203" pitchFamily="34" charset="0"/>
                <a:cs typeface="Lato" panose="020F0502020204030203" pitchFamily="34" charset="0"/>
                <a:hlinkClick r:id="rId7"/>
              </a:rPr>
              <a:t>arduino-info.wikispaces.com/Robot+7-wayMultiTrackingSensor</a:t>
            </a:r>
            <a:endParaRPr lang="en-US" smtClean="0">
              <a:solidFill>
                <a:srgbClr val="00B0F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>
                <a:solidFill>
                  <a:srgbClr val="00B0F0"/>
                </a:solidFill>
                <a:latin typeface="Lato" panose="020F0502020204030203" pitchFamily="34" charset="0"/>
                <a:cs typeface="Lato" panose="020F0502020204030203" pitchFamily="34" charset="0"/>
                <a:hlinkClick r:id="rId8"/>
              </a:rPr>
              <a:t>http://</a:t>
            </a:r>
            <a:r>
              <a:rPr lang="en-US" smtClean="0">
                <a:solidFill>
                  <a:srgbClr val="00B0F0"/>
                </a:solidFill>
                <a:latin typeface="Lato" panose="020F0502020204030203" pitchFamily="34" charset="0"/>
                <a:cs typeface="Lato" panose="020F0502020204030203" pitchFamily="34" charset="0"/>
                <a:hlinkClick r:id="rId8"/>
              </a:rPr>
              <a:t>www.robot-electronics.co.uk/htm/srf05tech.htm</a:t>
            </a:r>
            <a:endParaRPr lang="en-US" smtClean="0">
              <a:solidFill>
                <a:srgbClr val="00B0F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>
                <a:solidFill>
                  <a:srgbClr val="00B0F0"/>
                </a:solidFill>
                <a:latin typeface="Lato" panose="020F0502020204030203" pitchFamily="34" charset="0"/>
                <a:cs typeface="Lato" panose="020F0502020204030203" pitchFamily="34" charset="0"/>
                <a:hlinkClick r:id="rId9"/>
              </a:rPr>
              <a:t>https://</a:t>
            </a:r>
            <a:r>
              <a:rPr lang="en-US" smtClean="0">
                <a:solidFill>
                  <a:srgbClr val="00B0F0"/>
                </a:solidFill>
                <a:latin typeface="Lato" panose="020F0502020204030203" pitchFamily="34" charset="0"/>
                <a:cs typeface="Lato" panose="020F0502020204030203" pitchFamily="34" charset="0"/>
                <a:hlinkClick r:id="rId9"/>
              </a:rPr>
              <a:t>github.com/miguelbalboa/rfid</a:t>
            </a:r>
            <a:endParaRPr lang="en-US" smtClean="0">
              <a:solidFill>
                <a:srgbClr val="00B0F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>
                <a:solidFill>
                  <a:srgbClr val="00B0F0"/>
                </a:solidFill>
                <a:latin typeface="Lato" panose="020F0502020204030203" pitchFamily="34" charset="0"/>
                <a:cs typeface="Lato" panose="020F0502020204030203" pitchFamily="34" charset="0"/>
                <a:hlinkClick r:id="rId10"/>
              </a:rPr>
              <a:t>http://</a:t>
            </a:r>
            <a:r>
              <a:rPr lang="en-US" smtClean="0">
                <a:solidFill>
                  <a:srgbClr val="00B0F0"/>
                </a:solidFill>
                <a:latin typeface="Lato" panose="020F0502020204030203" pitchFamily="34" charset="0"/>
                <a:cs typeface="Lato" panose="020F0502020204030203" pitchFamily="34" charset="0"/>
                <a:hlinkClick r:id="rId10"/>
              </a:rPr>
              <a:t>playground.arduino.cc/Learning/MFRC522</a:t>
            </a:r>
            <a:endParaRPr lang="en-US" smtClean="0">
              <a:solidFill>
                <a:srgbClr val="00B0F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>
                <a:solidFill>
                  <a:srgbClr val="00B0F0"/>
                </a:solidFill>
                <a:latin typeface="Lato" panose="020F0502020204030203" pitchFamily="34" charset="0"/>
                <a:cs typeface="Lato" panose="020F0502020204030203" pitchFamily="34" charset="0"/>
                <a:hlinkClick r:id="rId11"/>
              </a:rPr>
              <a:t>https://</a:t>
            </a:r>
            <a:r>
              <a:rPr lang="en-US" smtClean="0">
                <a:solidFill>
                  <a:srgbClr val="00B0F0"/>
                </a:solidFill>
                <a:latin typeface="Lato" panose="020F0502020204030203" pitchFamily="34" charset="0"/>
                <a:cs typeface="Lato" panose="020F0502020204030203" pitchFamily="34" charset="0"/>
                <a:hlinkClick r:id="rId11"/>
              </a:rPr>
              <a:t>en.wikipedia.org/wiki/Telephone_keypad</a:t>
            </a:r>
            <a:endParaRPr lang="en-US" smtClean="0">
              <a:solidFill>
                <a:srgbClr val="00B0F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>
                <a:solidFill>
                  <a:srgbClr val="00B0F0"/>
                </a:solidFill>
                <a:latin typeface="Lato" panose="020F0502020204030203" pitchFamily="34" charset="0"/>
                <a:cs typeface="Lato" panose="020F0502020204030203" pitchFamily="34" charset="0"/>
                <a:hlinkClick r:id="rId12"/>
              </a:rPr>
              <a:t>https://</a:t>
            </a:r>
            <a:r>
              <a:rPr lang="en-US" smtClean="0">
                <a:solidFill>
                  <a:srgbClr val="00B0F0"/>
                </a:solidFill>
                <a:latin typeface="Lato" panose="020F0502020204030203" pitchFamily="34" charset="0"/>
                <a:cs typeface="Lato" panose="020F0502020204030203" pitchFamily="34" charset="0"/>
                <a:hlinkClick r:id="rId12"/>
              </a:rPr>
              <a:t>www.arduino.cc/en/Reference/Wire</a:t>
            </a:r>
            <a:endParaRPr lang="en-US" smtClean="0">
              <a:solidFill>
                <a:srgbClr val="00B0F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8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289" y="3079846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4800" b="1" smtClean="0">
                <a:latin typeface="Lato" panose="020F0502020204030203" pitchFamily="34" charset="0"/>
                <a:cs typeface="Lato" panose="020F0502020204030203" pitchFamily="34" charset="0"/>
              </a:rPr>
              <a:t>Phần câu hỏi của giám khảo</a:t>
            </a:r>
            <a:endParaRPr lang="en-US" sz="4800" b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9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Tóm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tắt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ý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tưởng</a:t>
            </a:r>
            <a:endParaRPr 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57823"/>
          </a:xfrm>
        </p:spPr>
        <p:txBody>
          <a:bodyPr>
            <a:normAutofit/>
          </a:bodyPr>
          <a:lstStyle/>
          <a:p>
            <a:pPr algn="just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xuất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hiện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nhiều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nhà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máy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công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xưởng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cùng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nhu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cầu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vận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chuyển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trao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đổi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hàng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hoá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Một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doanh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nghiệp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nhà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máy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thiếu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nguồn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nhân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công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đành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phải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chi them chi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phí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cho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việc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vận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chuyển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Từ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đó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nhóm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đã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nãy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sinh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ý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tưởng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thực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hiện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này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nhằm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giúp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nhà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máy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doanh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nghiệp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tiết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kiệm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một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phần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chi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phí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24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75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Tổng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quan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về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sản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phẩm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:</a:t>
            </a:r>
            <a:endParaRPr 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821508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Tên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dự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án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hình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robot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phối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hàng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hoá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trong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kho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bãi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Kích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thước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~ 36cm x 27cm x 12cm.</a:t>
            </a:r>
          </a:p>
          <a:p>
            <a:pPr algn="just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Khối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lượng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~2.5kg.</a:t>
            </a:r>
          </a:p>
          <a:p>
            <a:pPr algn="just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Trọng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tải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tối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đa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kg.</a:t>
            </a:r>
          </a:p>
          <a:p>
            <a:pPr algn="just"/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Mã nguồn: 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  <a:hlinkClick r:id="rId2"/>
              </a:rPr>
              <a:t>https://github.com/tuankiet65/arduino_e2_2015</a:t>
            </a:r>
            <a:endParaRPr lang="en-US" sz="2400" smtClean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80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Tính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năng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cơ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bản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:</a:t>
            </a:r>
            <a:endParaRPr 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Vận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chuyển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hàng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hoá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linh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kiện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tự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động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từ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nơi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này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đến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nơi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khác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không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cần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sự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giúp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đỡ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con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người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trừ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việc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lựa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chọn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địa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điểm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chuyển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hàng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).</a:t>
            </a:r>
          </a:p>
          <a:p>
            <a:pPr algn="just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Tự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động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dừng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báo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hiệu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khi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gặp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vật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cản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Định</a:t>
            </a:r>
            <a:r>
              <a:rPr lang="en-US" sz="240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nghĩa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điểm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dừng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trạm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kho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xưởng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,…) qua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thẻ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RFID.</a:t>
            </a:r>
            <a:endParaRPr lang="en-US" sz="24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24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Phạm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vi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ứng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dụng</a:t>
            </a:r>
            <a:endParaRPr 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Trong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quá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lên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ý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tưởng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thực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hiện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sản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phẩm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chúng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tôi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dự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định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ứng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dụng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sản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phẩm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trong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nhà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máy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xương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loại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nhỏ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just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phối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thiết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bị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linh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kiện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từ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nơi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nhập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hàng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về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xưởng</a:t>
            </a:r>
            <a:endParaRPr lang="en-US" sz="2400" smtClean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được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chúng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tôi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rất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muốn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phát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triển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sản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phẩm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để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ứng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dụng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cho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nhà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máy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quy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mô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lớn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hơn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24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06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Nguyên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hoạt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động</a:t>
            </a:r>
            <a:endParaRPr 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9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Nguyên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lý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hướng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robot</a:t>
            </a:r>
            <a:endParaRPr 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844800"/>
            <a:ext cx="4322801" cy="3242101"/>
          </a:xfr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02" y="2844800"/>
            <a:ext cx="4322801" cy="3242101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677334" y="3794078"/>
            <a:ext cx="441782" cy="1282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 rot="10800000">
            <a:off x="4585648" y="3794077"/>
            <a:ext cx="441782" cy="1282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Bent Arrow 10"/>
          <p:cNvSpPr/>
          <p:nvPr/>
        </p:nvSpPr>
        <p:spPr>
          <a:xfrm>
            <a:off x="7317320" y="1836761"/>
            <a:ext cx="696036" cy="1101678"/>
          </a:xfrm>
          <a:prstGeom prst="bentArrow">
            <a:avLst>
              <a:gd name="adj1" fmla="val 21000"/>
              <a:gd name="adj2" fmla="val 30000"/>
              <a:gd name="adj3" fmla="val 39000"/>
              <a:gd name="adj4" fmla="val 4375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0800000">
            <a:off x="5297450" y="3794076"/>
            <a:ext cx="441782" cy="1282889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9279053" y="3794076"/>
            <a:ext cx="441782" cy="1282889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Bent Arrow 14"/>
          <p:cNvSpPr/>
          <p:nvPr/>
        </p:nvSpPr>
        <p:spPr>
          <a:xfrm flipH="1">
            <a:off x="2285999" y="1836761"/>
            <a:ext cx="696036" cy="1101678"/>
          </a:xfrm>
          <a:prstGeom prst="bentArrow">
            <a:avLst>
              <a:gd name="adj1" fmla="val 21000"/>
              <a:gd name="adj2" fmla="val 30000"/>
              <a:gd name="adj3" fmla="val 39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4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95" y="1663356"/>
            <a:ext cx="3737298" cy="388143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61" y="1725684"/>
            <a:ext cx="3156117" cy="4023827"/>
          </a:xfrm>
        </p:spPr>
      </p:pic>
      <p:sp>
        <p:nvSpPr>
          <p:cNvPr id="8" name="TextBox 7"/>
          <p:cNvSpPr txBox="1"/>
          <p:nvPr/>
        </p:nvSpPr>
        <p:spPr>
          <a:xfrm>
            <a:off x="677334" y="5544792"/>
            <a:ext cx="4070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Mặt phẳng màu trắng</a:t>
            </a:r>
          </a:p>
          <a:p>
            <a:pPr algn="ctr"/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phản xạ 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ánh sáng 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nhiều hơn</a:t>
            </a:r>
            <a:endParaRPr lang="en-US" sz="24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3536" y="5544791"/>
            <a:ext cx="3472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Mặt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phẳng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màu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đen</a:t>
            </a:r>
            <a:endParaRPr lang="en-US" sz="240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phản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xạ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ánh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sáng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ít</a:t>
            </a:r>
            <a:r>
              <a:rPr lang="en-US" sz="24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 smtClean="0">
                <a:latin typeface="Lato" panose="020F0502020204030203" pitchFamily="34" charset="0"/>
                <a:cs typeface="Lato" panose="020F0502020204030203" pitchFamily="34" charset="0"/>
              </a:rPr>
              <a:t>hơn</a:t>
            </a:r>
            <a:endParaRPr lang="en-US" sz="24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Nguyên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tắc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dò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đường</a:t>
            </a:r>
            <a:endParaRPr 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09004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Liên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lạc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giữa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mạch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chính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mạch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động</a:t>
            </a:r>
            <a:r>
              <a:rPr lang="en-US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err="1" smtClean="0">
                <a:latin typeface="Lato" panose="020F0502020204030203" pitchFamily="34" charset="0"/>
                <a:cs typeface="Lato" panose="020F0502020204030203" pitchFamily="34" charset="0"/>
              </a:rPr>
              <a:t>cơ</a:t>
            </a:r>
            <a:endParaRPr lang="en-US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5698" y="2033515"/>
            <a:ext cx="1274296" cy="365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err="1" smtClean="0">
                <a:latin typeface="Lato" panose="020F0502020204030203" pitchFamily="34" charset="0"/>
                <a:cs typeface="Lato" panose="020F0502020204030203" pitchFamily="34" charset="0"/>
              </a:rPr>
              <a:t>Mạch</a:t>
            </a:r>
            <a:r>
              <a:rPr lang="en-US" sz="32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err="1" smtClean="0">
                <a:latin typeface="Lato" panose="020F0502020204030203" pitchFamily="34" charset="0"/>
                <a:cs typeface="Lato" panose="020F0502020204030203" pitchFamily="34" charset="0"/>
              </a:rPr>
              <a:t>chính</a:t>
            </a:r>
            <a:endParaRPr lang="en-US" sz="32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81411" y="2033516"/>
            <a:ext cx="1274296" cy="365759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err="1" smtClean="0">
                <a:latin typeface="Lato" panose="020F0502020204030203" pitchFamily="34" charset="0"/>
                <a:cs typeface="Lato" panose="020F0502020204030203" pitchFamily="34" charset="0"/>
              </a:rPr>
              <a:t>Mạch</a:t>
            </a:r>
            <a:r>
              <a:rPr lang="en-US" sz="32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err="1" smtClean="0">
                <a:latin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z="32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err="1" smtClean="0">
                <a:latin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sz="32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err="1" smtClean="0">
                <a:latin typeface="Lato" panose="020F0502020204030203" pitchFamily="34" charset="0"/>
                <a:cs typeface="Lato" panose="020F0502020204030203" pitchFamily="34" charset="0"/>
              </a:rPr>
              <a:t>động</a:t>
            </a:r>
            <a:r>
              <a:rPr lang="en-US" sz="32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err="1" smtClean="0">
                <a:latin typeface="Lato" panose="020F0502020204030203" pitchFamily="34" charset="0"/>
                <a:cs typeface="Lato" panose="020F0502020204030203" pitchFamily="34" charset="0"/>
              </a:rPr>
              <a:t>cơ</a:t>
            </a:r>
            <a:endParaRPr lang="en-US" sz="32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359672" y="2033516"/>
            <a:ext cx="5732060" cy="1801505"/>
          </a:xfrm>
          <a:prstGeom prst="rightArrow">
            <a:avLst>
              <a:gd name="adj1" fmla="val 50000"/>
              <a:gd name="adj2" fmla="val 45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1: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Mạch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chính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gửi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câu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lệnh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tham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để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mạch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động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cơ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thực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hiện</a:t>
            </a:r>
            <a:endParaRPr lang="en-US" sz="20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2359672" y="3957848"/>
            <a:ext cx="5732060" cy="1733267"/>
          </a:xfrm>
          <a:prstGeom prst="rightArrow">
            <a:avLst>
              <a:gd name="adj1" fmla="val 50000"/>
              <a:gd name="adj2" fmla="val 45238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Mạch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điều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khiển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gửi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trả</a:t>
            </a:r>
            <a:r>
              <a:rPr lang="en-US" sz="200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câu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lệnh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kết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quả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thực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hiện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(đảm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bảo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câu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lệnh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được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thực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err="1" smtClean="0">
                <a:latin typeface="Lato" panose="020F0502020204030203" pitchFamily="34" charset="0"/>
                <a:cs typeface="Lato" panose="020F0502020204030203" pitchFamily="34" charset="0"/>
              </a:rPr>
              <a:t>hiện</a:t>
            </a:r>
            <a:r>
              <a:rPr lang="en-US" sz="2000" smtClean="0">
                <a:latin typeface="Lato" panose="020F0502020204030203" pitchFamily="34" charset="0"/>
                <a:cs typeface="Lato" panose="020F0502020204030203" pitchFamily="34" charset="0"/>
              </a:rPr>
              <a:t>)</a:t>
            </a:r>
            <a:endParaRPr lang="en-US" sz="20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852</Words>
  <Application>Microsoft Office PowerPoint</Application>
  <PresentationFormat>Widescreen</PresentationFormat>
  <Paragraphs>75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Lato</vt:lpstr>
      <vt:lpstr>Trebuchet MS</vt:lpstr>
      <vt:lpstr>Wingdings</vt:lpstr>
      <vt:lpstr>Wingdings 3</vt:lpstr>
      <vt:lpstr>Facet</vt:lpstr>
      <vt:lpstr>Đề tài: Mô phỏng hệ thống robot phân phối hàng hoá trong kho bãi</vt:lpstr>
      <vt:lpstr>Tóm tắt ý tưởng</vt:lpstr>
      <vt:lpstr>Tổng quan về sản phẩm:</vt:lpstr>
      <vt:lpstr>Tính năng cơ bản:</vt:lpstr>
      <vt:lpstr>Phạm vi ứng dụng</vt:lpstr>
      <vt:lpstr>Nguyên lý hoạt động</vt:lpstr>
      <vt:lpstr>Nguyên lý điều hướng robot</vt:lpstr>
      <vt:lpstr>Nguyên tắc dò đường</vt:lpstr>
      <vt:lpstr>Liên lạc giữa mạch chính và mạch điều khiển động cơ</vt:lpstr>
      <vt:lpstr>Các câu lệnh điều khiển động cơ:</vt:lpstr>
      <vt:lpstr>Quy tắc nhận biết điểm dừng</vt:lpstr>
      <vt:lpstr>Những mặt còn tồn đọng và  hướng phát triển trong tương lai</vt:lpstr>
      <vt:lpstr>Những tồn tại của sản phẩm</vt:lpstr>
      <vt:lpstr>Hướng phát triển</vt:lpstr>
      <vt:lpstr>Tổng kết</vt:lpstr>
      <vt:lpstr>Tham khảo:</vt:lpstr>
      <vt:lpstr>Phần câu hỏi của giám khảo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Kiệt Hồ</dc:creator>
  <cp:lastModifiedBy>Tuấn Kiệt Hồ</cp:lastModifiedBy>
  <cp:revision>82</cp:revision>
  <dcterms:created xsi:type="dcterms:W3CDTF">2015-11-10T15:14:10Z</dcterms:created>
  <dcterms:modified xsi:type="dcterms:W3CDTF">2015-11-11T08:43:22Z</dcterms:modified>
</cp:coreProperties>
</file>