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82"/>
  </p:notesMasterIdLst>
  <p:sldIdLst>
    <p:sldId id="256" r:id="rId2"/>
    <p:sldId id="378" r:id="rId3"/>
    <p:sldId id="379" r:id="rId4"/>
    <p:sldId id="383" r:id="rId5"/>
    <p:sldId id="380" r:id="rId6"/>
    <p:sldId id="381" r:id="rId7"/>
    <p:sldId id="385" r:id="rId8"/>
    <p:sldId id="382" r:id="rId9"/>
    <p:sldId id="386" r:id="rId10"/>
    <p:sldId id="384" r:id="rId11"/>
    <p:sldId id="347" r:id="rId12"/>
    <p:sldId id="374" r:id="rId13"/>
    <p:sldId id="377" r:id="rId14"/>
    <p:sldId id="375" r:id="rId15"/>
    <p:sldId id="376" r:id="rId16"/>
    <p:sldId id="372" r:id="rId17"/>
    <p:sldId id="362" r:id="rId18"/>
    <p:sldId id="344" r:id="rId19"/>
    <p:sldId id="366" r:id="rId20"/>
    <p:sldId id="367" r:id="rId21"/>
    <p:sldId id="365" r:id="rId22"/>
    <p:sldId id="368" r:id="rId23"/>
    <p:sldId id="369" r:id="rId24"/>
    <p:sldId id="371" r:id="rId25"/>
    <p:sldId id="370" r:id="rId26"/>
    <p:sldId id="336" r:id="rId27"/>
    <p:sldId id="346" r:id="rId28"/>
    <p:sldId id="364" r:id="rId29"/>
    <p:sldId id="361" r:id="rId30"/>
    <p:sldId id="363" r:id="rId31"/>
    <p:sldId id="349" r:id="rId32"/>
    <p:sldId id="359" r:id="rId33"/>
    <p:sldId id="360" r:id="rId34"/>
    <p:sldId id="356" r:id="rId35"/>
    <p:sldId id="350" r:id="rId36"/>
    <p:sldId id="355" r:id="rId37"/>
    <p:sldId id="354" r:id="rId38"/>
    <p:sldId id="351" r:id="rId39"/>
    <p:sldId id="287" r:id="rId40"/>
    <p:sldId id="338" r:id="rId41"/>
    <p:sldId id="342" r:id="rId42"/>
    <p:sldId id="343" r:id="rId43"/>
    <p:sldId id="345" r:id="rId44"/>
    <p:sldId id="341" r:id="rId45"/>
    <p:sldId id="330" r:id="rId46"/>
    <p:sldId id="333" r:id="rId47"/>
    <p:sldId id="335" r:id="rId48"/>
    <p:sldId id="332" r:id="rId49"/>
    <p:sldId id="334" r:id="rId50"/>
    <p:sldId id="329" r:id="rId51"/>
    <p:sldId id="323" r:id="rId52"/>
    <p:sldId id="328" r:id="rId53"/>
    <p:sldId id="324" r:id="rId54"/>
    <p:sldId id="325" r:id="rId55"/>
    <p:sldId id="327" r:id="rId56"/>
    <p:sldId id="326" r:id="rId57"/>
    <p:sldId id="313" r:id="rId58"/>
    <p:sldId id="319" r:id="rId59"/>
    <p:sldId id="314" r:id="rId60"/>
    <p:sldId id="357" r:id="rId61"/>
    <p:sldId id="315" r:id="rId62"/>
    <p:sldId id="322" r:id="rId63"/>
    <p:sldId id="316" r:id="rId64"/>
    <p:sldId id="317" r:id="rId65"/>
    <p:sldId id="320" r:id="rId66"/>
    <p:sldId id="318" r:id="rId67"/>
    <p:sldId id="312" r:id="rId68"/>
    <p:sldId id="288" r:id="rId69"/>
    <p:sldId id="294" r:id="rId70"/>
    <p:sldId id="295" r:id="rId71"/>
    <p:sldId id="297" r:id="rId72"/>
    <p:sldId id="289" r:id="rId73"/>
    <p:sldId id="298" r:id="rId74"/>
    <p:sldId id="305" r:id="rId75"/>
    <p:sldId id="306" r:id="rId76"/>
    <p:sldId id="307" r:id="rId77"/>
    <p:sldId id="303" r:id="rId78"/>
    <p:sldId id="302" r:id="rId79"/>
    <p:sldId id="304" r:id="rId80"/>
    <p:sldId id="309"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6E10D6-B938-43AE-BB69-841B1A3C7F7B}">
          <p14:sldIdLst>
            <p14:sldId id="256"/>
          </p14:sldIdLst>
        </p14:section>
        <p14:section name="25-07" id="{5AE71B1D-2AC1-4A6F-A05E-E19B4A6ED06C}">
          <p14:sldIdLst>
            <p14:sldId id="378"/>
            <p14:sldId id="379"/>
            <p14:sldId id="383"/>
            <p14:sldId id="380"/>
            <p14:sldId id="381"/>
            <p14:sldId id="385"/>
            <p14:sldId id="382"/>
            <p14:sldId id="386"/>
            <p14:sldId id="384"/>
          </p14:sldIdLst>
        </p14:section>
        <p14:section name="11-07" id="{F0743EC0-91C2-4F02-BFAB-D4EB45D9AE0A}">
          <p14:sldIdLst>
            <p14:sldId id="347"/>
            <p14:sldId id="374"/>
            <p14:sldId id="377"/>
            <p14:sldId id="375"/>
            <p14:sldId id="376"/>
          </p14:sldIdLst>
        </p14:section>
        <p14:section name="13-06" id="{EDC5DA46-9FE8-444E-86E1-74D3BEEB1FD4}">
          <p14:sldIdLst>
            <p14:sldId id="372"/>
            <p14:sldId id="362"/>
            <p14:sldId id="344"/>
            <p14:sldId id="366"/>
            <p14:sldId id="367"/>
            <p14:sldId id="365"/>
            <p14:sldId id="368"/>
            <p14:sldId id="369"/>
            <p14:sldId id="371"/>
            <p14:sldId id="370"/>
            <p14:sldId id="336"/>
            <p14:sldId id="346"/>
          </p14:sldIdLst>
        </p14:section>
        <p14:section name="26-05" id="{C7D02900-45D3-4482-A446-4F39E7C140FD}">
          <p14:sldIdLst>
            <p14:sldId id="364"/>
            <p14:sldId id="361"/>
            <p14:sldId id="363"/>
          </p14:sldIdLst>
        </p14:section>
        <p14:section name="07-05" id="{2BC2AE8C-5FA4-40F5-A7EF-D0873E2214D1}">
          <p14:sldIdLst>
            <p14:sldId id="349"/>
            <p14:sldId id="359"/>
            <p14:sldId id="360"/>
            <p14:sldId id="356"/>
            <p14:sldId id="350"/>
            <p14:sldId id="355"/>
            <p14:sldId id="354"/>
            <p14:sldId id="351"/>
          </p14:sldIdLst>
        </p14:section>
        <p14:section name="26-04" id="{312BE25B-CFB6-4156-AFFF-3B198E851FEB}">
          <p14:sldIdLst>
            <p14:sldId id="287"/>
            <p14:sldId id="338"/>
            <p14:sldId id="342"/>
            <p14:sldId id="343"/>
            <p14:sldId id="345"/>
            <p14:sldId id="341"/>
          </p14:sldIdLst>
        </p14:section>
        <p14:section name="12/04" id="{E776B682-851B-4277-946B-539931C12F5A}">
          <p14:sldIdLst>
            <p14:sldId id="330"/>
            <p14:sldId id="333"/>
            <p14:sldId id="335"/>
            <p14:sldId id="332"/>
            <p14:sldId id="334"/>
          </p14:sldIdLst>
        </p14:section>
        <p14:section name="04/04/2019" id="{C62ABE53-C76B-41DC-836B-7CB53299A3A4}">
          <p14:sldIdLst>
            <p14:sldId id="329"/>
            <p14:sldId id="323"/>
            <p14:sldId id="328"/>
            <p14:sldId id="324"/>
            <p14:sldId id="325"/>
            <p14:sldId id="327"/>
            <p14:sldId id="326"/>
          </p14:sldIdLst>
        </p14:section>
        <p14:section name="21/03/2019" id="{794A89A5-32B1-4890-9801-66D6BC6F1CEE}">
          <p14:sldIdLst>
            <p14:sldId id="313"/>
            <p14:sldId id="319"/>
            <p14:sldId id="314"/>
            <p14:sldId id="357"/>
            <p14:sldId id="315"/>
            <p14:sldId id="322"/>
            <p14:sldId id="316"/>
            <p14:sldId id="317"/>
            <p14:sldId id="320"/>
            <p14:sldId id="318"/>
            <p14:sldId id="312"/>
            <p14:sldId id="288"/>
            <p14:sldId id="294"/>
            <p14:sldId id="295"/>
            <p14:sldId id="297"/>
            <p14:sldId id="289"/>
            <p14:sldId id="298"/>
            <p14:sldId id="305"/>
            <p14:sldId id="306"/>
            <p14:sldId id="307"/>
            <p14:sldId id="303"/>
            <p14:sldId id="302"/>
            <p14:sldId id="304"/>
            <p14:sldId id="309"/>
          </p14:sldIdLst>
        </p14:section>
      </p14:sectionLst>
    </p:ext>
    <p:ext uri="{EFAFB233-063F-42B5-8137-9DF3F51BA10A}">
      <p15:sldGuideLst xmlns:p15="http://schemas.microsoft.com/office/powerpoint/2012/main">
        <p15:guide id="1" orient="horz" pos="2328" userDrawn="1">
          <p15:clr>
            <a:srgbClr val="A4A3A4"/>
          </p15:clr>
        </p15:guide>
        <p15:guide id="2" pos="2898" userDrawn="1">
          <p15:clr>
            <a:srgbClr val="A4A3A4"/>
          </p15:clr>
        </p15:guide>
        <p15:guide id="3" pos="5634" userDrawn="1">
          <p15:clr>
            <a:srgbClr val="A4A3A4"/>
          </p15:clr>
        </p15:guide>
        <p15:guide id="4" pos="108"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4C1FE-016D-4ECF-8419-5A2046F2F797}" v="97" dt="2019-07-25T06:50:00.5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871" autoAdjust="0"/>
  </p:normalViewPr>
  <p:slideViewPr>
    <p:cSldViewPr snapToGrid="0" showGuides="1">
      <p:cViewPr varScale="1">
        <p:scale>
          <a:sx n="54" d="100"/>
          <a:sy n="54" d="100"/>
        </p:scale>
        <p:origin x="1806" y="72"/>
      </p:cViewPr>
      <p:guideLst>
        <p:guide orient="horz" pos="2328"/>
        <p:guide pos="2898"/>
        <p:guide pos="5634"/>
        <p:guide pos="108"/>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2117F-BFBA-4F0F-BA3E-036EE7A5BF55}" type="doc">
      <dgm:prSet loTypeId="urn:microsoft.com/office/officeart/2009/3/layout/HorizontalOrganizationChart" loCatId="hierarchy" qsTypeId="urn:microsoft.com/office/officeart/2005/8/quickstyle/simple1" qsCatId="simple" csTypeId="urn:microsoft.com/office/officeart/2005/8/colors/colorful4" csCatId="colorful" phldr="1"/>
      <dgm:spPr/>
      <dgm:t>
        <a:bodyPr/>
        <a:lstStyle/>
        <a:p>
          <a:endParaRPr lang="vi-VN"/>
        </a:p>
      </dgm:t>
    </dgm:pt>
    <dgm:pt modelId="{D20DCCCC-93AA-422A-BD29-C0519183505A}">
      <dgm:prSet phldrT="[Text]"/>
      <dgm:spPr/>
      <dgm:t>
        <a:bodyPr/>
        <a:lstStyle/>
        <a:p>
          <a:r>
            <a:rPr lang="en-US"/>
            <a:t>Verify campaign</a:t>
          </a:r>
          <a:endParaRPr lang="vi-VN"/>
        </a:p>
      </dgm:t>
    </dgm:pt>
    <dgm:pt modelId="{70D2F379-5CE7-4A43-8AD3-7CC3F3DF4508}" type="parTrans" cxnId="{BAEABF90-B6D2-4416-9AA3-D9BE7B0606A7}">
      <dgm:prSet/>
      <dgm:spPr/>
      <dgm:t>
        <a:bodyPr/>
        <a:lstStyle/>
        <a:p>
          <a:endParaRPr lang="vi-VN"/>
        </a:p>
      </dgm:t>
    </dgm:pt>
    <dgm:pt modelId="{F005D76E-4A45-474A-9EE4-E297CEF7F482}" type="sibTrans" cxnId="{BAEABF90-B6D2-4416-9AA3-D9BE7B0606A7}">
      <dgm:prSet/>
      <dgm:spPr/>
      <dgm:t>
        <a:bodyPr/>
        <a:lstStyle/>
        <a:p>
          <a:endParaRPr lang="vi-VN"/>
        </a:p>
      </dgm:t>
    </dgm:pt>
    <dgm:pt modelId="{241B17DF-0AD2-42DB-945D-20B30C4FF8F0}">
      <dgm:prSet phldrT="[Text]"/>
      <dgm:spPr/>
      <dgm:t>
        <a:bodyPr/>
        <a:lstStyle/>
        <a:p>
          <a:r>
            <a:rPr lang="en-US"/>
            <a:t>Manual process</a:t>
          </a:r>
          <a:endParaRPr lang="vi-VN"/>
        </a:p>
      </dgm:t>
    </dgm:pt>
    <dgm:pt modelId="{2B992C34-16D6-42E1-A254-8727D7DD1E72}" type="parTrans" cxnId="{DA1173FE-21F2-492A-A223-91160392D258}">
      <dgm:prSet/>
      <dgm:spPr/>
      <dgm:t>
        <a:bodyPr/>
        <a:lstStyle/>
        <a:p>
          <a:endParaRPr lang="vi-VN"/>
        </a:p>
      </dgm:t>
    </dgm:pt>
    <dgm:pt modelId="{AEA3B7C3-D954-4ED8-A622-674E2843FAAC}" type="sibTrans" cxnId="{DA1173FE-21F2-492A-A223-91160392D258}">
      <dgm:prSet/>
      <dgm:spPr/>
      <dgm:t>
        <a:bodyPr/>
        <a:lstStyle/>
        <a:p>
          <a:endParaRPr lang="vi-VN"/>
        </a:p>
      </dgm:t>
    </dgm:pt>
    <dgm:pt modelId="{EE29D2A3-2DF1-4356-A902-A5CE03689978}">
      <dgm:prSet phldrT="[Text]"/>
      <dgm:spPr/>
      <dgm:t>
        <a:bodyPr/>
        <a:lstStyle/>
        <a:p>
          <a:r>
            <a:rPr lang="en-US"/>
            <a:t>Auto process</a:t>
          </a:r>
          <a:endParaRPr lang="vi-VN"/>
        </a:p>
      </dgm:t>
    </dgm:pt>
    <dgm:pt modelId="{765F5618-DD70-424F-B8B8-7006BD1E2585}" type="parTrans" cxnId="{6AFBDA7A-B172-4616-B14B-A758F59DF673}">
      <dgm:prSet/>
      <dgm:spPr/>
      <dgm:t>
        <a:bodyPr/>
        <a:lstStyle/>
        <a:p>
          <a:endParaRPr lang="vi-VN"/>
        </a:p>
      </dgm:t>
    </dgm:pt>
    <dgm:pt modelId="{5083418E-84A1-4E4F-A676-F8A4815D16D1}" type="sibTrans" cxnId="{6AFBDA7A-B172-4616-B14B-A758F59DF673}">
      <dgm:prSet/>
      <dgm:spPr/>
      <dgm:t>
        <a:bodyPr/>
        <a:lstStyle/>
        <a:p>
          <a:endParaRPr lang="vi-VN"/>
        </a:p>
      </dgm:t>
    </dgm:pt>
    <dgm:pt modelId="{2CC82FDE-8B5C-42EF-A3AF-75BDE712E627}">
      <dgm:prSet phldrT="[Text]"/>
      <dgm:spPr/>
      <dgm:t>
        <a:bodyPr/>
        <a:lstStyle/>
        <a:p>
          <a:r>
            <a:rPr lang="en-US"/>
            <a:t>Auto+manual</a:t>
          </a:r>
          <a:endParaRPr lang="vi-VN"/>
        </a:p>
      </dgm:t>
    </dgm:pt>
    <dgm:pt modelId="{CC3C2DF3-4262-4D45-B363-C38C8B752852}" type="parTrans" cxnId="{0A8F16C5-CD86-4117-8BDA-A96097AE446D}">
      <dgm:prSet/>
      <dgm:spPr/>
      <dgm:t>
        <a:bodyPr/>
        <a:lstStyle/>
        <a:p>
          <a:endParaRPr lang="vi-VN"/>
        </a:p>
      </dgm:t>
    </dgm:pt>
    <dgm:pt modelId="{8FDA34BD-DBDF-41A5-A70F-0A7954336059}" type="sibTrans" cxnId="{0A8F16C5-CD86-4117-8BDA-A96097AE446D}">
      <dgm:prSet/>
      <dgm:spPr/>
      <dgm:t>
        <a:bodyPr/>
        <a:lstStyle/>
        <a:p>
          <a:endParaRPr lang="vi-VN"/>
        </a:p>
      </dgm:t>
    </dgm:pt>
    <dgm:pt modelId="{6A20108D-EB79-4A44-B3BE-99F78254ACE1}" type="pres">
      <dgm:prSet presAssocID="{1F32117F-BFBA-4F0F-BA3E-036EE7A5BF55}" presName="hierChild1" presStyleCnt="0">
        <dgm:presLayoutVars>
          <dgm:orgChart val="1"/>
          <dgm:chPref val="1"/>
          <dgm:dir/>
          <dgm:animOne val="branch"/>
          <dgm:animLvl val="lvl"/>
          <dgm:resizeHandles/>
        </dgm:presLayoutVars>
      </dgm:prSet>
      <dgm:spPr/>
    </dgm:pt>
    <dgm:pt modelId="{E91EAD25-A766-49D5-AC69-CFA775697CAB}" type="pres">
      <dgm:prSet presAssocID="{D20DCCCC-93AA-422A-BD29-C0519183505A}" presName="hierRoot1" presStyleCnt="0">
        <dgm:presLayoutVars>
          <dgm:hierBranch val="init"/>
        </dgm:presLayoutVars>
      </dgm:prSet>
      <dgm:spPr/>
    </dgm:pt>
    <dgm:pt modelId="{0872751E-5E7B-4ADD-ADF4-15B82E70AE41}" type="pres">
      <dgm:prSet presAssocID="{D20DCCCC-93AA-422A-BD29-C0519183505A}" presName="rootComposite1" presStyleCnt="0"/>
      <dgm:spPr/>
    </dgm:pt>
    <dgm:pt modelId="{646B2DDB-57FF-46B7-B251-6AB5ECE20E4F}" type="pres">
      <dgm:prSet presAssocID="{D20DCCCC-93AA-422A-BD29-C0519183505A}" presName="rootText1" presStyleLbl="node0" presStyleIdx="0" presStyleCnt="1">
        <dgm:presLayoutVars>
          <dgm:chPref val="3"/>
        </dgm:presLayoutVars>
      </dgm:prSet>
      <dgm:spPr/>
    </dgm:pt>
    <dgm:pt modelId="{3BA0B483-1E99-4309-9AA0-04681E8FD846}" type="pres">
      <dgm:prSet presAssocID="{D20DCCCC-93AA-422A-BD29-C0519183505A}" presName="rootConnector1" presStyleLbl="node1" presStyleIdx="0" presStyleCnt="0"/>
      <dgm:spPr/>
    </dgm:pt>
    <dgm:pt modelId="{E0D7A1E5-D467-4F9F-A02F-2CB6B9A1B2FD}" type="pres">
      <dgm:prSet presAssocID="{D20DCCCC-93AA-422A-BD29-C0519183505A}" presName="hierChild2" presStyleCnt="0"/>
      <dgm:spPr/>
    </dgm:pt>
    <dgm:pt modelId="{21D29CCE-C9D1-453F-82B5-AC46818A62AA}" type="pres">
      <dgm:prSet presAssocID="{2B992C34-16D6-42E1-A254-8727D7DD1E72}" presName="Name64" presStyleLbl="parChTrans1D2" presStyleIdx="0" presStyleCnt="3"/>
      <dgm:spPr/>
    </dgm:pt>
    <dgm:pt modelId="{4B08A313-30E4-47D9-BA0D-D5C3F3D334E8}" type="pres">
      <dgm:prSet presAssocID="{241B17DF-0AD2-42DB-945D-20B30C4FF8F0}" presName="hierRoot2" presStyleCnt="0">
        <dgm:presLayoutVars>
          <dgm:hierBranch val="init"/>
        </dgm:presLayoutVars>
      </dgm:prSet>
      <dgm:spPr/>
    </dgm:pt>
    <dgm:pt modelId="{B2206310-6FE9-4987-9531-50C95D1B08AD}" type="pres">
      <dgm:prSet presAssocID="{241B17DF-0AD2-42DB-945D-20B30C4FF8F0}" presName="rootComposite" presStyleCnt="0"/>
      <dgm:spPr/>
    </dgm:pt>
    <dgm:pt modelId="{AD05391D-53F8-4C2C-9D25-8BDCF344EBC5}" type="pres">
      <dgm:prSet presAssocID="{241B17DF-0AD2-42DB-945D-20B30C4FF8F0}" presName="rootText" presStyleLbl="node2" presStyleIdx="0" presStyleCnt="3">
        <dgm:presLayoutVars>
          <dgm:chPref val="3"/>
        </dgm:presLayoutVars>
      </dgm:prSet>
      <dgm:spPr/>
    </dgm:pt>
    <dgm:pt modelId="{AD4D88A4-C7C8-43A8-8419-7F9D35A5DB79}" type="pres">
      <dgm:prSet presAssocID="{241B17DF-0AD2-42DB-945D-20B30C4FF8F0}" presName="rootConnector" presStyleLbl="node2" presStyleIdx="0" presStyleCnt="3"/>
      <dgm:spPr/>
    </dgm:pt>
    <dgm:pt modelId="{2C388511-57BB-4E5D-8380-4BA44EE532B7}" type="pres">
      <dgm:prSet presAssocID="{241B17DF-0AD2-42DB-945D-20B30C4FF8F0}" presName="hierChild4" presStyleCnt="0"/>
      <dgm:spPr/>
    </dgm:pt>
    <dgm:pt modelId="{B750B485-A371-4C69-A1E4-58254AAAB1A8}" type="pres">
      <dgm:prSet presAssocID="{241B17DF-0AD2-42DB-945D-20B30C4FF8F0}" presName="hierChild5" presStyleCnt="0"/>
      <dgm:spPr/>
    </dgm:pt>
    <dgm:pt modelId="{4291328C-C0F5-4D09-BA98-421E3B81AE37}" type="pres">
      <dgm:prSet presAssocID="{765F5618-DD70-424F-B8B8-7006BD1E2585}" presName="Name64" presStyleLbl="parChTrans1D2" presStyleIdx="1" presStyleCnt="3"/>
      <dgm:spPr/>
    </dgm:pt>
    <dgm:pt modelId="{98DA00AE-5DB0-4C01-A067-518E16FDB362}" type="pres">
      <dgm:prSet presAssocID="{EE29D2A3-2DF1-4356-A902-A5CE03689978}" presName="hierRoot2" presStyleCnt="0">
        <dgm:presLayoutVars>
          <dgm:hierBranch val="init"/>
        </dgm:presLayoutVars>
      </dgm:prSet>
      <dgm:spPr/>
    </dgm:pt>
    <dgm:pt modelId="{D8E42E6B-A2D2-4BA0-9C71-7853B234F1A5}" type="pres">
      <dgm:prSet presAssocID="{EE29D2A3-2DF1-4356-A902-A5CE03689978}" presName="rootComposite" presStyleCnt="0"/>
      <dgm:spPr/>
    </dgm:pt>
    <dgm:pt modelId="{9949C938-8DB4-4777-AE81-C56057CEF05F}" type="pres">
      <dgm:prSet presAssocID="{EE29D2A3-2DF1-4356-A902-A5CE03689978}" presName="rootText" presStyleLbl="node2" presStyleIdx="1" presStyleCnt="3">
        <dgm:presLayoutVars>
          <dgm:chPref val="3"/>
        </dgm:presLayoutVars>
      </dgm:prSet>
      <dgm:spPr/>
    </dgm:pt>
    <dgm:pt modelId="{7D42BCD0-E741-4254-AE61-37EAAC75742D}" type="pres">
      <dgm:prSet presAssocID="{EE29D2A3-2DF1-4356-A902-A5CE03689978}" presName="rootConnector" presStyleLbl="node2" presStyleIdx="1" presStyleCnt="3"/>
      <dgm:spPr/>
    </dgm:pt>
    <dgm:pt modelId="{7B026A43-9D2B-4E6F-9EBC-8E5BE9060C46}" type="pres">
      <dgm:prSet presAssocID="{EE29D2A3-2DF1-4356-A902-A5CE03689978}" presName="hierChild4" presStyleCnt="0"/>
      <dgm:spPr/>
    </dgm:pt>
    <dgm:pt modelId="{91CD52A8-AFF8-4799-B92B-E0D3E9CCB399}" type="pres">
      <dgm:prSet presAssocID="{EE29D2A3-2DF1-4356-A902-A5CE03689978}" presName="hierChild5" presStyleCnt="0"/>
      <dgm:spPr/>
    </dgm:pt>
    <dgm:pt modelId="{7285078C-8B92-41AC-ACEF-00A29408FBD0}" type="pres">
      <dgm:prSet presAssocID="{CC3C2DF3-4262-4D45-B363-C38C8B752852}" presName="Name64" presStyleLbl="parChTrans1D2" presStyleIdx="2" presStyleCnt="3"/>
      <dgm:spPr/>
    </dgm:pt>
    <dgm:pt modelId="{D2B6D09B-DC2D-4758-A113-EBE575365F6C}" type="pres">
      <dgm:prSet presAssocID="{2CC82FDE-8B5C-42EF-A3AF-75BDE712E627}" presName="hierRoot2" presStyleCnt="0">
        <dgm:presLayoutVars>
          <dgm:hierBranch val="init"/>
        </dgm:presLayoutVars>
      </dgm:prSet>
      <dgm:spPr/>
    </dgm:pt>
    <dgm:pt modelId="{2A675607-BA9F-42A8-8356-A1D689088473}" type="pres">
      <dgm:prSet presAssocID="{2CC82FDE-8B5C-42EF-A3AF-75BDE712E627}" presName="rootComposite" presStyleCnt="0"/>
      <dgm:spPr/>
    </dgm:pt>
    <dgm:pt modelId="{6945E246-05F8-4788-A394-59480741283F}" type="pres">
      <dgm:prSet presAssocID="{2CC82FDE-8B5C-42EF-A3AF-75BDE712E627}" presName="rootText" presStyleLbl="node2" presStyleIdx="2" presStyleCnt="3">
        <dgm:presLayoutVars>
          <dgm:chPref val="3"/>
        </dgm:presLayoutVars>
      </dgm:prSet>
      <dgm:spPr/>
    </dgm:pt>
    <dgm:pt modelId="{36F35EB4-F9D8-4E44-BE1E-2F4E6D57D260}" type="pres">
      <dgm:prSet presAssocID="{2CC82FDE-8B5C-42EF-A3AF-75BDE712E627}" presName="rootConnector" presStyleLbl="node2" presStyleIdx="2" presStyleCnt="3"/>
      <dgm:spPr/>
    </dgm:pt>
    <dgm:pt modelId="{C3239196-FD08-4387-9078-8510BD0A7CD5}" type="pres">
      <dgm:prSet presAssocID="{2CC82FDE-8B5C-42EF-A3AF-75BDE712E627}" presName="hierChild4" presStyleCnt="0"/>
      <dgm:spPr/>
    </dgm:pt>
    <dgm:pt modelId="{E83DC099-574B-4645-B0C0-B63C3F5C014B}" type="pres">
      <dgm:prSet presAssocID="{2CC82FDE-8B5C-42EF-A3AF-75BDE712E627}" presName="hierChild5" presStyleCnt="0"/>
      <dgm:spPr/>
    </dgm:pt>
    <dgm:pt modelId="{AA07DB7B-8878-4E8B-AA5A-9B4AF27076B0}" type="pres">
      <dgm:prSet presAssocID="{D20DCCCC-93AA-422A-BD29-C0519183505A}" presName="hierChild3" presStyleCnt="0"/>
      <dgm:spPr/>
    </dgm:pt>
  </dgm:ptLst>
  <dgm:cxnLst>
    <dgm:cxn modelId="{C1502C05-0F40-441E-84A1-C1F6C3D93E63}" type="presOf" srcId="{2CC82FDE-8B5C-42EF-A3AF-75BDE712E627}" destId="{6945E246-05F8-4788-A394-59480741283F}" srcOrd="0" destOrd="0" presId="urn:microsoft.com/office/officeart/2009/3/layout/HorizontalOrganizationChart"/>
    <dgm:cxn modelId="{ED873A15-71DC-45B7-B577-D3BF645B086A}" type="presOf" srcId="{2B992C34-16D6-42E1-A254-8727D7DD1E72}" destId="{21D29CCE-C9D1-453F-82B5-AC46818A62AA}" srcOrd="0" destOrd="0" presId="urn:microsoft.com/office/officeart/2009/3/layout/HorizontalOrganizationChart"/>
    <dgm:cxn modelId="{EB0CE231-E1E9-4DE1-B6D9-0F7798160356}" type="presOf" srcId="{D20DCCCC-93AA-422A-BD29-C0519183505A}" destId="{646B2DDB-57FF-46B7-B251-6AB5ECE20E4F}" srcOrd="0" destOrd="0" presId="urn:microsoft.com/office/officeart/2009/3/layout/HorizontalOrganizationChart"/>
    <dgm:cxn modelId="{7DBD9A45-6D1B-4C94-95CC-F3E50ED8BD87}" type="presOf" srcId="{1F32117F-BFBA-4F0F-BA3E-036EE7A5BF55}" destId="{6A20108D-EB79-4A44-B3BE-99F78254ACE1}" srcOrd="0" destOrd="0" presId="urn:microsoft.com/office/officeart/2009/3/layout/HorizontalOrganizationChart"/>
    <dgm:cxn modelId="{5ABB5B69-5D58-45FE-B4CD-9974FDDDD565}" type="presOf" srcId="{765F5618-DD70-424F-B8B8-7006BD1E2585}" destId="{4291328C-C0F5-4D09-BA98-421E3B81AE37}" srcOrd="0" destOrd="0" presId="urn:microsoft.com/office/officeart/2009/3/layout/HorizontalOrganizationChart"/>
    <dgm:cxn modelId="{2DD2634C-89C9-4C5B-AECC-D9CA5042427F}" type="presOf" srcId="{EE29D2A3-2DF1-4356-A902-A5CE03689978}" destId="{7D42BCD0-E741-4254-AE61-37EAAC75742D}" srcOrd="1" destOrd="0" presId="urn:microsoft.com/office/officeart/2009/3/layout/HorizontalOrganizationChart"/>
    <dgm:cxn modelId="{E541AD70-45BB-48BF-A87F-11DD476B73EF}" type="presOf" srcId="{2CC82FDE-8B5C-42EF-A3AF-75BDE712E627}" destId="{36F35EB4-F9D8-4E44-BE1E-2F4E6D57D260}" srcOrd="1" destOrd="0" presId="urn:microsoft.com/office/officeart/2009/3/layout/HorizontalOrganizationChart"/>
    <dgm:cxn modelId="{7E294C54-CA78-4505-BE2D-D9853FA30BD0}" type="presOf" srcId="{CC3C2DF3-4262-4D45-B363-C38C8B752852}" destId="{7285078C-8B92-41AC-ACEF-00A29408FBD0}" srcOrd="0" destOrd="0" presId="urn:microsoft.com/office/officeart/2009/3/layout/HorizontalOrganizationChart"/>
    <dgm:cxn modelId="{6AFBDA7A-B172-4616-B14B-A758F59DF673}" srcId="{D20DCCCC-93AA-422A-BD29-C0519183505A}" destId="{EE29D2A3-2DF1-4356-A902-A5CE03689978}" srcOrd="1" destOrd="0" parTransId="{765F5618-DD70-424F-B8B8-7006BD1E2585}" sibTransId="{5083418E-84A1-4E4F-A676-F8A4815D16D1}"/>
    <dgm:cxn modelId="{BAEABF90-B6D2-4416-9AA3-D9BE7B0606A7}" srcId="{1F32117F-BFBA-4F0F-BA3E-036EE7A5BF55}" destId="{D20DCCCC-93AA-422A-BD29-C0519183505A}" srcOrd="0" destOrd="0" parTransId="{70D2F379-5CE7-4A43-8AD3-7CC3F3DF4508}" sibTransId="{F005D76E-4A45-474A-9EE4-E297CEF7F482}"/>
    <dgm:cxn modelId="{83572095-5840-4ED3-81EF-E7A9E9DA6E58}" type="presOf" srcId="{241B17DF-0AD2-42DB-945D-20B30C4FF8F0}" destId="{AD4D88A4-C7C8-43A8-8419-7F9D35A5DB79}" srcOrd="1" destOrd="0" presId="urn:microsoft.com/office/officeart/2009/3/layout/HorizontalOrganizationChart"/>
    <dgm:cxn modelId="{09D1E4AD-72D7-4CC6-ABA8-8265763B3C63}" type="presOf" srcId="{241B17DF-0AD2-42DB-945D-20B30C4FF8F0}" destId="{AD05391D-53F8-4C2C-9D25-8BDCF344EBC5}" srcOrd="0" destOrd="0" presId="urn:microsoft.com/office/officeart/2009/3/layout/HorizontalOrganizationChart"/>
    <dgm:cxn modelId="{0A8F16C5-CD86-4117-8BDA-A96097AE446D}" srcId="{D20DCCCC-93AA-422A-BD29-C0519183505A}" destId="{2CC82FDE-8B5C-42EF-A3AF-75BDE712E627}" srcOrd="2" destOrd="0" parTransId="{CC3C2DF3-4262-4D45-B363-C38C8B752852}" sibTransId="{8FDA34BD-DBDF-41A5-A70F-0A7954336059}"/>
    <dgm:cxn modelId="{7142CDE8-3899-4195-AE2E-47203FD1F9D0}" type="presOf" srcId="{EE29D2A3-2DF1-4356-A902-A5CE03689978}" destId="{9949C938-8DB4-4777-AE81-C56057CEF05F}" srcOrd="0" destOrd="0" presId="urn:microsoft.com/office/officeart/2009/3/layout/HorizontalOrganizationChart"/>
    <dgm:cxn modelId="{B57AD3F2-4FDB-4E39-911C-EB76CB7D6955}" type="presOf" srcId="{D20DCCCC-93AA-422A-BD29-C0519183505A}" destId="{3BA0B483-1E99-4309-9AA0-04681E8FD846}" srcOrd="1" destOrd="0" presId="urn:microsoft.com/office/officeart/2009/3/layout/HorizontalOrganizationChart"/>
    <dgm:cxn modelId="{DA1173FE-21F2-492A-A223-91160392D258}" srcId="{D20DCCCC-93AA-422A-BD29-C0519183505A}" destId="{241B17DF-0AD2-42DB-945D-20B30C4FF8F0}" srcOrd="0" destOrd="0" parTransId="{2B992C34-16D6-42E1-A254-8727D7DD1E72}" sibTransId="{AEA3B7C3-D954-4ED8-A622-674E2843FAAC}"/>
    <dgm:cxn modelId="{D8F41AC4-27F4-4306-993D-85B26E02DD1C}" type="presParOf" srcId="{6A20108D-EB79-4A44-B3BE-99F78254ACE1}" destId="{E91EAD25-A766-49D5-AC69-CFA775697CAB}" srcOrd="0" destOrd="0" presId="urn:microsoft.com/office/officeart/2009/3/layout/HorizontalOrganizationChart"/>
    <dgm:cxn modelId="{1AF4A153-DDA3-4697-BB6C-234B24A0F64C}" type="presParOf" srcId="{E91EAD25-A766-49D5-AC69-CFA775697CAB}" destId="{0872751E-5E7B-4ADD-ADF4-15B82E70AE41}" srcOrd="0" destOrd="0" presId="urn:microsoft.com/office/officeart/2009/3/layout/HorizontalOrganizationChart"/>
    <dgm:cxn modelId="{59AAF6AC-D2A8-4A1E-ADE6-987534C8E9D4}" type="presParOf" srcId="{0872751E-5E7B-4ADD-ADF4-15B82E70AE41}" destId="{646B2DDB-57FF-46B7-B251-6AB5ECE20E4F}" srcOrd="0" destOrd="0" presId="urn:microsoft.com/office/officeart/2009/3/layout/HorizontalOrganizationChart"/>
    <dgm:cxn modelId="{AEB06DA9-11B7-4104-9649-887147DB3889}" type="presParOf" srcId="{0872751E-5E7B-4ADD-ADF4-15B82E70AE41}" destId="{3BA0B483-1E99-4309-9AA0-04681E8FD846}" srcOrd="1" destOrd="0" presId="urn:microsoft.com/office/officeart/2009/3/layout/HorizontalOrganizationChart"/>
    <dgm:cxn modelId="{34A446A8-B748-4C1B-B6D0-6365DE80C965}" type="presParOf" srcId="{E91EAD25-A766-49D5-AC69-CFA775697CAB}" destId="{E0D7A1E5-D467-4F9F-A02F-2CB6B9A1B2FD}" srcOrd="1" destOrd="0" presId="urn:microsoft.com/office/officeart/2009/3/layout/HorizontalOrganizationChart"/>
    <dgm:cxn modelId="{4EE5B1B3-564A-4C8D-8C00-6C4CBB55D971}" type="presParOf" srcId="{E0D7A1E5-D467-4F9F-A02F-2CB6B9A1B2FD}" destId="{21D29CCE-C9D1-453F-82B5-AC46818A62AA}" srcOrd="0" destOrd="0" presId="urn:microsoft.com/office/officeart/2009/3/layout/HorizontalOrganizationChart"/>
    <dgm:cxn modelId="{5AA77E3F-4D8C-4A92-8F8B-4C98C0BA4735}" type="presParOf" srcId="{E0D7A1E5-D467-4F9F-A02F-2CB6B9A1B2FD}" destId="{4B08A313-30E4-47D9-BA0D-D5C3F3D334E8}" srcOrd="1" destOrd="0" presId="urn:microsoft.com/office/officeart/2009/3/layout/HorizontalOrganizationChart"/>
    <dgm:cxn modelId="{32747ED8-5AA5-4136-999B-5F79668D3126}" type="presParOf" srcId="{4B08A313-30E4-47D9-BA0D-D5C3F3D334E8}" destId="{B2206310-6FE9-4987-9531-50C95D1B08AD}" srcOrd="0" destOrd="0" presId="urn:microsoft.com/office/officeart/2009/3/layout/HorizontalOrganizationChart"/>
    <dgm:cxn modelId="{CAF4D74A-EB18-4293-B60B-627F321BB2EB}" type="presParOf" srcId="{B2206310-6FE9-4987-9531-50C95D1B08AD}" destId="{AD05391D-53F8-4C2C-9D25-8BDCF344EBC5}" srcOrd="0" destOrd="0" presId="urn:microsoft.com/office/officeart/2009/3/layout/HorizontalOrganizationChart"/>
    <dgm:cxn modelId="{9630BAA2-5471-4749-8FF1-CC3AFD461BAF}" type="presParOf" srcId="{B2206310-6FE9-4987-9531-50C95D1B08AD}" destId="{AD4D88A4-C7C8-43A8-8419-7F9D35A5DB79}" srcOrd="1" destOrd="0" presId="urn:microsoft.com/office/officeart/2009/3/layout/HorizontalOrganizationChart"/>
    <dgm:cxn modelId="{5664318C-B7DE-4EFF-8742-9A5597643B0D}" type="presParOf" srcId="{4B08A313-30E4-47D9-BA0D-D5C3F3D334E8}" destId="{2C388511-57BB-4E5D-8380-4BA44EE532B7}" srcOrd="1" destOrd="0" presId="urn:microsoft.com/office/officeart/2009/3/layout/HorizontalOrganizationChart"/>
    <dgm:cxn modelId="{9417A402-5B7A-4299-A7F1-89A5B7A03D72}" type="presParOf" srcId="{4B08A313-30E4-47D9-BA0D-D5C3F3D334E8}" destId="{B750B485-A371-4C69-A1E4-58254AAAB1A8}" srcOrd="2" destOrd="0" presId="urn:microsoft.com/office/officeart/2009/3/layout/HorizontalOrganizationChart"/>
    <dgm:cxn modelId="{D8A44FD2-A01C-4A9A-820A-86E570D8EAB3}" type="presParOf" srcId="{E0D7A1E5-D467-4F9F-A02F-2CB6B9A1B2FD}" destId="{4291328C-C0F5-4D09-BA98-421E3B81AE37}" srcOrd="2" destOrd="0" presId="urn:microsoft.com/office/officeart/2009/3/layout/HorizontalOrganizationChart"/>
    <dgm:cxn modelId="{9A1ABACF-6F47-4716-B21F-7AA15167242B}" type="presParOf" srcId="{E0D7A1E5-D467-4F9F-A02F-2CB6B9A1B2FD}" destId="{98DA00AE-5DB0-4C01-A067-518E16FDB362}" srcOrd="3" destOrd="0" presId="urn:microsoft.com/office/officeart/2009/3/layout/HorizontalOrganizationChart"/>
    <dgm:cxn modelId="{069697A9-9A26-42BE-8881-80DD6AB39B75}" type="presParOf" srcId="{98DA00AE-5DB0-4C01-A067-518E16FDB362}" destId="{D8E42E6B-A2D2-4BA0-9C71-7853B234F1A5}" srcOrd="0" destOrd="0" presId="urn:microsoft.com/office/officeart/2009/3/layout/HorizontalOrganizationChart"/>
    <dgm:cxn modelId="{17908163-B501-4412-A98B-01970B5CC59D}" type="presParOf" srcId="{D8E42E6B-A2D2-4BA0-9C71-7853B234F1A5}" destId="{9949C938-8DB4-4777-AE81-C56057CEF05F}" srcOrd="0" destOrd="0" presId="urn:microsoft.com/office/officeart/2009/3/layout/HorizontalOrganizationChart"/>
    <dgm:cxn modelId="{EC546DCA-DC72-40AA-BCAC-19C7F28F71FB}" type="presParOf" srcId="{D8E42E6B-A2D2-4BA0-9C71-7853B234F1A5}" destId="{7D42BCD0-E741-4254-AE61-37EAAC75742D}" srcOrd="1" destOrd="0" presId="urn:microsoft.com/office/officeart/2009/3/layout/HorizontalOrganizationChart"/>
    <dgm:cxn modelId="{780A0EA1-DDBD-42C4-8B9A-7806D3A07AF0}" type="presParOf" srcId="{98DA00AE-5DB0-4C01-A067-518E16FDB362}" destId="{7B026A43-9D2B-4E6F-9EBC-8E5BE9060C46}" srcOrd="1" destOrd="0" presId="urn:microsoft.com/office/officeart/2009/3/layout/HorizontalOrganizationChart"/>
    <dgm:cxn modelId="{BFDB16DB-6481-4ECF-A969-E587764EE078}" type="presParOf" srcId="{98DA00AE-5DB0-4C01-A067-518E16FDB362}" destId="{91CD52A8-AFF8-4799-B92B-E0D3E9CCB399}" srcOrd="2" destOrd="0" presId="urn:microsoft.com/office/officeart/2009/3/layout/HorizontalOrganizationChart"/>
    <dgm:cxn modelId="{023E099F-50F6-4187-A088-133C9F77737A}" type="presParOf" srcId="{E0D7A1E5-D467-4F9F-A02F-2CB6B9A1B2FD}" destId="{7285078C-8B92-41AC-ACEF-00A29408FBD0}" srcOrd="4" destOrd="0" presId="urn:microsoft.com/office/officeart/2009/3/layout/HorizontalOrganizationChart"/>
    <dgm:cxn modelId="{E36F12B6-9148-482D-B463-F54561DD60BE}" type="presParOf" srcId="{E0D7A1E5-D467-4F9F-A02F-2CB6B9A1B2FD}" destId="{D2B6D09B-DC2D-4758-A113-EBE575365F6C}" srcOrd="5" destOrd="0" presId="urn:microsoft.com/office/officeart/2009/3/layout/HorizontalOrganizationChart"/>
    <dgm:cxn modelId="{F9BF4012-016B-4CD5-AE43-E8821C1A5FD5}" type="presParOf" srcId="{D2B6D09B-DC2D-4758-A113-EBE575365F6C}" destId="{2A675607-BA9F-42A8-8356-A1D689088473}" srcOrd="0" destOrd="0" presId="urn:microsoft.com/office/officeart/2009/3/layout/HorizontalOrganizationChart"/>
    <dgm:cxn modelId="{77CB1673-D63F-45CC-880E-42EE21F574A6}" type="presParOf" srcId="{2A675607-BA9F-42A8-8356-A1D689088473}" destId="{6945E246-05F8-4788-A394-59480741283F}" srcOrd="0" destOrd="0" presId="urn:microsoft.com/office/officeart/2009/3/layout/HorizontalOrganizationChart"/>
    <dgm:cxn modelId="{08072432-487B-480E-AB6B-7F841D291C42}" type="presParOf" srcId="{2A675607-BA9F-42A8-8356-A1D689088473}" destId="{36F35EB4-F9D8-4E44-BE1E-2F4E6D57D260}" srcOrd="1" destOrd="0" presId="urn:microsoft.com/office/officeart/2009/3/layout/HorizontalOrganizationChart"/>
    <dgm:cxn modelId="{A349B133-DE3D-4A25-8794-B326D10CAC20}" type="presParOf" srcId="{D2B6D09B-DC2D-4758-A113-EBE575365F6C}" destId="{C3239196-FD08-4387-9078-8510BD0A7CD5}" srcOrd="1" destOrd="0" presId="urn:microsoft.com/office/officeart/2009/3/layout/HorizontalOrganizationChart"/>
    <dgm:cxn modelId="{AA8D0A6B-4D28-4474-AE75-8CB563EB7C4B}" type="presParOf" srcId="{D2B6D09B-DC2D-4758-A113-EBE575365F6C}" destId="{E83DC099-574B-4645-B0C0-B63C3F5C014B}" srcOrd="2" destOrd="0" presId="urn:microsoft.com/office/officeart/2009/3/layout/HorizontalOrganizationChart"/>
    <dgm:cxn modelId="{C0EAEF73-0904-4C59-AE3C-C0C78BC22AE6}" type="presParOf" srcId="{E91EAD25-A766-49D5-AC69-CFA775697CAB}" destId="{AA07DB7B-8878-4E8B-AA5A-9B4AF27076B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5078C-8B92-41AC-ACEF-00A29408FBD0}">
      <dsp:nvSpPr>
        <dsp:cNvPr id="0" name=""/>
        <dsp:cNvSpPr/>
      </dsp:nvSpPr>
      <dsp:spPr>
        <a:xfrm>
          <a:off x="2945572" y="1967625"/>
          <a:ext cx="588481" cy="1265235"/>
        </a:xfrm>
        <a:custGeom>
          <a:avLst/>
          <a:gdLst/>
          <a:ahLst/>
          <a:cxnLst/>
          <a:rect l="0" t="0" r="0" b="0"/>
          <a:pathLst>
            <a:path>
              <a:moveTo>
                <a:pt x="0" y="0"/>
              </a:moveTo>
              <a:lnTo>
                <a:pt x="294240" y="0"/>
              </a:lnTo>
              <a:lnTo>
                <a:pt x="294240" y="1265235"/>
              </a:lnTo>
              <a:lnTo>
                <a:pt x="588481" y="126523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91328C-C0F5-4D09-BA98-421E3B81AE37}">
      <dsp:nvSpPr>
        <dsp:cNvPr id="0" name=""/>
        <dsp:cNvSpPr/>
      </dsp:nvSpPr>
      <dsp:spPr>
        <a:xfrm>
          <a:off x="2945572" y="1921905"/>
          <a:ext cx="588481" cy="91440"/>
        </a:xfrm>
        <a:custGeom>
          <a:avLst/>
          <a:gdLst/>
          <a:ahLst/>
          <a:cxnLst/>
          <a:rect l="0" t="0" r="0" b="0"/>
          <a:pathLst>
            <a:path>
              <a:moveTo>
                <a:pt x="0" y="45720"/>
              </a:moveTo>
              <a:lnTo>
                <a:pt x="588481"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29CCE-C9D1-453F-82B5-AC46818A62AA}">
      <dsp:nvSpPr>
        <dsp:cNvPr id="0" name=""/>
        <dsp:cNvSpPr/>
      </dsp:nvSpPr>
      <dsp:spPr>
        <a:xfrm>
          <a:off x="2945572" y="702389"/>
          <a:ext cx="588481" cy="1265235"/>
        </a:xfrm>
        <a:custGeom>
          <a:avLst/>
          <a:gdLst/>
          <a:ahLst/>
          <a:cxnLst/>
          <a:rect l="0" t="0" r="0" b="0"/>
          <a:pathLst>
            <a:path>
              <a:moveTo>
                <a:pt x="0" y="1265235"/>
              </a:moveTo>
              <a:lnTo>
                <a:pt x="294240" y="1265235"/>
              </a:lnTo>
              <a:lnTo>
                <a:pt x="294240" y="0"/>
              </a:lnTo>
              <a:lnTo>
                <a:pt x="588481"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6B2DDB-57FF-46B7-B251-6AB5ECE20E4F}">
      <dsp:nvSpPr>
        <dsp:cNvPr id="0" name=""/>
        <dsp:cNvSpPr/>
      </dsp:nvSpPr>
      <dsp:spPr>
        <a:xfrm>
          <a:off x="3163" y="1518907"/>
          <a:ext cx="2942408" cy="8974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Verify campaign</a:t>
          </a:r>
          <a:endParaRPr lang="vi-VN" sz="3400" kern="1200"/>
        </a:p>
      </dsp:txBody>
      <dsp:txXfrm>
        <a:off x="3163" y="1518907"/>
        <a:ext cx="2942408" cy="897434"/>
      </dsp:txXfrm>
    </dsp:sp>
    <dsp:sp modelId="{AD05391D-53F8-4C2C-9D25-8BDCF344EBC5}">
      <dsp:nvSpPr>
        <dsp:cNvPr id="0" name=""/>
        <dsp:cNvSpPr/>
      </dsp:nvSpPr>
      <dsp:spPr>
        <a:xfrm>
          <a:off x="3534054" y="253671"/>
          <a:ext cx="2942408" cy="8974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Manual process</a:t>
          </a:r>
          <a:endParaRPr lang="vi-VN" sz="3400" kern="1200"/>
        </a:p>
      </dsp:txBody>
      <dsp:txXfrm>
        <a:off x="3534054" y="253671"/>
        <a:ext cx="2942408" cy="897434"/>
      </dsp:txXfrm>
    </dsp:sp>
    <dsp:sp modelId="{9949C938-8DB4-4777-AE81-C56057CEF05F}">
      <dsp:nvSpPr>
        <dsp:cNvPr id="0" name=""/>
        <dsp:cNvSpPr/>
      </dsp:nvSpPr>
      <dsp:spPr>
        <a:xfrm>
          <a:off x="3534054" y="1518907"/>
          <a:ext cx="2942408" cy="8974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Auto process</a:t>
          </a:r>
          <a:endParaRPr lang="vi-VN" sz="3400" kern="1200"/>
        </a:p>
      </dsp:txBody>
      <dsp:txXfrm>
        <a:off x="3534054" y="1518907"/>
        <a:ext cx="2942408" cy="897434"/>
      </dsp:txXfrm>
    </dsp:sp>
    <dsp:sp modelId="{6945E246-05F8-4788-A394-59480741283F}">
      <dsp:nvSpPr>
        <dsp:cNvPr id="0" name=""/>
        <dsp:cNvSpPr/>
      </dsp:nvSpPr>
      <dsp:spPr>
        <a:xfrm>
          <a:off x="3534054" y="2784143"/>
          <a:ext cx="2942408" cy="8974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Auto+manual</a:t>
          </a:r>
          <a:endParaRPr lang="vi-VN" sz="3400" kern="1200"/>
        </a:p>
      </dsp:txBody>
      <dsp:txXfrm>
        <a:off x="3534054" y="2784143"/>
        <a:ext cx="2942408" cy="89743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25-Jul-19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only present new things. What was presented, I would like to ignore.</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690580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presentation is devided into 3 parts.</a:t>
            </a:r>
          </a:p>
          <a:p>
            <a:r>
              <a:rPr lang="en-US"/>
              <a:t>First one, i will talk about improve front-end. After that, i will talk about idea for disbursement and add more description function. Finally, i will talk my next work.</a:t>
            </a:r>
          </a:p>
          <a:p>
            <a:r>
              <a:rPr lang="en-US"/>
              <a:t>Let’s get started.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50751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idea is the frontend is just a layer which makes the interaction with DAppChains easier, instead of the user send requests directly to the blockchain, the web interface will create a gentle and elegant layer above.</a:t>
            </a:r>
          </a:p>
          <a:p>
            <a:r>
              <a:rPr lang="en-US" sz="1200" b="0" i="0" kern="1200">
                <a:solidFill>
                  <a:schemeClr val="tx1"/>
                </a:solidFill>
                <a:effectLst/>
                <a:latin typeface="+mn-lt"/>
                <a:ea typeface="+mn-ea"/>
                <a:cs typeface="+mn-cs"/>
              </a:rPr>
              <a:t>Before that, I used plain js, it was difficult to expand and the speed was slow. And it also makes it difficult to debug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React combined with Truffle box, it integrates very well.</a:t>
            </a:r>
          </a:p>
          <a:p>
            <a:r>
              <a:rPr lang="en-US" sz="1200" b="0" i="0" kern="1200">
                <a:solidFill>
                  <a:schemeClr val="tx1"/>
                </a:solidFill>
                <a:effectLst/>
                <a:latin typeface="+mn-lt"/>
                <a:ea typeface="+mn-ea"/>
                <a:cs typeface="+mn-cs"/>
              </a:rPr>
              <a:t>I comportable with React.</a:t>
            </a:r>
          </a:p>
          <a:p>
            <a:r>
              <a:rPr lang="en-US" sz="1200" b="0" i="0" kern="1200">
                <a:solidFill>
                  <a:schemeClr val="tx1"/>
                </a:solidFill>
                <a:effectLst/>
                <a:latin typeface="+mn-lt"/>
                <a:ea typeface="+mn-ea"/>
                <a:cs typeface="+mn-cs"/>
              </a:rPr>
              <a:t>I also improve demo with add some small function as: handle transaction and </a:t>
            </a:r>
            <a:r>
              <a:rPr lang="en-US"/>
              <a:t>I have added waiting effects to improve user experience on my app.</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399588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disbursement will be divided into several stages.</a:t>
            </a:r>
          </a:p>
          <a:p>
            <a:r>
              <a:rPr lang="en-US"/>
              <a:t>Disbursing according to the project schedule after the fundraising campaign is successful, the project owner cannot withdraw all the money in one time. (If there is a project that needs the full amount at a time, the campaign will have the option to withdraw the entire amount in one time)</a:t>
            </a:r>
          </a:p>
          <a:p>
            <a:r>
              <a:rPr lang="en-US"/>
              <a:t>The goal of disbursement according to schedule: increase the rights of backers. Backers force project creators to report project progress, to avoid misuse of the project creator's money.</a:t>
            </a:r>
          </a:p>
          <a:p>
            <a:r>
              <a:rPr lang="en-US"/>
              <a:t>The total amount of capital raised will be disbursed in stages.</a:t>
            </a:r>
          </a:p>
          <a:p>
            <a:r>
              <a:rPr lang="en-US"/>
              <a:t>At each stage, the project owner wants to withdraw the money and must create a vote. Backers will decide whether or not the project creator has the right to withdraw money.</a:t>
            </a:r>
          </a:p>
          <a:p>
            <a:r>
              <a:rPr lang="en-US"/>
              <a:t>The number of stages divided can be suggested by the experts council. Consensus rates are fixed or flexible. In the case of flexibility, the withdrawn amount will be based on the number of consent votes</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38645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creator must write for project plan clearly.</a:t>
            </a:r>
          </a:p>
          <a:p>
            <a:r>
              <a:rPr lang="en-US"/>
              <a:t>In pending campaign, allow creator edit some description before public. It apply only in pending time (not public)</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90496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have only one stage, creator will withdraw entire amount without any voting.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have more than one stage, creator must make a voting for second stage onwards, </a:t>
            </a:r>
            <a:r>
              <a:rPr lang="en-US" sz="1200">
                <a:latin typeface="Verdana" panose="020B0604030504040204" pitchFamily="34" charset="0"/>
                <a:ea typeface="Verdana" panose="020B0604030504040204" pitchFamily="34" charset="0"/>
              </a:rPr>
              <a:t>And creator must update stages for backers</a:t>
            </a:r>
            <a:r>
              <a:rPr lang="en-US"/>
              <a:t>. First stage without voting.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In voting for each stages, if voting greater fifty percent accept, creator will be allow to withdraw that stage. Otherwise, campaign will be deny to withdraw, and status of campaign will be set to failed.</a:t>
            </a:r>
          </a:p>
          <a:p>
            <a:r>
              <a:rPr lang="en-US"/>
              <a:t>Creating voting votes to disburse to force the campaign creator to do something. Rather than simply writing a campaign description and getting money.</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770806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a campaign have several stages, i will store stages as array of object and mapping it with campaign ID.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4081924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structure, i will only store who voted for a stages in a campaign. NOT store what they voting</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44934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information will be store as form as long text. Images, videos will be store with link in that text.</a:t>
            </a:r>
          </a:p>
          <a:p>
            <a:r>
              <a:rPr lang="en-US"/>
              <a:t>I originally planned to save them on IPFS, but the above information is not necessarily decentralized. To get the best performance, we decided to use a centralized server to save and retrieve them.</a:t>
            </a:r>
          </a:p>
          <a:p>
            <a:r>
              <a:rPr lang="en-US"/>
              <a:t>Now, we are finding solution for prevent spam and attack on DB server.</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01129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639882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do you have any question?</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42509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Tại sao chọn Redis?</a:t>
            </a:r>
          </a:p>
          <a:p>
            <a:r>
              <a:rPr lang="vi-VN"/>
              <a:t>Redis là một cơ sở dữ liệu nguồn mở lưu trữ dữ liệu theo dạng </a:t>
            </a:r>
            <a:r>
              <a:rPr lang="vi-VN" b="1"/>
              <a:t>key-value</a:t>
            </a:r>
            <a:r>
              <a:rPr lang="vi-VN"/>
              <a:t>.</a:t>
            </a:r>
            <a:endParaRPr lang="en-US"/>
          </a:p>
          <a:p>
            <a:r>
              <a:rPr lang="en-US"/>
              <a:t>Đ</a:t>
            </a:r>
            <a:r>
              <a:rPr lang="vi-VN"/>
              <a:t>ơ</a:t>
            </a:r>
            <a:r>
              <a:rPr lang="en-US"/>
              <a:t>n giản, truy xuất nhanh. Tham chiếu với key -&gt; value.</a:t>
            </a:r>
          </a:p>
          <a:p>
            <a:r>
              <a:rPr lang="en-US"/>
              <a:t>M</a:t>
            </a:r>
            <a:r>
              <a:rPr lang="vi-VN"/>
              <a:t>ột cơ sở dữ liệu SQL có vẻ quá mức cần thiết cũng như không đem lại hiệu suất cao, các bản ghi này ko bao giờ update, chỉ insert, chẳng cần transaction và cũng chẳng có quan hệ nào giữa các bảng.</a:t>
            </a:r>
            <a:endParaRPr lang="en-US"/>
          </a:p>
          <a:p>
            <a:r>
              <a:rPr lang="en-US"/>
              <a:t>Redis </a:t>
            </a:r>
            <a:r>
              <a:rPr lang="vi-VN"/>
              <a:t>cung cấp một cơ chế bảo toàn dữ liệu có thể cấu hình, dữ liệu được lưu trữ ngầm theo khoảng thời gian và có thể cài đặt để chạy master-slave</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798204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that’s all for my presentation.</a:t>
            </a:r>
          </a:p>
          <a:p>
            <a:r>
              <a:rPr lang="en-US"/>
              <a:t>Thank you so much for listening.</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681089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presentation is devided into 2 parts.</a:t>
            </a:r>
          </a:p>
          <a:p>
            <a:r>
              <a:rPr lang="en-US"/>
              <a:t>First one, i will talk about improve some function. After that, i will talk about next work.</a:t>
            </a:r>
          </a:p>
          <a:p>
            <a:r>
              <a:rPr lang="en-US"/>
              <a:t>Let’s get started.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1020528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user get info of a campaign, our platform will get ipfs hash from smart contract, after get files from ipfs hash.</a:t>
            </a:r>
          </a:p>
          <a:p>
            <a:r>
              <a:rPr lang="en-US"/>
              <a:t>Why use IPFS?</a:t>
            </a:r>
          </a:p>
          <a:p>
            <a:pPr marL="171450" indent="-171450">
              <a:buFontTx/>
              <a:buChar char="-"/>
            </a:pPr>
            <a:r>
              <a:rPr lang="en-US"/>
              <a:t>Decentralized</a:t>
            </a:r>
          </a:p>
          <a:p>
            <a:pPr marL="171450" indent="-171450">
              <a:buFontTx/>
              <a:buChar char="-"/>
            </a:pPr>
            <a:r>
              <a:rPr lang="en-US"/>
              <a:t>Cheaper</a:t>
            </a:r>
          </a:p>
          <a:p>
            <a:pPr marL="171450" indent="-171450">
              <a:buFontTx/>
              <a:buChar char="-"/>
            </a:pPr>
            <a:r>
              <a:rPr lang="en-US"/>
              <a:t>More stable than others</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17726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still haven't finished the demo yet, so the next week I will try to finish it.</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276256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Verdana" panose="020B0604030504040204" pitchFamily="34" charset="0"/>
                <a:ea typeface="Verdana" panose="020B0604030504040204" pitchFamily="34" charset="0"/>
              </a:rPr>
              <a:t>In </a:t>
            </a:r>
            <a:r>
              <a:rPr lang="en-US">
                <a:latin typeface="Consolas" panose="020B0609020204030204" pitchFamily="49" charset="0"/>
                <a:ea typeface="Verdana" panose="020B0604030504040204" pitchFamily="34" charset="0"/>
              </a:rPr>
              <a:t>getTotalInvest()</a:t>
            </a:r>
            <a:r>
              <a:rPr lang="en-US">
                <a:latin typeface="Verdana" panose="020B0604030504040204" pitchFamily="34" charset="0"/>
                <a:ea typeface="Verdana" panose="020B0604030504040204" pitchFamily="34" charset="0"/>
              </a:rPr>
              <a:t>, will return amount of tokens which investor has invested into campaigns, but </a:t>
            </a:r>
            <a:r>
              <a:rPr lang="en-US">
                <a:solidFill>
                  <a:srgbClr val="FF0000"/>
                </a:solidFill>
                <a:latin typeface="Verdana" panose="020B0604030504040204" pitchFamily="34" charset="0"/>
                <a:ea typeface="Verdana" panose="020B0604030504040204" pitchFamily="34" charset="0"/>
              </a:rPr>
              <a:t>it ignore with failed campaign.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latin typeface="Verdana" panose="020B0604030504040204" pitchFamily="34" charset="0"/>
                <a:ea typeface="Verdana" panose="020B0604030504040204" pitchFamily="34" charset="0"/>
              </a:rPr>
              <a:t>Lastly, real balance is equal balance that investor deposit subtract with Total investment.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latin typeface="Verdana" panose="020B0604030504040204" pitchFamily="34" charset="0"/>
                <a:ea typeface="Verdana" panose="020B0604030504040204" pitchFamily="34" charset="0"/>
              </a:rPr>
              <a:t>When investors fund to campaign, Campaigns contract only store investment state, not actually losing their balance in TokenSystem.</a:t>
            </a:r>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3905951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i said at the beginning, i will talk about how to reduce fraud in crowdfunding. Problem of fraud in crowdfunding is too difficult to solve completely. So i only suggest some methods to reduce fraud in crowdfunding. </a:t>
            </a:r>
          </a:p>
          <a:p>
            <a:r>
              <a:rPr lang="en-US"/>
              <a:t>The first method, a campaign which before being publicly available to backers, needs to be verified.</a:t>
            </a:r>
          </a:p>
          <a:p>
            <a:r>
              <a:rPr lang="en-US"/>
              <a:t>The second, in during campaign, backers can comment or report about a campaign.</a:t>
            </a:r>
          </a:p>
          <a:p>
            <a:r>
              <a:rPr lang="en-US"/>
              <a:t>The third, the disbursement will follow the period.</a:t>
            </a:r>
          </a:p>
          <a:p>
            <a:r>
              <a:rPr lang="en-US"/>
              <a:t>The last, after project ended, backers can feedback about reward.</a:t>
            </a:r>
          </a:p>
          <a:p>
            <a:r>
              <a:rPr lang="en-US"/>
              <a:t>I will detail for each method.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37</a:t>
            </a:fld>
            <a:endParaRPr lang="en-US" dirty="0"/>
          </a:p>
        </p:txBody>
      </p:sp>
    </p:spTree>
    <p:extLst>
      <p:ext uri="{BB962C8B-B14F-4D97-AF65-F5344CB8AC3E}">
        <p14:creationId xmlns:p14="http://schemas.microsoft.com/office/powerpoint/2010/main" val="2518080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presentation is devided into 2 parts.</a:t>
            </a:r>
          </a:p>
          <a:p>
            <a:r>
              <a:rPr lang="en-US"/>
              <a:t>First one, i will talk about problem fraud in crowdfunding. How to reduce fraud in fundraising campaign. After that, i will talk about next work.</a:t>
            </a:r>
          </a:p>
          <a:p>
            <a:r>
              <a:rPr lang="en-US"/>
              <a:t>Let’s get started.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39</a:t>
            </a:fld>
            <a:endParaRPr lang="en-US" dirty="0"/>
          </a:p>
        </p:txBody>
      </p:sp>
    </p:spTree>
    <p:extLst>
      <p:ext uri="{BB962C8B-B14F-4D97-AF65-F5344CB8AC3E}">
        <p14:creationId xmlns:p14="http://schemas.microsoft.com/office/powerpoint/2010/main" val="3599124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i said at the beginning, i will talk about how to reduce fraud in crowdfunding. Problem of fraud in crowdfunding is too difficult to solve completely. So i only suggest some methods to reduce fraud in crowdfunding. </a:t>
            </a:r>
          </a:p>
          <a:p>
            <a:r>
              <a:rPr lang="en-US"/>
              <a:t>The first method, a campaign which before being publicly available to backers, needs to be verified.</a:t>
            </a:r>
          </a:p>
          <a:p>
            <a:r>
              <a:rPr lang="en-US"/>
              <a:t>The second, in during campaign, backers can comment or report about a campaign.</a:t>
            </a:r>
          </a:p>
          <a:p>
            <a:r>
              <a:rPr lang="en-US"/>
              <a:t>The third, the disbursement will follow the period.</a:t>
            </a:r>
          </a:p>
          <a:p>
            <a:r>
              <a:rPr lang="en-US"/>
              <a:t>The last, after project ended, backers can feedback about reward.</a:t>
            </a:r>
          </a:p>
          <a:p>
            <a:r>
              <a:rPr lang="en-US"/>
              <a:t>I will detail for each method.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40</a:t>
            </a:fld>
            <a:endParaRPr lang="en-US" dirty="0"/>
          </a:p>
        </p:txBody>
      </p:sp>
    </p:spTree>
    <p:extLst>
      <p:ext uri="{BB962C8B-B14F-4D97-AF65-F5344CB8AC3E}">
        <p14:creationId xmlns:p14="http://schemas.microsoft.com/office/powerpoint/2010/main" val="1642384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goal of verification is to review the project before giving it to backers. Performing this verification is completely manual and will be verified by an expert council in each field. After the verification, the experts will give reviews and suggestions for the campaign before public.</a:t>
            </a:r>
          </a:p>
          <a:p>
            <a:r>
              <a:rPr lang="en-US"/>
              <a:t>The Expert Council will be hired by the platform. And rental costs can take from 3% of the total amount that the project creator receives.</a:t>
            </a:r>
          </a:p>
          <a:p>
            <a:endParaRPr lang="en-US"/>
          </a:p>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41</a:t>
            </a:fld>
            <a:endParaRPr lang="en-US" dirty="0"/>
          </a:p>
        </p:txBody>
      </p:sp>
    </p:spTree>
    <p:extLst>
      <p:ext uri="{BB962C8B-B14F-4D97-AF65-F5344CB8AC3E}">
        <p14:creationId xmlns:p14="http://schemas.microsoft.com/office/powerpoint/2010/main" val="3868925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during campaign (which has been approved to public on the system), allow backers in the system to discuss / report on the campaign if any related problems are detected.</a:t>
            </a:r>
          </a:p>
          <a:p>
            <a:r>
              <a:rPr lang="en-US"/>
              <a:t>This helps improve communication between backers and project creators. And helping to detect project creators are not positive. Therefore, it also improves the project quality through backers' suggestions.</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244905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need private infor?</a:t>
            </a:r>
          </a:p>
          <a:p>
            <a:endParaRPr lang="en-US"/>
          </a:p>
          <a:p>
            <a:r>
              <a:rPr lang="en-US"/>
              <a:t>Why need encrypt private infor?</a:t>
            </a:r>
          </a:p>
          <a:p>
            <a:endParaRPr lang="en-US"/>
          </a:p>
          <a:p>
            <a:r>
              <a:rPr lang="en-US"/>
              <a:t>Why store on Blockchain?</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224311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project is produced, backers will respond to whether they have received the reward / product that the project creator has committed. Feedback will be recorded to contribute to verify potential project creators.</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43</a:t>
            </a:fld>
            <a:endParaRPr lang="en-US" dirty="0"/>
          </a:p>
        </p:txBody>
      </p:sp>
    </p:spTree>
    <p:extLst>
      <p:ext uri="{BB962C8B-B14F-4D97-AF65-F5344CB8AC3E}">
        <p14:creationId xmlns:p14="http://schemas.microsoft.com/office/powerpoint/2010/main" val="4192532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44</a:t>
            </a:fld>
            <a:endParaRPr lang="en-US" dirty="0"/>
          </a:p>
        </p:txBody>
      </p:sp>
    </p:spTree>
    <p:extLst>
      <p:ext uri="{BB962C8B-B14F-4D97-AF65-F5344CB8AC3E}">
        <p14:creationId xmlns:p14="http://schemas.microsoft.com/office/powerpoint/2010/main" val="2410595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45</a:t>
            </a:fld>
            <a:endParaRPr lang="en-US" dirty="0"/>
          </a:p>
        </p:txBody>
      </p:sp>
    </p:spTree>
    <p:extLst>
      <p:ext uri="{BB962C8B-B14F-4D97-AF65-F5344CB8AC3E}">
        <p14:creationId xmlns:p14="http://schemas.microsoft.com/office/powerpoint/2010/main" val="2757950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Their results indicate that byproviding less information and writing more carefully (andless informally), scammers deliberately try to deceive people;</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46</a:t>
            </a:fld>
            <a:endParaRPr lang="en-US" dirty="0"/>
          </a:p>
        </p:txBody>
      </p:sp>
    </p:spTree>
    <p:extLst>
      <p:ext uri="{BB962C8B-B14F-4D97-AF65-F5344CB8AC3E}">
        <p14:creationId xmlns:p14="http://schemas.microsoft.com/office/powerpoint/2010/main" val="3668697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refer to this site to find the campaigns we are considering. It is also useful.</a:t>
            </a:r>
          </a:p>
          <a:p>
            <a:r>
              <a:rPr lang="en-US"/>
              <a:t>Campaigns on this site are reported by users.</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47</a:t>
            </a:fld>
            <a:endParaRPr lang="en-US" dirty="0"/>
          </a:p>
        </p:txBody>
      </p:sp>
    </p:spTree>
    <p:extLst>
      <p:ext uri="{BB962C8B-B14F-4D97-AF65-F5344CB8AC3E}">
        <p14:creationId xmlns:p14="http://schemas.microsoft.com/office/powerpoint/2010/main" val="3358737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Manual process: This method will be verified by humans. The verifier may be expert in that field.</a:t>
            </a:r>
          </a:p>
          <a:p>
            <a:r>
              <a:rPr lang="en-US"/>
              <a:t>Auto process: We also use AI for this case. But I have not found any paper regarding this issue. I think I haven't found enough.</a:t>
            </a:r>
          </a:p>
          <a:p>
            <a:r>
              <a:rPr lang="en-US"/>
              <a:t>Auto+manual: In this case, I will divide the verification into two rounds. In the first round, AI automation will be applied to remove the most suspicious campaigns. Later in the second round, will be verified by humans with the filtered campaigns.</a:t>
            </a:r>
          </a:p>
          <a:p>
            <a:r>
              <a:rPr lang="en-US"/>
              <a:t>I am considering how to apply the auto and manual process to my system. But the initial campaign verification is only relative, not absolutely accurate. Should consider the process while the campaign is during</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48</a:t>
            </a:fld>
            <a:endParaRPr lang="en-US" dirty="0"/>
          </a:p>
        </p:txBody>
      </p:sp>
    </p:spTree>
    <p:extLst>
      <p:ext uri="{BB962C8B-B14F-4D97-AF65-F5344CB8AC3E}">
        <p14:creationId xmlns:p14="http://schemas.microsoft.com/office/powerpoint/2010/main" val="704749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Verdana" panose="020B0604030504040204" pitchFamily="34" charset="0"/>
                <a:ea typeface="Verdana" panose="020B0604030504040204" pitchFamily="34" charset="0"/>
              </a:rPr>
              <a:t>In </a:t>
            </a:r>
            <a:r>
              <a:rPr lang="en-US">
                <a:latin typeface="Consolas" panose="020B0609020204030204" pitchFamily="49" charset="0"/>
                <a:ea typeface="Verdana" panose="020B0604030504040204" pitchFamily="34" charset="0"/>
              </a:rPr>
              <a:t>getTotalInvest()</a:t>
            </a:r>
            <a:r>
              <a:rPr lang="en-US">
                <a:latin typeface="Verdana" panose="020B0604030504040204" pitchFamily="34" charset="0"/>
                <a:ea typeface="Verdana" panose="020B0604030504040204" pitchFamily="34" charset="0"/>
              </a:rPr>
              <a:t>, will return amount of tokens which investor has invested into campaigns, but </a:t>
            </a:r>
            <a:r>
              <a:rPr lang="en-US">
                <a:solidFill>
                  <a:srgbClr val="FF0000"/>
                </a:solidFill>
                <a:latin typeface="Verdana" panose="020B0604030504040204" pitchFamily="34" charset="0"/>
                <a:ea typeface="Verdana" panose="020B0604030504040204" pitchFamily="34" charset="0"/>
              </a:rPr>
              <a:t>it ignore with failed campaign.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latin typeface="Verdana" panose="020B0604030504040204" pitchFamily="34" charset="0"/>
                <a:ea typeface="Verdana" panose="020B0604030504040204" pitchFamily="34" charset="0"/>
              </a:rPr>
              <a:t>Lastly, real balance is equal balance that investor deposit subtract with Total investment.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latin typeface="Verdana" panose="020B0604030504040204" pitchFamily="34" charset="0"/>
                <a:ea typeface="Verdana" panose="020B0604030504040204" pitchFamily="34" charset="0"/>
              </a:rPr>
              <a:t>When investors fund to campaign, Campaigns contract only store investment state, not actually losing their balance in TokenSystem.</a:t>
            </a:r>
          </a:p>
        </p:txBody>
      </p:sp>
      <p:sp>
        <p:nvSpPr>
          <p:cNvPr id="4" name="Slide Number Placeholder 3"/>
          <p:cNvSpPr>
            <a:spLocks noGrp="1"/>
          </p:cNvSpPr>
          <p:nvPr>
            <p:ph type="sldNum" sz="quarter" idx="5"/>
          </p:nvPr>
        </p:nvSpPr>
        <p:spPr/>
        <p:txBody>
          <a:bodyPr/>
          <a:lstStyle/>
          <a:p>
            <a:fld id="{BE60DC36-8EFA-4378-9855-E019C55AC472}" type="slidenum">
              <a:rPr lang="en-US" smtClean="0"/>
              <a:t>51</a:t>
            </a:fld>
            <a:endParaRPr lang="en-US" dirty="0"/>
          </a:p>
        </p:txBody>
      </p:sp>
    </p:spTree>
    <p:extLst>
      <p:ext uri="{BB962C8B-B14F-4D97-AF65-F5344CB8AC3E}">
        <p14:creationId xmlns:p14="http://schemas.microsoft.com/office/powerpoint/2010/main" val="1088901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Solidity language now is actually a shorthand reference to the current block’s timestamp.</a:t>
            </a:r>
          </a:p>
          <a:p>
            <a:r>
              <a:rPr lang="en-US"/>
              <a:t>That time therefore depends entirely on the clock in the machine mining that particular block. The Ethereum Virtual Machine only requires that the timestamp of a block is greater than the referenced previous block’s timestamp.</a:t>
            </a:r>
          </a:p>
          <a:p>
            <a:r>
              <a:rPr lang="en-US"/>
              <a:t>I have not considered it now. (performance)</a:t>
            </a:r>
          </a:p>
          <a:p>
            <a:r>
              <a:rPr lang="en-US"/>
              <a:t>And If no blocks are mined to the chain, the timestamp will not be updated. </a:t>
            </a:r>
          </a:p>
          <a:p>
            <a:r>
              <a:rPr lang="en-US"/>
              <a:t>For most purposes, however, if the timestamps vary by even as much as a few minutes, this does not present a major issue.</a:t>
            </a:r>
          </a:p>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52</a:t>
            </a:fld>
            <a:endParaRPr lang="en-US" dirty="0"/>
          </a:p>
        </p:txBody>
      </p:sp>
    </p:spTree>
    <p:extLst>
      <p:ext uri="{BB962C8B-B14F-4D97-AF65-F5344CB8AC3E}">
        <p14:creationId xmlns:p14="http://schemas.microsoft.com/office/powerpoint/2010/main" val="119619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scheduling in NodeJS is more risk, the server can be down or not working at any time so it is not available to everyone. And it also centralized.</a:t>
            </a:r>
          </a:p>
          <a:p>
            <a:r>
              <a:rPr lang="en-US"/>
              <a:t>If i use Ethereum Alarm Clock, i can extend it for other function. It is really useful.</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53</a:t>
            </a:fld>
            <a:endParaRPr lang="en-US" dirty="0"/>
          </a:p>
        </p:txBody>
      </p:sp>
    </p:spTree>
    <p:extLst>
      <p:ext uri="{BB962C8B-B14F-4D97-AF65-F5344CB8AC3E}">
        <p14:creationId xmlns:p14="http://schemas.microsoft.com/office/powerpoint/2010/main" val="759487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incentivize a network of off-chain nodes to report time. </a:t>
            </a:r>
          </a:p>
          <a:p>
            <a:r>
              <a:rPr lang="en-US"/>
              <a:t>It is a service. Allow send transaction to scheduled. And other will run it in future.</a:t>
            </a:r>
          </a:p>
          <a:p>
            <a:r>
              <a:rPr lang="en-US"/>
              <a:t>When you want to schedule a transaction, you need to provide some information such as address, time to execute and attach a reward to the person running it.</a:t>
            </a:r>
            <a:br>
              <a:rPr lang="en-US"/>
            </a:br>
            <a:r>
              <a:rPr lang="en-US"/>
              <a:t>Then players in the system will repeatedly run a program to review the transactions that need to be executed. If any transaction needs to be executed, the player will run it and receive a reward.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54</a:t>
            </a:fld>
            <a:endParaRPr lang="en-US" dirty="0"/>
          </a:p>
        </p:txBody>
      </p:sp>
    </p:spTree>
    <p:extLst>
      <p:ext uri="{BB962C8B-B14F-4D97-AF65-F5344CB8AC3E}">
        <p14:creationId xmlns:p14="http://schemas.microsoft.com/office/powerpoint/2010/main" val="31738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8282357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find these efforts complicated, non-scalable, and ultimately too expensive. And there is no guarantee that transactions are always executed.</a:t>
            </a:r>
          </a:p>
          <a:p>
            <a:r>
              <a:rPr lang="en-US"/>
              <a:t>If i apply it to project, i must to custom it.</a:t>
            </a:r>
          </a:p>
          <a:p>
            <a:r>
              <a:rPr lang="en-US"/>
              <a:t>So, I have not considered applying Ethereum Alarm Clock to the project</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55</a:t>
            </a:fld>
            <a:endParaRPr lang="en-US" dirty="0"/>
          </a:p>
        </p:txBody>
      </p:sp>
    </p:spTree>
    <p:extLst>
      <p:ext uri="{BB962C8B-B14F-4D97-AF65-F5344CB8AC3E}">
        <p14:creationId xmlns:p14="http://schemas.microsoft.com/office/powerpoint/2010/main" val="3357751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for each time there will be a certain number of blocks is added.</a:t>
            </a:r>
          </a:p>
          <a:p>
            <a:r>
              <a:rPr lang="en-US"/>
              <a:t>As for the new platform, I have found a platform called CyberMiles with lity language, which supports scheduling in smart contracts. I am considering and learning it</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56</a:t>
            </a:fld>
            <a:endParaRPr lang="en-US" dirty="0"/>
          </a:p>
        </p:txBody>
      </p:sp>
    </p:spTree>
    <p:extLst>
      <p:ext uri="{BB962C8B-B14F-4D97-AF65-F5344CB8AC3E}">
        <p14:creationId xmlns:p14="http://schemas.microsoft.com/office/powerpoint/2010/main" val="2790355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campaign is succeed, startup can withdraw all fund in one time.</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64</a:t>
            </a:fld>
            <a:endParaRPr lang="en-US" dirty="0"/>
          </a:p>
        </p:txBody>
      </p:sp>
    </p:spTree>
    <p:extLst>
      <p:ext uri="{BB962C8B-B14F-4D97-AF65-F5344CB8AC3E}">
        <p14:creationId xmlns:p14="http://schemas.microsoft.com/office/powerpoint/2010/main" val="3281065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tiêu chí phân loại vào</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70</a:t>
            </a:fld>
            <a:endParaRPr lang="en-US" dirty="0"/>
          </a:p>
        </p:txBody>
      </p:sp>
    </p:spTree>
    <p:extLst>
      <p:ext uri="{BB962C8B-B14F-4D97-AF65-F5344CB8AC3E}">
        <p14:creationId xmlns:p14="http://schemas.microsoft.com/office/powerpoint/2010/main" val="2770525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71</a:t>
            </a:fld>
            <a:endParaRPr lang="en-US" dirty="0"/>
          </a:p>
        </p:txBody>
      </p:sp>
    </p:spTree>
    <p:extLst>
      <p:ext uri="{BB962C8B-B14F-4D97-AF65-F5344CB8AC3E}">
        <p14:creationId xmlns:p14="http://schemas.microsoft.com/office/powerpoint/2010/main" val="2586409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a:solidFill>
                  <a:schemeClr val="tx1"/>
                </a:solidFill>
                <a:effectLst/>
                <a:latin typeface="+mn-lt"/>
                <a:ea typeface="+mn-ea"/>
                <a:cs typeface="+mn-cs"/>
              </a:rPr>
              <a:t>Fixed goal</a:t>
            </a:r>
            <a:r>
              <a:rPr lang="en-US" sz="1200" i="1" kern="1200">
                <a:solidFill>
                  <a:schemeClr val="tx1"/>
                </a:solidFill>
                <a:effectLst/>
                <a:latin typeface="+mn-lt"/>
                <a:ea typeface="+mn-ea"/>
                <a:cs typeface="+mn-cs"/>
              </a:rPr>
              <a:t>: in a period of time or specific time; and with amount of money. If the expiration date does not meet the conditions, the fundraiser will not receive anything. =&gt; “All or nothing”</a:t>
            </a:r>
            <a:endParaRPr lang="vi-VN"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Flexible goal:</a:t>
            </a:r>
            <a:r>
              <a:rPr lang="en-US" sz="1200" i="1" kern="1200">
                <a:solidFill>
                  <a:schemeClr val="tx1"/>
                </a:solidFill>
                <a:effectLst/>
                <a:latin typeface="+mn-lt"/>
                <a:ea typeface="+mn-ea"/>
                <a:cs typeface="+mn-cs"/>
              </a:rPr>
              <a:t> When the fundraising goal fails, the fundraiser can receive the money they raise. But that requires an agreement between the investor and the fundraiser, which means there should be a vote.</a:t>
            </a:r>
          </a:p>
          <a:p>
            <a:r>
              <a:rPr lang="en-US" sz="1200" b="1" kern="1200">
                <a:solidFill>
                  <a:schemeClr val="tx1"/>
                </a:solidFill>
                <a:effectLst/>
                <a:latin typeface="+mn-lt"/>
                <a:ea typeface="+mn-ea"/>
                <a:cs typeface="+mn-cs"/>
              </a:rPr>
              <a:t>I will choose option #2 to implement system. </a:t>
            </a:r>
            <a:r>
              <a:rPr lang="en-US" sz="1200" kern="1200">
                <a:solidFill>
                  <a:schemeClr val="tx1"/>
                </a:solidFill>
                <a:effectLst/>
                <a:latin typeface="+mn-lt"/>
                <a:ea typeface="+mn-ea"/>
                <a:cs typeface="+mn-cs"/>
              </a:rPr>
              <a:t>Because I look it useful and possible to implement.</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In the donation-based, a person in need of help can seek support from the community, and helpers are relieved because their money is transferred to the right people. For example, if a patient needs money to treat cancer, they can find crowdfunding as a help to them.</a:t>
            </a:r>
            <a:endParaRPr lang="vi-VN"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In the reward-based, producers can find opportunities to find capital to produce. And supporters will also find unique and new products. And there are many promotion for them.</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73</a:t>
            </a:fld>
            <a:endParaRPr lang="en-US" dirty="0"/>
          </a:p>
        </p:txBody>
      </p:sp>
    </p:spTree>
    <p:extLst>
      <p:ext uri="{BB962C8B-B14F-4D97-AF65-F5344CB8AC3E}">
        <p14:creationId xmlns:p14="http://schemas.microsoft.com/office/powerpoint/2010/main" val="2285302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surveyed some of the current systems based on their white papers to create idea.</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74</a:t>
            </a:fld>
            <a:endParaRPr lang="en-US" dirty="0"/>
          </a:p>
        </p:txBody>
      </p:sp>
    </p:spTree>
    <p:extLst>
      <p:ext uri="{BB962C8B-B14F-4D97-AF65-F5344CB8AC3E}">
        <p14:creationId xmlns:p14="http://schemas.microsoft.com/office/powerpoint/2010/main" val="3886582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general diagram for the system. I will design more details.</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77</a:t>
            </a:fld>
            <a:endParaRPr lang="en-US" dirty="0"/>
          </a:p>
        </p:txBody>
      </p:sp>
    </p:spTree>
    <p:extLst>
      <p:ext uri="{BB962C8B-B14F-4D97-AF65-F5344CB8AC3E}">
        <p14:creationId xmlns:p14="http://schemas.microsoft.com/office/powerpoint/2010/main" val="61339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 presentation is devided into only 2 parts.</a:t>
            </a:r>
          </a:p>
          <a:p>
            <a:r>
              <a:rPr lang="en-US"/>
              <a:t>First one, i will talk about some current problem. Finally, i will talk my next work.</a:t>
            </a:r>
          </a:p>
          <a:p>
            <a:r>
              <a:rPr lang="en-US"/>
              <a:t>Let’s get started.</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44142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36479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01553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In user management, we have issue about which data is stored and where store data?</a:t>
            </a:r>
          </a:p>
          <a:p>
            <a:r>
              <a:rPr lang="en-US"/>
              <a:t>Because i care to privacy problems. Information personal of user not public (except info of creator), and info of each user only creator that they invested know</a:t>
            </a:r>
          </a:p>
          <a:p>
            <a:pPr marL="171450" indent="-171450">
              <a:buFont typeface="Arial" panose="020B0604020202020204" pitchFamily="34" charset="0"/>
              <a:buChar char="•"/>
            </a:pPr>
            <a:r>
              <a:rPr lang="en-US"/>
              <a:t>In store campaign info, we choose redis db to store, because it fast and simple. We will learn more about security of redis</a:t>
            </a:r>
          </a:p>
          <a:p>
            <a:pPr marL="171450" indent="-171450">
              <a:buFont typeface="Arial" panose="020B0604020202020204" pitchFamily="34" charset="0"/>
              <a:buChar char="•"/>
            </a:pPr>
            <a:r>
              <a:rPr lang="en-US"/>
              <a:t>In Period-disbursement func., we have written smart contract, and now i’m testing and fix some issue</a:t>
            </a:r>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652020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7318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r>
              <a:rPr lang="vi-VN"/>
              <a:t>April 04</a:t>
            </a:r>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Le Hoang Tuan</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r>
              <a:rPr lang="vi-VN"/>
              <a:t>April 04</a:t>
            </a:r>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Le Hoang Tuan</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r>
              <a:rPr lang="vi-VN"/>
              <a:t>April 04</a:t>
            </a:r>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Le Hoang Tuan</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r>
              <a:rPr lang="vi-VN"/>
              <a:t>April 04</a:t>
            </a:r>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Le Hoang Tuan</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r>
              <a:rPr lang="vi-VN"/>
              <a:t>April 04</a:t>
            </a:r>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Le Hoang Tuan</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r>
              <a:rPr lang="vi-VN"/>
              <a:t>April 04</a:t>
            </a:r>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Le Hoang Tuan</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r>
              <a:rPr lang="vi-VN"/>
              <a:t>April 04</a:t>
            </a:r>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Le Hoang Tuan</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r>
              <a:rPr lang="vi-VN"/>
              <a:t>April 04</a:t>
            </a:r>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Le Hoang Tuan</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a:xfrm>
            <a:off x="144463" y="6356351"/>
            <a:ext cx="2057400" cy="365125"/>
          </a:xfrm>
        </p:spPr>
        <p:txBody>
          <a:bodyPr/>
          <a:lstStyle>
            <a:lvl1pPr>
              <a:defRPr sz="1000">
                <a:latin typeface="Verdana" panose="020B0604030504040204" pitchFamily="34" charset="0"/>
                <a:ea typeface="Verdana" panose="020B0604030504040204" pitchFamily="34" charset="0"/>
              </a:defRPr>
            </a:lvl1pPr>
          </a:lstStyle>
          <a:p>
            <a:r>
              <a:rPr lang="vi-VN"/>
              <a:t>April 04</a:t>
            </a:r>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lvl1pPr>
              <a:defRPr sz="1000">
                <a:latin typeface="Verdana" panose="020B0604030504040204" pitchFamily="34" charset="0"/>
                <a:ea typeface="Verdana" panose="020B0604030504040204" pitchFamily="34" charset="0"/>
              </a:defRPr>
            </a:lvl1pPr>
          </a:lstStyle>
          <a:p>
            <a:r>
              <a:rPr lang="en-US"/>
              <a:t>Le Hoang Tuan</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a:xfrm>
            <a:off x="6942137" y="6356351"/>
            <a:ext cx="2057400" cy="365125"/>
          </a:xfrm>
        </p:spPr>
        <p:txBody>
          <a:bodyPr/>
          <a:lstStyle>
            <a:lvl1pPr>
              <a:defRPr sz="1000">
                <a:latin typeface="Verdana" panose="020B0604030504040204" pitchFamily="34" charset="0"/>
                <a:ea typeface="Verdana" panose="020B0604030504040204" pitchFamily="34" charset="0"/>
              </a:defRPr>
            </a:lvl1pPr>
          </a:lstStyle>
          <a:p>
            <a:fld id="{06FEDF93-2BFD-41CA-ABC7-B039102F3792}" type="slidenum">
              <a:rPr lang="en-US" smtClean="0"/>
              <a:pPr/>
              <a:t>‹#›</a:t>
            </a:fld>
            <a:endParaRPr lang="en-US" dirty="0"/>
          </a:p>
        </p:txBody>
      </p:sp>
      <p:sp>
        <p:nvSpPr>
          <p:cNvPr id="5" name="Rectangle 4">
            <a:extLst>
              <a:ext uri="{FF2B5EF4-FFF2-40B4-BE49-F238E27FC236}">
                <a16:creationId xmlns:a16="http://schemas.microsoft.com/office/drawing/2014/main" id="{1F999B22-D967-4ADE-9570-8910229B9D53}"/>
              </a:ext>
            </a:extLst>
          </p:cNvPr>
          <p:cNvSpPr/>
          <p:nvPr userDrawn="1"/>
        </p:nvSpPr>
        <p:spPr>
          <a:xfrm>
            <a:off x="-736" y="-1"/>
            <a:ext cx="9144736" cy="64688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vi-VN" sz="2000" b="1">
              <a:latin typeface="Verdana" panose="020B0604030504040204" pitchFamily="34" charset="0"/>
              <a:ea typeface="Verdana" panose="020B0604030504040204" pitchFamily="34" charset="0"/>
            </a:endParaRPr>
          </a:p>
        </p:txBody>
      </p:sp>
      <p:sp>
        <p:nvSpPr>
          <p:cNvPr id="27" name="Content Placeholder 26">
            <a:extLst>
              <a:ext uri="{FF2B5EF4-FFF2-40B4-BE49-F238E27FC236}">
                <a16:creationId xmlns:a16="http://schemas.microsoft.com/office/drawing/2014/main" id="{42ECACD6-712D-4978-9EFF-4547CB055269}"/>
              </a:ext>
            </a:extLst>
          </p:cNvPr>
          <p:cNvSpPr>
            <a:spLocks noGrp="1"/>
          </p:cNvSpPr>
          <p:nvPr>
            <p:ph sz="quarter" idx="13"/>
          </p:nvPr>
        </p:nvSpPr>
        <p:spPr>
          <a:xfrm>
            <a:off x="144463" y="791570"/>
            <a:ext cx="8858250" cy="5391369"/>
          </a:xfrm>
        </p:spPr>
        <p:txBody>
          <a:bodyPr>
            <a:normAutofit/>
          </a:bodyPr>
          <a:lstStyle>
            <a:lvl1pPr>
              <a:lnSpc>
                <a:spcPct val="114000"/>
              </a:lnSpc>
              <a:spcBef>
                <a:spcPts val="600"/>
              </a:spcBef>
              <a:spcAft>
                <a:spcPts val="600"/>
              </a:spcAft>
              <a:defRPr sz="2400"/>
            </a:lvl1pPr>
            <a:lvl2pPr>
              <a:lnSpc>
                <a:spcPct val="114000"/>
              </a:lnSpc>
              <a:spcBef>
                <a:spcPts val="600"/>
              </a:spcBef>
              <a:spcAft>
                <a:spcPts val="600"/>
              </a:spcAft>
              <a:defRPr sz="2000"/>
            </a:lvl2pPr>
            <a:lvl3pPr>
              <a:lnSpc>
                <a:spcPct val="114000"/>
              </a:lnSpc>
              <a:spcBef>
                <a:spcPts val="600"/>
              </a:spcBef>
              <a:spcAft>
                <a:spcPts val="600"/>
              </a:spcAft>
              <a:defRPr sz="1600"/>
            </a:lvl3pPr>
            <a:lvl4pPr>
              <a:lnSpc>
                <a:spcPct val="114000"/>
              </a:lnSpc>
              <a:spcBef>
                <a:spcPts val="600"/>
              </a:spcBef>
              <a:spcAft>
                <a:spcPts val="600"/>
              </a:spcAft>
              <a:defRPr sz="1400"/>
            </a:lvl4pPr>
            <a:lvl5pPr>
              <a:lnSpc>
                <a:spcPct val="114000"/>
              </a:lnSpc>
              <a:spcBef>
                <a:spcPts val="600"/>
              </a:spcBef>
              <a:spcAft>
                <a:spcPts val="600"/>
              </a:spcAf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29" name="Text Placeholder 28">
            <a:extLst>
              <a:ext uri="{FF2B5EF4-FFF2-40B4-BE49-F238E27FC236}">
                <a16:creationId xmlns:a16="http://schemas.microsoft.com/office/drawing/2014/main" id="{42276257-572E-4460-B756-3E224CAE3F64}"/>
              </a:ext>
            </a:extLst>
          </p:cNvPr>
          <p:cNvSpPr>
            <a:spLocks noGrp="1"/>
          </p:cNvSpPr>
          <p:nvPr>
            <p:ph type="body" sz="quarter" idx="14"/>
          </p:nvPr>
        </p:nvSpPr>
        <p:spPr>
          <a:xfrm>
            <a:off x="0" y="-1"/>
            <a:ext cx="9144000" cy="646884"/>
          </a:xfrm>
        </p:spPr>
        <p:txBody>
          <a:bodyPr anchor="ctr">
            <a:normAutofit/>
          </a:bodyPr>
          <a:lstStyle>
            <a:lvl1pPr marL="0" indent="0">
              <a:buNone/>
              <a:defRPr sz="2800" b="1">
                <a:solidFill>
                  <a:schemeClr val="bg1"/>
                </a:solidFill>
              </a:defRPr>
            </a:lvl1pPr>
          </a:lstStyle>
          <a:p>
            <a:pPr lvl="0"/>
            <a:endParaRPr lang="vi-VN"/>
          </a:p>
        </p:txBody>
      </p:sp>
      <p:sp>
        <p:nvSpPr>
          <p:cNvPr id="8" name="Rectangle 7">
            <a:extLst>
              <a:ext uri="{FF2B5EF4-FFF2-40B4-BE49-F238E27FC236}">
                <a16:creationId xmlns:a16="http://schemas.microsoft.com/office/drawing/2014/main" id="{F105FDBA-5361-4301-AEBA-F0F62E3298F2}"/>
              </a:ext>
            </a:extLst>
          </p:cNvPr>
          <p:cNvSpPr/>
          <p:nvPr userDrawn="1"/>
        </p:nvSpPr>
        <p:spPr>
          <a:xfrm>
            <a:off x="-736" y="6310632"/>
            <a:ext cx="9144000" cy="45719"/>
          </a:xfrm>
          <a:prstGeom prst="rect">
            <a:avLst/>
          </a:prstGeom>
          <a:gradFill flip="none" rotWithShape="1">
            <a:gsLst>
              <a:gs pos="0">
                <a:srgbClr val="0070C0"/>
              </a:gs>
              <a:gs pos="33000">
                <a:schemeClr val="accent1">
                  <a:lumMod val="40000"/>
                  <a:lumOff val="60000"/>
                </a:schemeClr>
              </a:gs>
              <a:gs pos="72000">
                <a:schemeClr val="accent2">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2" name="Straight Connector 11">
            <a:extLst>
              <a:ext uri="{FF2B5EF4-FFF2-40B4-BE49-F238E27FC236}">
                <a16:creationId xmlns:a16="http://schemas.microsoft.com/office/drawing/2014/main" id="{D3926DD7-2FFB-4919-BD95-9A74FA5E23B3}"/>
              </a:ext>
            </a:extLst>
          </p:cNvPr>
          <p:cNvCxnSpPr/>
          <p:nvPr userDrawn="1"/>
        </p:nvCxnSpPr>
        <p:spPr>
          <a:xfrm>
            <a:off x="8639033" y="-1"/>
            <a:ext cx="360504" cy="6293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18BC0E-0768-4AA9-A627-52E2D7A38DC2}"/>
              </a:ext>
            </a:extLst>
          </p:cNvPr>
          <p:cNvCxnSpPr>
            <a:cxnSpLocks/>
          </p:cNvCxnSpPr>
          <p:nvPr userDrawn="1"/>
        </p:nvCxnSpPr>
        <p:spPr>
          <a:xfrm>
            <a:off x="8722082" y="0"/>
            <a:ext cx="421182" cy="7570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r>
              <a:rPr lang="vi-VN"/>
              <a:t>April 04</a:t>
            </a:r>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Le Hoang Tuan</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r>
              <a:rPr lang="vi-VN"/>
              <a:t>April 04</a:t>
            </a:r>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Le Hoang Tuan</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April 04</a:t>
            </a:r>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Le Hoang Tuan</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Verdana" panose="020B0604030504040204" pitchFamily="34" charset="0"/>
          <a:ea typeface="Verdana" panose="020B060403050404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Verdana" panose="020B0604030504040204" pitchFamily="34" charset="0"/>
          <a:ea typeface="Verdana" panose="020B060403050404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Verdana" panose="020B0604030504040204" pitchFamily="34" charset="0"/>
          <a:ea typeface="Verdana" panose="020B060403050404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Verdana" panose="020B0604030504040204" pitchFamily="34" charset="0"/>
          <a:ea typeface="Verdana" panose="020B060403050404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Verdana" panose="020B0604030504040204" pitchFamily="34" charset="0"/>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33000">
              <a:schemeClr val="accent2">
                <a:lumMod val="20000"/>
                <a:lumOff val="80000"/>
              </a:schemeClr>
            </a:gs>
            <a:gs pos="72000">
              <a:schemeClr val="accent5">
                <a:lumMod val="20000"/>
                <a:lumOff val="80000"/>
              </a:schemeClr>
            </a:gs>
            <a:gs pos="100000">
              <a:schemeClr val="tx2">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0" y="2363117"/>
            <a:ext cx="9144000" cy="1911292"/>
          </a:xfrm>
        </p:spPr>
        <p:txBody>
          <a:bodyPr vert="horz" wrap="square" lIns="0" tIns="0" rIns="0" bIns="0" rtlCol="0" anchor="t">
            <a:spAutoFit/>
          </a:bodyPr>
          <a:lstStyle/>
          <a:p>
            <a:r>
              <a:rPr lang="en-US" sz="4800">
                <a:solidFill>
                  <a:schemeClr val="accent4"/>
                </a:solidFill>
              </a:rPr>
              <a:t>Presentation</a:t>
            </a:r>
            <a:br>
              <a:rPr lang="en-US" b="1">
                <a:solidFill>
                  <a:schemeClr val="bg1"/>
                </a:solidFill>
              </a:rPr>
            </a:br>
            <a:r>
              <a:rPr lang="en-US" b="1">
                <a:solidFill>
                  <a:srgbClr val="C00000"/>
                </a:solidFill>
              </a:rPr>
              <a:t>Blockchain-based Crowdfunding platform</a:t>
            </a:r>
            <a:endParaRPr lang="en-US" dirty="0">
              <a:solidFill>
                <a:srgbClr val="C00000"/>
              </a:solidFill>
            </a:endParaRPr>
          </a:p>
        </p:txBody>
      </p:sp>
      <p:sp>
        <p:nvSpPr>
          <p:cNvPr id="3" name="TextBox 2">
            <a:extLst>
              <a:ext uri="{FF2B5EF4-FFF2-40B4-BE49-F238E27FC236}">
                <a16:creationId xmlns:a16="http://schemas.microsoft.com/office/drawing/2014/main" id="{4688D21C-517C-40FB-99B4-2C46693B868D}"/>
              </a:ext>
            </a:extLst>
          </p:cNvPr>
          <p:cNvSpPr txBox="1"/>
          <p:nvPr/>
        </p:nvSpPr>
        <p:spPr>
          <a:xfrm>
            <a:off x="0" y="4611494"/>
            <a:ext cx="9144000" cy="369332"/>
          </a:xfrm>
          <a:prstGeom prst="rect">
            <a:avLst/>
          </a:prstGeom>
          <a:noFill/>
        </p:spPr>
        <p:txBody>
          <a:bodyPr wrap="square" rtlCol="0">
            <a:spAutoFit/>
          </a:bodyPr>
          <a:lstStyle/>
          <a:p>
            <a:pPr algn="ctr"/>
            <a:r>
              <a:rPr lang="en-US" b="1">
                <a:latin typeface="Verdana" panose="020B0604030504040204" pitchFamily="34" charset="0"/>
                <a:ea typeface="Verdana" panose="020B0604030504040204" pitchFamily="34" charset="0"/>
              </a:rPr>
              <a:t>Le Hoang Tuan, Nguyen Thanh Tung</a:t>
            </a:r>
            <a:endParaRPr lang="vi-VN" b="1">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10</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p:txBody>
          <a:bodyPr/>
          <a:lstStyle/>
          <a:p>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endParaRPr lang="vi-VN"/>
          </a:p>
        </p:txBody>
      </p:sp>
    </p:spTree>
    <p:extLst>
      <p:ext uri="{BB962C8B-B14F-4D97-AF65-F5344CB8AC3E}">
        <p14:creationId xmlns:p14="http://schemas.microsoft.com/office/powerpoint/2010/main" val="393798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vi-VN"/>
              <a:t>July 11</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11</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Some current problems</a:t>
            </a:r>
          </a:p>
          <a:p>
            <a:r>
              <a:rPr lang="en-US"/>
              <a:t>Next work</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Outline</a:t>
            </a:r>
            <a:endParaRPr lang="vi-VN"/>
          </a:p>
        </p:txBody>
      </p:sp>
    </p:spTree>
    <p:extLst>
      <p:ext uri="{BB962C8B-B14F-4D97-AF65-F5344CB8AC3E}">
        <p14:creationId xmlns:p14="http://schemas.microsoft.com/office/powerpoint/2010/main" val="227015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vi-VN"/>
              <a:t>July 11</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12</a:t>
            </a:fld>
            <a:endParaRPr lang="en-US" dirty="0"/>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A few statistics about crowdfunding</a:t>
            </a:r>
            <a:endParaRPr lang="vi-VN"/>
          </a:p>
        </p:txBody>
      </p:sp>
      <p:pic>
        <p:nvPicPr>
          <p:cNvPr id="1026" name="Picture 2" descr="http://icopartners.com/newblog/wp-content/uploads/2018/01/001_blog.png">
            <a:extLst>
              <a:ext uri="{FF2B5EF4-FFF2-40B4-BE49-F238E27FC236}">
                <a16:creationId xmlns:a16="http://schemas.microsoft.com/office/drawing/2014/main" id="{AE5BBDA2-3D7D-4B05-9DAD-471390F04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9463"/>
            <a:ext cx="9144000" cy="529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39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vi-VN"/>
              <a:t>July 11</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13</a:t>
            </a:fld>
            <a:endParaRPr lang="en-US" dirty="0"/>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A few statistics about crowdfunding</a:t>
            </a:r>
            <a:endParaRPr lang="vi-VN"/>
          </a:p>
        </p:txBody>
      </p:sp>
      <p:pic>
        <p:nvPicPr>
          <p:cNvPr id="5" name="Picture 4">
            <a:extLst>
              <a:ext uri="{FF2B5EF4-FFF2-40B4-BE49-F238E27FC236}">
                <a16:creationId xmlns:a16="http://schemas.microsoft.com/office/drawing/2014/main" id="{252B4522-F978-4F96-9C6B-3F0BBD1A87BF}"/>
              </a:ext>
            </a:extLst>
          </p:cNvPr>
          <p:cNvPicPr>
            <a:picLocks noChangeAspect="1"/>
          </p:cNvPicPr>
          <p:nvPr/>
        </p:nvPicPr>
        <p:blipFill>
          <a:blip r:embed="rId3"/>
          <a:stretch>
            <a:fillRect/>
          </a:stretch>
        </p:blipFill>
        <p:spPr>
          <a:xfrm>
            <a:off x="270744" y="2037133"/>
            <a:ext cx="8602511" cy="2783734"/>
          </a:xfrm>
          <a:prstGeom prst="rect">
            <a:avLst/>
          </a:prstGeom>
        </p:spPr>
      </p:pic>
      <p:sp>
        <p:nvSpPr>
          <p:cNvPr id="7" name="TextBox 6">
            <a:extLst>
              <a:ext uri="{FF2B5EF4-FFF2-40B4-BE49-F238E27FC236}">
                <a16:creationId xmlns:a16="http://schemas.microsoft.com/office/drawing/2014/main" id="{27EA18A2-4966-41D1-96BF-6D3A7A846C6D}"/>
              </a:ext>
            </a:extLst>
          </p:cNvPr>
          <p:cNvSpPr txBox="1"/>
          <p:nvPr/>
        </p:nvSpPr>
        <p:spPr>
          <a:xfrm>
            <a:off x="430306" y="1127243"/>
            <a:ext cx="8175812" cy="523220"/>
          </a:xfrm>
          <a:prstGeom prst="rect">
            <a:avLst/>
          </a:prstGeom>
          <a:noFill/>
        </p:spPr>
        <p:txBody>
          <a:bodyPr wrap="square" rtlCol="0">
            <a:spAutoFit/>
          </a:bodyPr>
          <a:lstStyle/>
          <a:p>
            <a:pPr algn="ctr"/>
            <a:r>
              <a:rPr lang="en-US" sz="2800" b="1">
                <a:latin typeface="Verdana" panose="020B0604030504040204" pitchFamily="34" charset="0"/>
                <a:ea typeface="Verdana" panose="020B0604030504040204" pitchFamily="34" charset="0"/>
              </a:rPr>
              <a:t>Kickstarter stats</a:t>
            </a:r>
            <a:endParaRPr lang="vi-VN" sz="2800" b="1">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6764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vi-VN"/>
              <a:t>July 11</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14</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User management: which and where store user data?</a:t>
            </a:r>
          </a:p>
          <a:p>
            <a:r>
              <a:rPr lang="en-US"/>
              <a:t>Store campaign info -&gt; complete back-end</a:t>
            </a:r>
          </a:p>
          <a:p>
            <a:r>
              <a:rPr lang="vi-VN"/>
              <a:t>Period-disbursement</a:t>
            </a:r>
            <a:r>
              <a:rPr lang="en-US"/>
              <a:t> -&gt; complete smart contract -&gt; testing and fix some issue</a:t>
            </a:r>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vi-VN"/>
              <a:t>Solving some problems</a:t>
            </a:r>
          </a:p>
        </p:txBody>
      </p:sp>
    </p:spTree>
    <p:extLst>
      <p:ext uri="{BB962C8B-B14F-4D97-AF65-F5344CB8AC3E}">
        <p14:creationId xmlns:p14="http://schemas.microsoft.com/office/powerpoint/2010/main" val="427769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vi-VN"/>
              <a:t>July 11</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15</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Learn more about user management models in other blockchain projects.</a:t>
            </a:r>
          </a:p>
          <a:p>
            <a:r>
              <a:rPr lang="en-US"/>
              <a:t>Combining front-end and back-end in campaign information storage.</a:t>
            </a:r>
          </a:p>
          <a:p>
            <a:r>
              <a:rPr lang="en-US"/>
              <a:t>Setting an upcoming goal is clearer</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394865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16</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16</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Improve front-end</a:t>
            </a:r>
          </a:p>
          <a:p>
            <a:r>
              <a:rPr lang="en-US"/>
              <a:t>Design/idea for “disbursement” function</a:t>
            </a:r>
          </a:p>
          <a:p>
            <a:r>
              <a:rPr lang="en-US"/>
              <a:t>Design/idea for “add more description” function</a:t>
            </a:r>
          </a:p>
          <a:p>
            <a:r>
              <a:rPr lang="en-US"/>
              <a:t>Next work</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Outline</a:t>
            </a:r>
            <a:endParaRPr lang="vi-VN"/>
          </a:p>
        </p:txBody>
      </p:sp>
    </p:spTree>
    <p:extLst>
      <p:ext uri="{BB962C8B-B14F-4D97-AF65-F5344CB8AC3E}">
        <p14:creationId xmlns:p14="http://schemas.microsoft.com/office/powerpoint/2010/main" val="187038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762B6-CB03-4754-8BB5-7FAB30A8A01C}"/>
              </a:ext>
            </a:extLst>
          </p:cNvPr>
          <p:cNvSpPr>
            <a:spLocks noGrp="1"/>
          </p:cNvSpPr>
          <p:nvPr>
            <p:ph type="dt" sz="half" idx="10"/>
          </p:nvPr>
        </p:nvSpPr>
        <p:spPr/>
        <p:txBody>
          <a:bodyPr/>
          <a:lstStyle/>
          <a:p>
            <a:r>
              <a:rPr lang="en-US"/>
              <a:t>May 16</a:t>
            </a:r>
            <a:endParaRPr lang="en-US" dirty="0"/>
          </a:p>
        </p:txBody>
      </p:sp>
      <p:sp>
        <p:nvSpPr>
          <p:cNvPr id="3" name="Footer Placeholder 2">
            <a:extLst>
              <a:ext uri="{FF2B5EF4-FFF2-40B4-BE49-F238E27FC236}">
                <a16:creationId xmlns:a16="http://schemas.microsoft.com/office/drawing/2014/main" id="{BE7238F7-FA51-4900-938F-B5F41A7977AC}"/>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DDA98F41-A6B5-4909-97D4-E7C7D48B0364}"/>
              </a:ext>
            </a:extLst>
          </p:cNvPr>
          <p:cNvSpPr>
            <a:spLocks noGrp="1"/>
          </p:cNvSpPr>
          <p:nvPr>
            <p:ph type="sldNum" sz="quarter" idx="12"/>
          </p:nvPr>
        </p:nvSpPr>
        <p:spPr/>
        <p:txBody>
          <a:bodyPr/>
          <a:lstStyle/>
          <a:p>
            <a:fld id="{06FEDF93-2BFD-41CA-ABC7-B039102F3792}" type="slidenum">
              <a:rPr lang="en-US" smtClean="0"/>
              <a:pPr/>
              <a:t>17</a:t>
            </a:fld>
            <a:endParaRPr lang="en-US" dirty="0"/>
          </a:p>
        </p:txBody>
      </p:sp>
      <p:sp>
        <p:nvSpPr>
          <p:cNvPr id="5" name="Content Placeholder 4">
            <a:extLst>
              <a:ext uri="{FF2B5EF4-FFF2-40B4-BE49-F238E27FC236}">
                <a16:creationId xmlns:a16="http://schemas.microsoft.com/office/drawing/2014/main" id="{3DB2E49A-6D3D-47E2-B90A-F422F9D00F5C}"/>
              </a:ext>
            </a:extLst>
          </p:cNvPr>
          <p:cNvSpPr>
            <a:spLocks noGrp="1"/>
          </p:cNvSpPr>
          <p:nvPr>
            <p:ph sz="quarter" idx="13"/>
          </p:nvPr>
        </p:nvSpPr>
        <p:spPr/>
        <p:txBody>
          <a:bodyPr/>
          <a:lstStyle/>
          <a:p>
            <a:r>
              <a:rPr lang="en-US"/>
              <a:t>Witched from plain js to ReactJS</a:t>
            </a:r>
          </a:p>
          <a:p>
            <a:endParaRPr lang="vi-VN"/>
          </a:p>
        </p:txBody>
      </p:sp>
      <p:sp>
        <p:nvSpPr>
          <p:cNvPr id="6" name="Text Placeholder 5">
            <a:extLst>
              <a:ext uri="{FF2B5EF4-FFF2-40B4-BE49-F238E27FC236}">
                <a16:creationId xmlns:a16="http://schemas.microsoft.com/office/drawing/2014/main" id="{216A26A3-4264-4BE7-9660-CEBA0F2485DE}"/>
              </a:ext>
            </a:extLst>
          </p:cNvPr>
          <p:cNvSpPr>
            <a:spLocks noGrp="1"/>
          </p:cNvSpPr>
          <p:nvPr>
            <p:ph type="body" sz="quarter" idx="14"/>
          </p:nvPr>
        </p:nvSpPr>
        <p:spPr/>
        <p:txBody>
          <a:bodyPr/>
          <a:lstStyle/>
          <a:p>
            <a:r>
              <a:rPr lang="en-US"/>
              <a:t>Improve font-end</a:t>
            </a:r>
            <a:endParaRPr lang="vi-VN"/>
          </a:p>
        </p:txBody>
      </p:sp>
      <p:pic>
        <p:nvPicPr>
          <p:cNvPr id="2050" name="Picture 2" descr="Image result for reactjs ethereum">
            <a:extLst>
              <a:ext uri="{FF2B5EF4-FFF2-40B4-BE49-F238E27FC236}">
                <a16:creationId xmlns:a16="http://schemas.microsoft.com/office/drawing/2014/main" id="{93B1E083-B20E-49D5-A3CC-43B32C622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600" y="1679016"/>
            <a:ext cx="7246800" cy="4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1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18</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en-US"/>
              <a:t>The disbursement will follow the period.</a:t>
            </a:r>
          </a:p>
          <a:p>
            <a:pPr lvl="1"/>
            <a:r>
              <a:rPr lang="en-US"/>
              <a:t>Total amount will be disbursed in stages. At each stage, project creator must create a voting for withdraw money.</a:t>
            </a:r>
          </a:p>
          <a:p>
            <a:pPr lvl="1"/>
            <a:r>
              <a:rPr lang="en-US"/>
              <a:t>Backers are voters.</a:t>
            </a:r>
          </a:p>
          <a:p>
            <a:pPr lvl="1"/>
            <a:r>
              <a:rPr lang="en-US"/>
              <a:t>This help to increase the rights of backers. Backers force project creators to report project progress.</a:t>
            </a:r>
          </a:p>
          <a:p>
            <a:pPr lvl="1"/>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Disbursement</a:t>
            </a:r>
            <a:endParaRPr lang="vi-VN"/>
          </a:p>
        </p:txBody>
      </p:sp>
      <p:pic>
        <p:nvPicPr>
          <p:cNvPr id="3074" name="Picture 2" descr="Image result for disbursement icon">
            <a:extLst>
              <a:ext uri="{FF2B5EF4-FFF2-40B4-BE49-F238E27FC236}">
                <a16:creationId xmlns:a16="http://schemas.microsoft.com/office/drawing/2014/main" id="{D72EF427-B5D3-4C41-AB47-060FDF9A1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91" y="3743652"/>
            <a:ext cx="2168415" cy="2168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isbursement icon">
            <a:extLst>
              <a:ext uri="{FF2B5EF4-FFF2-40B4-BE49-F238E27FC236}">
                <a16:creationId xmlns:a16="http://schemas.microsoft.com/office/drawing/2014/main" id="{3F1E8FDA-7556-48B4-A9A1-686962FD1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472" y="3768942"/>
            <a:ext cx="2143125"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BB9C468-1472-4554-A12D-17A47B775D6F}"/>
              </a:ext>
            </a:extLst>
          </p:cNvPr>
          <p:cNvCxnSpPr>
            <a:stCxn id="3074" idx="3"/>
            <a:endCxn id="3076" idx="1"/>
          </p:cNvCxnSpPr>
          <p:nvPr/>
        </p:nvCxnSpPr>
        <p:spPr>
          <a:xfrm>
            <a:off x="3039406" y="4827860"/>
            <a:ext cx="2274066" cy="126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Image result for disbursement schedule icon">
            <a:extLst>
              <a:ext uri="{FF2B5EF4-FFF2-40B4-BE49-F238E27FC236}">
                <a16:creationId xmlns:a16="http://schemas.microsoft.com/office/drawing/2014/main" id="{68B05381-A6E6-46B9-A116-5B22F7B21B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5189" y="3838771"/>
            <a:ext cx="1472488" cy="147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01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A92B3B-7DCD-4668-88F5-DCF29BF734B9}"/>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285B43CF-EEEA-4E68-8F46-15B45B2955B2}"/>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8B7D86FD-1DF9-4CA8-BC7C-07A1B2FA445B}"/>
              </a:ext>
            </a:extLst>
          </p:cNvPr>
          <p:cNvSpPr>
            <a:spLocks noGrp="1"/>
          </p:cNvSpPr>
          <p:nvPr>
            <p:ph type="sldNum" sz="quarter" idx="12"/>
          </p:nvPr>
        </p:nvSpPr>
        <p:spPr/>
        <p:txBody>
          <a:bodyPr/>
          <a:lstStyle/>
          <a:p>
            <a:fld id="{06FEDF93-2BFD-41CA-ABC7-B039102F3792}" type="slidenum">
              <a:rPr lang="en-US" smtClean="0"/>
              <a:pPr/>
              <a:t>19</a:t>
            </a:fld>
            <a:endParaRPr lang="en-US" dirty="0"/>
          </a:p>
        </p:txBody>
      </p:sp>
      <p:sp>
        <p:nvSpPr>
          <p:cNvPr id="5" name="Content Placeholder 4">
            <a:extLst>
              <a:ext uri="{FF2B5EF4-FFF2-40B4-BE49-F238E27FC236}">
                <a16:creationId xmlns:a16="http://schemas.microsoft.com/office/drawing/2014/main" id="{1ABD56EA-0081-4133-9879-F335C97A0475}"/>
              </a:ext>
            </a:extLst>
          </p:cNvPr>
          <p:cNvSpPr>
            <a:spLocks noGrp="1"/>
          </p:cNvSpPr>
          <p:nvPr>
            <p:ph sz="quarter" idx="13"/>
          </p:nvPr>
        </p:nvSpPr>
        <p:spPr/>
        <p:txBody>
          <a:bodyPr/>
          <a:lstStyle/>
          <a:p>
            <a:r>
              <a:rPr lang="en-US"/>
              <a:t>When create a campaign:</a:t>
            </a:r>
          </a:p>
          <a:p>
            <a:pPr lvl="1"/>
            <a:r>
              <a:rPr lang="en-US"/>
              <a:t>First, creator will make disbursement options, include:</a:t>
            </a:r>
          </a:p>
          <a:p>
            <a:pPr marL="342900" lvl="1" indent="0">
              <a:buNone/>
            </a:pPr>
            <a:endParaRPr lang="en-US"/>
          </a:p>
          <a:p>
            <a:pPr marL="342900" lvl="1" indent="0">
              <a:buNone/>
            </a:pPr>
            <a:endParaRPr lang="en-US"/>
          </a:p>
          <a:p>
            <a:pPr marL="342900" lvl="1" indent="0">
              <a:buNone/>
            </a:pPr>
            <a:endParaRPr lang="en-US"/>
          </a:p>
          <a:p>
            <a:pPr marL="342900" lvl="1" indent="0">
              <a:buNone/>
            </a:pPr>
            <a:endParaRPr lang="en-US"/>
          </a:p>
          <a:p>
            <a:pPr marL="342900" lvl="1" indent="0">
              <a:buNone/>
            </a:pPr>
            <a:endParaRPr lang="en-US"/>
          </a:p>
          <a:p>
            <a:pPr lvl="1"/>
            <a:r>
              <a:rPr lang="en-US"/>
              <a:t>After that, the experts in the system will review those options, and suggest appropriate edits.</a:t>
            </a:r>
          </a:p>
        </p:txBody>
      </p:sp>
      <p:sp>
        <p:nvSpPr>
          <p:cNvPr id="6" name="Text Placeholder 5">
            <a:extLst>
              <a:ext uri="{FF2B5EF4-FFF2-40B4-BE49-F238E27FC236}">
                <a16:creationId xmlns:a16="http://schemas.microsoft.com/office/drawing/2014/main" id="{B7760BC9-B8A7-4037-9A4B-4BD23786D062}"/>
              </a:ext>
            </a:extLst>
          </p:cNvPr>
          <p:cNvSpPr>
            <a:spLocks noGrp="1"/>
          </p:cNvSpPr>
          <p:nvPr>
            <p:ph type="body" sz="quarter" idx="14"/>
          </p:nvPr>
        </p:nvSpPr>
        <p:spPr/>
        <p:txBody>
          <a:bodyPr/>
          <a:lstStyle/>
          <a:p>
            <a:r>
              <a:rPr lang="en-US"/>
              <a:t>Disbursement - creation</a:t>
            </a:r>
            <a:endParaRPr lang="vi-VN"/>
          </a:p>
        </p:txBody>
      </p:sp>
      <p:sp>
        <p:nvSpPr>
          <p:cNvPr id="7" name="Left Brace 6">
            <a:extLst>
              <a:ext uri="{FF2B5EF4-FFF2-40B4-BE49-F238E27FC236}">
                <a16:creationId xmlns:a16="http://schemas.microsoft.com/office/drawing/2014/main" id="{679FE49D-AD0B-4059-89BD-4A4B03697C5B}"/>
              </a:ext>
            </a:extLst>
          </p:cNvPr>
          <p:cNvSpPr/>
          <p:nvPr/>
        </p:nvSpPr>
        <p:spPr>
          <a:xfrm>
            <a:off x="1075765" y="2115671"/>
            <a:ext cx="717176" cy="1936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8" name="TextBox 7">
            <a:extLst>
              <a:ext uri="{FF2B5EF4-FFF2-40B4-BE49-F238E27FC236}">
                <a16:creationId xmlns:a16="http://schemas.microsoft.com/office/drawing/2014/main" id="{00748B46-4966-4905-8CD3-E7A5DF2A9144}"/>
              </a:ext>
            </a:extLst>
          </p:cNvPr>
          <p:cNvSpPr txBox="1"/>
          <p:nvPr/>
        </p:nvSpPr>
        <p:spPr>
          <a:xfrm>
            <a:off x="1918447" y="1960474"/>
            <a:ext cx="5866372" cy="2246769"/>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Number of stages</a:t>
            </a:r>
          </a:p>
          <a:p>
            <a:endParaRPr lang="en-US" sz="2000">
              <a:latin typeface="Verdana" panose="020B0604030504040204" pitchFamily="34" charset="0"/>
              <a:ea typeface="Verdana" panose="020B0604030504040204" pitchFamily="34" charset="0"/>
            </a:endParaRPr>
          </a:p>
          <a:p>
            <a:endParaRPr lang="en-US" sz="2000">
              <a:latin typeface="Verdana" panose="020B0604030504040204" pitchFamily="34" charset="0"/>
              <a:ea typeface="Verdana" panose="020B0604030504040204" pitchFamily="34" charset="0"/>
            </a:endParaRPr>
          </a:p>
          <a:p>
            <a:r>
              <a:rPr lang="en-US" sz="2000">
                <a:latin typeface="Verdana" panose="020B0604030504040204" pitchFamily="34" charset="0"/>
                <a:ea typeface="Verdana" panose="020B0604030504040204" pitchFamily="34" charset="0"/>
              </a:rPr>
              <a:t>Deadline for each stages</a:t>
            </a:r>
          </a:p>
          <a:p>
            <a:endParaRPr lang="en-US" sz="2000">
              <a:latin typeface="Verdana" panose="020B0604030504040204" pitchFamily="34" charset="0"/>
              <a:ea typeface="Verdana" panose="020B0604030504040204" pitchFamily="34" charset="0"/>
            </a:endParaRPr>
          </a:p>
          <a:p>
            <a:endParaRPr lang="en-US" sz="2000">
              <a:latin typeface="Verdana" panose="020B0604030504040204" pitchFamily="34" charset="0"/>
              <a:ea typeface="Verdana" panose="020B0604030504040204" pitchFamily="34" charset="0"/>
            </a:endParaRPr>
          </a:p>
          <a:p>
            <a:r>
              <a:rPr lang="en-US" sz="2000">
                <a:latin typeface="Verdana" panose="020B0604030504040204" pitchFamily="34" charset="0"/>
                <a:ea typeface="Verdana" panose="020B0604030504040204" pitchFamily="34" charset="0"/>
              </a:rPr>
              <a:t>Amount for each stages</a:t>
            </a:r>
            <a:endParaRPr lang="vi-VN"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416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2</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p:txBody>
          <a:bodyPr/>
          <a:lstStyle/>
          <a:p>
            <a:r>
              <a:rPr lang="en-US"/>
              <a:t>Complete task add description for campaign module</a:t>
            </a:r>
          </a:p>
          <a:p>
            <a:pPr lvl="1"/>
            <a:r>
              <a:rPr lang="en-US"/>
              <a:t>Have small demo</a:t>
            </a:r>
          </a:p>
          <a:p>
            <a:r>
              <a:rPr lang="en-US"/>
              <a:t>Idea for identity management</a:t>
            </a:r>
          </a:p>
          <a:p>
            <a:r>
              <a:rPr lang="en-US"/>
              <a:t>Next work</a:t>
            </a:r>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Outline</a:t>
            </a:r>
            <a:endParaRPr lang="vi-VN"/>
          </a:p>
        </p:txBody>
      </p:sp>
    </p:spTree>
    <p:extLst>
      <p:ext uri="{BB962C8B-B14F-4D97-AF65-F5344CB8AC3E}">
        <p14:creationId xmlns:p14="http://schemas.microsoft.com/office/powerpoint/2010/main" val="36466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41078-8795-4781-9711-48E86CF06DB2}"/>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ECDD90F5-4B02-45E3-B75B-C4AE45DF449A}"/>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A258A2D-F893-43F2-84FC-32B1D3219213}"/>
              </a:ext>
            </a:extLst>
          </p:cNvPr>
          <p:cNvSpPr>
            <a:spLocks noGrp="1"/>
          </p:cNvSpPr>
          <p:nvPr>
            <p:ph type="sldNum" sz="quarter" idx="12"/>
          </p:nvPr>
        </p:nvSpPr>
        <p:spPr/>
        <p:txBody>
          <a:bodyPr/>
          <a:lstStyle/>
          <a:p>
            <a:fld id="{06FEDF93-2BFD-41CA-ABC7-B039102F3792}" type="slidenum">
              <a:rPr lang="en-US" smtClean="0"/>
              <a:pPr/>
              <a:t>20</a:t>
            </a:fld>
            <a:endParaRPr lang="en-US" dirty="0"/>
          </a:p>
        </p:txBody>
      </p:sp>
      <p:sp>
        <p:nvSpPr>
          <p:cNvPr id="5" name="Content Placeholder 4">
            <a:extLst>
              <a:ext uri="{FF2B5EF4-FFF2-40B4-BE49-F238E27FC236}">
                <a16:creationId xmlns:a16="http://schemas.microsoft.com/office/drawing/2014/main" id="{D79328FB-2287-4DFD-BA45-4F1A05D93C92}"/>
              </a:ext>
            </a:extLst>
          </p:cNvPr>
          <p:cNvSpPr>
            <a:spLocks noGrp="1"/>
          </p:cNvSpPr>
          <p:nvPr>
            <p:ph sz="quarter" idx="13"/>
          </p:nvPr>
        </p:nvSpPr>
        <p:spPr/>
        <p:txBody>
          <a:bodyPr/>
          <a:lstStyle/>
          <a:p>
            <a:r>
              <a:rPr lang="en-US"/>
              <a:t>When creator call withdraw campaign:</a:t>
            </a:r>
          </a:p>
          <a:p>
            <a:pPr marL="342900" lvl="1" indent="0">
              <a:buNone/>
            </a:pPr>
            <a:endParaRPr lang="en-US"/>
          </a:p>
          <a:p>
            <a:pPr marL="342900" lvl="1" indent="0">
              <a:buNone/>
            </a:pPr>
            <a:endParaRPr lang="en-US"/>
          </a:p>
          <a:p>
            <a:pPr marL="342900" lvl="1" indent="0">
              <a:buNone/>
            </a:pPr>
            <a:endParaRPr lang="en-US"/>
          </a:p>
          <a:p>
            <a:pPr marL="342900" lvl="1" indent="0">
              <a:buNone/>
            </a:pPr>
            <a:endParaRPr lang="en-US"/>
          </a:p>
          <a:p>
            <a:pPr marL="342900" lvl="1" indent="0">
              <a:buNone/>
            </a:pPr>
            <a:endParaRPr lang="en-US"/>
          </a:p>
          <a:p>
            <a:pPr marL="342900" lvl="1" indent="0">
              <a:buNone/>
            </a:pPr>
            <a:endParaRPr lang="en-US"/>
          </a:p>
          <a:p>
            <a:pPr marL="342900" lvl="1" indent="0">
              <a:buNone/>
            </a:pPr>
            <a:endParaRPr lang="en-US"/>
          </a:p>
          <a:p>
            <a:r>
              <a:rPr lang="en-US"/>
              <a:t>Creating voting votes for disbursement to force the campaign creator to do something.</a:t>
            </a:r>
            <a:endParaRPr lang="vi-VN"/>
          </a:p>
        </p:txBody>
      </p:sp>
      <p:sp>
        <p:nvSpPr>
          <p:cNvPr id="6" name="Text Placeholder 5">
            <a:extLst>
              <a:ext uri="{FF2B5EF4-FFF2-40B4-BE49-F238E27FC236}">
                <a16:creationId xmlns:a16="http://schemas.microsoft.com/office/drawing/2014/main" id="{8B41952F-9F3E-4AEB-A3E4-BED5FCFBBBDA}"/>
              </a:ext>
            </a:extLst>
          </p:cNvPr>
          <p:cNvSpPr>
            <a:spLocks noGrp="1"/>
          </p:cNvSpPr>
          <p:nvPr>
            <p:ph type="body" sz="quarter" idx="14"/>
          </p:nvPr>
        </p:nvSpPr>
        <p:spPr/>
        <p:txBody>
          <a:bodyPr/>
          <a:lstStyle/>
          <a:p>
            <a:r>
              <a:rPr lang="en-US"/>
              <a:t>Disbursement – withdraw process</a:t>
            </a:r>
            <a:endParaRPr lang="vi-VN"/>
          </a:p>
        </p:txBody>
      </p:sp>
      <p:sp>
        <p:nvSpPr>
          <p:cNvPr id="7" name="Left Brace 6">
            <a:extLst>
              <a:ext uri="{FF2B5EF4-FFF2-40B4-BE49-F238E27FC236}">
                <a16:creationId xmlns:a16="http://schemas.microsoft.com/office/drawing/2014/main" id="{43F310B7-B728-4E4C-A905-454E95D31C79}"/>
              </a:ext>
            </a:extLst>
          </p:cNvPr>
          <p:cNvSpPr/>
          <p:nvPr/>
        </p:nvSpPr>
        <p:spPr>
          <a:xfrm>
            <a:off x="314279" y="1432865"/>
            <a:ext cx="717176" cy="10413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8" name="TextBox 7">
            <a:extLst>
              <a:ext uri="{FF2B5EF4-FFF2-40B4-BE49-F238E27FC236}">
                <a16:creationId xmlns:a16="http://schemas.microsoft.com/office/drawing/2014/main" id="{EA97FE83-F97A-4F91-A431-E50361796CB3}"/>
              </a:ext>
            </a:extLst>
          </p:cNvPr>
          <p:cNvSpPr txBox="1"/>
          <p:nvPr/>
        </p:nvSpPr>
        <p:spPr>
          <a:xfrm>
            <a:off x="1201271" y="1297085"/>
            <a:ext cx="7081090" cy="1323439"/>
          </a:xfrm>
          <a:prstGeom prst="rect">
            <a:avLst/>
          </a:prstGeom>
          <a:noFill/>
        </p:spPr>
        <p:txBody>
          <a:bodyPr wrap="square" rtlCol="0">
            <a:spAutoFit/>
          </a:bodyPr>
          <a:lstStyle/>
          <a:p>
            <a:r>
              <a:rPr lang="en-US" sz="2000" b="1">
                <a:latin typeface="Verdana" panose="020B0604030504040204" pitchFamily="34" charset="0"/>
                <a:ea typeface="Verdana" panose="020B0604030504040204" pitchFamily="34" charset="0"/>
              </a:rPr>
              <a:t>If n</a:t>
            </a:r>
            <a:r>
              <a:rPr lang="en-US" sz="2000" b="1" baseline="-25000">
                <a:latin typeface="Verdana" panose="020B0604030504040204" pitchFamily="34" charset="0"/>
                <a:ea typeface="Verdana" panose="020B0604030504040204" pitchFamily="34" charset="0"/>
              </a:rPr>
              <a:t>stages</a:t>
            </a:r>
            <a:r>
              <a:rPr lang="en-US" sz="2000" b="1">
                <a:latin typeface="Verdana" panose="020B0604030504040204" pitchFamily="34" charset="0"/>
                <a:ea typeface="Verdana" panose="020B0604030504040204" pitchFamily="34" charset="0"/>
              </a:rPr>
              <a:t> = 1</a:t>
            </a:r>
            <a:r>
              <a:rPr lang="en-US" sz="2000">
                <a:latin typeface="Verdana" panose="020B0604030504040204" pitchFamily="34" charset="0"/>
                <a:ea typeface="Verdana" panose="020B0604030504040204" pitchFamily="34" charset="0"/>
              </a:rPr>
              <a:t>, allow withdraw entire amount</a:t>
            </a:r>
          </a:p>
          <a:p>
            <a:endParaRPr lang="en-US" sz="2000">
              <a:latin typeface="Verdana" panose="020B0604030504040204" pitchFamily="34" charset="0"/>
              <a:ea typeface="Verdana" panose="020B0604030504040204" pitchFamily="34" charset="0"/>
            </a:endParaRPr>
          </a:p>
          <a:p>
            <a:endParaRPr lang="en-US" sz="2000">
              <a:latin typeface="Verdana" panose="020B0604030504040204" pitchFamily="34" charset="0"/>
              <a:ea typeface="Verdana" panose="020B0604030504040204" pitchFamily="34" charset="0"/>
            </a:endParaRPr>
          </a:p>
          <a:p>
            <a:r>
              <a:rPr lang="en-US" sz="2000" b="1">
                <a:latin typeface="Verdana" panose="020B0604030504040204" pitchFamily="34" charset="0"/>
                <a:ea typeface="Verdana" panose="020B0604030504040204" pitchFamily="34" charset="0"/>
              </a:rPr>
              <a:t>If n</a:t>
            </a:r>
            <a:r>
              <a:rPr lang="en-US" sz="2000" b="1" baseline="-25000">
                <a:latin typeface="Verdana" panose="020B0604030504040204" pitchFamily="34" charset="0"/>
                <a:ea typeface="Verdana" panose="020B0604030504040204" pitchFamily="34" charset="0"/>
              </a:rPr>
              <a:t>stages</a:t>
            </a:r>
            <a:r>
              <a:rPr lang="en-US" sz="2000" b="1">
                <a:latin typeface="Verdana" panose="020B0604030504040204" pitchFamily="34" charset="0"/>
                <a:ea typeface="Verdana" panose="020B0604030504040204" pitchFamily="34" charset="0"/>
              </a:rPr>
              <a:t> &gt; 1</a:t>
            </a:r>
            <a:r>
              <a:rPr lang="en-US" sz="2000">
                <a:latin typeface="Verdana" panose="020B0604030504040204" pitchFamily="34" charset="0"/>
                <a:ea typeface="Verdana" panose="020B0604030504040204" pitchFamily="34" charset="0"/>
              </a:rPr>
              <a:t>, must voting for second stage onwards.</a:t>
            </a:r>
          </a:p>
        </p:txBody>
      </p:sp>
      <p:sp>
        <p:nvSpPr>
          <p:cNvPr id="9" name="Left Brace 8">
            <a:extLst>
              <a:ext uri="{FF2B5EF4-FFF2-40B4-BE49-F238E27FC236}">
                <a16:creationId xmlns:a16="http://schemas.microsoft.com/office/drawing/2014/main" id="{C10E1203-B2D0-4ACB-B78C-2B5049A2783F}"/>
              </a:ext>
            </a:extLst>
          </p:cNvPr>
          <p:cNvSpPr/>
          <p:nvPr/>
        </p:nvSpPr>
        <p:spPr>
          <a:xfrm>
            <a:off x="1031455" y="3360337"/>
            <a:ext cx="358588" cy="1041394"/>
          </a:xfrm>
          <a:prstGeom prst="leftBrace">
            <a:avLst>
              <a:gd name="adj1" fmla="val 8333"/>
              <a:gd name="adj2" fmla="val 51722"/>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0" name="TextBox 9">
            <a:extLst>
              <a:ext uri="{FF2B5EF4-FFF2-40B4-BE49-F238E27FC236}">
                <a16:creationId xmlns:a16="http://schemas.microsoft.com/office/drawing/2014/main" id="{2092962A-7292-4E72-A65C-840B3D255B70}"/>
              </a:ext>
            </a:extLst>
          </p:cNvPr>
          <p:cNvSpPr txBox="1"/>
          <p:nvPr/>
        </p:nvSpPr>
        <p:spPr>
          <a:xfrm>
            <a:off x="1542443" y="3126039"/>
            <a:ext cx="7081090" cy="1631216"/>
          </a:xfrm>
          <a:prstGeom prst="rect">
            <a:avLst/>
          </a:prstGeom>
          <a:noFill/>
        </p:spPr>
        <p:txBody>
          <a:bodyPr wrap="square" rtlCol="0">
            <a:spAutoFit/>
          </a:bodyPr>
          <a:lstStyle/>
          <a:p>
            <a:r>
              <a:rPr lang="en-US" sz="2000">
                <a:latin typeface="Verdana" panose="020B0604030504040204" pitchFamily="34" charset="0"/>
                <a:ea typeface="Verdana" panose="020B0604030504040204" pitchFamily="34" charset="0"/>
              </a:rPr>
              <a:t>If voting &gt; 50% accept, allow withdraw that stage</a:t>
            </a:r>
          </a:p>
          <a:p>
            <a:endParaRPr lang="en-US" sz="2000">
              <a:latin typeface="Verdana" panose="020B0604030504040204" pitchFamily="34" charset="0"/>
              <a:ea typeface="Verdana" panose="020B0604030504040204" pitchFamily="34" charset="0"/>
            </a:endParaRPr>
          </a:p>
          <a:p>
            <a:endParaRPr lang="en-US" sz="2000">
              <a:latin typeface="Verdana" panose="020B0604030504040204" pitchFamily="34" charset="0"/>
              <a:ea typeface="Verdana" panose="020B0604030504040204" pitchFamily="34" charset="0"/>
            </a:endParaRPr>
          </a:p>
          <a:p>
            <a:r>
              <a:rPr lang="en-US" sz="2000">
                <a:latin typeface="Verdana" panose="020B0604030504040204" pitchFamily="34" charset="0"/>
                <a:ea typeface="Verdana" panose="020B0604030504040204" pitchFamily="34" charset="0"/>
              </a:rPr>
              <a:t>If voting &lt;= 50 % accept, reject withdraw</a:t>
            </a:r>
          </a:p>
          <a:p>
            <a:r>
              <a:rPr lang="en-US" sz="2000">
                <a:latin typeface="Verdana" panose="020B0604030504040204" pitchFamily="34" charset="0"/>
                <a:ea typeface="Verdana" panose="020B0604030504040204" pitchFamily="34" charset="0"/>
              </a:rPr>
              <a:t>and set campaign to failed</a:t>
            </a:r>
          </a:p>
        </p:txBody>
      </p:sp>
      <p:sp>
        <p:nvSpPr>
          <p:cNvPr id="11" name="Rectangle: Rounded Corners 10">
            <a:extLst>
              <a:ext uri="{FF2B5EF4-FFF2-40B4-BE49-F238E27FC236}">
                <a16:creationId xmlns:a16="http://schemas.microsoft.com/office/drawing/2014/main" id="{078A3905-0A26-44C2-B913-58DEE0C5D25A}"/>
              </a:ext>
            </a:extLst>
          </p:cNvPr>
          <p:cNvSpPr/>
          <p:nvPr/>
        </p:nvSpPr>
        <p:spPr>
          <a:xfrm>
            <a:off x="1173163" y="2115671"/>
            <a:ext cx="7109198" cy="6495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3" name="Straight Arrow Connector 12">
            <a:extLst>
              <a:ext uri="{FF2B5EF4-FFF2-40B4-BE49-F238E27FC236}">
                <a16:creationId xmlns:a16="http://schemas.microsoft.com/office/drawing/2014/main" id="{7A6CE120-0262-4AEA-8FFD-63F724ACA77D}"/>
              </a:ext>
            </a:extLst>
          </p:cNvPr>
          <p:cNvCxnSpPr>
            <a:cxnSpLocks/>
            <a:stCxn id="11" idx="2"/>
          </p:cNvCxnSpPr>
          <p:nvPr/>
        </p:nvCxnSpPr>
        <p:spPr>
          <a:xfrm>
            <a:off x="4727762" y="2765211"/>
            <a:ext cx="0" cy="3608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55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B7B57-540A-41A1-8D41-6D8DAEFE1A24}"/>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C561B91-C57D-4DF8-A21E-72840C5BADEE}"/>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5E97D12F-D6F2-4F07-8203-AB2E8C8A8F8B}"/>
              </a:ext>
            </a:extLst>
          </p:cNvPr>
          <p:cNvSpPr>
            <a:spLocks noGrp="1"/>
          </p:cNvSpPr>
          <p:nvPr>
            <p:ph type="sldNum" sz="quarter" idx="12"/>
          </p:nvPr>
        </p:nvSpPr>
        <p:spPr/>
        <p:txBody>
          <a:bodyPr/>
          <a:lstStyle/>
          <a:p>
            <a:fld id="{06FEDF93-2BFD-41CA-ABC7-B039102F3792}" type="slidenum">
              <a:rPr lang="en-US" smtClean="0"/>
              <a:pPr/>
              <a:t>21</a:t>
            </a:fld>
            <a:endParaRPr lang="en-US" dirty="0"/>
          </a:p>
        </p:txBody>
      </p:sp>
      <p:sp>
        <p:nvSpPr>
          <p:cNvPr id="5" name="Content Placeholder 4">
            <a:extLst>
              <a:ext uri="{FF2B5EF4-FFF2-40B4-BE49-F238E27FC236}">
                <a16:creationId xmlns:a16="http://schemas.microsoft.com/office/drawing/2014/main" id="{03CA43CC-3594-4E38-91A8-49722EFE0E13}"/>
              </a:ext>
            </a:extLst>
          </p:cNvPr>
          <p:cNvSpPr>
            <a:spLocks noGrp="1"/>
          </p:cNvSpPr>
          <p:nvPr>
            <p:ph sz="quarter" idx="13"/>
          </p:nvPr>
        </p:nvSpPr>
        <p:spPr/>
        <p:txBody>
          <a:bodyPr>
            <a:normAutofit/>
          </a:bodyPr>
          <a:lstStyle/>
          <a:p>
            <a:r>
              <a:rPr lang="en-US"/>
              <a:t>STAGE structure:</a:t>
            </a:r>
          </a:p>
          <a:p>
            <a:pPr marL="0" indent="0">
              <a:buNone/>
            </a:pPr>
            <a:r>
              <a:rPr lang="en-US" sz="2000">
                <a:solidFill>
                  <a:srgbClr val="0000FF"/>
                </a:solidFill>
                <a:latin typeface="Consolas" panose="020B0609020204030204" pitchFamily="49" charset="0"/>
              </a:rPr>
              <a:t>struct</a:t>
            </a:r>
            <a:r>
              <a:rPr lang="en-US" sz="2000">
                <a:solidFill>
                  <a:srgbClr val="000000"/>
                </a:solidFill>
                <a:latin typeface="Consolas" panose="020B0609020204030204" pitchFamily="49" charset="0"/>
              </a:rPr>
              <a:t> </a:t>
            </a:r>
            <a:r>
              <a:rPr lang="en-US" sz="2000">
                <a:solidFill>
                  <a:srgbClr val="267F99"/>
                </a:solidFill>
                <a:latin typeface="Consolas" panose="020B0609020204030204" pitchFamily="49" charset="0"/>
              </a:rPr>
              <a:t>STAGE</a:t>
            </a:r>
            <a:r>
              <a:rPr lang="en-US" sz="2000">
                <a:solidFill>
                  <a:srgbClr val="000000"/>
                </a:solidFill>
                <a:latin typeface="Consolas" panose="020B0609020204030204" pitchFamily="49" charset="0"/>
              </a:rPr>
              <a:t> {</a:t>
            </a:r>
          </a:p>
          <a:p>
            <a:pPr marL="0" indent="0">
              <a:buNone/>
            </a:pPr>
            <a:r>
              <a:rPr lang="en-US" sz="2000">
                <a:solidFill>
                  <a:srgbClr val="267F99"/>
                </a:solidFill>
                <a:latin typeface="Consolas" panose="020B0609020204030204" pitchFamily="49" charset="0"/>
              </a:rPr>
              <a:t>	int</a:t>
            </a:r>
            <a:r>
              <a:rPr lang="en-US" sz="2000">
                <a:solidFill>
                  <a:srgbClr val="000000"/>
                </a:solidFill>
                <a:latin typeface="Consolas" panose="020B0609020204030204" pitchFamily="49" charset="0"/>
              </a:rPr>
              <a:t> amount;</a:t>
            </a:r>
          </a:p>
          <a:p>
            <a:pPr marL="0" indent="0">
              <a:buNone/>
            </a:pPr>
            <a:r>
              <a:rPr lang="en-US" sz="2000">
                <a:solidFill>
                  <a:srgbClr val="267F99"/>
                </a:solidFill>
                <a:latin typeface="Consolas" panose="020B0609020204030204" pitchFamily="49" charset="0"/>
              </a:rPr>
              <a:t>	int</a:t>
            </a:r>
            <a:r>
              <a:rPr lang="en-US" sz="2000">
                <a:solidFill>
                  <a:srgbClr val="000000"/>
                </a:solidFill>
                <a:latin typeface="Consolas" panose="020B0609020204030204" pitchFamily="49" charset="0"/>
              </a:rPr>
              <a:t> deadline; </a:t>
            </a:r>
          </a:p>
          <a:p>
            <a:pPr marL="0" indent="0">
              <a:buNone/>
            </a:pPr>
            <a:r>
              <a:rPr lang="en-US" sz="2000">
                <a:solidFill>
                  <a:srgbClr val="267F99"/>
                </a:solidFill>
                <a:latin typeface="Consolas" panose="020B0609020204030204" pitchFamily="49" charset="0"/>
              </a:rPr>
              <a:t>	bool</a:t>
            </a:r>
            <a:r>
              <a:rPr lang="en-US" sz="2000">
                <a:solidFill>
                  <a:srgbClr val="000000"/>
                </a:solidFill>
                <a:latin typeface="Consolas" panose="020B0609020204030204" pitchFamily="49" charset="0"/>
              </a:rPr>
              <a:t> done;</a:t>
            </a:r>
          </a:p>
          <a:p>
            <a:pPr marL="0" indent="0">
              <a:buNone/>
            </a:pPr>
            <a:r>
              <a:rPr lang="en-US" sz="2000">
                <a:solidFill>
                  <a:srgbClr val="267F99"/>
                </a:solidFill>
                <a:latin typeface="Consolas" panose="020B0609020204030204" pitchFamily="49" charset="0"/>
              </a:rPr>
              <a:t>	int</a:t>
            </a:r>
            <a:r>
              <a:rPr lang="en-US" sz="2000">
                <a:solidFill>
                  <a:srgbClr val="000000"/>
                </a:solidFill>
                <a:latin typeface="Consolas" panose="020B0609020204030204" pitchFamily="49" charset="0"/>
              </a:rPr>
              <a:t> voteCount; </a:t>
            </a:r>
            <a:r>
              <a:rPr lang="en-US" sz="2000">
                <a:solidFill>
                  <a:srgbClr val="008000"/>
                </a:solidFill>
                <a:latin typeface="Consolas" panose="020B0609020204030204" pitchFamily="49" charset="0"/>
              </a:rPr>
              <a:t>// number of vote count for accept</a:t>
            </a:r>
            <a:endParaRPr lang="en-US" sz="2000">
              <a:solidFill>
                <a:srgbClr val="000000"/>
              </a:solidFill>
              <a:latin typeface="Consolas" panose="020B0609020204030204" pitchFamily="49" charset="0"/>
            </a:endParaRPr>
          </a:p>
          <a:p>
            <a:pPr marL="0" indent="0">
              <a:buNone/>
            </a:pPr>
            <a:r>
              <a:rPr lang="en-US" sz="2000">
                <a:solidFill>
                  <a:srgbClr val="000000"/>
                </a:solidFill>
                <a:latin typeface="Consolas" panose="020B0609020204030204" pitchFamily="49" charset="0"/>
              </a:rPr>
              <a:t>}</a:t>
            </a:r>
          </a:p>
          <a:p>
            <a:pPr marL="0" indent="0">
              <a:buNone/>
            </a:pPr>
            <a:r>
              <a:rPr lang="vi-VN" sz="2000">
                <a:solidFill>
                  <a:srgbClr val="0000FF"/>
                </a:solidFill>
                <a:latin typeface="Consolas" panose="020B0609020204030204" pitchFamily="49" charset="0"/>
              </a:rPr>
              <a:t>mapping</a:t>
            </a:r>
            <a:r>
              <a:rPr lang="vi-VN" sz="2000">
                <a:solidFill>
                  <a:srgbClr val="000000"/>
                </a:solidFill>
                <a:latin typeface="Consolas" panose="020B0609020204030204" pitchFamily="49" charset="0"/>
              </a:rPr>
              <a:t>(</a:t>
            </a:r>
            <a:r>
              <a:rPr lang="vi-VN" sz="2000">
                <a:solidFill>
                  <a:srgbClr val="267F99"/>
                </a:solidFill>
                <a:latin typeface="Consolas" panose="020B0609020204030204" pitchFamily="49" charset="0"/>
              </a:rPr>
              <a:t>int</a:t>
            </a:r>
            <a:r>
              <a:rPr lang="vi-VN" sz="2000">
                <a:solidFill>
                  <a:srgbClr val="000000"/>
                </a:solidFill>
                <a:latin typeface="Consolas" panose="020B0609020204030204" pitchFamily="49" charset="0"/>
              </a:rPr>
              <a:t> =&gt; STAGE[]) stages;</a:t>
            </a:r>
          </a:p>
          <a:p>
            <a:pPr marL="0" indent="0">
              <a:buNone/>
            </a:pPr>
            <a:endParaRPr lang="en-US"/>
          </a:p>
          <a:p>
            <a:pPr marL="0" indent="0">
              <a:buNone/>
            </a:pPr>
            <a:endParaRPr lang="en-US"/>
          </a:p>
          <a:p>
            <a:pPr marL="0" indent="0">
              <a:buNone/>
            </a:pPr>
            <a:endParaRPr lang="en-US"/>
          </a:p>
        </p:txBody>
      </p:sp>
      <p:sp>
        <p:nvSpPr>
          <p:cNvPr id="6" name="Text Placeholder 5">
            <a:extLst>
              <a:ext uri="{FF2B5EF4-FFF2-40B4-BE49-F238E27FC236}">
                <a16:creationId xmlns:a16="http://schemas.microsoft.com/office/drawing/2014/main" id="{51C8D2EA-6306-4729-8BDE-C65CDA8AAA05}"/>
              </a:ext>
            </a:extLst>
          </p:cNvPr>
          <p:cNvSpPr>
            <a:spLocks noGrp="1"/>
          </p:cNvSpPr>
          <p:nvPr>
            <p:ph type="body" sz="quarter" idx="14"/>
          </p:nvPr>
        </p:nvSpPr>
        <p:spPr/>
        <p:txBody>
          <a:bodyPr>
            <a:normAutofit fontScale="92500"/>
          </a:bodyPr>
          <a:lstStyle/>
          <a:p>
            <a:r>
              <a:rPr lang="en-US"/>
              <a:t>Disbursement – structure design for contract</a:t>
            </a:r>
            <a:endParaRPr lang="vi-VN"/>
          </a:p>
        </p:txBody>
      </p:sp>
      <p:cxnSp>
        <p:nvCxnSpPr>
          <p:cNvPr id="8" name="Straight Connector 7">
            <a:extLst>
              <a:ext uri="{FF2B5EF4-FFF2-40B4-BE49-F238E27FC236}">
                <a16:creationId xmlns:a16="http://schemas.microsoft.com/office/drawing/2014/main" id="{FAFB930F-52D7-48EA-AEFA-53784D753D32}"/>
              </a:ext>
            </a:extLst>
          </p:cNvPr>
          <p:cNvCxnSpPr/>
          <p:nvPr/>
        </p:nvCxnSpPr>
        <p:spPr>
          <a:xfrm>
            <a:off x="1344706" y="4733365"/>
            <a:ext cx="573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34926E-C8E7-452D-98E7-8D13C1642B6C}"/>
              </a:ext>
            </a:extLst>
          </p:cNvPr>
          <p:cNvCxnSpPr/>
          <p:nvPr/>
        </p:nvCxnSpPr>
        <p:spPr>
          <a:xfrm>
            <a:off x="1595718" y="4733365"/>
            <a:ext cx="322729" cy="50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F2ACD1-211C-4C95-9A4F-27D2F431E8E6}"/>
              </a:ext>
            </a:extLst>
          </p:cNvPr>
          <p:cNvSpPr txBox="1"/>
          <p:nvPr/>
        </p:nvSpPr>
        <p:spPr>
          <a:xfrm>
            <a:off x="1918446" y="5393626"/>
            <a:ext cx="6866965" cy="400110"/>
          </a:xfrm>
          <a:prstGeom prst="rect">
            <a:avLst/>
          </a:prstGeom>
          <a:noFill/>
        </p:spPr>
        <p:txBody>
          <a:bodyPr wrap="square" rtlCol="0">
            <a:spAutoFit/>
          </a:bodyPr>
          <a:lstStyle/>
          <a:p>
            <a:r>
              <a:rPr lang="en-US" sz="2000" i="1">
                <a:latin typeface="Verdana" panose="020B0604030504040204" pitchFamily="34" charset="0"/>
                <a:ea typeface="Verdana" panose="020B0604030504040204" pitchFamily="34" charset="0"/>
              </a:rPr>
              <a:t>Campaign ID </a:t>
            </a:r>
            <a:r>
              <a:rPr lang="en-US" sz="2000">
                <a:latin typeface="Verdana" panose="020B0604030504040204" pitchFamily="34" charset="0"/>
                <a:ea typeface="Verdana" panose="020B0604030504040204" pitchFamily="34" charset="0"/>
              </a:rPr>
              <a:t>=&gt; mapping campaign id with stages</a:t>
            </a:r>
            <a:endParaRPr lang="vi-VN"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5942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AAE28-C9AA-4C65-ABE8-0601DAE57C96}"/>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432C7D7C-2C30-4840-9B0B-F358C07E99C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876F0140-9212-4AC8-BC79-37FEFF629744}"/>
              </a:ext>
            </a:extLst>
          </p:cNvPr>
          <p:cNvSpPr>
            <a:spLocks noGrp="1"/>
          </p:cNvSpPr>
          <p:nvPr>
            <p:ph type="sldNum" sz="quarter" idx="12"/>
          </p:nvPr>
        </p:nvSpPr>
        <p:spPr/>
        <p:txBody>
          <a:bodyPr/>
          <a:lstStyle/>
          <a:p>
            <a:fld id="{06FEDF93-2BFD-41CA-ABC7-B039102F3792}" type="slidenum">
              <a:rPr lang="en-US" smtClean="0"/>
              <a:pPr/>
              <a:t>22</a:t>
            </a:fld>
            <a:endParaRPr lang="en-US" dirty="0"/>
          </a:p>
        </p:txBody>
      </p:sp>
      <p:sp>
        <p:nvSpPr>
          <p:cNvPr id="5" name="Content Placeholder 4">
            <a:extLst>
              <a:ext uri="{FF2B5EF4-FFF2-40B4-BE49-F238E27FC236}">
                <a16:creationId xmlns:a16="http://schemas.microsoft.com/office/drawing/2014/main" id="{91BAF02B-8B00-472A-ADE4-E7FCAB351449}"/>
              </a:ext>
            </a:extLst>
          </p:cNvPr>
          <p:cNvSpPr>
            <a:spLocks noGrp="1"/>
          </p:cNvSpPr>
          <p:nvPr>
            <p:ph sz="quarter" idx="13"/>
          </p:nvPr>
        </p:nvSpPr>
        <p:spPr>
          <a:xfrm>
            <a:off x="0" y="791570"/>
            <a:ext cx="9143999" cy="5391369"/>
          </a:xfrm>
        </p:spPr>
        <p:txBody>
          <a:bodyPr/>
          <a:lstStyle/>
          <a:p>
            <a:r>
              <a:rPr lang="en-US"/>
              <a:t>Voting structure:</a:t>
            </a:r>
          </a:p>
          <a:p>
            <a:pPr marL="0" indent="0">
              <a:buNone/>
            </a:pPr>
            <a:endParaRPr lang="en-US"/>
          </a:p>
          <a:p>
            <a:pPr marL="0" indent="0">
              <a:buNone/>
            </a:pPr>
            <a:endParaRPr lang="en-US"/>
          </a:p>
          <a:p>
            <a:pPr marL="0" indent="0">
              <a:buNone/>
            </a:pPr>
            <a:endParaRPr lang="en-US"/>
          </a:p>
          <a:p>
            <a:pPr marL="0" indent="0">
              <a:buNone/>
            </a:pPr>
            <a:r>
              <a:rPr lang="en-US" sz="1800">
                <a:solidFill>
                  <a:srgbClr val="0000FF"/>
                </a:solidFill>
                <a:latin typeface="Consolas" panose="020B0609020204030204" pitchFamily="49" charset="0"/>
              </a:rPr>
              <a:t>mapping</a:t>
            </a:r>
            <a:r>
              <a:rPr lang="en-US" sz="1800">
                <a:solidFill>
                  <a:srgbClr val="000000"/>
                </a:solidFill>
                <a:latin typeface="Consolas" panose="020B0609020204030204" pitchFamily="49" charset="0"/>
              </a:rPr>
              <a:t>(</a:t>
            </a:r>
            <a:r>
              <a:rPr lang="en-US" sz="1800">
                <a:solidFill>
                  <a:srgbClr val="267F99"/>
                </a:solidFill>
                <a:latin typeface="Consolas" panose="020B0609020204030204" pitchFamily="49" charset="0"/>
              </a:rPr>
              <a:t>address</a:t>
            </a:r>
            <a:r>
              <a:rPr lang="en-US" sz="1800">
                <a:solidFill>
                  <a:srgbClr val="000000"/>
                </a:solidFill>
                <a:latin typeface="Consolas" panose="020B0609020204030204" pitchFamily="49" charset="0"/>
              </a:rPr>
              <a:t> =&gt; </a:t>
            </a:r>
            <a:r>
              <a:rPr lang="en-US" sz="1800">
                <a:solidFill>
                  <a:srgbClr val="0000FF"/>
                </a:solidFill>
                <a:latin typeface="Consolas" panose="020B0609020204030204" pitchFamily="49" charset="0"/>
              </a:rPr>
              <a:t>mapping</a:t>
            </a:r>
            <a:r>
              <a:rPr lang="en-US" sz="1800">
                <a:solidFill>
                  <a:srgbClr val="000000"/>
                </a:solidFill>
                <a:latin typeface="Consolas" panose="020B0609020204030204" pitchFamily="49" charset="0"/>
              </a:rPr>
              <a:t> (</a:t>
            </a:r>
            <a:r>
              <a:rPr lang="en-US" sz="1800">
                <a:solidFill>
                  <a:srgbClr val="267F99"/>
                </a:solidFill>
                <a:latin typeface="Consolas" panose="020B0609020204030204" pitchFamily="49" charset="0"/>
              </a:rPr>
              <a:t>int</a:t>
            </a:r>
            <a:r>
              <a:rPr lang="en-US" sz="1800">
                <a:solidFill>
                  <a:srgbClr val="000000"/>
                </a:solidFill>
                <a:latin typeface="Consolas" panose="020B0609020204030204" pitchFamily="49" charset="0"/>
              </a:rPr>
              <a:t> =&gt; </a:t>
            </a:r>
            <a:r>
              <a:rPr lang="en-US" sz="1800">
                <a:solidFill>
                  <a:srgbClr val="0000FF"/>
                </a:solidFill>
                <a:latin typeface="Consolas" panose="020B0609020204030204" pitchFamily="49" charset="0"/>
              </a:rPr>
              <a:t>mapping</a:t>
            </a:r>
            <a:r>
              <a:rPr lang="en-US" sz="1800">
                <a:solidFill>
                  <a:srgbClr val="000000"/>
                </a:solidFill>
                <a:latin typeface="Consolas" panose="020B0609020204030204" pitchFamily="49" charset="0"/>
              </a:rPr>
              <a:t>(</a:t>
            </a:r>
            <a:r>
              <a:rPr lang="en-US" sz="1800">
                <a:solidFill>
                  <a:srgbClr val="267F99"/>
                </a:solidFill>
                <a:latin typeface="Consolas" panose="020B0609020204030204" pitchFamily="49" charset="0"/>
              </a:rPr>
              <a:t>int</a:t>
            </a:r>
            <a:r>
              <a:rPr lang="en-US" sz="1800">
                <a:solidFill>
                  <a:srgbClr val="000000"/>
                </a:solidFill>
                <a:latin typeface="Consolas" panose="020B0609020204030204" pitchFamily="49" charset="0"/>
              </a:rPr>
              <a:t> =&gt; </a:t>
            </a:r>
            <a:r>
              <a:rPr lang="en-US" sz="1800">
                <a:solidFill>
                  <a:srgbClr val="267F99"/>
                </a:solidFill>
                <a:latin typeface="Consolas" panose="020B0609020204030204" pitchFamily="49" charset="0"/>
              </a:rPr>
              <a:t>bool</a:t>
            </a:r>
            <a:r>
              <a:rPr lang="en-US" sz="1800">
                <a:solidFill>
                  <a:srgbClr val="000000"/>
                </a:solidFill>
                <a:latin typeface="Consolas" panose="020B0609020204030204" pitchFamily="49" charset="0"/>
              </a:rPr>
              <a:t>)) userVoting;</a:t>
            </a:r>
          </a:p>
        </p:txBody>
      </p:sp>
      <p:sp>
        <p:nvSpPr>
          <p:cNvPr id="6" name="Text Placeholder 5">
            <a:extLst>
              <a:ext uri="{FF2B5EF4-FFF2-40B4-BE49-F238E27FC236}">
                <a16:creationId xmlns:a16="http://schemas.microsoft.com/office/drawing/2014/main" id="{A30D2FC7-50E4-4B3E-85D3-AB0BD70C93AD}"/>
              </a:ext>
            </a:extLst>
          </p:cNvPr>
          <p:cNvSpPr>
            <a:spLocks noGrp="1"/>
          </p:cNvSpPr>
          <p:nvPr>
            <p:ph type="body" sz="quarter" idx="14"/>
          </p:nvPr>
        </p:nvSpPr>
        <p:spPr/>
        <p:txBody>
          <a:bodyPr>
            <a:normAutofit fontScale="92500"/>
          </a:bodyPr>
          <a:lstStyle/>
          <a:p>
            <a:r>
              <a:rPr lang="en-US"/>
              <a:t>Disbursement – structure design for contract</a:t>
            </a:r>
            <a:endParaRPr lang="vi-VN"/>
          </a:p>
        </p:txBody>
      </p:sp>
      <p:cxnSp>
        <p:nvCxnSpPr>
          <p:cNvPr id="8" name="Straight Arrow Connector 7">
            <a:extLst>
              <a:ext uri="{FF2B5EF4-FFF2-40B4-BE49-F238E27FC236}">
                <a16:creationId xmlns:a16="http://schemas.microsoft.com/office/drawing/2014/main" id="{F2E5815C-753C-4C36-A51F-6F255446A839}"/>
              </a:ext>
            </a:extLst>
          </p:cNvPr>
          <p:cNvCxnSpPr/>
          <p:nvPr/>
        </p:nvCxnSpPr>
        <p:spPr>
          <a:xfrm flipH="1">
            <a:off x="1075765" y="3429000"/>
            <a:ext cx="806823" cy="92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D977B3-0321-4F12-9E67-6138C3BFD3C4}"/>
              </a:ext>
            </a:extLst>
          </p:cNvPr>
          <p:cNvSpPr txBox="1"/>
          <p:nvPr/>
        </p:nvSpPr>
        <p:spPr>
          <a:xfrm>
            <a:off x="157910" y="4501534"/>
            <a:ext cx="2043953"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Address of user</a:t>
            </a:r>
            <a:endParaRPr lang="vi-VN">
              <a:latin typeface="Verdana" panose="020B0604030504040204" pitchFamily="34" charset="0"/>
              <a:ea typeface="Verdana" panose="020B0604030504040204" pitchFamily="34" charset="0"/>
            </a:endParaRPr>
          </a:p>
        </p:txBody>
      </p:sp>
      <p:cxnSp>
        <p:nvCxnSpPr>
          <p:cNvPr id="11" name="Straight Arrow Connector 10">
            <a:extLst>
              <a:ext uri="{FF2B5EF4-FFF2-40B4-BE49-F238E27FC236}">
                <a16:creationId xmlns:a16="http://schemas.microsoft.com/office/drawing/2014/main" id="{E4F02159-F986-48A8-A050-8C863AA9D008}"/>
              </a:ext>
            </a:extLst>
          </p:cNvPr>
          <p:cNvCxnSpPr/>
          <p:nvPr/>
        </p:nvCxnSpPr>
        <p:spPr>
          <a:xfrm flipV="1">
            <a:off x="3729317" y="2492188"/>
            <a:ext cx="0" cy="5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EDE978-98A0-4AE5-BFFC-A26D8474337C}"/>
              </a:ext>
            </a:extLst>
          </p:cNvPr>
          <p:cNvSpPr txBox="1"/>
          <p:nvPr/>
        </p:nvSpPr>
        <p:spPr>
          <a:xfrm>
            <a:off x="2814917" y="2011757"/>
            <a:ext cx="1757082"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Campaign ID</a:t>
            </a:r>
            <a:endParaRPr lang="vi-VN">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1EB4F3AF-1C4F-4E07-9C07-8C913CB53EE7}"/>
              </a:ext>
            </a:extLst>
          </p:cNvPr>
          <p:cNvCxnSpPr/>
          <p:nvPr/>
        </p:nvCxnSpPr>
        <p:spPr>
          <a:xfrm>
            <a:off x="5737412" y="3402548"/>
            <a:ext cx="0" cy="49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306893-9A2A-4BB8-8936-358483BA1868}"/>
              </a:ext>
            </a:extLst>
          </p:cNvPr>
          <p:cNvSpPr txBox="1"/>
          <p:nvPr/>
        </p:nvSpPr>
        <p:spPr>
          <a:xfrm>
            <a:off x="4643719" y="4162590"/>
            <a:ext cx="2474256"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Index of stages</a:t>
            </a:r>
            <a:endParaRPr lang="vi-VN">
              <a:latin typeface="Verdana" panose="020B0604030504040204" pitchFamily="34" charset="0"/>
              <a:ea typeface="Verdana" panose="020B0604030504040204" pitchFamily="34" charset="0"/>
            </a:endParaRPr>
          </a:p>
        </p:txBody>
      </p:sp>
      <p:cxnSp>
        <p:nvCxnSpPr>
          <p:cNvPr id="19" name="Straight Arrow Connector 18">
            <a:extLst>
              <a:ext uri="{FF2B5EF4-FFF2-40B4-BE49-F238E27FC236}">
                <a16:creationId xmlns:a16="http://schemas.microsoft.com/office/drawing/2014/main" id="{DB00120D-8557-4BFF-B423-823792B74516}"/>
              </a:ext>
            </a:extLst>
          </p:cNvPr>
          <p:cNvCxnSpPr/>
          <p:nvPr/>
        </p:nvCxnSpPr>
        <p:spPr>
          <a:xfrm flipV="1">
            <a:off x="6678702" y="2492188"/>
            <a:ext cx="0" cy="5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D920557-5932-4B9E-A8FF-0DD41DF7D7AA}"/>
              </a:ext>
            </a:extLst>
          </p:cNvPr>
          <p:cNvSpPr txBox="1"/>
          <p:nvPr/>
        </p:nvSpPr>
        <p:spPr>
          <a:xfrm>
            <a:off x="5441579" y="1999761"/>
            <a:ext cx="3003174" cy="381328"/>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Voted / haven’t voted</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100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1BBC8-FF48-4D6E-BE9E-0DCD87817D50}"/>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DC1C3B4-9242-4D19-A8D7-71174A49938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FE4D620D-70E5-4C09-B48A-37F55A687693}"/>
              </a:ext>
            </a:extLst>
          </p:cNvPr>
          <p:cNvSpPr>
            <a:spLocks noGrp="1"/>
          </p:cNvSpPr>
          <p:nvPr>
            <p:ph type="sldNum" sz="quarter" idx="12"/>
          </p:nvPr>
        </p:nvSpPr>
        <p:spPr/>
        <p:txBody>
          <a:bodyPr/>
          <a:lstStyle/>
          <a:p>
            <a:fld id="{06FEDF93-2BFD-41CA-ABC7-B039102F3792}" type="slidenum">
              <a:rPr lang="en-US" smtClean="0"/>
              <a:pPr/>
              <a:t>23</a:t>
            </a:fld>
            <a:endParaRPr lang="en-US" dirty="0"/>
          </a:p>
        </p:txBody>
      </p:sp>
      <p:sp>
        <p:nvSpPr>
          <p:cNvPr id="5" name="Content Placeholder 4">
            <a:extLst>
              <a:ext uri="{FF2B5EF4-FFF2-40B4-BE49-F238E27FC236}">
                <a16:creationId xmlns:a16="http://schemas.microsoft.com/office/drawing/2014/main" id="{BEF34473-EFB0-44B7-A846-8FF13BBF7362}"/>
              </a:ext>
            </a:extLst>
          </p:cNvPr>
          <p:cNvSpPr>
            <a:spLocks noGrp="1"/>
          </p:cNvSpPr>
          <p:nvPr>
            <p:ph sz="quarter" idx="13"/>
          </p:nvPr>
        </p:nvSpPr>
        <p:spPr/>
        <p:txBody>
          <a:bodyPr/>
          <a:lstStyle/>
          <a:p>
            <a:r>
              <a:rPr lang="en-US"/>
              <a:t>Some campaign information such as long text, images, videos need to be added.</a:t>
            </a:r>
          </a:p>
          <a:p>
            <a:r>
              <a:rPr lang="en-US"/>
              <a:t>It will be store on my own DB server.</a:t>
            </a:r>
          </a:p>
          <a:p>
            <a:r>
              <a:rPr lang="en-US"/>
              <a:t>We will open an API to allow user request to add description onto DB. And after, it will be link to contract.</a:t>
            </a:r>
          </a:p>
          <a:p>
            <a:r>
              <a:rPr lang="en-US" b="1"/>
              <a:t>Current issue:</a:t>
            </a:r>
            <a:r>
              <a:rPr lang="en-US"/>
              <a:t> we don’t have any mechanism to verify a request to DB.</a:t>
            </a:r>
            <a:endParaRPr lang="vi-VN"/>
          </a:p>
        </p:txBody>
      </p:sp>
      <p:sp>
        <p:nvSpPr>
          <p:cNvPr id="6" name="Text Placeholder 5">
            <a:extLst>
              <a:ext uri="{FF2B5EF4-FFF2-40B4-BE49-F238E27FC236}">
                <a16:creationId xmlns:a16="http://schemas.microsoft.com/office/drawing/2014/main" id="{C3AF3B49-A88C-4909-8350-562154BCB83F}"/>
              </a:ext>
            </a:extLst>
          </p:cNvPr>
          <p:cNvSpPr>
            <a:spLocks noGrp="1"/>
          </p:cNvSpPr>
          <p:nvPr>
            <p:ph type="body" sz="quarter" idx="14"/>
          </p:nvPr>
        </p:nvSpPr>
        <p:spPr/>
        <p:txBody>
          <a:bodyPr/>
          <a:lstStyle/>
          <a:p>
            <a:r>
              <a:rPr lang="en-US"/>
              <a:t>Add more description in a campaign</a:t>
            </a:r>
            <a:endParaRPr lang="vi-VN"/>
          </a:p>
        </p:txBody>
      </p:sp>
    </p:spTree>
    <p:extLst>
      <p:ext uri="{BB962C8B-B14F-4D97-AF65-F5344CB8AC3E}">
        <p14:creationId xmlns:p14="http://schemas.microsoft.com/office/powerpoint/2010/main" val="95517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56D64-786A-4144-83B5-3CBD1B33D1E1}"/>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0B672734-F38D-4B99-84B8-3BFEFE6CAAA1}"/>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83870D5C-36C5-46FC-914A-1E8A4D576DEE}"/>
              </a:ext>
            </a:extLst>
          </p:cNvPr>
          <p:cNvSpPr>
            <a:spLocks noGrp="1"/>
          </p:cNvSpPr>
          <p:nvPr>
            <p:ph type="sldNum" sz="quarter" idx="12"/>
          </p:nvPr>
        </p:nvSpPr>
        <p:spPr/>
        <p:txBody>
          <a:bodyPr/>
          <a:lstStyle/>
          <a:p>
            <a:fld id="{06FEDF93-2BFD-41CA-ABC7-B039102F3792}" type="slidenum">
              <a:rPr lang="en-US" smtClean="0"/>
              <a:pPr/>
              <a:t>24</a:t>
            </a:fld>
            <a:endParaRPr lang="en-US" dirty="0"/>
          </a:p>
        </p:txBody>
      </p:sp>
      <p:sp>
        <p:nvSpPr>
          <p:cNvPr id="6" name="Text Placeholder 5">
            <a:extLst>
              <a:ext uri="{FF2B5EF4-FFF2-40B4-BE49-F238E27FC236}">
                <a16:creationId xmlns:a16="http://schemas.microsoft.com/office/drawing/2014/main" id="{EE3C4179-3345-4E56-8CA7-2F853A5CFD7F}"/>
              </a:ext>
            </a:extLst>
          </p:cNvPr>
          <p:cNvSpPr>
            <a:spLocks noGrp="1"/>
          </p:cNvSpPr>
          <p:nvPr>
            <p:ph type="body" sz="quarter" idx="14"/>
          </p:nvPr>
        </p:nvSpPr>
        <p:spPr/>
        <p:txBody>
          <a:bodyPr/>
          <a:lstStyle/>
          <a:p>
            <a:r>
              <a:rPr lang="en-US"/>
              <a:t>Add more description: current design</a:t>
            </a:r>
            <a:endParaRPr lang="vi-VN"/>
          </a:p>
        </p:txBody>
      </p:sp>
      <p:sp>
        <p:nvSpPr>
          <p:cNvPr id="7" name="Rectangle 6">
            <a:extLst>
              <a:ext uri="{FF2B5EF4-FFF2-40B4-BE49-F238E27FC236}">
                <a16:creationId xmlns:a16="http://schemas.microsoft.com/office/drawing/2014/main" id="{0337B8E9-9AA0-45CE-B2B8-460E9F6354BE}"/>
              </a:ext>
            </a:extLst>
          </p:cNvPr>
          <p:cNvSpPr/>
          <p:nvPr/>
        </p:nvSpPr>
        <p:spPr>
          <a:xfrm>
            <a:off x="1721224" y="881757"/>
            <a:ext cx="6078070" cy="681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User fill creation form and Enter to submit.</a:t>
            </a:r>
          </a:p>
        </p:txBody>
      </p:sp>
      <p:sp>
        <p:nvSpPr>
          <p:cNvPr id="8" name="TextBox 7">
            <a:extLst>
              <a:ext uri="{FF2B5EF4-FFF2-40B4-BE49-F238E27FC236}">
                <a16:creationId xmlns:a16="http://schemas.microsoft.com/office/drawing/2014/main" id="{2705B2DB-0ADF-4459-AB59-810498A68D02}"/>
              </a:ext>
            </a:extLst>
          </p:cNvPr>
          <p:cNvSpPr txBox="1"/>
          <p:nvPr/>
        </p:nvSpPr>
        <p:spPr>
          <a:xfrm>
            <a:off x="2089943" y="2219503"/>
            <a:ext cx="5340631" cy="369332"/>
          </a:xfrm>
          <a:prstGeom prst="rect">
            <a:avLst/>
          </a:prstGeom>
          <a:noFill/>
          <a:ln>
            <a:solidFill>
              <a:schemeClr val="tx1"/>
            </a:solidFill>
          </a:ln>
        </p:spPr>
        <p:txBody>
          <a:bodyPr wrap="square" rtlCol="0">
            <a:spAutoFit/>
          </a:bodyPr>
          <a:lstStyle/>
          <a:p>
            <a:r>
              <a:rPr lang="en-US">
                <a:latin typeface="Verdana" panose="020B0604030504040204" pitchFamily="34" charset="0"/>
                <a:ea typeface="Verdana" panose="020B0604030504040204" pitchFamily="34" charset="0"/>
              </a:rPr>
              <a:t>Generate a random string, called </a:t>
            </a:r>
            <a:r>
              <a:rPr lang="en-US" i="1">
                <a:latin typeface="Verdana" panose="020B0604030504040204" pitchFamily="34" charset="0"/>
                <a:ea typeface="Verdana" panose="020B0604030504040204" pitchFamily="34" charset="0"/>
              </a:rPr>
              <a:t>ID</a:t>
            </a:r>
            <a:endParaRPr lang="vi-VN" i="1">
              <a:latin typeface="Verdana" panose="020B0604030504040204" pitchFamily="34" charset="0"/>
              <a:ea typeface="Verdana" panose="020B0604030504040204" pitchFamily="34" charset="0"/>
            </a:endParaRPr>
          </a:p>
        </p:txBody>
      </p:sp>
      <p:cxnSp>
        <p:nvCxnSpPr>
          <p:cNvPr id="10" name="Straight Arrow Connector 9">
            <a:extLst>
              <a:ext uri="{FF2B5EF4-FFF2-40B4-BE49-F238E27FC236}">
                <a16:creationId xmlns:a16="http://schemas.microsoft.com/office/drawing/2014/main" id="{989C43DD-E611-46BA-BC50-858501DF8687}"/>
              </a:ext>
            </a:extLst>
          </p:cNvPr>
          <p:cNvCxnSpPr>
            <a:stCxn id="7" idx="2"/>
            <a:endCxn id="8" idx="0"/>
          </p:cNvCxnSpPr>
          <p:nvPr/>
        </p:nvCxnSpPr>
        <p:spPr>
          <a:xfrm>
            <a:off x="4760259" y="1563074"/>
            <a:ext cx="0" cy="6564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DA1D0A9-00FC-4646-A949-865E3B1B1F1D}"/>
              </a:ext>
            </a:extLst>
          </p:cNvPr>
          <p:cNvSpPr/>
          <p:nvPr/>
        </p:nvSpPr>
        <p:spPr>
          <a:xfrm>
            <a:off x="663387" y="4141693"/>
            <a:ext cx="2599765" cy="10578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Smartcontract</a:t>
            </a:r>
            <a:endParaRPr lang="vi-VN">
              <a:solidFill>
                <a:sysClr val="windowText" lastClr="000000"/>
              </a:solidFill>
              <a:latin typeface="Verdana" panose="020B0604030504040204" pitchFamily="34" charset="0"/>
              <a:ea typeface="Verdana" panose="020B0604030504040204" pitchFamily="34" charset="0"/>
            </a:endParaRPr>
          </a:p>
        </p:txBody>
      </p:sp>
      <p:sp>
        <p:nvSpPr>
          <p:cNvPr id="14" name="Rectangle: Rounded Corners 13">
            <a:extLst>
              <a:ext uri="{FF2B5EF4-FFF2-40B4-BE49-F238E27FC236}">
                <a16:creationId xmlns:a16="http://schemas.microsoft.com/office/drawing/2014/main" id="{D1D45C97-122C-47F3-B5C6-A741C05AE4E3}"/>
              </a:ext>
            </a:extLst>
          </p:cNvPr>
          <p:cNvSpPr/>
          <p:nvPr/>
        </p:nvSpPr>
        <p:spPr>
          <a:xfrm>
            <a:off x="7557247" y="4358982"/>
            <a:ext cx="1308847" cy="1685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DB server</a:t>
            </a:r>
            <a:endParaRPr lang="vi-VN">
              <a:solidFill>
                <a:sysClr val="windowText" lastClr="000000"/>
              </a:solidFill>
              <a:latin typeface="Verdana" panose="020B0604030504040204" pitchFamily="34" charset="0"/>
              <a:ea typeface="Verdana" panose="020B0604030504040204" pitchFamily="34" charset="0"/>
            </a:endParaRPr>
          </a:p>
        </p:txBody>
      </p:sp>
      <p:cxnSp>
        <p:nvCxnSpPr>
          <p:cNvPr id="16" name="Straight Arrow Connector 15">
            <a:extLst>
              <a:ext uri="{FF2B5EF4-FFF2-40B4-BE49-F238E27FC236}">
                <a16:creationId xmlns:a16="http://schemas.microsoft.com/office/drawing/2014/main" id="{9E8C063E-BA50-4E9C-A8F6-243A0219BD1B}"/>
              </a:ext>
            </a:extLst>
          </p:cNvPr>
          <p:cNvCxnSpPr>
            <a:stCxn id="8" idx="2"/>
            <a:endCxn id="12" idx="0"/>
          </p:cNvCxnSpPr>
          <p:nvPr/>
        </p:nvCxnSpPr>
        <p:spPr>
          <a:xfrm flipH="1">
            <a:off x="1963270" y="2588835"/>
            <a:ext cx="2796989" cy="15528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A13C81-7316-4E8D-B4E3-4D761E4B6659}"/>
              </a:ext>
            </a:extLst>
          </p:cNvPr>
          <p:cNvCxnSpPr>
            <a:stCxn id="8" idx="2"/>
            <a:endCxn id="14" idx="0"/>
          </p:cNvCxnSpPr>
          <p:nvPr/>
        </p:nvCxnSpPr>
        <p:spPr>
          <a:xfrm>
            <a:off x="4760259" y="2588835"/>
            <a:ext cx="3451412" cy="17701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647D26-9F6A-4D88-9086-FEE7A996E765}"/>
              </a:ext>
            </a:extLst>
          </p:cNvPr>
          <p:cNvSpPr txBox="1"/>
          <p:nvPr/>
        </p:nvSpPr>
        <p:spPr>
          <a:xfrm rot="1644764">
            <a:off x="6131605" y="3350794"/>
            <a:ext cx="2282721"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ID + content</a:t>
            </a:r>
            <a:endParaRPr lang="vi-VN">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DCB69CAA-EE54-4EF6-9672-BD47DC98DA9C}"/>
              </a:ext>
            </a:extLst>
          </p:cNvPr>
          <p:cNvSpPr txBox="1"/>
          <p:nvPr/>
        </p:nvSpPr>
        <p:spPr>
          <a:xfrm rot="19837440">
            <a:off x="2422683" y="2903988"/>
            <a:ext cx="1439570"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ID</a:t>
            </a:r>
            <a:endParaRPr lang="vi-VN">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1337F0E5-B73C-4736-921F-0FA5FB97D012}"/>
              </a:ext>
            </a:extLst>
          </p:cNvPr>
          <p:cNvSpPr txBox="1"/>
          <p:nvPr/>
        </p:nvSpPr>
        <p:spPr>
          <a:xfrm>
            <a:off x="519953" y="5814726"/>
            <a:ext cx="7565044" cy="369332"/>
          </a:xfrm>
          <a:prstGeom prst="rect">
            <a:avLst/>
          </a:prstGeom>
          <a:noFill/>
        </p:spPr>
        <p:txBody>
          <a:bodyPr wrap="square" rtlCol="0">
            <a:spAutoFit/>
          </a:bodyPr>
          <a:lstStyle/>
          <a:p>
            <a:r>
              <a:rPr lang="en-US" b="1">
                <a:latin typeface="Verdana" panose="020B0604030504040204" pitchFamily="34" charset="0"/>
                <a:ea typeface="Verdana" panose="020B0604030504040204" pitchFamily="34" charset="0"/>
                <a:sym typeface="Wingdings" panose="05000000000000000000" pitchFamily="2" charset="2"/>
              </a:rPr>
              <a:t> ID</a:t>
            </a:r>
            <a:r>
              <a:rPr lang="en-US" b="1">
                <a:latin typeface="Verdana" panose="020B0604030504040204" pitchFamily="34" charset="0"/>
                <a:ea typeface="Verdana" panose="020B0604030504040204" pitchFamily="34" charset="0"/>
              </a:rPr>
              <a:t> </a:t>
            </a:r>
            <a:r>
              <a:rPr lang="en-US">
                <a:latin typeface="Verdana" panose="020B0604030504040204" pitchFamily="34" charset="0"/>
                <a:ea typeface="Verdana" panose="020B0604030504040204" pitchFamily="34" charset="0"/>
              </a:rPr>
              <a:t>= </a:t>
            </a:r>
            <a:r>
              <a:rPr lang="en-US" i="1">
                <a:latin typeface="Verdana" panose="020B0604030504040204" pitchFamily="34" charset="0"/>
                <a:ea typeface="Verdana" panose="020B0604030504040204" pitchFamily="34" charset="0"/>
              </a:rPr>
              <a:t>hash</a:t>
            </a:r>
            <a:r>
              <a:rPr lang="en-US">
                <a:latin typeface="Verdana" panose="020B0604030504040204" pitchFamily="34" charset="0"/>
                <a:ea typeface="Verdana" panose="020B0604030504040204" pitchFamily="34" charset="0"/>
              </a:rPr>
              <a:t>(timestamp + ID campaign)</a:t>
            </a:r>
            <a:endParaRPr lang="vi-VN">
              <a:latin typeface="Verdana" panose="020B0604030504040204" pitchFamily="34" charset="0"/>
              <a:ea typeface="Verdana" panose="020B0604030504040204" pitchFamily="34" charset="0"/>
            </a:endParaRPr>
          </a:p>
        </p:txBody>
      </p:sp>
      <p:sp>
        <p:nvSpPr>
          <p:cNvPr id="23" name="Oval 22">
            <a:extLst>
              <a:ext uri="{FF2B5EF4-FFF2-40B4-BE49-F238E27FC236}">
                <a16:creationId xmlns:a16="http://schemas.microsoft.com/office/drawing/2014/main" id="{CF389DB6-280D-45DC-92C0-B6C9281D29BA}"/>
              </a:ext>
            </a:extLst>
          </p:cNvPr>
          <p:cNvSpPr/>
          <p:nvPr/>
        </p:nvSpPr>
        <p:spPr>
          <a:xfrm>
            <a:off x="4966455" y="1672458"/>
            <a:ext cx="412281" cy="342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Verdana" panose="020B0604030504040204" pitchFamily="34" charset="0"/>
                <a:ea typeface="Verdana" panose="020B0604030504040204" pitchFamily="34" charset="0"/>
              </a:rPr>
              <a:t>1</a:t>
            </a:r>
            <a:endParaRPr lang="vi-VN" b="1">
              <a:latin typeface="Verdana" panose="020B0604030504040204" pitchFamily="34" charset="0"/>
              <a:ea typeface="Verdana" panose="020B0604030504040204" pitchFamily="34" charset="0"/>
            </a:endParaRPr>
          </a:p>
        </p:txBody>
      </p:sp>
      <p:sp>
        <p:nvSpPr>
          <p:cNvPr id="24" name="Oval 23">
            <a:extLst>
              <a:ext uri="{FF2B5EF4-FFF2-40B4-BE49-F238E27FC236}">
                <a16:creationId xmlns:a16="http://schemas.microsoft.com/office/drawing/2014/main" id="{ECFC2980-68F1-4763-914E-9A8C74E25E90}"/>
              </a:ext>
            </a:extLst>
          </p:cNvPr>
          <p:cNvSpPr/>
          <p:nvPr/>
        </p:nvSpPr>
        <p:spPr>
          <a:xfrm>
            <a:off x="5845085" y="2761128"/>
            <a:ext cx="412281" cy="342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Verdana" panose="020B0604030504040204" pitchFamily="34" charset="0"/>
                <a:ea typeface="Verdana" panose="020B0604030504040204" pitchFamily="34" charset="0"/>
              </a:rPr>
              <a:t>2</a:t>
            </a:r>
            <a:endParaRPr lang="vi-VN" b="1">
              <a:latin typeface="Verdana" panose="020B0604030504040204" pitchFamily="34" charset="0"/>
              <a:ea typeface="Verdana" panose="020B0604030504040204" pitchFamily="34" charset="0"/>
            </a:endParaRPr>
          </a:p>
        </p:txBody>
      </p:sp>
      <p:sp>
        <p:nvSpPr>
          <p:cNvPr id="25" name="Oval 24">
            <a:extLst>
              <a:ext uri="{FF2B5EF4-FFF2-40B4-BE49-F238E27FC236}">
                <a16:creationId xmlns:a16="http://schemas.microsoft.com/office/drawing/2014/main" id="{198DF0A6-6821-44C8-A84F-20FAB0D8E336}"/>
              </a:ext>
            </a:extLst>
          </p:cNvPr>
          <p:cNvSpPr/>
          <p:nvPr/>
        </p:nvSpPr>
        <p:spPr>
          <a:xfrm>
            <a:off x="2265132" y="3274159"/>
            <a:ext cx="412281" cy="342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Verdana" panose="020B0604030504040204" pitchFamily="34" charset="0"/>
                <a:ea typeface="Verdana" panose="020B0604030504040204" pitchFamily="34" charset="0"/>
              </a:rPr>
              <a:t>3</a:t>
            </a:r>
            <a:endParaRPr lang="vi-VN" b="1">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8167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44C27-9A87-4582-B9DD-A1031266512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61D79F0-272E-4C14-B991-E49FA866A3E9}"/>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491082E-6898-4C9B-9E51-EA9DDC70A509}"/>
              </a:ext>
            </a:extLst>
          </p:cNvPr>
          <p:cNvSpPr>
            <a:spLocks noGrp="1"/>
          </p:cNvSpPr>
          <p:nvPr>
            <p:ph type="sldNum" sz="quarter" idx="12"/>
          </p:nvPr>
        </p:nvSpPr>
        <p:spPr/>
        <p:txBody>
          <a:bodyPr/>
          <a:lstStyle/>
          <a:p>
            <a:fld id="{06FEDF93-2BFD-41CA-ABC7-B039102F3792}" type="slidenum">
              <a:rPr lang="en-US" smtClean="0"/>
              <a:pPr/>
              <a:t>25</a:t>
            </a:fld>
            <a:endParaRPr lang="en-US" dirty="0"/>
          </a:p>
        </p:txBody>
      </p:sp>
      <p:sp>
        <p:nvSpPr>
          <p:cNvPr id="5" name="Content Placeholder 4">
            <a:extLst>
              <a:ext uri="{FF2B5EF4-FFF2-40B4-BE49-F238E27FC236}">
                <a16:creationId xmlns:a16="http://schemas.microsoft.com/office/drawing/2014/main" id="{23E45A82-5739-4AC4-92B0-EEAB82BB8FB6}"/>
              </a:ext>
            </a:extLst>
          </p:cNvPr>
          <p:cNvSpPr>
            <a:spLocks noGrp="1"/>
          </p:cNvSpPr>
          <p:nvPr>
            <p:ph sz="quarter" idx="13"/>
          </p:nvPr>
        </p:nvSpPr>
        <p:spPr/>
        <p:txBody>
          <a:bodyPr/>
          <a:lstStyle/>
          <a:p>
            <a:r>
              <a:rPr lang="en-US"/>
              <a:t>Continue to implement disbursement function.</a:t>
            </a:r>
          </a:p>
          <a:p>
            <a:r>
              <a:rPr lang="en-US"/>
              <a:t>Continue solve problem in add more description function.</a:t>
            </a:r>
            <a:endParaRPr lang="vi-VN"/>
          </a:p>
        </p:txBody>
      </p:sp>
      <p:sp>
        <p:nvSpPr>
          <p:cNvPr id="6" name="Text Placeholder 5">
            <a:extLst>
              <a:ext uri="{FF2B5EF4-FFF2-40B4-BE49-F238E27FC236}">
                <a16:creationId xmlns:a16="http://schemas.microsoft.com/office/drawing/2014/main" id="{B580FBE1-FC19-4E32-AB19-F8FD0C42BE03}"/>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236238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16B09-512F-4391-8BD2-1EDD58D71E53}"/>
              </a:ext>
            </a:extLst>
          </p:cNvPr>
          <p:cNvSpPr>
            <a:spLocks noGrp="1"/>
          </p:cNvSpPr>
          <p:nvPr>
            <p:ph type="dt" sz="half" idx="10"/>
          </p:nvPr>
        </p:nvSpPr>
        <p:spPr/>
        <p:txBody>
          <a:bodyPr/>
          <a:lstStyle/>
          <a:p>
            <a:r>
              <a:rPr lang="vi-VN"/>
              <a:t>April </a:t>
            </a:r>
            <a:r>
              <a:rPr lang="en-US"/>
              <a:t>25</a:t>
            </a:r>
            <a:endParaRPr lang="en-US" dirty="0"/>
          </a:p>
        </p:txBody>
      </p:sp>
      <p:sp>
        <p:nvSpPr>
          <p:cNvPr id="3" name="Footer Placeholder 2">
            <a:extLst>
              <a:ext uri="{FF2B5EF4-FFF2-40B4-BE49-F238E27FC236}">
                <a16:creationId xmlns:a16="http://schemas.microsoft.com/office/drawing/2014/main" id="{74615567-B224-4113-B877-FF58ACD17933}"/>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B9E8E225-EA6A-4507-B535-8BEC940E389C}"/>
              </a:ext>
            </a:extLst>
          </p:cNvPr>
          <p:cNvSpPr>
            <a:spLocks noGrp="1"/>
          </p:cNvSpPr>
          <p:nvPr>
            <p:ph type="sldNum" sz="quarter" idx="12"/>
          </p:nvPr>
        </p:nvSpPr>
        <p:spPr/>
        <p:txBody>
          <a:bodyPr/>
          <a:lstStyle/>
          <a:p>
            <a:fld id="{06FEDF93-2BFD-41CA-ABC7-B039102F3792}" type="slidenum">
              <a:rPr lang="en-US" smtClean="0"/>
              <a:pPr/>
              <a:t>26</a:t>
            </a:fld>
            <a:endParaRPr lang="en-US" dirty="0"/>
          </a:p>
        </p:txBody>
      </p:sp>
      <p:sp>
        <p:nvSpPr>
          <p:cNvPr id="6" name="Text Placeholder 5">
            <a:extLst>
              <a:ext uri="{FF2B5EF4-FFF2-40B4-BE49-F238E27FC236}">
                <a16:creationId xmlns:a16="http://schemas.microsoft.com/office/drawing/2014/main" id="{E4B4632D-A058-4F17-B880-0B27D5B6606F}"/>
              </a:ext>
            </a:extLst>
          </p:cNvPr>
          <p:cNvSpPr>
            <a:spLocks noGrp="1"/>
          </p:cNvSpPr>
          <p:nvPr>
            <p:ph type="body" sz="quarter" idx="14"/>
          </p:nvPr>
        </p:nvSpPr>
        <p:spPr/>
        <p:txBody>
          <a:bodyPr/>
          <a:lstStyle/>
          <a:p>
            <a:r>
              <a:rPr lang="en-US"/>
              <a:t>Q&amp;A</a:t>
            </a:r>
            <a:endParaRPr lang="vi-VN"/>
          </a:p>
        </p:txBody>
      </p:sp>
      <p:pic>
        <p:nvPicPr>
          <p:cNvPr id="8" name="Picture 7">
            <a:extLst>
              <a:ext uri="{FF2B5EF4-FFF2-40B4-BE49-F238E27FC236}">
                <a16:creationId xmlns:a16="http://schemas.microsoft.com/office/drawing/2014/main" id="{B4A10129-4C1A-4EB9-ABD9-42051E1D3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58" y="1134874"/>
            <a:ext cx="7772400" cy="4520728"/>
          </a:xfrm>
          <a:prstGeom prst="rect">
            <a:avLst/>
          </a:prstGeom>
        </p:spPr>
      </p:pic>
    </p:spTree>
    <p:extLst>
      <p:ext uri="{BB962C8B-B14F-4D97-AF65-F5344CB8AC3E}">
        <p14:creationId xmlns:p14="http://schemas.microsoft.com/office/powerpoint/2010/main" val="91884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BA3BC-33A1-4EEA-A087-2C57B58DA85F}"/>
              </a:ext>
            </a:extLst>
          </p:cNvPr>
          <p:cNvSpPr>
            <a:spLocks noGrp="1"/>
          </p:cNvSpPr>
          <p:nvPr>
            <p:ph type="dt" sz="half" idx="10"/>
          </p:nvPr>
        </p:nvSpPr>
        <p:spPr/>
        <p:txBody>
          <a:bodyPr/>
          <a:lstStyle/>
          <a:p>
            <a:r>
              <a:rPr lang="vi-VN"/>
              <a:t>April </a:t>
            </a:r>
            <a:r>
              <a:rPr lang="en-US"/>
              <a:t>25</a:t>
            </a:r>
            <a:endParaRPr lang="en-US" dirty="0"/>
          </a:p>
        </p:txBody>
      </p:sp>
      <p:sp>
        <p:nvSpPr>
          <p:cNvPr id="3" name="Footer Placeholder 2">
            <a:extLst>
              <a:ext uri="{FF2B5EF4-FFF2-40B4-BE49-F238E27FC236}">
                <a16:creationId xmlns:a16="http://schemas.microsoft.com/office/drawing/2014/main" id="{A00C7F0A-7066-4A89-939F-9D5AFF10CF4A}"/>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00AA89A-76EE-47C2-9F68-41FC728FDFCF}"/>
              </a:ext>
            </a:extLst>
          </p:cNvPr>
          <p:cNvSpPr>
            <a:spLocks noGrp="1"/>
          </p:cNvSpPr>
          <p:nvPr>
            <p:ph type="sldNum" sz="quarter" idx="12"/>
          </p:nvPr>
        </p:nvSpPr>
        <p:spPr/>
        <p:txBody>
          <a:bodyPr/>
          <a:lstStyle/>
          <a:p>
            <a:fld id="{06FEDF93-2BFD-41CA-ABC7-B039102F3792}" type="slidenum">
              <a:rPr lang="en-US" smtClean="0"/>
              <a:pPr/>
              <a:t>27</a:t>
            </a:fld>
            <a:endParaRPr lang="en-US" dirty="0"/>
          </a:p>
        </p:txBody>
      </p:sp>
      <p:sp>
        <p:nvSpPr>
          <p:cNvPr id="6" name="Text Placeholder 5">
            <a:extLst>
              <a:ext uri="{FF2B5EF4-FFF2-40B4-BE49-F238E27FC236}">
                <a16:creationId xmlns:a16="http://schemas.microsoft.com/office/drawing/2014/main" id="{F1F01116-499F-45B0-A31F-9D553BB0FADC}"/>
              </a:ext>
            </a:extLst>
          </p:cNvPr>
          <p:cNvSpPr>
            <a:spLocks noGrp="1"/>
          </p:cNvSpPr>
          <p:nvPr>
            <p:ph type="body" sz="quarter" idx="14"/>
          </p:nvPr>
        </p:nvSpPr>
        <p:spPr/>
        <p:txBody>
          <a:bodyPr/>
          <a:lstStyle/>
          <a:p>
            <a:endParaRPr lang="vi-VN"/>
          </a:p>
        </p:txBody>
      </p:sp>
      <p:pic>
        <p:nvPicPr>
          <p:cNvPr id="5124" name="Picture 4" descr="Image result for thanks for listening">
            <a:extLst>
              <a:ext uri="{FF2B5EF4-FFF2-40B4-BE49-F238E27FC236}">
                <a16:creationId xmlns:a16="http://schemas.microsoft.com/office/drawing/2014/main" id="{33439928-01DA-4421-B1A3-FE33D4206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726" y="1187042"/>
            <a:ext cx="30861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21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16</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28</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Improve some function</a:t>
            </a:r>
          </a:p>
          <a:p>
            <a:r>
              <a:rPr lang="en-US"/>
              <a:t>Next work</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Outline</a:t>
            </a:r>
            <a:endParaRPr lang="vi-VN"/>
          </a:p>
        </p:txBody>
      </p:sp>
    </p:spTree>
    <p:extLst>
      <p:ext uri="{BB962C8B-B14F-4D97-AF65-F5344CB8AC3E}">
        <p14:creationId xmlns:p14="http://schemas.microsoft.com/office/powerpoint/2010/main" val="2679564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A33FD-62CE-4B4B-97C7-50B3CACFB553}"/>
              </a:ext>
            </a:extLst>
          </p:cNvPr>
          <p:cNvSpPr>
            <a:spLocks noGrp="1"/>
          </p:cNvSpPr>
          <p:nvPr>
            <p:ph type="dt" sz="half" idx="10"/>
          </p:nvPr>
        </p:nvSpPr>
        <p:spPr/>
        <p:txBody>
          <a:bodyPr/>
          <a:lstStyle/>
          <a:p>
            <a:r>
              <a:rPr lang="en-US"/>
              <a:t>May 16</a:t>
            </a:r>
            <a:endParaRPr lang="en-US" dirty="0"/>
          </a:p>
        </p:txBody>
      </p:sp>
      <p:sp>
        <p:nvSpPr>
          <p:cNvPr id="3" name="Footer Placeholder 2">
            <a:extLst>
              <a:ext uri="{FF2B5EF4-FFF2-40B4-BE49-F238E27FC236}">
                <a16:creationId xmlns:a16="http://schemas.microsoft.com/office/drawing/2014/main" id="{AFCD54B8-FABC-43AC-A499-A72C056A1C0F}"/>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C17FCBF4-D65A-4E5C-9624-AC2B40E6C800}"/>
              </a:ext>
            </a:extLst>
          </p:cNvPr>
          <p:cNvSpPr>
            <a:spLocks noGrp="1"/>
          </p:cNvSpPr>
          <p:nvPr>
            <p:ph type="sldNum" sz="quarter" idx="12"/>
          </p:nvPr>
        </p:nvSpPr>
        <p:spPr/>
        <p:txBody>
          <a:bodyPr/>
          <a:lstStyle/>
          <a:p>
            <a:fld id="{06FEDF93-2BFD-41CA-ABC7-B039102F3792}" type="slidenum">
              <a:rPr lang="en-US" smtClean="0"/>
              <a:pPr/>
              <a:t>29</a:t>
            </a:fld>
            <a:endParaRPr lang="en-US" dirty="0"/>
          </a:p>
        </p:txBody>
      </p:sp>
      <p:sp>
        <p:nvSpPr>
          <p:cNvPr id="5" name="Content Placeholder 4">
            <a:extLst>
              <a:ext uri="{FF2B5EF4-FFF2-40B4-BE49-F238E27FC236}">
                <a16:creationId xmlns:a16="http://schemas.microsoft.com/office/drawing/2014/main" id="{412098FD-038A-4302-B24A-FEED8AF0F11A}"/>
              </a:ext>
            </a:extLst>
          </p:cNvPr>
          <p:cNvSpPr>
            <a:spLocks noGrp="1"/>
          </p:cNvSpPr>
          <p:nvPr>
            <p:ph sz="quarter" idx="13"/>
          </p:nvPr>
        </p:nvSpPr>
        <p:spPr/>
        <p:txBody>
          <a:bodyPr/>
          <a:lstStyle/>
          <a:p>
            <a:r>
              <a:rPr lang="en-US"/>
              <a:t>Some campaign information such as long text, images, videos need to be added</a:t>
            </a:r>
          </a:p>
          <a:p>
            <a:r>
              <a:rPr lang="en-US"/>
              <a:t>That files will be stored on IPFS.</a:t>
            </a:r>
          </a:p>
          <a:p>
            <a:r>
              <a:rPr lang="en-US"/>
              <a:t>After, ipfs hashes will be stored on smart contract.</a:t>
            </a:r>
            <a:endParaRPr lang="vi-VN"/>
          </a:p>
        </p:txBody>
      </p:sp>
      <p:sp>
        <p:nvSpPr>
          <p:cNvPr id="6" name="Text Placeholder 5">
            <a:extLst>
              <a:ext uri="{FF2B5EF4-FFF2-40B4-BE49-F238E27FC236}">
                <a16:creationId xmlns:a16="http://schemas.microsoft.com/office/drawing/2014/main" id="{12960362-BA8D-4A9D-A43C-D57753E31522}"/>
              </a:ext>
            </a:extLst>
          </p:cNvPr>
          <p:cNvSpPr>
            <a:spLocks noGrp="1"/>
          </p:cNvSpPr>
          <p:nvPr>
            <p:ph type="body" sz="quarter" idx="14"/>
          </p:nvPr>
        </p:nvSpPr>
        <p:spPr/>
        <p:txBody>
          <a:bodyPr/>
          <a:lstStyle/>
          <a:p>
            <a:r>
              <a:rPr lang="en-US"/>
              <a:t>Add more description in a campaign</a:t>
            </a:r>
            <a:endParaRPr lang="vi-VN"/>
          </a:p>
        </p:txBody>
      </p:sp>
      <p:pic>
        <p:nvPicPr>
          <p:cNvPr id="1026" name="Picture 2" descr="Image result for ipfs ethereum">
            <a:extLst>
              <a:ext uri="{FF2B5EF4-FFF2-40B4-BE49-F238E27FC236}">
                <a16:creationId xmlns:a16="http://schemas.microsoft.com/office/drawing/2014/main" id="{635BF81E-CD6D-47A5-BC6C-C20F6C6A1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07" b="5274"/>
          <a:stretch/>
        </p:blipFill>
        <p:spPr bwMode="auto">
          <a:xfrm>
            <a:off x="1021977" y="2847327"/>
            <a:ext cx="6725356" cy="33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85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3</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p:txBody>
          <a:bodyPr/>
          <a:lstStyle/>
          <a:p>
            <a:r>
              <a:rPr lang="en-US"/>
              <a:t>No need decentralized store with some info as name, description, image (url),...</a:t>
            </a:r>
          </a:p>
          <a:p>
            <a:r>
              <a:rPr lang="en-US"/>
              <a:t>Solution:</a:t>
            </a:r>
          </a:p>
          <a:p>
            <a:pPr lvl="1"/>
            <a:r>
              <a:rPr lang="en-US"/>
              <a:t>Store on centralized database. We choose “Redis”</a:t>
            </a:r>
          </a:p>
          <a:p>
            <a:pPr lvl="1"/>
            <a:r>
              <a:rPr lang="en-US"/>
              <a:t>Key-&gt;value</a:t>
            </a:r>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Store some information of campaign</a:t>
            </a:r>
            <a:endParaRPr lang="vi-VN"/>
          </a:p>
        </p:txBody>
      </p:sp>
      <p:sp>
        <p:nvSpPr>
          <p:cNvPr id="7" name="Rectangle 6">
            <a:extLst>
              <a:ext uri="{FF2B5EF4-FFF2-40B4-BE49-F238E27FC236}">
                <a16:creationId xmlns:a16="http://schemas.microsoft.com/office/drawing/2014/main" id="{0352F2FB-3E0A-46EE-921D-EECDF3734DDB}"/>
              </a:ext>
            </a:extLst>
          </p:cNvPr>
          <p:cNvSpPr/>
          <p:nvPr/>
        </p:nvSpPr>
        <p:spPr>
          <a:xfrm>
            <a:off x="304801" y="3962399"/>
            <a:ext cx="3639670" cy="484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Verdana" panose="020B0604030504040204" pitchFamily="34" charset="0"/>
                <a:ea typeface="Verdana" panose="020B0604030504040204" pitchFamily="34" charset="0"/>
              </a:rPr>
              <a:t>Hash (name + timestamp)</a:t>
            </a:r>
            <a:endParaRPr lang="vi-VN">
              <a:solidFill>
                <a:sysClr val="windowText" lastClr="000000"/>
              </a:solidFill>
              <a:latin typeface="Verdana" panose="020B0604030504040204" pitchFamily="34" charset="0"/>
              <a:ea typeface="Verdana" panose="020B0604030504040204" pitchFamily="34" charset="0"/>
            </a:endParaRPr>
          </a:p>
        </p:txBody>
      </p:sp>
      <p:sp>
        <p:nvSpPr>
          <p:cNvPr id="8" name="Left Brace 7">
            <a:extLst>
              <a:ext uri="{FF2B5EF4-FFF2-40B4-BE49-F238E27FC236}">
                <a16:creationId xmlns:a16="http://schemas.microsoft.com/office/drawing/2014/main" id="{A98F51F3-7608-4246-8A8F-7B03C9490CA8}"/>
              </a:ext>
            </a:extLst>
          </p:cNvPr>
          <p:cNvSpPr/>
          <p:nvPr/>
        </p:nvSpPr>
        <p:spPr>
          <a:xfrm>
            <a:off x="4816196" y="3429000"/>
            <a:ext cx="770965" cy="1569659"/>
          </a:xfrm>
          <a:prstGeom prst="leftBrace">
            <a:avLst>
              <a:gd name="adj1" fmla="val 8333"/>
              <a:gd name="adj2" fmla="val 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TextBox 8">
            <a:extLst>
              <a:ext uri="{FF2B5EF4-FFF2-40B4-BE49-F238E27FC236}">
                <a16:creationId xmlns:a16="http://schemas.microsoft.com/office/drawing/2014/main" id="{9C0E2B6C-5F04-4FEB-B0E6-B02325D9A943}"/>
              </a:ext>
            </a:extLst>
          </p:cNvPr>
          <p:cNvSpPr txBox="1"/>
          <p:nvPr/>
        </p:nvSpPr>
        <p:spPr>
          <a:xfrm>
            <a:off x="930178" y="4465673"/>
            <a:ext cx="1613647"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Key</a:t>
            </a:r>
            <a:endParaRPr lang="vi-VN">
              <a:latin typeface="Verdana" panose="020B0604030504040204" pitchFamily="34" charset="0"/>
              <a:ea typeface="Verdana" panose="020B0604030504040204" pitchFamily="34" charset="0"/>
            </a:endParaRPr>
          </a:p>
        </p:txBody>
      </p:sp>
      <p:cxnSp>
        <p:nvCxnSpPr>
          <p:cNvPr id="11" name="Straight Arrow Connector 10">
            <a:extLst>
              <a:ext uri="{FF2B5EF4-FFF2-40B4-BE49-F238E27FC236}">
                <a16:creationId xmlns:a16="http://schemas.microsoft.com/office/drawing/2014/main" id="{C48AF8E1-73E4-44EC-B591-946D4837F568}"/>
              </a:ext>
            </a:extLst>
          </p:cNvPr>
          <p:cNvCxnSpPr>
            <a:cxnSpLocks/>
            <a:stCxn id="7" idx="3"/>
          </p:cNvCxnSpPr>
          <p:nvPr/>
        </p:nvCxnSpPr>
        <p:spPr>
          <a:xfrm>
            <a:off x="3944471" y="4204446"/>
            <a:ext cx="627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01975B-6BC7-40D5-B2A9-F6CCC1387250}"/>
              </a:ext>
            </a:extLst>
          </p:cNvPr>
          <p:cNvSpPr txBox="1"/>
          <p:nvPr/>
        </p:nvSpPr>
        <p:spPr>
          <a:xfrm>
            <a:off x="5730548" y="3266080"/>
            <a:ext cx="3144510" cy="18767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Verdana" panose="020B0604030504040204" pitchFamily="34" charset="0"/>
                <a:ea typeface="Verdana" panose="020B0604030504040204" pitchFamily="34" charset="0"/>
              </a:rPr>
              <a:t>Name</a:t>
            </a:r>
          </a:p>
          <a:p>
            <a:pPr marL="285750" indent="-285750">
              <a:lnSpc>
                <a:spcPct val="150000"/>
              </a:lnSpc>
              <a:buFont typeface="Arial" panose="020B0604020202020204" pitchFamily="34" charset="0"/>
              <a:buChar char="•"/>
            </a:pPr>
            <a:r>
              <a:rPr lang="en-US" sz="2000">
                <a:latin typeface="Verdana" panose="020B0604030504040204" pitchFamily="34" charset="0"/>
                <a:ea typeface="Verdana" panose="020B0604030504040204" pitchFamily="34" charset="0"/>
              </a:rPr>
              <a:t>Short description</a:t>
            </a:r>
          </a:p>
          <a:p>
            <a:pPr marL="285750" indent="-285750">
              <a:lnSpc>
                <a:spcPct val="150000"/>
              </a:lnSpc>
              <a:buFont typeface="Arial" panose="020B0604020202020204" pitchFamily="34" charset="0"/>
              <a:buChar char="•"/>
            </a:pPr>
            <a:r>
              <a:rPr lang="en-US" sz="2000">
                <a:latin typeface="Verdana" panose="020B0604030504040204" pitchFamily="34" charset="0"/>
                <a:ea typeface="Verdana" panose="020B0604030504040204" pitchFamily="34" charset="0"/>
              </a:rPr>
              <a:t>Description</a:t>
            </a:r>
          </a:p>
          <a:p>
            <a:pPr marL="285750" indent="-285750">
              <a:lnSpc>
                <a:spcPct val="150000"/>
              </a:lnSpc>
              <a:buFont typeface="Arial" panose="020B0604020202020204" pitchFamily="34" charset="0"/>
              <a:buChar char="•"/>
            </a:pPr>
            <a:r>
              <a:rPr lang="en-US" sz="2000">
                <a:latin typeface="Verdana" panose="020B0604030504040204" pitchFamily="34" charset="0"/>
                <a:ea typeface="Verdana" panose="020B0604030504040204" pitchFamily="34" charset="0"/>
              </a:rPr>
              <a:t>Image URL</a:t>
            </a:r>
            <a:endParaRPr lang="vi-VN" sz="20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5120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7C46B-A4FD-4338-9D1E-9A412820FA65}"/>
              </a:ext>
            </a:extLst>
          </p:cNvPr>
          <p:cNvSpPr>
            <a:spLocks noGrp="1"/>
          </p:cNvSpPr>
          <p:nvPr>
            <p:ph type="dt" sz="half" idx="10"/>
          </p:nvPr>
        </p:nvSpPr>
        <p:spPr/>
        <p:txBody>
          <a:bodyPr/>
          <a:lstStyle/>
          <a:p>
            <a:r>
              <a:rPr lang="en-US"/>
              <a:t>May 16</a:t>
            </a:r>
            <a:endParaRPr lang="en-US" dirty="0"/>
          </a:p>
        </p:txBody>
      </p:sp>
      <p:sp>
        <p:nvSpPr>
          <p:cNvPr id="3" name="Footer Placeholder 2">
            <a:extLst>
              <a:ext uri="{FF2B5EF4-FFF2-40B4-BE49-F238E27FC236}">
                <a16:creationId xmlns:a16="http://schemas.microsoft.com/office/drawing/2014/main" id="{297BE7AD-9330-429E-B613-7EADCFD28A77}"/>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1700F3F9-AA92-4AC1-AE44-F9915DA52288}"/>
              </a:ext>
            </a:extLst>
          </p:cNvPr>
          <p:cNvSpPr>
            <a:spLocks noGrp="1"/>
          </p:cNvSpPr>
          <p:nvPr>
            <p:ph type="sldNum" sz="quarter" idx="12"/>
          </p:nvPr>
        </p:nvSpPr>
        <p:spPr/>
        <p:txBody>
          <a:bodyPr/>
          <a:lstStyle/>
          <a:p>
            <a:fld id="{06FEDF93-2BFD-41CA-ABC7-B039102F3792}" type="slidenum">
              <a:rPr lang="en-US" smtClean="0"/>
              <a:pPr/>
              <a:t>30</a:t>
            </a:fld>
            <a:endParaRPr lang="en-US" dirty="0"/>
          </a:p>
        </p:txBody>
      </p:sp>
      <p:sp>
        <p:nvSpPr>
          <p:cNvPr id="5" name="Content Placeholder 4">
            <a:extLst>
              <a:ext uri="{FF2B5EF4-FFF2-40B4-BE49-F238E27FC236}">
                <a16:creationId xmlns:a16="http://schemas.microsoft.com/office/drawing/2014/main" id="{8B04F009-3C71-4BF5-8311-9969266FA26E}"/>
              </a:ext>
            </a:extLst>
          </p:cNvPr>
          <p:cNvSpPr>
            <a:spLocks noGrp="1"/>
          </p:cNvSpPr>
          <p:nvPr>
            <p:ph sz="quarter" idx="13"/>
          </p:nvPr>
        </p:nvSpPr>
        <p:spPr/>
        <p:txBody>
          <a:bodyPr/>
          <a:lstStyle/>
          <a:p>
            <a:r>
              <a:rPr lang="en-US"/>
              <a:t>Complete some functions that presented.</a:t>
            </a:r>
            <a:endParaRPr lang="vi-VN"/>
          </a:p>
        </p:txBody>
      </p:sp>
      <p:sp>
        <p:nvSpPr>
          <p:cNvPr id="6" name="Text Placeholder 5">
            <a:extLst>
              <a:ext uri="{FF2B5EF4-FFF2-40B4-BE49-F238E27FC236}">
                <a16:creationId xmlns:a16="http://schemas.microsoft.com/office/drawing/2014/main" id="{7D9454AB-24B2-45E5-BC8C-2A86A1268F60}"/>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228291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07</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31</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Type: donation and reward-based crowdfunding.</a:t>
            </a:r>
          </a:p>
          <a:p>
            <a:r>
              <a:rPr lang="en-US"/>
              <a:t>Fixed goal.</a:t>
            </a:r>
          </a:p>
          <a:p>
            <a:r>
              <a:rPr lang="en-US"/>
              <a:t>Disbursement: entire amount or period.</a:t>
            </a:r>
          </a:p>
          <a:p>
            <a:r>
              <a:rPr lang="en-US"/>
              <a:t>The system will have an internal exchange unit, called “Token” (Token &lt;-&gt; ETH).</a:t>
            </a:r>
          </a:p>
          <a:p>
            <a:endParaRPr lang="en-US"/>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Overview</a:t>
            </a:r>
            <a:endParaRPr lang="vi-VN"/>
          </a:p>
        </p:txBody>
      </p:sp>
    </p:spTree>
    <p:extLst>
      <p:ext uri="{BB962C8B-B14F-4D97-AF65-F5344CB8AC3E}">
        <p14:creationId xmlns:p14="http://schemas.microsoft.com/office/powerpoint/2010/main" val="3534676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07</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32</a:t>
            </a:fld>
            <a:endParaRPr lang="en-US" dirty="0"/>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Use case diagram</a:t>
            </a:r>
            <a:endParaRPr lang="vi-VN"/>
          </a:p>
        </p:txBody>
      </p:sp>
      <p:pic>
        <p:nvPicPr>
          <p:cNvPr id="10" name="Picture 9">
            <a:extLst>
              <a:ext uri="{FF2B5EF4-FFF2-40B4-BE49-F238E27FC236}">
                <a16:creationId xmlns:a16="http://schemas.microsoft.com/office/drawing/2014/main" id="{4A4614CA-C5A2-465D-A37D-3498549A4428}"/>
              </a:ext>
            </a:extLst>
          </p:cNvPr>
          <p:cNvPicPr>
            <a:picLocks noChangeAspect="1"/>
          </p:cNvPicPr>
          <p:nvPr/>
        </p:nvPicPr>
        <p:blipFill>
          <a:blip r:embed="rId2"/>
          <a:stretch>
            <a:fillRect/>
          </a:stretch>
        </p:blipFill>
        <p:spPr>
          <a:xfrm>
            <a:off x="1013916" y="862783"/>
            <a:ext cx="7116168" cy="5858693"/>
          </a:xfrm>
          <a:prstGeom prst="rect">
            <a:avLst/>
          </a:prstGeom>
        </p:spPr>
      </p:pic>
    </p:spTree>
    <p:extLst>
      <p:ext uri="{BB962C8B-B14F-4D97-AF65-F5344CB8AC3E}">
        <p14:creationId xmlns:p14="http://schemas.microsoft.com/office/powerpoint/2010/main" val="1030695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709042-702D-4AC3-8E12-835CBDAC35E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B4667DA-03E3-4CDC-A932-6BF521DE8625}"/>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7BE5E65-1C09-461B-A183-90218ED558C4}"/>
              </a:ext>
            </a:extLst>
          </p:cNvPr>
          <p:cNvSpPr>
            <a:spLocks noGrp="1"/>
          </p:cNvSpPr>
          <p:nvPr>
            <p:ph type="sldNum" sz="quarter" idx="12"/>
          </p:nvPr>
        </p:nvSpPr>
        <p:spPr/>
        <p:txBody>
          <a:bodyPr/>
          <a:lstStyle/>
          <a:p>
            <a:fld id="{06FEDF93-2BFD-41CA-ABC7-B039102F3792}" type="slidenum">
              <a:rPr lang="en-US" smtClean="0"/>
              <a:t>33</a:t>
            </a:fld>
            <a:endParaRPr lang="en-US" dirty="0"/>
          </a:p>
        </p:txBody>
      </p:sp>
      <p:sp>
        <p:nvSpPr>
          <p:cNvPr id="6" name="Text Placeholder 5">
            <a:extLst>
              <a:ext uri="{FF2B5EF4-FFF2-40B4-BE49-F238E27FC236}">
                <a16:creationId xmlns:a16="http://schemas.microsoft.com/office/drawing/2014/main" id="{A309FF16-AD10-4583-9D70-4EA0A98EF487}"/>
              </a:ext>
            </a:extLst>
          </p:cNvPr>
          <p:cNvSpPr>
            <a:spLocks noGrp="1"/>
          </p:cNvSpPr>
          <p:nvPr>
            <p:ph type="body" sz="quarter" idx="14"/>
          </p:nvPr>
        </p:nvSpPr>
        <p:spPr/>
        <p:txBody>
          <a:bodyPr/>
          <a:lstStyle/>
          <a:p>
            <a:r>
              <a:rPr lang="en-US"/>
              <a:t>Process of a campaign</a:t>
            </a:r>
            <a:endParaRPr lang="vi-VN"/>
          </a:p>
        </p:txBody>
      </p:sp>
      <p:pic>
        <p:nvPicPr>
          <p:cNvPr id="8" name="Picture 7" descr="A screenshot of a cell phone&#10;&#10;Description automatically generated">
            <a:extLst>
              <a:ext uri="{FF2B5EF4-FFF2-40B4-BE49-F238E27FC236}">
                <a16:creationId xmlns:a16="http://schemas.microsoft.com/office/drawing/2014/main" id="{12CC20E4-2294-4E1E-9260-CD2E20AB1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475" y="903187"/>
            <a:ext cx="6569049" cy="5332860"/>
          </a:xfrm>
          <a:prstGeom prst="rect">
            <a:avLst/>
          </a:prstGeom>
        </p:spPr>
      </p:pic>
    </p:spTree>
    <p:extLst>
      <p:ext uri="{BB962C8B-B14F-4D97-AF65-F5344CB8AC3E}">
        <p14:creationId xmlns:p14="http://schemas.microsoft.com/office/powerpoint/2010/main" val="1239456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07</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34</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Wrote smart contracts to implement some functions:</a:t>
            </a:r>
          </a:p>
          <a:p>
            <a:pPr lvl="1"/>
            <a:r>
              <a:rPr lang="en-US"/>
              <a:t>Deposit/withdraw ETH</a:t>
            </a:r>
          </a:p>
          <a:p>
            <a:pPr lvl="1"/>
            <a:r>
              <a:rPr lang="en-US"/>
              <a:t>Create campaign</a:t>
            </a:r>
          </a:p>
          <a:p>
            <a:pPr lvl="1"/>
            <a:r>
              <a:rPr lang="en-US"/>
              <a:t>Fund to campaign</a:t>
            </a:r>
          </a:p>
          <a:p>
            <a:pPr lvl="1"/>
            <a:r>
              <a:rPr lang="en-US"/>
              <a:t>Refund</a:t>
            </a:r>
          </a:p>
          <a:p>
            <a:pPr lvl="1"/>
            <a:r>
              <a:rPr lang="en-US"/>
              <a:t>Withdraw when campaign successful (entire amount)</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Implemented functions</a:t>
            </a:r>
            <a:endParaRPr lang="vi-VN"/>
          </a:p>
        </p:txBody>
      </p:sp>
    </p:spTree>
    <p:extLst>
      <p:ext uri="{BB962C8B-B14F-4D97-AF65-F5344CB8AC3E}">
        <p14:creationId xmlns:p14="http://schemas.microsoft.com/office/powerpoint/2010/main" val="777290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07</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35</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Auto-refund when campaign end</a:t>
            </a:r>
          </a:p>
          <a:p>
            <a:r>
              <a:rPr lang="en-US"/>
              <a:t>Reduce fraud</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Some problems</a:t>
            </a:r>
            <a:endParaRPr lang="vi-VN"/>
          </a:p>
        </p:txBody>
      </p:sp>
    </p:spTree>
    <p:extLst>
      <p:ext uri="{BB962C8B-B14F-4D97-AF65-F5344CB8AC3E}">
        <p14:creationId xmlns:p14="http://schemas.microsoft.com/office/powerpoint/2010/main" val="3774472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8F8B52-9C98-440E-A8D7-39E3B2BFF38A}"/>
              </a:ext>
            </a:extLst>
          </p:cNvPr>
          <p:cNvSpPr txBox="1"/>
          <p:nvPr/>
        </p:nvSpPr>
        <p:spPr>
          <a:xfrm rot="1063394">
            <a:off x="1158119" y="1971204"/>
            <a:ext cx="2162789"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call </a:t>
            </a:r>
          </a:p>
          <a:p>
            <a:pPr algn="ctr"/>
            <a:r>
              <a:rPr lang="en-US">
                <a:latin typeface="Verdana" panose="020B0604030504040204" pitchFamily="34" charset="0"/>
                <a:ea typeface="Verdana" panose="020B0604030504040204" pitchFamily="34" charset="0"/>
              </a:rPr>
              <a:t>getBalance()</a:t>
            </a:r>
            <a:endParaRPr lang="vi-VN">
              <a:latin typeface="Verdana" panose="020B0604030504040204" pitchFamily="34" charset="0"/>
              <a:ea typeface="Verdana" panose="020B0604030504040204" pitchFamily="34" charset="0"/>
            </a:endParaRPr>
          </a:p>
        </p:txBody>
      </p:sp>
      <p:sp>
        <p:nvSpPr>
          <p:cNvPr id="2" name="Date Placeholder 1">
            <a:extLst>
              <a:ext uri="{FF2B5EF4-FFF2-40B4-BE49-F238E27FC236}">
                <a16:creationId xmlns:a16="http://schemas.microsoft.com/office/drawing/2014/main" id="{C5EADE14-DEC7-49E1-B17B-C9FB6EDE835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BB26E6C-9D49-47DF-921D-D178A91E4E76}"/>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18ED6D1D-ADE8-4BC6-BB7C-1D5BFFF6472A}"/>
              </a:ext>
            </a:extLst>
          </p:cNvPr>
          <p:cNvSpPr>
            <a:spLocks noGrp="1"/>
          </p:cNvSpPr>
          <p:nvPr>
            <p:ph type="sldNum" sz="quarter" idx="12"/>
          </p:nvPr>
        </p:nvSpPr>
        <p:spPr/>
        <p:txBody>
          <a:bodyPr/>
          <a:lstStyle/>
          <a:p>
            <a:fld id="{06FEDF93-2BFD-41CA-ABC7-B039102F3792}" type="slidenum">
              <a:rPr lang="en-US" smtClean="0"/>
              <a:pPr/>
              <a:t>36</a:t>
            </a:fld>
            <a:endParaRPr lang="en-US" dirty="0"/>
          </a:p>
        </p:txBody>
      </p:sp>
      <p:sp>
        <p:nvSpPr>
          <p:cNvPr id="5" name="Content Placeholder 4">
            <a:extLst>
              <a:ext uri="{FF2B5EF4-FFF2-40B4-BE49-F238E27FC236}">
                <a16:creationId xmlns:a16="http://schemas.microsoft.com/office/drawing/2014/main" id="{3536FFF4-95D6-458C-8B5C-D74AEC8C726B}"/>
              </a:ext>
            </a:extLst>
          </p:cNvPr>
          <p:cNvSpPr>
            <a:spLocks noGrp="1"/>
          </p:cNvSpPr>
          <p:nvPr>
            <p:ph sz="quarter" idx="13"/>
          </p:nvPr>
        </p:nvSpPr>
        <p:spPr/>
        <p:txBody>
          <a:bodyPr/>
          <a:lstStyle/>
          <a:p>
            <a:r>
              <a:rPr lang="en-US"/>
              <a:t>Main point is at check/calculate balance</a:t>
            </a:r>
            <a:endParaRPr lang="vi-VN"/>
          </a:p>
        </p:txBody>
      </p:sp>
      <p:sp>
        <p:nvSpPr>
          <p:cNvPr id="6" name="Text Placeholder 5">
            <a:extLst>
              <a:ext uri="{FF2B5EF4-FFF2-40B4-BE49-F238E27FC236}">
                <a16:creationId xmlns:a16="http://schemas.microsoft.com/office/drawing/2014/main" id="{BC73DD8E-EEC4-4F4D-A947-25813AB9D56B}"/>
              </a:ext>
            </a:extLst>
          </p:cNvPr>
          <p:cNvSpPr>
            <a:spLocks noGrp="1"/>
          </p:cNvSpPr>
          <p:nvPr>
            <p:ph type="body" sz="quarter" idx="14"/>
          </p:nvPr>
        </p:nvSpPr>
        <p:spPr/>
        <p:txBody>
          <a:bodyPr/>
          <a:lstStyle/>
          <a:p>
            <a:r>
              <a:rPr lang="en-US"/>
              <a:t>Auto-refund</a:t>
            </a:r>
            <a:endParaRPr lang="vi-VN"/>
          </a:p>
        </p:txBody>
      </p:sp>
      <p:sp>
        <p:nvSpPr>
          <p:cNvPr id="7" name="Rectangle: Folded Corner 6">
            <a:extLst>
              <a:ext uri="{FF2B5EF4-FFF2-40B4-BE49-F238E27FC236}">
                <a16:creationId xmlns:a16="http://schemas.microsoft.com/office/drawing/2014/main" id="{135A8C2B-3DCD-41D8-9A4B-8813D739760D}"/>
              </a:ext>
            </a:extLst>
          </p:cNvPr>
          <p:cNvSpPr/>
          <p:nvPr/>
        </p:nvSpPr>
        <p:spPr>
          <a:xfrm>
            <a:off x="3231348" y="1693536"/>
            <a:ext cx="1694781"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a:solidFill>
                  <a:schemeClr val="tx1"/>
                </a:solidFill>
                <a:latin typeface="Verdana" panose="020B0604030504040204" pitchFamily="34" charset="0"/>
                <a:ea typeface="Verdana" panose="020B0604030504040204" pitchFamily="34" charset="0"/>
              </a:rPr>
              <a:t>TokenSystem contract</a:t>
            </a:r>
            <a:endParaRPr lang="vi-VN" sz="1400" b="1">
              <a:solidFill>
                <a:schemeClr val="tx1"/>
              </a:solidFill>
              <a:latin typeface="Verdana" panose="020B0604030504040204" pitchFamily="34" charset="0"/>
              <a:ea typeface="Verdana" panose="020B0604030504040204" pitchFamily="34" charset="0"/>
            </a:endParaRPr>
          </a:p>
        </p:txBody>
      </p:sp>
      <p:cxnSp>
        <p:nvCxnSpPr>
          <p:cNvPr id="9" name="Straight Arrow Connector 8">
            <a:extLst>
              <a:ext uri="{FF2B5EF4-FFF2-40B4-BE49-F238E27FC236}">
                <a16:creationId xmlns:a16="http://schemas.microsoft.com/office/drawing/2014/main" id="{A959B3BC-CC5C-4C39-9238-67708E8E6849}"/>
              </a:ext>
            </a:extLst>
          </p:cNvPr>
          <p:cNvCxnSpPr>
            <a:cxnSpLocks/>
            <a:stCxn id="15" idx="3"/>
            <a:endCxn id="7" idx="1"/>
          </p:cNvCxnSpPr>
          <p:nvPr/>
        </p:nvCxnSpPr>
        <p:spPr>
          <a:xfrm>
            <a:off x="928503" y="2188869"/>
            <a:ext cx="2302845" cy="8210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Folded Corner 10">
            <a:extLst>
              <a:ext uri="{FF2B5EF4-FFF2-40B4-BE49-F238E27FC236}">
                <a16:creationId xmlns:a16="http://schemas.microsoft.com/office/drawing/2014/main" id="{3F23C52B-8454-41B3-87E5-64CBAE78016E}"/>
              </a:ext>
            </a:extLst>
          </p:cNvPr>
          <p:cNvSpPr/>
          <p:nvPr/>
        </p:nvSpPr>
        <p:spPr>
          <a:xfrm>
            <a:off x="7361289" y="1693536"/>
            <a:ext cx="1563276"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a:solidFill>
                  <a:schemeClr val="tx1"/>
                </a:solidFill>
                <a:latin typeface="Verdana" panose="020B0604030504040204" pitchFamily="34" charset="0"/>
                <a:ea typeface="Verdana" panose="020B0604030504040204" pitchFamily="34" charset="0"/>
              </a:rPr>
              <a:t>Campaigns contract</a:t>
            </a:r>
            <a:endParaRPr lang="vi-VN" sz="1600" b="1">
              <a:solidFill>
                <a:schemeClr val="tx1"/>
              </a:solidFill>
              <a:latin typeface="Verdana" panose="020B0604030504040204" pitchFamily="34" charset="0"/>
              <a:ea typeface="Verdana" panose="020B0604030504040204" pitchFamily="34" charset="0"/>
            </a:endParaRPr>
          </a:p>
        </p:txBody>
      </p:sp>
      <p:cxnSp>
        <p:nvCxnSpPr>
          <p:cNvPr id="13" name="Straight Arrow Connector 12">
            <a:extLst>
              <a:ext uri="{FF2B5EF4-FFF2-40B4-BE49-F238E27FC236}">
                <a16:creationId xmlns:a16="http://schemas.microsoft.com/office/drawing/2014/main" id="{D5308157-B2D0-4895-BCFD-DFFBC88FD594}"/>
              </a:ext>
            </a:extLst>
          </p:cNvPr>
          <p:cNvCxnSpPr>
            <a:cxnSpLocks/>
          </p:cNvCxnSpPr>
          <p:nvPr/>
        </p:nvCxnSpPr>
        <p:spPr>
          <a:xfrm>
            <a:off x="4926129" y="2729550"/>
            <a:ext cx="24351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720791-5551-4D3F-ABBE-B78DE0C4CC74}"/>
              </a:ext>
            </a:extLst>
          </p:cNvPr>
          <p:cNvSpPr txBox="1"/>
          <p:nvPr/>
        </p:nvSpPr>
        <p:spPr>
          <a:xfrm>
            <a:off x="4801586" y="1996662"/>
            <a:ext cx="2626927"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call </a:t>
            </a:r>
          </a:p>
          <a:p>
            <a:pPr algn="ctr"/>
            <a:r>
              <a:rPr lang="en-US">
                <a:latin typeface="Verdana" panose="020B0604030504040204" pitchFamily="34" charset="0"/>
                <a:ea typeface="Verdana" panose="020B0604030504040204" pitchFamily="34" charset="0"/>
              </a:rPr>
              <a:t>getTotalInvest()</a:t>
            </a:r>
            <a:endParaRPr lang="vi-VN">
              <a:latin typeface="Verdana" panose="020B0604030504040204" pitchFamily="34" charset="0"/>
              <a:ea typeface="Verdana" panose="020B0604030504040204" pitchFamily="34" charset="0"/>
            </a:endParaRPr>
          </a:p>
        </p:txBody>
      </p:sp>
      <p:pic>
        <p:nvPicPr>
          <p:cNvPr id="15" name="Picture 14">
            <a:extLst>
              <a:ext uri="{FF2B5EF4-FFF2-40B4-BE49-F238E27FC236}">
                <a16:creationId xmlns:a16="http://schemas.microsoft.com/office/drawing/2014/main" id="{D6F4A7FA-DD62-4C33-8B12-7B74F7D23B34}"/>
              </a:ext>
            </a:extLst>
          </p:cNvPr>
          <p:cNvPicPr>
            <a:picLocks noChangeAspect="1"/>
          </p:cNvPicPr>
          <p:nvPr/>
        </p:nvPicPr>
        <p:blipFill>
          <a:blip r:embed="rId3"/>
          <a:stretch>
            <a:fillRect/>
          </a:stretch>
        </p:blipFill>
        <p:spPr>
          <a:xfrm>
            <a:off x="137928" y="1788819"/>
            <a:ext cx="790575" cy="800100"/>
          </a:xfrm>
          <a:prstGeom prst="rect">
            <a:avLst/>
          </a:prstGeom>
        </p:spPr>
      </p:pic>
      <p:sp>
        <p:nvSpPr>
          <p:cNvPr id="27" name="TextBox 26">
            <a:extLst>
              <a:ext uri="{FF2B5EF4-FFF2-40B4-BE49-F238E27FC236}">
                <a16:creationId xmlns:a16="http://schemas.microsoft.com/office/drawing/2014/main" id="{FFE84346-2C60-4FB4-9B90-1703A0BAB56D}"/>
              </a:ext>
            </a:extLst>
          </p:cNvPr>
          <p:cNvSpPr txBox="1"/>
          <p:nvPr/>
        </p:nvSpPr>
        <p:spPr>
          <a:xfrm>
            <a:off x="821070" y="4721306"/>
            <a:ext cx="8794570" cy="584775"/>
          </a:xfrm>
          <a:prstGeom prst="rect">
            <a:avLst/>
          </a:prstGeom>
          <a:noFill/>
        </p:spPr>
        <p:txBody>
          <a:bodyPr wrap="square" rtlCol="0">
            <a:spAutoFit/>
          </a:bodyPr>
          <a:lstStyle/>
          <a:p>
            <a:r>
              <a:rPr lang="en-US" sz="1600" b="1">
                <a:latin typeface="Verdana" panose="020B0604030504040204" pitchFamily="34" charset="0"/>
                <a:ea typeface="Verdana" panose="020B0604030504040204" pitchFamily="34" charset="0"/>
              </a:rPr>
              <a:t>Total investment = investment in </a:t>
            </a:r>
            <a:r>
              <a:rPr lang="en-US" sz="1600" b="1">
                <a:solidFill>
                  <a:srgbClr val="0070C0"/>
                </a:solidFill>
                <a:latin typeface="Verdana" panose="020B0604030504040204" pitchFamily="34" charset="0"/>
                <a:ea typeface="Verdana" panose="020B0604030504040204" pitchFamily="34" charset="0"/>
              </a:rPr>
              <a:t>during</a:t>
            </a:r>
            <a:r>
              <a:rPr lang="en-US" sz="1600" b="1">
                <a:solidFill>
                  <a:srgbClr val="FF0000"/>
                </a:solidFill>
                <a:latin typeface="Verdana" panose="020B0604030504040204" pitchFamily="34" charset="0"/>
                <a:ea typeface="Verdana" panose="020B0604030504040204" pitchFamily="34" charset="0"/>
              </a:rPr>
              <a:t> </a:t>
            </a:r>
            <a:r>
              <a:rPr lang="en-US" sz="1600" b="1">
                <a:latin typeface="Verdana" panose="020B0604030504040204" pitchFamily="34" charset="0"/>
                <a:ea typeface="Verdana" panose="020B0604030504040204" pitchFamily="34" charset="0"/>
              </a:rPr>
              <a:t>+</a:t>
            </a:r>
            <a:r>
              <a:rPr lang="en-US" sz="1600" b="1">
                <a:solidFill>
                  <a:srgbClr val="FF0000"/>
                </a:solidFill>
                <a:latin typeface="Verdana" panose="020B0604030504040204" pitchFamily="34" charset="0"/>
                <a:ea typeface="Verdana" panose="020B0604030504040204" pitchFamily="34" charset="0"/>
              </a:rPr>
              <a:t> </a:t>
            </a:r>
            <a:r>
              <a:rPr lang="en-US" sz="1600" b="1">
                <a:solidFill>
                  <a:srgbClr val="00B050"/>
                </a:solidFill>
                <a:latin typeface="Verdana" panose="020B0604030504040204" pitchFamily="34" charset="0"/>
                <a:ea typeface="Verdana" panose="020B0604030504040204" pitchFamily="34" charset="0"/>
              </a:rPr>
              <a:t>succeed </a:t>
            </a:r>
            <a:r>
              <a:rPr lang="en-US" sz="1600" b="1">
                <a:latin typeface="Verdana" panose="020B0604030504040204" pitchFamily="34" charset="0"/>
                <a:ea typeface="Verdana" panose="020B0604030504040204" pitchFamily="34" charset="0"/>
              </a:rPr>
              <a:t>campaigns</a:t>
            </a:r>
          </a:p>
          <a:p>
            <a:r>
              <a:rPr lang="en-US" sz="1600">
                <a:solidFill>
                  <a:srgbClr val="FF0000"/>
                </a:solidFill>
                <a:latin typeface="Verdana" panose="020B0604030504040204" pitchFamily="34" charset="0"/>
                <a:ea typeface="Verdana" panose="020B0604030504040204" pitchFamily="34" charset="0"/>
              </a:rPr>
              <a:t>(not include failed campaigns)</a:t>
            </a:r>
            <a:endParaRPr lang="vi-VN" sz="1600">
              <a:solidFill>
                <a:srgbClr val="FF0000"/>
              </a:solidFill>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F5B89331-D1EB-41E8-A044-E4D50218EB1A}"/>
              </a:ext>
            </a:extLst>
          </p:cNvPr>
          <p:cNvSpPr txBox="1"/>
          <p:nvPr/>
        </p:nvSpPr>
        <p:spPr>
          <a:xfrm>
            <a:off x="821070" y="5484791"/>
            <a:ext cx="8794570" cy="461665"/>
          </a:xfrm>
          <a:prstGeom prst="rect">
            <a:avLst/>
          </a:prstGeom>
          <a:noFill/>
        </p:spPr>
        <p:txBody>
          <a:bodyPr wrap="square" rtlCol="0">
            <a:spAutoFit/>
          </a:bodyPr>
          <a:lstStyle/>
          <a:p>
            <a:r>
              <a:rPr lang="en-US" sz="1600" b="1">
                <a:latin typeface="Verdana" panose="020B0604030504040204" pitchFamily="34" charset="0"/>
                <a:ea typeface="Verdana" panose="020B0604030504040204" pitchFamily="34" charset="0"/>
                <a:sym typeface="Wingdings" panose="05000000000000000000" pitchFamily="2" charset="2"/>
              </a:rPr>
              <a:t></a:t>
            </a:r>
            <a:r>
              <a:rPr lang="en-US" sz="1600" b="1">
                <a:latin typeface="Verdana" panose="020B0604030504040204" pitchFamily="34" charset="0"/>
                <a:ea typeface="Verdana" panose="020B0604030504040204" pitchFamily="34" charset="0"/>
              </a:rPr>
              <a:t> Final balance = initial balance </a:t>
            </a:r>
            <a:r>
              <a:rPr lang="en-US" sz="2400" b="1">
                <a:solidFill>
                  <a:srgbClr val="FF0000"/>
                </a:solidFill>
                <a:latin typeface="Verdana" panose="020B0604030504040204" pitchFamily="34" charset="0"/>
                <a:ea typeface="Verdana" panose="020B0604030504040204" pitchFamily="34" charset="0"/>
              </a:rPr>
              <a:t>-</a:t>
            </a:r>
            <a:r>
              <a:rPr lang="en-US" sz="1600" b="1">
                <a:latin typeface="Verdana" panose="020B0604030504040204" pitchFamily="34" charset="0"/>
                <a:ea typeface="Verdana" panose="020B0604030504040204" pitchFamily="34" charset="0"/>
              </a:rPr>
              <a:t> investment</a:t>
            </a:r>
          </a:p>
        </p:txBody>
      </p:sp>
      <p:cxnSp>
        <p:nvCxnSpPr>
          <p:cNvPr id="17" name="Straight Arrow Connector 16">
            <a:extLst>
              <a:ext uri="{FF2B5EF4-FFF2-40B4-BE49-F238E27FC236}">
                <a16:creationId xmlns:a16="http://schemas.microsoft.com/office/drawing/2014/main" id="{74366536-A993-49AD-A9FC-53F1F7DEEEE1}"/>
              </a:ext>
            </a:extLst>
          </p:cNvPr>
          <p:cNvCxnSpPr>
            <a:cxnSpLocks/>
          </p:cNvCxnSpPr>
          <p:nvPr/>
        </p:nvCxnSpPr>
        <p:spPr>
          <a:xfrm flipH="1">
            <a:off x="4866841" y="3230598"/>
            <a:ext cx="249247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C31399-050E-4109-BCAB-3E23369E0850}"/>
              </a:ext>
            </a:extLst>
          </p:cNvPr>
          <p:cNvCxnSpPr>
            <a:cxnSpLocks/>
          </p:cNvCxnSpPr>
          <p:nvPr/>
        </p:nvCxnSpPr>
        <p:spPr>
          <a:xfrm flipH="1" flipV="1">
            <a:off x="821070" y="2580615"/>
            <a:ext cx="2352961" cy="90007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032C319-8AC6-44C5-94FF-387DF0F78815}"/>
              </a:ext>
            </a:extLst>
          </p:cNvPr>
          <p:cNvSpPr txBox="1"/>
          <p:nvPr/>
        </p:nvSpPr>
        <p:spPr>
          <a:xfrm rot="1308459">
            <a:off x="877759" y="3133954"/>
            <a:ext cx="2492476"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Return final balance</a:t>
            </a:r>
            <a:endParaRPr lang="vi-VN">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F1DEFF99-5229-434B-AD07-90BFD1818E55}"/>
              </a:ext>
            </a:extLst>
          </p:cNvPr>
          <p:cNvSpPr txBox="1"/>
          <p:nvPr/>
        </p:nvSpPr>
        <p:spPr>
          <a:xfrm>
            <a:off x="4695641" y="3348375"/>
            <a:ext cx="2809363"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Return investment</a:t>
            </a:r>
            <a:endParaRPr lang="vi-VN">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D2782793-3B13-40A2-8017-07EDC9E8C7CE}"/>
              </a:ext>
            </a:extLst>
          </p:cNvPr>
          <p:cNvSpPr txBox="1"/>
          <p:nvPr/>
        </p:nvSpPr>
        <p:spPr>
          <a:xfrm rot="1291765">
            <a:off x="1673029" y="1776503"/>
            <a:ext cx="459171" cy="461665"/>
          </a:xfrm>
          <a:prstGeom prst="rect">
            <a:avLst/>
          </a:prstGeom>
          <a:noFill/>
        </p:spPr>
        <p:txBody>
          <a:bodyPr wrap="square" rtlCol="0">
            <a:spAutoFit/>
          </a:bodyPr>
          <a:lstStyle/>
          <a:p>
            <a:r>
              <a:rPr lang="vi-VN" sz="2400" b="1">
                <a:solidFill>
                  <a:schemeClr val="accent1"/>
                </a:solidFill>
                <a:sym typeface="Wingdings" panose="05000000000000000000" pitchFamily="2" charset="2"/>
              </a:rPr>
              <a:t></a:t>
            </a:r>
            <a:endParaRPr lang="vi-VN" sz="2400" b="1">
              <a:solidFill>
                <a:schemeClr val="accent1"/>
              </a:solidFill>
            </a:endParaRPr>
          </a:p>
        </p:txBody>
      </p:sp>
      <p:sp>
        <p:nvSpPr>
          <p:cNvPr id="25" name="TextBox 24">
            <a:extLst>
              <a:ext uri="{FF2B5EF4-FFF2-40B4-BE49-F238E27FC236}">
                <a16:creationId xmlns:a16="http://schemas.microsoft.com/office/drawing/2014/main" id="{56B05A8A-4F13-4AC8-A08A-24795A8E933C}"/>
              </a:ext>
            </a:extLst>
          </p:cNvPr>
          <p:cNvSpPr txBox="1"/>
          <p:nvPr/>
        </p:nvSpPr>
        <p:spPr>
          <a:xfrm>
            <a:off x="5508351" y="1929450"/>
            <a:ext cx="459171" cy="461665"/>
          </a:xfrm>
          <a:prstGeom prst="rect">
            <a:avLst/>
          </a:prstGeom>
          <a:noFill/>
        </p:spPr>
        <p:txBody>
          <a:bodyPr wrap="square" rtlCol="0">
            <a:spAutoFit/>
          </a:bodyPr>
          <a:lstStyle/>
          <a:p>
            <a:r>
              <a:rPr lang="vi-VN" sz="2400" b="1">
                <a:solidFill>
                  <a:schemeClr val="accent1"/>
                </a:solidFill>
                <a:sym typeface="Wingdings" panose="05000000000000000000" pitchFamily="2" charset="2"/>
              </a:rPr>
              <a:t></a:t>
            </a:r>
            <a:endParaRPr lang="vi-VN" sz="2400" b="1">
              <a:solidFill>
                <a:schemeClr val="accent1"/>
              </a:solidFill>
            </a:endParaRPr>
          </a:p>
        </p:txBody>
      </p:sp>
      <p:sp>
        <p:nvSpPr>
          <p:cNvPr id="26" name="TextBox 25">
            <a:extLst>
              <a:ext uri="{FF2B5EF4-FFF2-40B4-BE49-F238E27FC236}">
                <a16:creationId xmlns:a16="http://schemas.microsoft.com/office/drawing/2014/main" id="{97850980-147C-45E0-A2CB-EDAE9DDCBF92}"/>
              </a:ext>
            </a:extLst>
          </p:cNvPr>
          <p:cNvSpPr txBox="1"/>
          <p:nvPr/>
        </p:nvSpPr>
        <p:spPr>
          <a:xfrm>
            <a:off x="5794316" y="3587371"/>
            <a:ext cx="459171" cy="461665"/>
          </a:xfrm>
          <a:prstGeom prst="rect">
            <a:avLst/>
          </a:prstGeom>
          <a:noFill/>
        </p:spPr>
        <p:txBody>
          <a:bodyPr wrap="square" rtlCol="0">
            <a:spAutoFit/>
          </a:bodyPr>
          <a:lstStyle/>
          <a:p>
            <a:r>
              <a:rPr lang="vi-VN" sz="2400" b="1">
                <a:solidFill>
                  <a:srgbClr val="0070C0"/>
                </a:solidFill>
                <a:sym typeface="Wingdings" panose="05000000000000000000" pitchFamily="2" charset="2"/>
              </a:rPr>
              <a:t></a:t>
            </a:r>
            <a:endParaRPr lang="vi-VN" sz="2400" b="1">
              <a:solidFill>
                <a:srgbClr val="0070C0"/>
              </a:solidFill>
            </a:endParaRPr>
          </a:p>
        </p:txBody>
      </p:sp>
      <p:sp>
        <p:nvSpPr>
          <p:cNvPr id="28" name="TextBox 27">
            <a:extLst>
              <a:ext uri="{FF2B5EF4-FFF2-40B4-BE49-F238E27FC236}">
                <a16:creationId xmlns:a16="http://schemas.microsoft.com/office/drawing/2014/main" id="{E07B876E-7145-4F39-9C95-837C3766B965}"/>
              </a:ext>
            </a:extLst>
          </p:cNvPr>
          <p:cNvSpPr txBox="1"/>
          <p:nvPr/>
        </p:nvSpPr>
        <p:spPr>
          <a:xfrm>
            <a:off x="1673028" y="3296915"/>
            <a:ext cx="459171" cy="461665"/>
          </a:xfrm>
          <a:prstGeom prst="rect">
            <a:avLst/>
          </a:prstGeom>
          <a:noFill/>
        </p:spPr>
        <p:txBody>
          <a:bodyPr wrap="square" rtlCol="0">
            <a:spAutoFit/>
          </a:bodyPr>
          <a:lstStyle/>
          <a:p>
            <a:r>
              <a:rPr lang="vi-VN" sz="2400" b="1">
                <a:solidFill>
                  <a:srgbClr val="0070C0"/>
                </a:solidFill>
                <a:sym typeface="Wingdings" panose="05000000000000000000" pitchFamily="2" charset="2"/>
              </a:rPr>
              <a:t></a:t>
            </a:r>
            <a:endParaRPr lang="vi-VN" sz="2400" b="1">
              <a:solidFill>
                <a:srgbClr val="0070C0"/>
              </a:solidFill>
            </a:endParaRPr>
          </a:p>
        </p:txBody>
      </p:sp>
      <p:sp>
        <p:nvSpPr>
          <p:cNvPr id="30" name="TextBox 29">
            <a:extLst>
              <a:ext uri="{FF2B5EF4-FFF2-40B4-BE49-F238E27FC236}">
                <a16:creationId xmlns:a16="http://schemas.microsoft.com/office/drawing/2014/main" id="{80090A2E-846E-4884-AC00-8D136B61AA35}"/>
              </a:ext>
            </a:extLst>
          </p:cNvPr>
          <p:cNvSpPr txBox="1"/>
          <p:nvPr/>
        </p:nvSpPr>
        <p:spPr>
          <a:xfrm>
            <a:off x="-26336" y="2564439"/>
            <a:ext cx="1163061"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Backers</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08494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37</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vi-VN"/>
              <a:t>Verify campaign before public</a:t>
            </a:r>
            <a:r>
              <a:rPr lang="en-US"/>
              <a:t>.</a:t>
            </a:r>
          </a:p>
          <a:p>
            <a:r>
              <a:rPr lang="en-US"/>
              <a:t>Allow discuss / report in during campaign.</a:t>
            </a:r>
          </a:p>
          <a:p>
            <a:r>
              <a:rPr lang="en-US"/>
              <a:t>The disbursement will follow the period.</a:t>
            </a:r>
          </a:p>
          <a:p>
            <a:r>
              <a:rPr lang="en-US"/>
              <a:t>Feedback after project end.</a:t>
            </a:r>
          </a:p>
          <a:p>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Reduce fraud</a:t>
            </a:r>
            <a:endParaRPr lang="vi-VN"/>
          </a:p>
        </p:txBody>
      </p:sp>
    </p:spTree>
    <p:extLst>
      <p:ext uri="{BB962C8B-B14F-4D97-AF65-F5344CB8AC3E}">
        <p14:creationId xmlns:p14="http://schemas.microsoft.com/office/powerpoint/2010/main" val="4289381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A424D-3268-4AD5-9C06-093B71BDB345}"/>
              </a:ext>
            </a:extLst>
          </p:cNvPr>
          <p:cNvSpPr>
            <a:spLocks noGrp="1"/>
          </p:cNvSpPr>
          <p:nvPr>
            <p:ph type="dt" sz="half" idx="10"/>
          </p:nvPr>
        </p:nvSpPr>
        <p:spPr/>
        <p:txBody>
          <a:bodyPr/>
          <a:lstStyle/>
          <a:p>
            <a:r>
              <a:rPr lang="en-US"/>
              <a:t>May 07</a:t>
            </a:r>
            <a:endParaRPr lang="en-US" dirty="0"/>
          </a:p>
        </p:txBody>
      </p:sp>
      <p:sp>
        <p:nvSpPr>
          <p:cNvPr id="3" name="Footer Placeholder 2">
            <a:extLst>
              <a:ext uri="{FF2B5EF4-FFF2-40B4-BE49-F238E27FC236}">
                <a16:creationId xmlns:a16="http://schemas.microsoft.com/office/drawing/2014/main" id="{26E83E4C-3DCB-47F2-A391-5019F0A14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68ABCD7-5929-4287-8166-8374A09C7BAA}"/>
              </a:ext>
            </a:extLst>
          </p:cNvPr>
          <p:cNvSpPr>
            <a:spLocks noGrp="1"/>
          </p:cNvSpPr>
          <p:nvPr>
            <p:ph type="sldNum" sz="quarter" idx="12"/>
          </p:nvPr>
        </p:nvSpPr>
        <p:spPr/>
        <p:txBody>
          <a:bodyPr/>
          <a:lstStyle/>
          <a:p>
            <a:fld id="{06FEDF93-2BFD-41CA-ABC7-B039102F3792}" type="slidenum">
              <a:rPr lang="en-US" smtClean="0"/>
              <a:pPr/>
              <a:t>38</a:t>
            </a:fld>
            <a:endParaRPr lang="en-US" dirty="0"/>
          </a:p>
        </p:txBody>
      </p:sp>
      <p:sp>
        <p:nvSpPr>
          <p:cNvPr id="5" name="Content Placeholder 4">
            <a:extLst>
              <a:ext uri="{FF2B5EF4-FFF2-40B4-BE49-F238E27FC236}">
                <a16:creationId xmlns:a16="http://schemas.microsoft.com/office/drawing/2014/main" id="{754A7F91-82D3-4F9A-9B8C-78697C9964A3}"/>
              </a:ext>
            </a:extLst>
          </p:cNvPr>
          <p:cNvSpPr>
            <a:spLocks noGrp="1"/>
          </p:cNvSpPr>
          <p:nvPr>
            <p:ph sz="quarter" idx="13"/>
          </p:nvPr>
        </p:nvSpPr>
        <p:spPr/>
        <p:txBody>
          <a:bodyPr/>
          <a:lstStyle/>
          <a:p>
            <a:r>
              <a:rPr lang="en-US"/>
              <a:t>Write smart contract to handle disburchement (period)</a:t>
            </a:r>
          </a:p>
          <a:p>
            <a:r>
              <a:rPr lang="en-US"/>
              <a:t>Add some functions:</a:t>
            </a:r>
          </a:p>
          <a:p>
            <a:pPr lvl="1"/>
            <a:r>
              <a:rPr lang="en-US"/>
              <a:t>More description in create campaign (video, image,...)</a:t>
            </a:r>
          </a:p>
          <a:p>
            <a:pPr lvl="1"/>
            <a:r>
              <a:rPr lang="en-US"/>
              <a:t>List campaign in home page (sort, pagination)</a:t>
            </a:r>
          </a:p>
          <a:p>
            <a:endParaRPr lang="vi-VN"/>
          </a:p>
        </p:txBody>
      </p:sp>
      <p:sp>
        <p:nvSpPr>
          <p:cNvPr id="6" name="Text Placeholder 5">
            <a:extLst>
              <a:ext uri="{FF2B5EF4-FFF2-40B4-BE49-F238E27FC236}">
                <a16:creationId xmlns:a16="http://schemas.microsoft.com/office/drawing/2014/main" id="{F070F8F4-E9EC-45DE-A2CF-A88F39AC8EAA}"/>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3833698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39</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en-US"/>
              <a:t>Reduce fraud in fundraising campaign</a:t>
            </a:r>
          </a:p>
          <a:p>
            <a:r>
              <a:rPr lang="en-US"/>
              <a:t>Next work</a:t>
            </a:r>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Outline</a:t>
            </a:r>
            <a:endParaRPr lang="vi-VN"/>
          </a:p>
        </p:txBody>
      </p:sp>
    </p:spTree>
    <p:extLst>
      <p:ext uri="{BB962C8B-B14F-4D97-AF65-F5344CB8AC3E}">
        <p14:creationId xmlns:p14="http://schemas.microsoft.com/office/powerpoint/2010/main" val="5602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4</a:t>
            </a:fld>
            <a:endParaRPr lang="en-US" dirty="0"/>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Process when create campaign</a:t>
            </a:r>
            <a:endParaRPr lang="vi-VN"/>
          </a:p>
        </p:txBody>
      </p:sp>
      <p:sp>
        <p:nvSpPr>
          <p:cNvPr id="7" name="Rectangle 6">
            <a:extLst>
              <a:ext uri="{FF2B5EF4-FFF2-40B4-BE49-F238E27FC236}">
                <a16:creationId xmlns:a16="http://schemas.microsoft.com/office/drawing/2014/main" id="{48C277C1-B80B-43C6-A052-5E97E06A1BB6}"/>
              </a:ext>
            </a:extLst>
          </p:cNvPr>
          <p:cNvSpPr/>
          <p:nvPr/>
        </p:nvSpPr>
        <p:spPr>
          <a:xfrm>
            <a:off x="1012487" y="1913623"/>
            <a:ext cx="1738125"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rPr>
              <a:t>Fill form</a:t>
            </a:r>
            <a:endParaRPr lang="vi-VN" sz="1600">
              <a:solidFill>
                <a:sysClr val="windowText" lastClr="000000"/>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379D6A0B-477A-4B32-A334-736F123352EA}"/>
              </a:ext>
            </a:extLst>
          </p:cNvPr>
          <p:cNvSpPr/>
          <p:nvPr/>
        </p:nvSpPr>
        <p:spPr>
          <a:xfrm>
            <a:off x="610020" y="3009899"/>
            <a:ext cx="2530473" cy="8382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rPr>
              <a:t>Validate fields</a:t>
            </a:r>
          </a:p>
          <a:p>
            <a:pPr algn="ctr"/>
            <a:r>
              <a:rPr lang="en-US" sz="1600">
                <a:solidFill>
                  <a:sysClr val="windowText" lastClr="000000"/>
                </a:solidFill>
                <a:latin typeface="Verdana" panose="020B0604030504040204" pitchFamily="34" charset="0"/>
                <a:ea typeface="Verdana" panose="020B0604030504040204" pitchFamily="34" charset="0"/>
              </a:rPr>
              <a:t>(include captcha)</a:t>
            </a:r>
            <a:endParaRPr lang="vi-VN" sz="1600">
              <a:solidFill>
                <a:sysClr val="windowText" lastClr="000000"/>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3CB09F39-4D57-4495-894F-9E9B39FB67D9}"/>
              </a:ext>
            </a:extLst>
          </p:cNvPr>
          <p:cNvSpPr/>
          <p:nvPr/>
        </p:nvSpPr>
        <p:spPr>
          <a:xfrm>
            <a:off x="164541" y="4520858"/>
            <a:ext cx="3421434" cy="838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Verdana" panose="020B0604030504040204" pitchFamily="34" charset="0"/>
                <a:ea typeface="Verdana" panose="020B0604030504040204" pitchFamily="34" charset="0"/>
              </a:rPr>
              <a:t>Generate DB_key</a:t>
            </a:r>
          </a:p>
          <a:p>
            <a:pPr algn="ctr"/>
            <a:r>
              <a:rPr lang="en-US" sz="1600">
                <a:solidFill>
                  <a:sysClr val="windowText" lastClr="000000"/>
                </a:solidFill>
                <a:latin typeface="Verdana" panose="020B0604030504040204" pitchFamily="34" charset="0"/>
                <a:ea typeface="Verdana" panose="020B0604030504040204" pitchFamily="34" charset="0"/>
              </a:rPr>
              <a:t>=hash(name + timestamp)</a:t>
            </a:r>
            <a:endParaRPr lang="vi-VN" sz="1600">
              <a:solidFill>
                <a:sysClr val="windowText" lastClr="000000"/>
              </a:solidFill>
              <a:latin typeface="Verdana" panose="020B0604030504040204" pitchFamily="34" charset="0"/>
              <a:ea typeface="Verdana" panose="020B0604030504040204" pitchFamily="34" charset="0"/>
            </a:endParaRPr>
          </a:p>
        </p:txBody>
      </p:sp>
      <p:sp>
        <p:nvSpPr>
          <p:cNvPr id="11" name="Oval 10">
            <a:extLst>
              <a:ext uri="{FF2B5EF4-FFF2-40B4-BE49-F238E27FC236}">
                <a16:creationId xmlns:a16="http://schemas.microsoft.com/office/drawing/2014/main" id="{33521543-6A33-423E-9CE9-965957E630F5}"/>
              </a:ext>
            </a:extLst>
          </p:cNvPr>
          <p:cNvSpPr/>
          <p:nvPr/>
        </p:nvSpPr>
        <p:spPr>
          <a:xfrm>
            <a:off x="4289335" y="3814258"/>
            <a:ext cx="2223247" cy="9229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Captcha string</a:t>
            </a:r>
          </a:p>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DB_key</a:t>
            </a:r>
          </a:p>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Data....</a:t>
            </a:r>
          </a:p>
        </p:txBody>
      </p:sp>
      <p:sp>
        <p:nvSpPr>
          <p:cNvPr id="12" name="Oval 11">
            <a:extLst>
              <a:ext uri="{FF2B5EF4-FFF2-40B4-BE49-F238E27FC236}">
                <a16:creationId xmlns:a16="http://schemas.microsoft.com/office/drawing/2014/main" id="{C61BFC21-B37D-41E9-AF25-0A263F64F450}"/>
              </a:ext>
            </a:extLst>
          </p:cNvPr>
          <p:cNvSpPr/>
          <p:nvPr/>
        </p:nvSpPr>
        <p:spPr>
          <a:xfrm>
            <a:off x="4289335" y="5089007"/>
            <a:ext cx="2223247" cy="1129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DB_key</a:t>
            </a:r>
          </a:p>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Hash (data)</a:t>
            </a:r>
          </a:p>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Goal</a:t>
            </a:r>
          </a:p>
          <a:p>
            <a:pPr marL="179388" indent="-179388">
              <a:buFont typeface="Arial" panose="020B0604020202020204" pitchFamily="34" charset="0"/>
              <a:buChar char="•"/>
            </a:pPr>
            <a:r>
              <a:rPr lang="en-US" sz="1200">
                <a:solidFill>
                  <a:sysClr val="windowText" lastClr="000000"/>
                </a:solidFill>
                <a:latin typeface="Verdana" panose="020B0604030504040204" pitchFamily="34" charset="0"/>
                <a:ea typeface="Verdana" panose="020B0604030504040204" pitchFamily="34" charset="0"/>
              </a:rPr>
              <a:t>Deadline</a:t>
            </a:r>
          </a:p>
        </p:txBody>
      </p:sp>
      <p:cxnSp>
        <p:nvCxnSpPr>
          <p:cNvPr id="14" name="Straight Arrow Connector 13">
            <a:extLst>
              <a:ext uri="{FF2B5EF4-FFF2-40B4-BE49-F238E27FC236}">
                <a16:creationId xmlns:a16="http://schemas.microsoft.com/office/drawing/2014/main" id="{61F261EE-6A1E-4DFF-89E8-A8AD32177B99}"/>
              </a:ext>
            </a:extLst>
          </p:cNvPr>
          <p:cNvCxnSpPr>
            <a:stCxn id="7" idx="2"/>
            <a:endCxn id="8" idx="0"/>
          </p:cNvCxnSpPr>
          <p:nvPr/>
        </p:nvCxnSpPr>
        <p:spPr>
          <a:xfrm flipH="1">
            <a:off x="1875257" y="2278748"/>
            <a:ext cx="6293" cy="7311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484C68-E6B9-4DBC-B71D-028A46448572}"/>
              </a:ext>
            </a:extLst>
          </p:cNvPr>
          <p:cNvCxnSpPr>
            <a:cxnSpLocks/>
            <a:stCxn id="8" idx="2"/>
            <a:endCxn id="10" idx="0"/>
          </p:cNvCxnSpPr>
          <p:nvPr/>
        </p:nvCxnSpPr>
        <p:spPr>
          <a:xfrm>
            <a:off x="1875257" y="3848100"/>
            <a:ext cx="1" cy="672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18B4E5C-8331-4755-AE14-0E3D6469AEA5}"/>
              </a:ext>
            </a:extLst>
          </p:cNvPr>
          <p:cNvCxnSpPr>
            <a:stCxn id="10" idx="3"/>
          </p:cNvCxnSpPr>
          <p:nvPr/>
        </p:nvCxnSpPr>
        <p:spPr>
          <a:xfrm flipV="1">
            <a:off x="3585975" y="4275739"/>
            <a:ext cx="703360" cy="6642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51145-F049-49C0-9DCE-44E4A991D6C0}"/>
              </a:ext>
            </a:extLst>
          </p:cNvPr>
          <p:cNvCxnSpPr>
            <a:cxnSpLocks/>
            <a:stCxn id="10" idx="3"/>
            <a:endCxn id="12" idx="2"/>
          </p:cNvCxnSpPr>
          <p:nvPr/>
        </p:nvCxnSpPr>
        <p:spPr>
          <a:xfrm>
            <a:off x="3585975" y="4939959"/>
            <a:ext cx="703360" cy="713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Cylinder 24">
            <a:extLst>
              <a:ext uri="{FF2B5EF4-FFF2-40B4-BE49-F238E27FC236}">
                <a16:creationId xmlns:a16="http://schemas.microsoft.com/office/drawing/2014/main" id="{0AB124B2-EAFB-4547-A07A-FD5C6F59FB80}"/>
              </a:ext>
            </a:extLst>
          </p:cNvPr>
          <p:cNvSpPr/>
          <p:nvPr/>
        </p:nvSpPr>
        <p:spPr>
          <a:xfrm>
            <a:off x="7915252" y="3676437"/>
            <a:ext cx="935740" cy="1198603"/>
          </a:xfrm>
          <a:prstGeom prst="ca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DB server</a:t>
            </a:r>
            <a:endParaRPr lang="vi-VN"/>
          </a:p>
        </p:txBody>
      </p:sp>
      <p:sp>
        <p:nvSpPr>
          <p:cNvPr id="27" name="Cloud 26">
            <a:extLst>
              <a:ext uri="{FF2B5EF4-FFF2-40B4-BE49-F238E27FC236}">
                <a16:creationId xmlns:a16="http://schemas.microsoft.com/office/drawing/2014/main" id="{2F3557C7-1559-44B4-9BC6-D93C30F14B17}"/>
              </a:ext>
            </a:extLst>
          </p:cNvPr>
          <p:cNvSpPr/>
          <p:nvPr/>
        </p:nvSpPr>
        <p:spPr>
          <a:xfrm>
            <a:off x="7710769" y="5054467"/>
            <a:ext cx="1344706" cy="119860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Blockchain</a:t>
            </a:r>
            <a:endParaRPr lang="vi-VN" sz="1200"/>
          </a:p>
        </p:txBody>
      </p:sp>
      <p:cxnSp>
        <p:nvCxnSpPr>
          <p:cNvPr id="29" name="Straight Arrow Connector 28">
            <a:extLst>
              <a:ext uri="{FF2B5EF4-FFF2-40B4-BE49-F238E27FC236}">
                <a16:creationId xmlns:a16="http://schemas.microsoft.com/office/drawing/2014/main" id="{A340E12B-932F-4267-8684-1E5441CE32C5}"/>
              </a:ext>
            </a:extLst>
          </p:cNvPr>
          <p:cNvCxnSpPr>
            <a:stCxn id="11" idx="6"/>
            <a:endCxn id="25" idx="2"/>
          </p:cNvCxnSpPr>
          <p:nvPr/>
        </p:nvCxnSpPr>
        <p:spPr>
          <a:xfrm flipV="1">
            <a:off x="6512582" y="4275739"/>
            <a:ext cx="140267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A1947C-F4D4-44CC-B034-BA5D8DB2C405}"/>
              </a:ext>
            </a:extLst>
          </p:cNvPr>
          <p:cNvCxnSpPr>
            <a:cxnSpLocks/>
            <a:stCxn id="12" idx="6"/>
            <a:endCxn id="27" idx="2"/>
          </p:cNvCxnSpPr>
          <p:nvPr/>
        </p:nvCxnSpPr>
        <p:spPr>
          <a:xfrm flipV="1">
            <a:off x="6512582" y="5653769"/>
            <a:ext cx="120235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56395F1-629C-4D94-A9E0-9E34FFD7C3EE}"/>
              </a:ext>
            </a:extLst>
          </p:cNvPr>
          <p:cNvSpPr/>
          <p:nvPr/>
        </p:nvSpPr>
        <p:spPr>
          <a:xfrm>
            <a:off x="616312" y="1976143"/>
            <a:ext cx="298093" cy="298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endParaRPr lang="vi-VN"/>
          </a:p>
        </p:txBody>
      </p:sp>
      <p:sp>
        <p:nvSpPr>
          <p:cNvPr id="37" name="Oval 36">
            <a:extLst>
              <a:ext uri="{FF2B5EF4-FFF2-40B4-BE49-F238E27FC236}">
                <a16:creationId xmlns:a16="http://schemas.microsoft.com/office/drawing/2014/main" id="{51AAF38B-8587-43E8-9E5C-7136DBC9A4E0}"/>
              </a:ext>
            </a:extLst>
          </p:cNvPr>
          <p:cNvSpPr/>
          <p:nvPr/>
        </p:nvSpPr>
        <p:spPr>
          <a:xfrm>
            <a:off x="164541" y="3319147"/>
            <a:ext cx="298093" cy="298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endParaRPr lang="vi-VN"/>
          </a:p>
        </p:txBody>
      </p:sp>
      <p:sp>
        <p:nvSpPr>
          <p:cNvPr id="38" name="Oval 37">
            <a:extLst>
              <a:ext uri="{FF2B5EF4-FFF2-40B4-BE49-F238E27FC236}">
                <a16:creationId xmlns:a16="http://schemas.microsoft.com/office/drawing/2014/main" id="{398EAC62-7FE6-4F20-80CD-C493EFAFAB3B}"/>
              </a:ext>
            </a:extLst>
          </p:cNvPr>
          <p:cNvSpPr/>
          <p:nvPr/>
        </p:nvSpPr>
        <p:spPr>
          <a:xfrm>
            <a:off x="3639562" y="4126691"/>
            <a:ext cx="298093" cy="298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vi-VN"/>
          </a:p>
        </p:txBody>
      </p:sp>
      <p:sp>
        <p:nvSpPr>
          <p:cNvPr id="39" name="Oval 38">
            <a:extLst>
              <a:ext uri="{FF2B5EF4-FFF2-40B4-BE49-F238E27FC236}">
                <a16:creationId xmlns:a16="http://schemas.microsoft.com/office/drawing/2014/main" id="{10D0E5F1-AA20-4056-B011-AED9BA7F0D2E}"/>
              </a:ext>
            </a:extLst>
          </p:cNvPr>
          <p:cNvSpPr/>
          <p:nvPr/>
        </p:nvSpPr>
        <p:spPr>
          <a:xfrm>
            <a:off x="3639562" y="5481513"/>
            <a:ext cx="298093" cy="298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endParaRPr lang="vi-VN"/>
          </a:p>
        </p:txBody>
      </p:sp>
      <p:sp>
        <p:nvSpPr>
          <p:cNvPr id="40" name="Oval 39">
            <a:extLst>
              <a:ext uri="{FF2B5EF4-FFF2-40B4-BE49-F238E27FC236}">
                <a16:creationId xmlns:a16="http://schemas.microsoft.com/office/drawing/2014/main" id="{CFEACE1A-F396-4A9B-ACDD-DA1E2EE70FA9}"/>
              </a:ext>
            </a:extLst>
          </p:cNvPr>
          <p:cNvSpPr/>
          <p:nvPr/>
        </p:nvSpPr>
        <p:spPr>
          <a:xfrm>
            <a:off x="267885" y="4588174"/>
            <a:ext cx="298093" cy="298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endParaRPr lang="vi-VN"/>
          </a:p>
        </p:txBody>
      </p:sp>
      <p:pic>
        <p:nvPicPr>
          <p:cNvPr id="46" name="Graphic 45" descr="User">
            <a:extLst>
              <a:ext uri="{FF2B5EF4-FFF2-40B4-BE49-F238E27FC236}">
                <a16:creationId xmlns:a16="http://schemas.microsoft.com/office/drawing/2014/main" id="{39B4E313-AB37-44B4-A605-C3E759E5DC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2054" y="694337"/>
            <a:ext cx="826404" cy="731151"/>
          </a:xfrm>
          <a:prstGeom prst="rect">
            <a:avLst/>
          </a:prstGeom>
        </p:spPr>
      </p:pic>
      <p:sp>
        <p:nvSpPr>
          <p:cNvPr id="47" name="TextBox 46">
            <a:extLst>
              <a:ext uri="{FF2B5EF4-FFF2-40B4-BE49-F238E27FC236}">
                <a16:creationId xmlns:a16="http://schemas.microsoft.com/office/drawing/2014/main" id="{D23C23F9-5A2C-406A-A88E-A4430E097B2B}"/>
              </a:ext>
            </a:extLst>
          </p:cNvPr>
          <p:cNvSpPr txBox="1"/>
          <p:nvPr/>
        </p:nvSpPr>
        <p:spPr>
          <a:xfrm>
            <a:off x="2288457" y="916331"/>
            <a:ext cx="1649197"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Startups</a:t>
            </a:r>
            <a:endParaRPr lang="vi-VN">
              <a:latin typeface="Verdana" panose="020B0604030504040204" pitchFamily="34" charset="0"/>
              <a:ea typeface="Verdana" panose="020B0604030504040204" pitchFamily="34" charset="0"/>
            </a:endParaRPr>
          </a:p>
        </p:txBody>
      </p:sp>
      <p:cxnSp>
        <p:nvCxnSpPr>
          <p:cNvPr id="49" name="Straight Arrow Connector 48">
            <a:extLst>
              <a:ext uri="{FF2B5EF4-FFF2-40B4-BE49-F238E27FC236}">
                <a16:creationId xmlns:a16="http://schemas.microsoft.com/office/drawing/2014/main" id="{F0A46398-667A-4037-9FCE-CD4EC9E7ECFE}"/>
              </a:ext>
            </a:extLst>
          </p:cNvPr>
          <p:cNvCxnSpPr>
            <a:stCxn id="46" idx="2"/>
            <a:endCxn id="7" idx="0"/>
          </p:cNvCxnSpPr>
          <p:nvPr/>
        </p:nvCxnSpPr>
        <p:spPr>
          <a:xfrm>
            <a:off x="1875256" y="1425488"/>
            <a:ext cx="6294" cy="488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68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40</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vi-VN"/>
              <a:t>Verify campaign before public</a:t>
            </a:r>
            <a:r>
              <a:rPr lang="en-US"/>
              <a:t>.</a:t>
            </a:r>
          </a:p>
          <a:p>
            <a:r>
              <a:rPr lang="en-US"/>
              <a:t>Allow discuss / report in during campaign.</a:t>
            </a:r>
          </a:p>
          <a:p>
            <a:r>
              <a:rPr lang="en-US"/>
              <a:t>The disbursement will follow the period.</a:t>
            </a:r>
          </a:p>
          <a:p>
            <a:r>
              <a:rPr lang="en-US"/>
              <a:t>Feedback after project end.</a:t>
            </a:r>
          </a:p>
          <a:p>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Reduce fraud</a:t>
            </a:r>
            <a:endParaRPr lang="vi-VN"/>
          </a:p>
        </p:txBody>
      </p:sp>
    </p:spTree>
    <p:extLst>
      <p:ext uri="{BB962C8B-B14F-4D97-AF65-F5344CB8AC3E}">
        <p14:creationId xmlns:p14="http://schemas.microsoft.com/office/powerpoint/2010/main" val="2243551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41</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vi-VN"/>
              <a:t>Verify campaign before public</a:t>
            </a:r>
            <a:r>
              <a:rPr lang="en-US"/>
              <a:t>.</a:t>
            </a:r>
          </a:p>
          <a:p>
            <a:pPr lvl="1"/>
            <a:r>
              <a:rPr lang="vi-VN"/>
              <a:t>Who performs verification?</a:t>
            </a:r>
            <a:r>
              <a:rPr lang="en-US"/>
              <a:t> -&gt; an expert council</a:t>
            </a:r>
          </a:p>
          <a:p>
            <a:pPr lvl="1"/>
            <a:r>
              <a:rPr lang="en-US"/>
              <a:t>Result after verification: 4-levels</a:t>
            </a:r>
          </a:p>
          <a:p>
            <a:pPr lvl="2"/>
            <a:r>
              <a:rPr lang="en-US"/>
              <a:t>Completely allowed to public</a:t>
            </a:r>
          </a:p>
          <a:p>
            <a:pPr lvl="2"/>
            <a:r>
              <a:rPr lang="en-US"/>
              <a:t>Will be public, but have suggestions for project creators to do better.</a:t>
            </a:r>
          </a:p>
          <a:p>
            <a:pPr lvl="2"/>
            <a:r>
              <a:rPr lang="en-US"/>
              <a:t>Not yet public, have suggestions and request project creators to add documents according to the council's suggestion.</a:t>
            </a:r>
          </a:p>
          <a:p>
            <a:pPr lvl="2"/>
            <a:r>
              <a:rPr lang="en-US"/>
              <a:t>Not public.</a:t>
            </a:r>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Reduce fraud</a:t>
            </a:r>
            <a:endParaRPr lang="vi-VN"/>
          </a:p>
        </p:txBody>
      </p:sp>
      <p:pic>
        <p:nvPicPr>
          <p:cNvPr id="1026" name="Picture 2" descr="Image result for council">
            <a:extLst>
              <a:ext uri="{FF2B5EF4-FFF2-40B4-BE49-F238E27FC236}">
                <a16:creationId xmlns:a16="http://schemas.microsoft.com/office/drawing/2014/main" id="{9EEBCEDB-BB51-435B-95ED-CBBB470D4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120" y="4136262"/>
            <a:ext cx="2510659" cy="2036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rify">
            <a:extLst>
              <a:ext uri="{FF2B5EF4-FFF2-40B4-BE49-F238E27FC236}">
                <a16:creationId xmlns:a16="http://schemas.microsoft.com/office/drawing/2014/main" id="{F11A5C09-C365-44A0-B37C-759DC37FF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974" y="4341775"/>
            <a:ext cx="1864272" cy="162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9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42</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en-US"/>
              <a:t>Allow backers discuss / report in during campaign.</a:t>
            </a:r>
          </a:p>
          <a:p>
            <a:pPr lvl="1"/>
            <a:r>
              <a:rPr lang="en-US"/>
              <a:t>Discuss: to improve communication between backers and project creators. =&gt; help detect project creator not positive.</a:t>
            </a:r>
          </a:p>
          <a:p>
            <a:pPr lvl="1"/>
            <a:r>
              <a:rPr lang="en-US"/>
              <a:t>Report: take advantage of the “wisdom of the crowd”</a:t>
            </a:r>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Reduce fraud</a:t>
            </a:r>
            <a:endParaRPr lang="vi-VN"/>
          </a:p>
        </p:txBody>
      </p:sp>
      <p:pic>
        <p:nvPicPr>
          <p:cNvPr id="2050" name="Picture 2" descr="Image result for wisdom of crowd">
            <a:extLst>
              <a:ext uri="{FF2B5EF4-FFF2-40B4-BE49-F238E27FC236}">
                <a16:creationId xmlns:a16="http://schemas.microsoft.com/office/drawing/2014/main" id="{B115B997-7E2A-49F6-B042-DEF16CF0F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083" y="2759877"/>
            <a:ext cx="4220560" cy="330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830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43</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en-US"/>
              <a:t>Feedback after project end.</a:t>
            </a:r>
          </a:p>
          <a:p>
            <a:pPr lvl="1"/>
            <a:r>
              <a:rPr lang="en-US"/>
              <a:t>Feedback is the source to improve verification project creators.</a:t>
            </a:r>
          </a:p>
          <a:p>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Reduce fraud</a:t>
            </a:r>
            <a:endParaRPr lang="vi-VN"/>
          </a:p>
        </p:txBody>
      </p:sp>
      <p:pic>
        <p:nvPicPr>
          <p:cNvPr id="4098" name="Picture 2" descr="Image result for feedback">
            <a:extLst>
              <a:ext uri="{FF2B5EF4-FFF2-40B4-BE49-F238E27FC236}">
                <a16:creationId xmlns:a16="http://schemas.microsoft.com/office/drawing/2014/main" id="{2BB3B22F-FFAE-4209-A6E2-C5C079B47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62" y="2674692"/>
            <a:ext cx="6274676" cy="2651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6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25</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pPr/>
              <a:t>44</a:t>
            </a:fld>
            <a:endParaRPr lang="en-US" dirty="0"/>
          </a:p>
        </p:txBody>
      </p:sp>
      <p:sp>
        <p:nvSpPr>
          <p:cNvPr id="39" name="Content Placeholder 38">
            <a:extLst>
              <a:ext uri="{FF2B5EF4-FFF2-40B4-BE49-F238E27FC236}">
                <a16:creationId xmlns:a16="http://schemas.microsoft.com/office/drawing/2014/main" id="{FBC6A7E7-DC08-45DB-8D4B-4C92556553EC}"/>
              </a:ext>
            </a:extLst>
          </p:cNvPr>
          <p:cNvSpPr>
            <a:spLocks noGrp="1"/>
          </p:cNvSpPr>
          <p:nvPr>
            <p:ph sz="quarter" idx="13"/>
          </p:nvPr>
        </p:nvSpPr>
        <p:spPr/>
        <p:txBody>
          <a:bodyPr/>
          <a:lstStyle/>
          <a:p>
            <a:r>
              <a:rPr lang="en-US"/>
              <a:t>Implement methods that I presented</a:t>
            </a:r>
            <a:endParaRPr lang="vi-VN"/>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2561496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F6E6C-3EE9-4427-A633-3DC04135A67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B70F186-C577-497F-BCE7-614E797D81A9}"/>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17B1702A-5BD1-4659-A0E3-282C6E6200C9}"/>
              </a:ext>
            </a:extLst>
          </p:cNvPr>
          <p:cNvSpPr>
            <a:spLocks noGrp="1"/>
          </p:cNvSpPr>
          <p:nvPr>
            <p:ph type="sldNum" sz="quarter" idx="12"/>
          </p:nvPr>
        </p:nvSpPr>
        <p:spPr/>
        <p:txBody>
          <a:bodyPr/>
          <a:lstStyle/>
          <a:p>
            <a:fld id="{06FEDF93-2BFD-41CA-ABC7-B039102F3792}" type="slidenum">
              <a:rPr lang="en-US" smtClean="0"/>
              <a:pPr/>
              <a:t>45</a:t>
            </a:fld>
            <a:endParaRPr lang="en-US" dirty="0"/>
          </a:p>
        </p:txBody>
      </p:sp>
      <p:sp>
        <p:nvSpPr>
          <p:cNvPr id="5" name="Content Placeholder 4">
            <a:extLst>
              <a:ext uri="{FF2B5EF4-FFF2-40B4-BE49-F238E27FC236}">
                <a16:creationId xmlns:a16="http://schemas.microsoft.com/office/drawing/2014/main" id="{12E04093-2804-4366-B458-D1F2E319372B}"/>
              </a:ext>
            </a:extLst>
          </p:cNvPr>
          <p:cNvSpPr>
            <a:spLocks noGrp="1"/>
          </p:cNvSpPr>
          <p:nvPr>
            <p:ph sz="quarter" idx="13"/>
          </p:nvPr>
        </p:nvSpPr>
        <p:spPr>
          <a:xfrm>
            <a:off x="144463" y="791571"/>
            <a:ext cx="8858250" cy="1888568"/>
          </a:xfrm>
        </p:spPr>
        <p:txBody>
          <a:bodyPr/>
          <a:lstStyle/>
          <a:p>
            <a:r>
              <a:rPr lang="en-US"/>
              <a:t>Some characteristics of a scammer:</a:t>
            </a:r>
          </a:p>
          <a:p>
            <a:pPr lvl="1"/>
            <a:r>
              <a:rPr lang="en-US"/>
              <a:t>They are less likely to have engaged in prior crowdfunding activities.</a:t>
            </a:r>
          </a:p>
          <a:p>
            <a:pPr lvl="1"/>
            <a:r>
              <a:rPr lang="en-US"/>
              <a:t>They are less likely to have a social media presence.</a:t>
            </a:r>
          </a:p>
        </p:txBody>
      </p:sp>
      <p:sp>
        <p:nvSpPr>
          <p:cNvPr id="6" name="Text Placeholder 5">
            <a:extLst>
              <a:ext uri="{FF2B5EF4-FFF2-40B4-BE49-F238E27FC236}">
                <a16:creationId xmlns:a16="http://schemas.microsoft.com/office/drawing/2014/main" id="{0F946C80-6E06-4B54-B0EB-C7A6C5261F24}"/>
              </a:ext>
            </a:extLst>
          </p:cNvPr>
          <p:cNvSpPr>
            <a:spLocks noGrp="1"/>
          </p:cNvSpPr>
          <p:nvPr>
            <p:ph type="body" sz="quarter" idx="14"/>
          </p:nvPr>
        </p:nvSpPr>
        <p:spPr/>
        <p:txBody>
          <a:bodyPr/>
          <a:lstStyle/>
          <a:p>
            <a:r>
              <a:rPr lang="en-US"/>
              <a:t>Problem: detect a unreliable campaign</a:t>
            </a:r>
            <a:endParaRPr lang="vi-VN"/>
          </a:p>
        </p:txBody>
      </p:sp>
      <p:pic>
        <p:nvPicPr>
          <p:cNvPr id="8" name="Picture 7" descr="A close up of a sign&#10;&#10;Description automatically generated">
            <a:extLst>
              <a:ext uri="{FF2B5EF4-FFF2-40B4-BE49-F238E27FC236}">
                <a16:creationId xmlns:a16="http://schemas.microsoft.com/office/drawing/2014/main" id="{9329221A-2BE7-4875-8CFD-0D80BE723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052" y="2903655"/>
            <a:ext cx="3776715" cy="1765737"/>
          </a:xfrm>
          <a:prstGeom prst="rect">
            <a:avLst/>
          </a:prstGeom>
        </p:spPr>
      </p:pic>
      <p:sp>
        <p:nvSpPr>
          <p:cNvPr id="9" name="TextBox 8">
            <a:extLst>
              <a:ext uri="{FF2B5EF4-FFF2-40B4-BE49-F238E27FC236}">
                <a16:creationId xmlns:a16="http://schemas.microsoft.com/office/drawing/2014/main" id="{FB73A2B3-08C0-4724-B6CE-905594C77C15}"/>
              </a:ext>
            </a:extLst>
          </p:cNvPr>
          <p:cNvSpPr txBox="1"/>
          <p:nvPr/>
        </p:nvSpPr>
        <p:spPr>
          <a:xfrm>
            <a:off x="472966" y="5470634"/>
            <a:ext cx="8526571" cy="830997"/>
          </a:xfrm>
          <a:prstGeom prst="rect">
            <a:avLst/>
          </a:prstGeom>
          <a:noFill/>
        </p:spPr>
        <p:txBody>
          <a:bodyPr wrap="square" rtlCol="0">
            <a:spAutoFit/>
          </a:bodyPr>
          <a:lstStyle/>
          <a:p>
            <a:r>
              <a:rPr lang="en-US" sz="1600">
                <a:latin typeface="Verdana" panose="020B0604030504040204" pitchFamily="34" charset="0"/>
                <a:ea typeface="Verdana" panose="020B0604030504040204" pitchFamily="34" charset="0"/>
              </a:rPr>
              <a:t>Ref: Cumming, Douglas J., et al. "Disentangling crowdfunding from fraudfunding." Max Planck Institute for Innovation &amp; competition research paper 16-09 (2016).</a:t>
            </a:r>
            <a:endParaRPr lang="vi-VN"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15399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F6E6C-3EE9-4427-A633-3DC04135A67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B70F186-C577-497F-BCE7-614E797D81A9}"/>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17B1702A-5BD1-4659-A0E3-282C6E6200C9}"/>
              </a:ext>
            </a:extLst>
          </p:cNvPr>
          <p:cNvSpPr>
            <a:spLocks noGrp="1"/>
          </p:cNvSpPr>
          <p:nvPr>
            <p:ph type="sldNum" sz="quarter" idx="12"/>
          </p:nvPr>
        </p:nvSpPr>
        <p:spPr/>
        <p:txBody>
          <a:bodyPr/>
          <a:lstStyle/>
          <a:p>
            <a:fld id="{06FEDF93-2BFD-41CA-ABC7-B039102F3792}" type="slidenum">
              <a:rPr lang="en-US" smtClean="0"/>
              <a:pPr/>
              <a:t>46</a:t>
            </a:fld>
            <a:endParaRPr lang="en-US" dirty="0"/>
          </a:p>
        </p:txBody>
      </p:sp>
      <p:sp>
        <p:nvSpPr>
          <p:cNvPr id="5" name="Content Placeholder 4">
            <a:extLst>
              <a:ext uri="{FF2B5EF4-FFF2-40B4-BE49-F238E27FC236}">
                <a16:creationId xmlns:a16="http://schemas.microsoft.com/office/drawing/2014/main" id="{12E04093-2804-4366-B458-D1F2E319372B}"/>
              </a:ext>
            </a:extLst>
          </p:cNvPr>
          <p:cNvSpPr>
            <a:spLocks noGrp="1"/>
          </p:cNvSpPr>
          <p:nvPr>
            <p:ph sz="quarter" idx="13"/>
          </p:nvPr>
        </p:nvSpPr>
        <p:spPr/>
        <p:txBody>
          <a:bodyPr/>
          <a:lstStyle/>
          <a:p>
            <a:r>
              <a:rPr lang="en-US"/>
              <a:t>Some characteristics of a scammer (cont.):</a:t>
            </a:r>
          </a:p>
          <a:p>
            <a:pPr lvl="1"/>
            <a:r>
              <a:rPr lang="en-US"/>
              <a:t>They use less number of words, verbs, and sentencesin their campaign pages. </a:t>
            </a:r>
          </a:p>
          <a:p>
            <a:pPr lvl="1"/>
            <a:r>
              <a:rPr lang="en-US"/>
              <a:t>Scammers make less typographical errors, 4.5-4.7 times lower than non-scammers.</a:t>
            </a:r>
          </a:p>
          <a:p>
            <a:pPr lvl="1"/>
            <a:r>
              <a:rPr lang="en-US"/>
              <a:t>Expressivity of scams is 2.6-8.5 times lower as well.</a:t>
            </a:r>
            <a:endParaRPr lang="vi-VN"/>
          </a:p>
        </p:txBody>
      </p:sp>
      <p:sp>
        <p:nvSpPr>
          <p:cNvPr id="6" name="Text Placeholder 5">
            <a:extLst>
              <a:ext uri="{FF2B5EF4-FFF2-40B4-BE49-F238E27FC236}">
                <a16:creationId xmlns:a16="http://schemas.microsoft.com/office/drawing/2014/main" id="{0F946C80-6E06-4B54-B0EB-C7A6C5261F24}"/>
              </a:ext>
            </a:extLst>
          </p:cNvPr>
          <p:cNvSpPr>
            <a:spLocks noGrp="1"/>
          </p:cNvSpPr>
          <p:nvPr>
            <p:ph type="body" sz="quarter" idx="14"/>
          </p:nvPr>
        </p:nvSpPr>
        <p:spPr>
          <a:xfrm>
            <a:off x="0" y="-1"/>
            <a:ext cx="9144000" cy="646884"/>
          </a:xfrm>
        </p:spPr>
        <p:txBody>
          <a:bodyPr/>
          <a:lstStyle/>
          <a:p>
            <a:r>
              <a:rPr lang="en-US"/>
              <a:t>Problem: detect a unreliable campaign</a:t>
            </a:r>
            <a:endParaRPr lang="vi-VN"/>
          </a:p>
        </p:txBody>
      </p:sp>
      <p:sp>
        <p:nvSpPr>
          <p:cNvPr id="7" name="TextBox 6">
            <a:extLst>
              <a:ext uri="{FF2B5EF4-FFF2-40B4-BE49-F238E27FC236}">
                <a16:creationId xmlns:a16="http://schemas.microsoft.com/office/drawing/2014/main" id="{49912CD8-6399-4EEA-817D-FF16B44871AC}"/>
              </a:ext>
            </a:extLst>
          </p:cNvPr>
          <p:cNvSpPr txBox="1"/>
          <p:nvPr/>
        </p:nvSpPr>
        <p:spPr>
          <a:xfrm>
            <a:off x="399285" y="5105721"/>
            <a:ext cx="8855074" cy="1077218"/>
          </a:xfrm>
          <a:prstGeom prst="rect">
            <a:avLst/>
          </a:prstGeom>
          <a:noFill/>
        </p:spPr>
        <p:txBody>
          <a:bodyPr wrap="square" rtlCol="0">
            <a:spAutoFit/>
          </a:bodyPr>
          <a:lstStyle/>
          <a:p>
            <a:r>
              <a:rPr lang="en-US" sz="1600">
                <a:latin typeface="Verdana" panose="020B0604030504040204" pitchFamily="34" charset="0"/>
                <a:ea typeface="Verdana" panose="020B0604030504040204" pitchFamily="34" charset="0"/>
              </a:rPr>
              <a:t>Ref: Shafqat, Wafa, et al. "The language of deceivers: Linguistic features of crowdfunding scams." </a:t>
            </a:r>
            <a:r>
              <a:rPr lang="en-US" sz="1600" i="1">
                <a:latin typeface="Verdana" panose="020B0604030504040204" pitchFamily="34" charset="0"/>
                <a:ea typeface="Verdana" panose="020B0604030504040204" pitchFamily="34" charset="0"/>
              </a:rPr>
              <a:t>Proceedings of the 25th International Conference Companion on World Wide Web</a:t>
            </a:r>
            <a:r>
              <a:rPr lang="en-US" sz="1600">
                <a:latin typeface="Verdana" panose="020B0604030504040204" pitchFamily="34" charset="0"/>
                <a:ea typeface="Verdana" panose="020B0604030504040204" pitchFamily="34" charset="0"/>
              </a:rPr>
              <a:t>. International World Wide Web Conferences Steering Committee, 2016.</a:t>
            </a:r>
            <a:endParaRPr lang="vi-VN" sz="160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78020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86E8E0-D936-4E1A-9F1B-7AF39D965AEC}"/>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56B2EB7-13C2-4C7B-82B4-372B460D862F}"/>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A2EF55A5-D7FE-46C2-A7EB-297828A4C7E1}"/>
              </a:ext>
            </a:extLst>
          </p:cNvPr>
          <p:cNvSpPr>
            <a:spLocks noGrp="1"/>
          </p:cNvSpPr>
          <p:nvPr>
            <p:ph type="sldNum" sz="quarter" idx="12"/>
          </p:nvPr>
        </p:nvSpPr>
        <p:spPr/>
        <p:txBody>
          <a:bodyPr/>
          <a:lstStyle/>
          <a:p>
            <a:fld id="{06FEDF93-2BFD-41CA-ABC7-B039102F3792}" type="slidenum">
              <a:rPr lang="en-US" smtClean="0"/>
              <a:pPr/>
              <a:t>47</a:t>
            </a:fld>
            <a:endParaRPr lang="en-US" dirty="0"/>
          </a:p>
        </p:txBody>
      </p:sp>
      <p:sp>
        <p:nvSpPr>
          <p:cNvPr id="5" name="Content Placeholder 4">
            <a:extLst>
              <a:ext uri="{FF2B5EF4-FFF2-40B4-BE49-F238E27FC236}">
                <a16:creationId xmlns:a16="http://schemas.microsoft.com/office/drawing/2014/main" id="{EC79FAB6-7804-442E-92D7-F58E48B5D9AB}"/>
              </a:ext>
            </a:extLst>
          </p:cNvPr>
          <p:cNvSpPr>
            <a:spLocks noGrp="1"/>
          </p:cNvSpPr>
          <p:nvPr>
            <p:ph sz="quarter" idx="13"/>
          </p:nvPr>
        </p:nvSpPr>
        <p:spPr/>
        <p:txBody>
          <a:bodyPr/>
          <a:lstStyle/>
          <a:p>
            <a:r>
              <a:rPr lang="en-US"/>
              <a:t>List of campaigns that was reported as scam:</a:t>
            </a:r>
          </a:p>
          <a:p>
            <a:pPr lvl="1"/>
            <a:r>
              <a:rPr lang="en-US" sz="2400"/>
              <a:t>On website: kickscammed.com </a:t>
            </a:r>
            <a:endParaRPr lang="vi-VN" sz="2400"/>
          </a:p>
        </p:txBody>
      </p:sp>
      <p:sp>
        <p:nvSpPr>
          <p:cNvPr id="6" name="Text Placeholder 5">
            <a:extLst>
              <a:ext uri="{FF2B5EF4-FFF2-40B4-BE49-F238E27FC236}">
                <a16:creationId xmlns:a16="http://schemas.microsoft.com/office/drawing/2014/main" id="{7DFF4657-E565-45B6-94D2-B78E83721FD7}"/>
              </a:ext>
            </a:extLst>
          </p:cNvPr>
          <p:cNvSpPr>
            <a:spLocks noGrp="1"/>
          </p:cNvSpPr>
          <p:nvPr>
            <p:ph type="body" sz="quarter" idx="14"/>
          </p:nvPr>
        </p:nvSpPr>
        <p:spPr/>
        <p:txBody>
          <a:bodyPr/>
          <a:lstStyle/>
          <a:p>
            <a:r>
              <a:rPr lang="en-US"/>
              <a:t>Problem: detect a unreliable campaign</a:t>
            </a:r>
            <a:endParaRPr lang="vi-VN"/>
          </a:p>
        </p:txBody>
      </p:sp>
    </p:spTree>
    <p:extLst>
      <p:ext uri="{BB962C8B-B14F-4D97-AF65-F5344CB8AC3E}">
        <p14:creationId xmlns:p14="http://schemas.microsoft.com/office/powerpoint/2010/main" val="1184142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D872A-B597-4B62-A452-76BFBCF00BA8}"/>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5DF9DC66-F2B2-4FAE-872F-E8629F7251B0}"/>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C3609222-D55A-403E-8533-A1513E6AB068}"/>
              </a:ext>
            </a:extLst>
          </p:cNvPr>
          <p:cNvSpPr>
            <a:spLocks noGrp="1"/>
          </p:cNvSpPr>
          <p:nvPr>
            <p:ph type="sldNum" sz="quarter" idx="12"/>
          </p:nvPr>
        </p:nvSpPr>
        <p:spPr/>
        <p:txBody>
          <a:bodyPr/>
          <a:lstStyle/>
          <a:p>
            <a:fld id="{06FEDF93-2BFD-41CA-ABC7-B039102F3792}" type="slidenum">
              <a:rPr lang="en-US" smtClean="0"/>
              <a:pPr/>
              <a:t>48</a:t>
            </a:fld>
            <a:endParaRPr lang="en-US" dirty="0"/>
          </a:p>
        </p:txBody>
      </p:sp>
      <p:sp>
        <p:nvSpPr>
          <p:cNvPr id="6" name="Text Placeholder 5">
            <a:extLst>
              <a:ext uri="{FF2B5EF4-FFF2-40B4-BE49-F238E27FC236}">
                <a16:creationId xmlns:a16="http://schemas.microsoft.com/office/drawing/2014/main" id="{20915F50-D3B8-40FE-9B97-BD9F30657D06}"/>
              </a:ext>
            </a:extLst>
          </p:cNvPr>
          <p:cNvSpPr>
            <a:spLocks noGrp="1"/>
          </p:cNvSpPr>
          <p:nvPr>
            <p:ph type="body" sz="quarter" idx="14"/>
          </p:nvPr>
        </p:nvSpPr>
        <p:spPr/>
        <p:txBody>
          <a:bodyPr/>
          <a:lstStyle/>
          <a:p>
            <a:r>
              <a:rPr lang="en-US"/>
              <a:t>Method for verify campaign</a:t>
            </a:r>
            <a:endParaRPr lang="vi-VN"/>
          </a:p>
        </p:txBody>
      </p:sp>
      <p:graphicFrame>
        <p:nvGraphicFramePr>
          <p:cNvPr id="7" name="Diagram 6">
            <a:extLst>
              <a:ext uri="{FF2B5EF4-FFF2-40B4-BE49-F238E27FC236}">
                <a16:creationId xmlns:a16="http://schemas.microsoft.com/office/drawing/2014/main" id="{B99EF7D3-A585-45E5-BE0A-E38F68691835}"/>
              </a:ext>
            </a:extLst>
          </p:cNvPr>
          <p:cNvGraphicFramePr/>
          <p:nvPr>
            <p:extLst>
              <p:ext uri="{D42A27DB-BD31-4B8C-83A1-F6EECF244321}">
                <p14:modId xmlns:p14="http://schemas.microsoft.com/office/powerpoint/2010/main" val="3292626892"/>
              </p:ext>
            </p:extLst>
          </p:nvPr>
        </p:nvGraphicFramePr>
        <p:xfrm>
          <a:off x="1087821" y="1267372"/>
          <a:ext cx="6479627" cy="3935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842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41B6A-5E10-4222-B4EE-F7A125438A87}"/>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2F0E36C1-D415-4890-A2FD-00B812DB664C}"/>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B1CD4E3D-AEE2-4FA5-9DCD-2A4A83432554}"/>
              </a:ext>
            </a:extLst>
          </p:cNvPr>
          <p:cNvSpPr>
            <a:spLocks noGrp="1"/>
          </p:cNvSpPr>
          <p:nvPr>
            <p:ph type="sldNum" sz="quarter" idx="12"/>
          </p:nvPr>
        </p:nvSpPr>
        <p:spPr/>
        <p:txBody>
          <a:bodyPr/>
          <a:lstStyle/>
          <a:p>
            <a:fld id="{06FEDF93-2BFD-41CA-ABC7-B039102F3792}" type="slidenum">
              <a:rPr lang="en-US" smtClean="0"/>
              <a:pPr/>
              <a:t>49</a:t>
            </a:fld>
            <a:endParaRPr lang="en-US" dirty="0"/>
          </a:p>
        </p:txBody>
      </p:sp>
      <p:sp>
        <p:nvSpPr>
          <p:cNvPr id="5" name="Content Placeholder 4">
            <a:extLst>
              <a:ext uri="{FF2B5EF4-FFF2-40B4-BE49-F238E27FC236}">
                <a16:creationId xmlns:a16="http://schemas.microsoft.com/office/drawing/2014/main" id="{CA22EF1F-6AB8-4069-A805-C73E378162CF}"/>
              </a:ext>
            </a:extLst>
          </p:cNvPr>
          <p:cNvSpPr>
            <a:spLocks noGrp="1"/>
          </p:cNvSpPr>
          <p:nvPr>
            <p:ph sz="quarter" idx="13"/>
          </p:nvPr>
        </p:nvSpPr>
        <p:spPr/>
        <p:txBody>
          <a:bodyPr/>
          <a:lstStyle/>
          <a:p>
            <a:r>
              <a:rPr lang="en-US"/>
              <a:t>Continue research on verify a campaign problem.</a:t>
            </a:r>
          </a:p>
          <a:p>
            <a:r>
              <a:rPr lang="en-US"/>
              <a:t>Improve my previous demo.</a:t>
            </a:r>
            <a:endParaRPr lang="vi-VN"/>
          </a:p>
        </p:txBody>
      </p:sp>
      <p:sp>
        <p:nvSpPr>
          <p:cNvPr id="6" name="Text Placeholder 5">
            <a:extLst>
              <a:ext uri="{FF2B5EF4-FFF2-40B4-BE49-F238E27FC236}">
                <a16:creationId xmlns:a16="http://schemas.microsoft.com/office/drawing/2014/main" id="{4F82E6F1-7D21-42D1-8C35-B98CF802EB6C}"/>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180374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5</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p:txBody>
          <a:bodyPr/>
          <a:lstStyle/>
          <a:p>
            <a:r>
              <a:rPr lang="en-US"/>
              <a:t>Why need?</a:t>
            </a:r>
          </a:p>
          <a:p>
            <a:r>
              <a:rPr lang="en-US"/>
              <a:t>How to?</a:t>
            </a:r>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Identity management</a:t>
            </a:r>
            <a:endParaRPr lang="vi-VN"/>
          </a:p>
        </p:txBody>
      </p:sp>
      <p:pic>
        <p:nvPicPr>
          <p:cNvPr id="8" name="Picture 7" descr="A person with collar shirt&#10;&#10;Description automatically generated">
            <a:extLst>
              <a:ext uri="{FF2B5EF4-FFF2-40B4-BE49-F238E27FC236}">
                <a16:creationId xmlns:a16="http://schemas.microsoft.com/office/drawing/2014/main" id="{392FAC92-B227-40EA-9FA3-84B46ED4C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953" y="2595282"/>
            <a:ext cx="2743200" cy="2743200"/>
          </a:xfrm>
          <a:prstGeom prst="rect">
            <a:avLst/>
          </a:prstGeom>
        </p:spPr>
      </p:pic>
    </p:spTree>
    <p:extLst>
      <p:ext uri="{BB962C8B-B14F-4D97-AF65-F5344CB8AC3E}">
        <p14:creationId xmlns:p14="http://schemas.microsoft.com/office/powerpoint/2010/main" val="1951406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B7B87-2E54-4776-AB30-55B4F52EC95B}"/>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AF2F3BA-9B7A-4290-AC55-929C355708DB}"/>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0E3A9F0-22E5-4AB8-AE1A-1C7EBEB5C671}"/>
              </a:ext>
            </a:extLst>
          </p:cNvPr>
          <p:cNvSpPr>
            <a:spLocks noGrp="1"/>
          </p:cNvSpPr>
          <p:nvPr>
            <p:ph type="sldNum" sz="quarter" idx="12"/>
          </p:nvPr>
        </p:nvSpPr>
        <p:spPr/>
        <p:txBody>
          <a:bodyPr/>
          <a:lstStyle/>
          <a:p>
            <a:fld id="{06FEDF93-2BFD-41CA-ABC7-B039102F3792}" type="slidenum">
              <a:rPr lang="en-US" smtClean="0"/>
              <a:pPr/>
              <a:t>50</a:t>
            </a:fld>
            <a:endParaRPr lang="en-US" dirty="0"/>
          </a:p>
        </p:txBody>
      </p:sp>
      <p:sp>
        <p:nvSpPr>
          <p:cNvPr id="5" name="Content Placeholder 4">
            <a:extLst>
              <a:ext uri="{FF2B5EF4-FFF2-40B4-BE49-F238E27FC236}">
                <a16:creationId xmlns:a16="http://schemas.microsoft.com/office/drawing/2014/main" id="{8DBEBEA9-2500-4502-A45A-29A226E0E358}"/>
              </a:ext>
            </a:extLst>
          </p:cNvPr>
          <p:cNvSpPr>
            <a:spLocks noGrp="1"/>
          </p:cNvSpPr>
          <p:nvPr>
            <p:ph sz="quarter" idx="13"/>
          </p:nvPr>
        </p:nvSpPr>
        <p:spPr/>
        <p:txBody>
          <a:bodyPr/>
          <a:lstStyle/>
          <a:p>
            <a:r>
              <a:rPr lang="en-US"/>
              <a:t>I rewrite smart contract to improve check balance:</a:t>
            </a:r>
          </a:p>
          <a:p>
            <a:pPr lvl="1"/>
            <a:r>
              <a:rPr lang="en-US"/>
              <a:t>Only check campaigns that investor invested. Not check all</a:t>
            </a:r>
            <a:endParaRPr lang="vi-VN"/>
          </a:p>
        </p:txBody>
      </p:sp>
      <p:sp>
        <p:nvSpPr>
          <p:cNvPr id="6" name="Text Placeholder 5">
            <a:extLst>
              <a:ext uri="{FF2B5EF4-FFF2-40B4-BE49-F238E27FC236}">
                <a16:creationId xmlns:a16="http://schemas.microsoft.com/office/drawing/2014/main" id="{261A4D5F-F544-48FB-A8CE-384F1CE6D342}"/>
              </a:ext>
            </a:extLst>
          </p:cNvPr>
          <p:cNvSpPr>
            <a:spLocks noGrp="1"/>
          </p:cNvSpPr>
          <p:nvPr>
            <p:ph type="body" sz="quarter" idx="14"/>
          </p:nvPr>
        </p:nvSpPr>
        <p:spPr/>
        <p:txBody>
          <a:bodyPr/>
          <a:lstStyle/>
          <a:p>
            <a:r>
              <a:rPr lang="en-US"/>
              <a:t>Improve method auto-refund</a:t>
            </a:r>
            <a:endParaRPr lang="vi-VN"/>
          </a:p>
        </p:txBody>
      </p:sp>
    </p:spTree>
    <p:extLst>
      <p:ext uri="{BB962C8B-B14F-4D97-AF65-F5344CB8AC3E}">
        <p14:creationId xmlns:p14="http://schemas.microsoft.com/office/powerpoint/2010/main" val="1248639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8F8B52-9C98-440E-A8D7-39E3B2BFF38A}"/>
              </a:ext>
            </a:extLst>
          </p:cNvPr>
          <p:cNvSpPr txBox="1"/>
          <p:nvPr/>
        </p:nvSpPr>
        <p:spPr>
          <a:xfrm rot="1063394">
            <a:off x="861307" y="2449345"/>
            <a:ext cx="2162789"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call </a:t>
            </a:r>
          </a:p>
          <a:p>
            <a:pPr algn="ctr"/>
            <a:r>
              <a:rPr lang="en-US">
                <a:latin typeface="Verdana" panose="020B0604030504040204" pitchFamily="34" charset="0"/>
                <a:ea typeface="Verdana" panose="020B0604030504040204" pitchFamily="34" charset="0"/>
              </a:rPr>
              <a:t>getBalance()</a:t>
            </a:r>
            <a:endParaRPr lang="vi-VN">
              <a:latin typeface="Verdana" panose="020B0604030504040204" pitchFamily="34" charset="0"/>
              <a:ea typeface="Verdana" panose="020B0604030504040204" pitchFamily="34" charset="0"/>
            </a:endParaRPr>
          </a:p>
        </p:txBody>
      </p:sp>
      <p:sp>
        <p:nvSpPr>
          <p:cNvPr id="2" name="Date Placeholder 1">
            <a:extLst>
              <a:ext uri="{FF2B5EF4-FFF2-40B4-BE49-F238E27FC236}">
                <a16:creationId xmlns:a16="http://schemas.microsoft.com/office/drawing/2014/main" id="{C5EADE14-DEC7-49E1-B17B-C9FB6EDE835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BB26E6C-9D49-47DF-921D-D178A91E4E76}"/>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18ED6D1D-ADE8-4BC6-BB7C-1D5BFFF6472A}"/>
              </a:ext>
            </a:extLst>
          </p:cNvPr>
          <p:cNvSpPr>
            <a:spLocks noGrp="1"/>
          </p:cNvSpPr>
          <p:nvPr>
            <p:ph type="sldNum" sz="quarter" idx="12"/>
          </p:nvPr>
        </p:nvSpPr>
        <p:spPr/>
        <p:txBody>
          <a:bodyPr/>
          <a:lstStyle/>
          <a:p>
            <a:fld id="{06FEDF93-2BFD-41CA-ABC7-B039102F3792}" type="slidenum">
              <a:rPr lang="en-US" smtClean="0"/>
              <a:pPr/>
              <a:t>51</a:t>
            </a:fld>
            <a:endParaRPr lang="en-US" dirty="0"/>
          </a:p>
        </p:txBody>
      </p:sp>
      <p:sp>
        <p:nvSpPr>
          <p:cNvPr id="5" name="Content Placeholder 4">
            <a:extLst>
              <a:ext uri="{FF2B5EF4-FFF2-40B4-BE49-F238E27FC236}">
                <a16:creationId xmlns:a16="http://schemas.microsoft.com/office/drawing/2014/main" id="{3536FFF4-95D6-458C-8B5C-D74AEC8C726B}"/>
              </a:ext>
            </a:extLst>
          </p:cNvPr>
          <p:cNvSpPr>
            <a:spLocks noGrp="1"/>
          </p:cNvSpPr>
          <p:nvPr>
            <p:ph sz="quarter" idx="13"/>
          </p:nvPr>
        </p:nvSpPr>
        <p:spPr/>
        <p:txBody>
          <a:bodyPr/>
          <a:lstStyle/>
          <a:p>
            <a:r>
              <a:rPr lang="en-US"/>
              <a:t>Added auto-refund mechanism after campaign failed.</a:t>
            </a:r>
          </a:p>
          <a:p>
            <a:pPr lvl="1"/>
            <a:r>
              <a:rPr lang="en-US"/>
              <a:t>Main point is at check/calculate balance</a:t>
            </a:r>
            <a:endParaRPr lang="vi-VN"/>
          </a:p>
        </p:txBody>
      </p:sp>
      <p:sp>
        <p:nvSpPr>
          <p:cNvPr id="6" name="Text Placeholder 5">
            <a:extLst>
              <a:ext uri="{FF2B5EF4-FFF2-40B4-BE49-F238E27FC236}">
                <a16:creationId xmlns:a16="http://schemas.microsoft.com/office/drawing/2014/main" id="{BC73DD8E-EEC4-4F4D-A947-25813AB9D56B}"/>
              </a:ext>
            </a:extLst>
          </p:cNvPr>
          <p:cNvSpPr>
            <a:spLocks noGrp="1"/>
          </p:cNvSpPr>
          <p:nvPr>
            <p:ph type="body" sz="quarter" idx="14"/>
          </p:nvPr>
        </p:nvSpPr>
        <p:spPr/>
        <p:txBody>
          <a:bodyPr/>
          <a:lstStyle/>
          <a:p>
            <a:r>
              <a:rPr lang="en-US"/>
              <a:t>Demo: changelog</a:t>
            </a:r>
            <a:endParaRPr lang="vi-VN"/>
          </a:p>
        </p:txBody>
      </p:sp>
      <p:sp>
        <p:nvSpPr>
          <p:cNvPr id="7" name="Rectangle: Folded Corner 6">
            <a:extLst>
              <a:ext uri="{FF2B5EF4-FFF2-40B4-BE49-F238E27FC236}">
                <a16:creationId xmlns:a16="http://schemas.microsoft.com/office/drawing/2014/main" id="{135A8C2B-3DCD-41D8-9A4B-8813D739760D}"/>
              </a:ext>
            </a:extLst>
          </p:cNvPr>
          <p:cNvSpPr/>
          <p:nvPr/>
        </p:nvSpPr>
        <p:spPr>
          <a:xfrm>
            <a:off x="2877219" y="2171677"/>
            <a:ext cx="1694781"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a:solidFill>
                  <a:schemeClr val="tx1"/>
                </a:solidFill>
                <a:latin typeface="Verdana" panose="020B0604030504040204" pitchFamily="34" charset="0"/>
                <a:ea typeface="Verdana" panose="020B0604030504040204" pitchFamily="34" charset="0"/>
              </a:rPr>
              <a:t>TokenSystem contract</a:t>
            </a:r>
            <a:endParaRPr lang="vi-VN" sz="1400" b="1">
              <a:solidFill>
                <a:schemeClr val="tx1"/>
              </a:solidFill>
              <a:latin typeface="Verdana" panose="020B0604030504040204" pitchFamily="34" charset="0"/>
              <a:ea typeface="Verdana" panose="020B0604030504040204" pitchFamily="34" charset="0"/>
            </a:endParaRPr>
          </a:p>
        </p:txBody>
      </p:sp>
      <p:cxnSp>
        <p:nvCxnSpPr>
          <p:cNvPr id="9" name="Straight Arrow Connector 8">
            <a:extLst>
              <a:ext uri="{FF2B5EF4-FFF2-40B4-BE49-F238E27FC236}">
                <a16:creationId xmlns:a16="http://schemas.microsoft.com/office/drawing/2014/main" id="{A959B3BC-CC5C-4C39-9238-67708E8E6849}"/>
              </a:ext>
            </a:extLst>
          </p:cNvPr>
          <p:cNvCxnSpPr>
            <a:cxnSpLocks/>
            <a:stCxn id="15" idx="3"/>
            <a:endCxn id="7" idx="1"/>
          </p:cNvCxnSpPr>
          <p:nvPr/>
        </p:nvCxnSpPr>
        <p:spPr>
          <a:xfrm>
            <a:off x="982150" y="2758089"/>
            <a:ext cx="1895069" cy="729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Folded Corner 10">
            <a:extLst>
              <a:ext uri="{FF2B5EF4-FFF2-40B4-BE49-F238E27FC236}">
                <a16:creationId xmlns:a16="http://schemas.microsoft.com/office/drawing/2014/main" id="{3F23C52B-8454-41B3-87E5-64CBAE78016E}"/>
              </a:ext>
            </a:extLst>
          </p:cNvPr>
          <p:cNvSpPr/>
          <p:nvPr/>
        </p:nvSpPr>
        <p:spPr>
          <a:xfrm>
            <a:off x="7064477" y="2171677"/>
            <a:ext cx="1563276"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a:solidFill>
                  <a:schemeClr val="tx1"/>
                </a:solidFill>
                <a:latin typeface="Verdana" panose="020B0604030504040204" pitchFamily="34" charset="0"/>
                <a:ea typeface="Verdana" panose="020B0604030504040204" pitchFamily="34" charset="0"/>
              </a:rPr>
              <a:t>Campaigns contract</a:t>
            </a:r>
            <a:endParaRPr lang="vi-VN" sz="1600" b="1">
              <a:solidFill>
                <a:schemeClr val="tx1"/>
              </a:solidFill>
              <a:latin typeface="Verdana" panose="020B0604030504040204" pitchFamily="34" charset="0"/>
              <a:ea typeface="Verdana" panose="020B0604030504040204" pitchFamily="34" charset="0"/>
            </a:endParaRPr>
          </a:p>
        </p:txBody>
      </p:sp>
      <p:cxnSp>
        <p:nvCxnSpPr>
          <p:cNvPr id="13" name="Straight Arrow Connector 12">
            <a:extLst>
              <a:ext uri="{FF2B5EF4-FFF2-40B4-BE49-F238E27FC236}">
                <a16:creationId xmlns:a16="http://schemas.microsoft.com/office/drawing/2014/main" id="{D5308157-B2D0-4895-BCFD-DFFBC88FD594}"/>
              </a:ext>
            </a:extLst>
          </p:cNvPr>
          <p:cNvCxnSpPr>
            <a:cxnSpLocks/>
          </p:cNvCxnSpPr>
          <p:nvPr/>
        </p:nvCxnSpPr>
        <p:spPr>
          <a:xfrm>
            <a:off x="4572000" y="3207691"/>
            <a:ext cx="24924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720791-5551-4D3F-ABBE-B78DE0C4CC74}"/>
              </a:ext>
            </a:extLst>
          </p:cNvPr>
          <p:cNvSpPr txBox="1"/>
          <p:nvPr/>
        </p:nvSpPr>
        <p:spPr>
          <a:xfrm>
            <a:off x="4504774" y="2474803"/>
            <a:ext cx="2626927"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call </a:t>
            </a:r>
          </a:p>
          <a:p>
            <a:pPr algn="ctr"/>
            <a:r>
              <a:rPr lang="en-US">
                <a:latin typeface="Verdana" panose="020B0604030504040204" pitchFamily="34" charset="0"/>
                <a:ea typeface="Verdana" panose="020B0604030504040204" pitchFamily="34" charset="0"/>
              </a:rPr>
              <a:t>getTotalInvest()</a:t>
            </a:r>
            <a:endParaRPr lang="vi-VN">
              <a:latin typeface="Verdana" panose="020B0604030504040204" pitchFamily="34" charset="0"/>
              <a:ea typeface="Verdana" panose="020B0604030504040204" pitchFamily="34" charset="0"/>
            </a:endParaRPr>
          </a:p>
        </p:txBody>
      </p:sp>
      <p:pic>
        <p:nvPicPr>
          <p:cNvPr id="15" name="Picture 14">
            <a:extLst>
              <a:ext uri="{FF2B5EF4-FFF2-40B4-BE49-F238E27FC236}">
                <a16:creationId xmlns:a16="http://schemas.microsoft.com/office/drawing/2014/main" id="{D6F4A7FA-DD62-4C33-8B12-7B74F7D23B34}"/>
              </a:ext>
            </a:extLst>
          </p:cNvPr>
          <p:cNvPicPr>
            <a:picLocks noChangeAspect="1"/>
          </p:cNvPicPr>
          <p:nvPr/>
        </p:nvPicPr>
        <p:blipFill>
          <a:blip r:embed="rId3"/>
          <a:stretch>
            <a:fillRect/>
          </a:stretch>
        </p:blipFill>
        <p:spPr>
          <a:xfrm>
            <a:off x="191575" y="2358039"/>
            <a:ext cx="790575" cy="800100"/>
          </a:xfrm>
          <a:prstGeom prst="rect">
            <a:avLst/>
          </a:prstGeom>
        </p:spPr>
      </p:pic>
      <p:sp>
        <p:nvSpPr>
          <p:cNvPr id="27" name="TextBox 26">
            <a:extLst>
              <a:ext uri="{FF2B5EF4-FFF2-40B4-BE49-F238E27FC236}">
                <a16:creationId xmlns:a16="http://schemas.microsoft.com/office/drawing/2014/main" id="{FFE84346-2C60-4FB4-9B90-1703A0BAB56D}"/>
              </a:ext>
            </a:extLst>
          </p:cNvPr>
          <p:cNvSpPr txBox="1"/>
          <p:nvPr/>
        </p:nvSpPr>
        <p:spPr>
          <a:xfrm>
            <a:off x="814254" y="5076472"/>
            <a:ext cx="8794570" cy="584775"/>
          </a:xfrm>
          <a:prstGeom prst="rect">
            <a:avLst/>
          </a:prstGeom>
          <a:noFill/>
        </p:spPr>
        <p:txBody>
          <a:bodyPr wrap="square" rtlCol="0">
            <a:spAutoFit/>
          </a:bodyPr>
          <a:lstStyle/>
          <a:p>
            <a:r>
              <a:rPr lang="en-US" sz="1600" b="1">
                <a:latin typeface="Verdana" panose="020B0604030504040204" pitchFamily="34" charset="0"/>
                <a:ea typeface="Verdana" panose="020B0604030504040204" pitchFamily="34" charset="0"/>
              </a:rPr>
              <a:t>Total investment = investment in </a:t>
            </a:r>
            <a:r>
              <a:rPr lang="en-US" sz="1600" b="1">
                <a:solidFill>
                  <a:srgbClr val="0070C0"/>
                </a:solidFill>
                <a:latin typeface="Verdana" panose="020B0604030504040204" pitchFamily="34" charset="0"/>
                <a:ea typeface="Verdana" panose="020B0604030504040204" pitchFamily="34" charset="0"/>
              </a:rPr>
              <a:t>during</a:t>
            </a:r>
            <a:r>
              <a:rPr lang="en-US" sz="1600" b="1">
                <a:solidFill>
                  <a:srgbClr val="FF0000"/>
                </a:solidFill>
                <a:latin typeface="Verdana" panose="020B0604030504040204" pitchFamily="34" charset="0"/>
                <a:ea typeface="Verdana" panose="020B0604030504040204" pitchFamily="34" charset="0"/>
              </a:rPr>
              <a:t> </a:t>
            </a:r>
            <a:r>
              <a:rPr lang="en-US" sz="1600" b="1">
                <a:latin typeface="Verdana" panose="020B0604030504040204" pitchFamily="34" charset="0"/>
                <a:ea typeface="Verdana" panose="020B0604030504040204" pitchFamily="34" charset="0"/>
              </a:rPr>
              <a:t>+</a:t>
            </a:r>
            <a:r>
              <a:rPr lang="en-US" sz="1600" b="1">
                <a:solidFill>
                  <a:srgbClr val="FF0000"/>
                </a:solidFill>
                <a:latin typeface="Verdana" panose="020B0604030504040204" pitchFamily="34" charset="0"/>
                <a:ea typeface="Verdana" panose="020B0604030504040204" pitchFamily="34" charset="0"/>
              </a:rPr>
              <a:t> </a:t>
            </a:r>
            <a:r>
              <a:rPr lang="en-US" sz="1600" b="1">
                <a:solidFill>
                  <a:srgbClr val="00B050"/>
                </a:solidFill>
                <a:latin typeface="Verdana" panose="020B0604030504040204" pitchFamily="34" charset="0"/>
                <a:ea typeface="Verdana" panose="020B0604030504040204" pitchFamily="34" charset="0"/>
              </a:rPr>
              <a:t>succeed </a:t>
            </a:r>
            <a:r>
              <a:rPr lang="en-US" sz="1600" b="1">
                <a:latin typeface="Verdana" panose="020B0604030504040204" pitchFamily="34" charset="0"/>
                <a:ea typeface="Verdana" panose="020B0604030504040204" pitchFamily="34" charset="0"/>
              </a:rPr>
              <a:t>campaigns</a:t>
            </a:r>
          </a:p>
          <a:p>
            <a:r>
              <a:rPr lang="en-US" sz="1600">
                <a:solidFill>
                  <a:srgbClr val="FF0000"/>
                </a:solidFill>
                <a:latin typeface="Verdana" panose="020B0604030504040204" pitchFamily="34" charset="0"/>
                <a:ea typeface="Verdana" panose="020B0604030504040204" pitchFamily="34" charset="0"/>
              </a:rPr>
              <a:t>(not include failed campaigns)</a:t>
            </a:r>
            <a:endParaRPr lang="vi-VN" sz="1600">
              <a:solidFill>
                <a:srgbClr val="FF0000"/>
              </a:solidFill>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F5B89331-D1EB-41E8-A044-E4D50218EB1A}"/>
              </a:ext>
            </a:extLst>
          </p:cNvPr>
          <p:cNvSpPr txBox="1"/>
          <p:nvPr/>
        </p:nvSpPr>
        <p:spPr>
          <a:xfrm>
            <a:off x="814254" y="5764834"/>
            <a:ext cx="8794570" cy="461665"/>
          </a:xfrm>
          <a:prstGeom prst="rect">
            <a:avLst/>
          </a:prstGeom>
          <a:noFill/>
        </p:spPr>
        <p:txBody>
          <a:bodyPr wrap="square" rtlCol="0">
            <a:spAutoFit/>
          </a:bodyPr>
          <a:lstStyle/>
          <a:p>
            <a:r>
              <a:rPr lang="en-US" sz="1600" b="1">
                <a:latin typeface="Verdana" panose="020B0604030504040204" pitchFamily="34" charset="0"/>
                <a:ea typeface="Verdana" panose="020B0604030504040204" pitchFamily="34" charset="0"/>
                <a:sym typeface="Wingdings" panose="05000000000000000000" pitchFamily="2" charset="2"/>
              </a:rPr>
              <a:t></a:t>
            </a:r>
            <a:r>
              <a:rPr lang="en-US" sz="1600" b="1">
                <a:latin typeface="Verdana" panose="020B0604030504040204" pitchFamily="34" charset="0"/>
                <a:ea typeface="Verdana" panose="020B0604030504040204" pitchFamily="34" charset="0"/>
              </a:rPr>
              <a:t> Final balance = initial balance </a:t>
            </a:r>
            <a:r>
              <a:rPr lang="en-US" sz="2400" b="1">
                <a:solidFill>
                  <a:srgbClr val="FF0000"/>
                </a:solidFill>
                <a:latin typeface="Verdana" panose="020B0604030504040204" pitchFamily="34" charset="0"/>
                <a:ea typeface="Verdana" panose="020B0604030504040204" pitchFamily="34" charset="0"/>
              </a:rPr>
              <a:t>-</a:t>
            </a:r>
            <a:r>
              <a:rPr lang="en-US" sz="1600" b="1">
                <a:latin typeface="Verdana" panose="020B0604030504040204" pitchFamily="34" charset="0"/>
                <a:ea typeface="Verdana" panose="020B0604030504040204" pitchFamily="34" charset="0"/>
              </a:rPr>
              <a:t> investment</a:t>
            </a:r>
          </a:p>
        </p:txBody>
      </p:sp>
      <p:cxnSp>
        <p:nvCxnSpPr>
          <p:cNvPr id="17" name="Straight Arrow Connector 16">
            <a:extLst>
              <a:ext uri="{FF2B5EF4-FFF2-40B4-BE49-F238E27FC236}">
                <a16:creationId xmlns:a16="http://schemas.microsoft.com/office/drawing/2014/main" id="{74366536-A993-49AD-A9FC-53F1F7DEEEE1}"/>
              </a:ext>
            </a:extLst>
          </p:cNvPr>
          <p:cNvCxnSpPr>
            <a:cxnSpLocks/>
          </p:cNvCxnSpPr>
          <p:nvPr/>
        </p:nvCxnSpPr>
        <p:spPr>
          <a:xfrm flipH="1">
            <a:off x="4570029" y="3708739"/>
            <a:ext cx="249247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C31399-050E-4109-BCAB-3E23369E0850}"/>
              </a:ext>
            </a:extLst>
          </p:cNvPr>
          <p:cNvCxnSpPr>
            <a:cxnSpLocks/>
          </p:cNvCxnSpPr>
          <p:nvPr/>
        </p:nvCxnSpPr>
        <p:spPr>
          <a:xfrm flipH="1" flipV="1">
            <a:off x="812283" y="3139470"/>
            <a:ext cx="2064936" cy="81936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032C319-8AC6-44C5-94FF-387DF0F78815}"/>
              </a:ext>
            </a:extLst>
          </p:cNvPr>
          <p:cNvSpPr txBox="1"/>
          <p:nvPr/>
        </p:nvSpPr>
        <p:spPr>
          <a:xfrm rot="1308459">
            <a:off x="580947" y="3612095"/>
            <a:ext cx="2492476"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Return final balance</a:t>
            </a:r>
            <a:endParaRPr lang="vi-VN">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F1DEFF99-5229-434B-AD07-90BFD1818E55}"/>
              </a:ext>
            </a:extLst>
          </p:cNvPr>
          <p:cNvSpPr txBox="1"/>
          <p:nvPr/>
        </p:nvSpPr>
        <p:spPr>
          <a:xfrm>
            <a:off x="4398829" y="3826516"/>
            <a:ext cx="2809363"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Return investment</a:t>
            </a:r>
            <a:endParaRPr lang="vi-VN">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D2782793-3B13-40A2-8017-07EDC9E8C7CE}"/>
              </a:ext>
            </a:extLst>
          </p:cNvPr>
          <p:cNvSpPr txBox="1"/>
          <p:nvPr/>
        </p:nvSpPr>
        <p:spPr>
          <a:xfrm rot="1291765">
            <a:off x="1376217" y="2254644"/>
            <a:ext cx="459171" cy="461665"/>
          </a:xfrm>
          <a:prstGeom prst="rect">
            <a:avLst/>
          </a:prstGeom>
          <a:noFill/>
        </p:spPr>
        <p:txBody>
          <a:bodyPr wrap="square" rtlCol="0">
            <a:spAutoFit/>
          </a:bodyPr>
          <a:lstStyle/>
          <a:p>
            <a:r>
              <a:rPr lang="vi-VN" sz="2400" b="1">
                <a:solidFill>
                  <a:schemeClr val="accent1"/>
                </a:solidFill>
                <a:sym typeface="Wingdings" panose="05000000000000000000" pitchFamily="2" charset="2"/>
              </a:rPr>
              <a:t></a:t>
            </a:r>
            <a:endParaRPr lang="vi-VN" sz="2400" b="1">
              <a:solidFill>
                <a:schemeClr val="accent1"/>
              </a:solidFill>
            </a:endParaRPr>
          </a:p>
        </p:txBody>
      </p:sp>
      <p:sp>
        <p:nvSpPr>
          <p:cNvPr id="25" name="TextBox 24">
            <a:extLst>
              <a:ext uri="{FF2B5EF4-FFF2-40B4-BE49-F238E27FC236}">
                <a16:creationId xmlns:a16="http://schemas.microsoft.com/office/drawing/2014/main" id="{56B05A8A-4F13-4AC8-A08A-24795A8E933C}"/>
              </a:ext>
            </a:extLst>
          </p:cNvPr>
          <p:cNvSpPr txBox="1"/>
          <p:nvPr/>
        </p:nvSpPr>
        <p:spPr>
          <a:xfrm>
            <a:off x="5211539" y="2407591"/>
            <a:ext cx="459171" cy="461665"/>
          </a:xfrm>
          <a:prstGeom prst="rect">
            <a:avLst/>
          </a:prstGeom>
          <a:noFill/>
        </p:spPr>
        <p:txBody>
          <a:bodyPr wrap="square" rtlCol="0">
            <a:spAutoFit/>
          </a:bodyPr>
          <a:lstStyle/>
          <a:p>
            <a:r>
              <a:rPr lang="vi-VN" sz="2400" b="1">
                <a:solidFill>
                  <a:schemeClr val="accent1"/>
                </a:solidFill>
                <a:sym typeface="Wingdings" panose="05000000000000000000" pitchFamily="2" charset="2"/>
              </a:rPr>
              <a:t></a:t>
            </a:r>
            <a:endParaRPr lang="vi-VN" sz="2400" b="1">
              <a:solidFill>
                <a:schemeClr val="accent1"/>
              </a:solidFill>
            </a:endParaRPr>
          </a:p>
        </p:txBody>
      </p:sp>
      <p:sp>
        <p:nvSpPr>
          <p:cNvPr id="26" name="TextBox 25">
            <a:extLst>
              <a:ext uri="{FF2B5EF4-FFF2-40B4-BE49-F238E27FC236}">
                <a16:creationId xmlns:a16="http://schemas.microsoft.com/office/drawing/2014/main" id="{97850980-147C-45E0-A2CB-EDAE9DDCBF92}"/>
              </a:ext>
            </a:extLst>
          </p:cNvPr>
          <p:cNvSpPr txBox="1"/>
          <p:nvPr/>
        </p:nvSpPr>
        <p:spPr>
          <a:xfrm>
            <a:off x="5497504" y="4065512"/>
            <a:ext cx="459171" cy="461665"/>
          </a:xfrm>
          <a:prstGeom prst="rect">
            <a:avLst/>
          </a:prstGeom>
          <a:noFill/>
        </p:spPr>
        <p:txBody>
          <a:bodyPr wrap="square" rtlCol="0">
            <a:spAutoFit/>
          </a:bodyPr>
          <a:lstStyle/>
          <a:p>
            <a:r>
              <a:rPr lang="vi-VN" sz="2400" b="1">
                <a:solidFill>
                  <a:srgbClr val="0070C0"/>
                </a:solidFill>
                <a:sym typeface="Wingdings" panose="05000000000000000000" pitchFamily="2" charset="2"/>
              </a:rPr>
              <a:t></a:t>
            </a:r>
            <a:endParaRPr lang="vi-VN" sz="2400" b="1">
              <a:solidFill>
                <a:srgbClr val="0070C0"/>
              </a:solidFill>
            </a:endParaRPr>
          </a:p>
        </p:txBody>
      </p:sp>
      <p:sp>
        <p:nvSpPr>
          <p:cNvPr id="28" name="TextBox 27">
            <a:extLst>
              <a:ext uri="{FF2B5EF4-FFF2-40B4-BE49-F238E27FC236}">
                <a16:creationId xmlns:a16="http://schemas.microsoft.com/office/drawing/2014/main" id="{E07B876E-7145-4F39-9C95-837C3766B965}"/>
              </a:ext>
            </a:extLst>
          </p:cNvPr>
          <p:cNvSpPr txBox="1"/>
          <p:nvPr/>
        </p:nvSpPr>
        <p:spPr>
          <a:xfrm>
            <a:off x="1376216" y="3775056"/>
            <a:ext cx="459171" cy="461665"/>
          </a:xfrm>
          <a:prstGeom prst="rect">
            <a:avLst/>
          </a:prstGeom>
          <a:noFill/>
        </p:spPr>
        <p:txBody>
          <a:bodyPr wrap="square" rtlCol="0">
            <a:spAutoFit/>
          </a:bodyPr>
          <a:lstStyle/>
          <a:p>
            <a:r>
              <a:rPr lang="vi-VN" sz="2400" b="1">
                <a:solidFill>
                  <a:srgbClr val="0070C0"/>
                </a:solidFill>
                <a:sym typeface="Wingdings" panose="05000000000000000000" pitchFamily="2" charset="2"/>
              </a:rPr>
              <a:t></a:t>
            </a:r>
            <a:endParaRPr lang="vi-VN" sz="2400" b="1">
              <a:solidFill>
                <a:srgbClr val="0070C0"/>
              </a:solidFill>
            </a:endParaRPr>
          </a:p>
        </p:txBody>
      </p:sp>
      <p:sp>
        <p:nvSpPr>
          <p:cNvPr id="30" name="TextBox 29">
            <a:extLst>
              <a:ext uri="{FF2B5EF4-FFF2-40B4-BE49-F238E27FC236}">
                <a16:creationId xmlns:a16="http://schemas.microsoft.com/office/drawing/2014/main" id="{80090A2E-846E-4884-AC00-8D136B61AA35}"/>
              </a:ext>
            </a:extLst>
          </p:cNvPr>
          <p:cNvSpPr txBox="1"/>
          <p:nvPr/>
        </p:nvSpPr>
        <p:spPr>
          <a:xfrm>
            <a:off x="30767" y="2056999"/>
            <a:ext cx="1163061"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Investor</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8858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E2336-E50A-4225-9DF4-54D1825086D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2DCAA3ED-4EE5-40C1-883B-92F5CEA8A741}"/>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D52D3A3-D4B4-4E6B-A3A3-92F28A636196}"/>
              </a:ext>
            </a:extLst>
          </p:cNvPr>
          <p:cNvSpPr>
            <a:spLocks noGrp="1"/>
          </p:cNvSpPr>
          <p:nvPr>
            <p:ph type="sldNum" sz="quarter" idx="12"/>
          </p:nvPr>
        </p:nvSpPr>
        <p:spPr/>
        <p:txBody>
          <a:bodyPr/>
          <a:lstStyle/>
          <a:p>
            <a:fld id="{06FEDF93-2BFD-41CA-ABC7-B039102F3792}" type="slidenum">
              <a:rPr lang="en-US" smtClean="0"/>
              <a:pPr/>
              <a:t>52</a:t>
            </a:fld>
            <a:endParaRPr lang="en-US" dirty="0"/>
          </a:p>
        </p:txBody>
      </p:sp>
      <p:sp>
        <p:nvSpPr>
          <p:cNvPr id="5" name="Content Placeholder 4">
            <a:extLst>
              <a:ext uri="{FF2B5EF4-FFF2-40B4-BE49-F238E27FC236}">
                <a16:creationId xmlns:a16="http://schemas.microsoft.com/office/drawing/2014/main" id="{661B01A9-404A-475B-8887-260B180E5B9A}"/>
              </a:ext>
            </a:extLst>
          </p:cNvPr>
          <p:cNvSpPr>
            <a:spLocks noGrp="1"/>
          </p:cNvSpPr>
          <p:nvPr>
            <p:ph sz="quarter" idx="13"/>
          </p:nvPr>
        </p:nvSpPr>
        <p:spPr/>
        <p:txBody>
          <a:bodyPr/>
          <a:lstStyle/>
          <a:p>
            <a:r>
              <a:rPr lang="en-US"/>
              <a:t>In method, I use variable </a:t>
            </a:r>
            <a:r>
              <a:rPr lang="en-US" b="1">
                <a:solidFill>
                  <a:srgbClr val="0070C0"/>
                </a:solidFill>
              </a:rPr>
              <a:t>now</a:t>
            </a:r>
            <a:r>
              <a:rPr lang="en-US"/>
              <a:t> in smartcontract</a:t>
            </a:r>
          </a:p>
          <a:p>
            <a:r>
              <a:rPr lang="en-US"/>
              <a:t>But now is not really “now”</a:t>
            </a:r>
          </a:p>
          <a:p>
            <a:r>
              <a:rPr lang="en-US"/>
              <a:t>It’s alias for block.timestamp</a:t>
            </a:r>
          </a:p>
          <a:p>
            <a:r>
              <a:rPr lang="en-US"/>
              <a:t>This value pedends entirely on the clock in the machine mining that particular block.</a:t>
            </a:r>
          </a:p>
          <a:p>
            <a:endParaRPr lang="vi-VN"/>
          </a:p>
        </p:txBody>
      </p:sp>
      <p:sp>
        <p:nvSpPr>
          <p:cNvPr id="6" name="Text Placeholder 5">
            <a:extLst>
              <a:ext uri="{FF2B5EF4-FFF2-40B4-BE49-F238E27FC236}">
                <a16:creationId xmlns:a16="http://schemas.microsoft.com/office/drawing/2014/main" id="{DD9F7F24-B1EF-403F-ADE6-83B103015A2C}"/>
              </a:ext>
            </a:extLst>
          </p:cNvPr>
          <p:cNvSpPr>
            <a:spLocks noGrp="1"/>
          </p:cNvSpPr>
          <p:nvPr>
            <p:ph type="body" sz="quarter" idx="14"/>
          </p:nvPr>
        </p:nvSpPr>
        <p:spPr/>
        <p:txBody>
          <a:bodyPr/>
          <a:lstStyle/>
          <a:p>
            <a:r>
              <a:rPr lang="en-US"/>
              <a:t>Demo: current problem</a:t>
            </a:r>
            <a:endParaRPr lang="vi-VN"/>
          </a:p>
        </p:txBody>
      </p:sp>
    </p:spTree>
    <p:extLst>
      <p:ext uri="{BB962C8B-B14F-4D97-AF65-F5344CB8AC3E}">
        <p14:creationId xmlns:p14="http://schemas.microsoft.com/office/powerpoint/2010/main" val="1224566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08044-BCFD-4F0F-B428-132A52C0A23E}"/>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1ACAE3F6-9239-4B64-8F05-DD0353CE629E}"/>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59853960-977D-4DF3-A647-132358A9C2ED}"/>
              </a:ext>
            </a:extLst>
          </p:cNvPr>
          <p:cNvSpPr>
            <a:spLocks noGrp="1"/>
          </p:cNvSpPr>
          <p:nvPr>
            <p:ph type="sldNum" sz="quarter" idx="12"/>
          </p:nvPr>
        </p:nvSpPr>
        <p:spPr/>
        <p:txBody>
          <a:bodyPr/>
          <a:lstStyle/>
          <a:p>
            <a:fld id="{06FEDF93-2BFD-41CA-ABC7-B039102F3792}" type="slidenum">
              <a:rPr lang="en-US" smtClean="0"/>
              <a:pPr/>
              <a:t>53</a:t>
            </a:fld>
            <a:endParaRPr lang="en-US" dirty="0"/>
          </a:p>
        </p:txBody>
      </p:sp>
      <p:sp>
        <p:nvSpPr>
          <p:cNvPr id="5" name="Content Placeholder 4">
            <a:extLst>
              <a:ext uri="{FF2B5EF4-FFF2-40B4-BE49-F238E27FC236}">
                <a16:creationId xmlns:a16="http://schemas.microsoft.com/office/drawing/2014/main" id="{20F50D89-D0F0-4117-A2BE-D936998B01D3}"/>
              </a:ext>
            </a:extLst>
          </p:cNvPr>
          <p:cNvSpPr>
            <a:spLocks noGrp="1"/>
          </p:cNvSpPr>
          <p:nvPr>
            <p:ph sz="quarter" idx="13"/>
          </p:nvPr>
        </p:nvSpPr>
        <p:spPr/>
        <p:txBody>
          <a:bodyPr/>
          <a:lstStyle/>
          <a:p>
            <a:r>
              <a:rPr lang="en-US"/>
              <a:t>Using a scheduling mechanism.</a:t>
            </a:r>
          </a:p>
          <a:p>
            <a:r>
              <a:rPr lang="en-US"/>
              <a:t>There are two method to schedule:</a:t>
            </a:r>
          </a:p>
          <a:p>
            <a:pPr lvl="1"/>
            <a:r>
              <a:rPr lang="en-US"/>
              <a:t>Use third-party service: ex. </a:t>
            </a:r>
            <a:r>
              <a:rPr lang="en-US" b="1"/>
              <a:t>Ethereum Alarm Clock</a:t>
            </a:r>
          </a:p>
          <a:p>
            <a:pPr lvl="1"/>
            <a:r>
              <a:rPr lang="en-US"/>
              <a:t>Use timer schedule in NodeJS</a:t>
            </a:r>
          </a:p>
          <a:p>
            <a:pPr marL="0" indent="0">
              <a:buNone/>
            </a:pPr>
            <a:r>
              <a:rPr lang="en-US">
                <a:sym typeface="Wingdings" panose="05000000000000000000" pitchFamily="2" charset="2"/>
              </a:rPr>
              <a:t> I choose Ethereum Alarm clock to focus instead of Schedule in NodeJS</a:t>
            </a:r>
            <a:endParaRPr lang="en-US"/>
          </a:p>
        </p:txBody>
      </p:sp>
      <p:sp>
        <p:nvSpPr>
          <p:cNvPr id="6" name="Text Placeholder 5">
            <a:extLst>
              <a:ext uri="{FF2B5EF4-FFF2-40B4-BE49-F238E27FC236}">
                <a16:creationId xmlns:a16="http://schemas.microsoft.com/office/drawing/2014/main" id="{4C16D249-4F52-47E3-B82D-6D29F9ABB849}"/>
              </a:ext>
            </a:extLst>
          </p:cNvPr>
          <p:cNvSpPr>
            <a:spLocks noGrp="1"/>
          </p:cNvSpPr>
          <p:nvPr>
            <p:ph type="body" sz="quarter" idx="14"/>
          </p:nvPr>
        </p:nvSpPr>
        <p:spPr/>
        <p:txBody>
          <a:bodyPr/>
          <a:lstStyle/>
          <a:p>
            <a:r>
              <a:rPr lang="en-US"/>
              <a:t>Another method to auto-refund</a:t>
            </a:r>
            <a:endParaRPr lang="vi-VN"/>
          </a:p>
        </p:txBody>
      </p:sp>
    </p:spTree>
    <p:extLst>
      <p:ext uri="{BB962C8B-B14F-4D97-AF65-F5344CB8AC3E}">
        <p14:creationId xmlns:p14="http://schemas.microsoft.com/office/powerpoint/2010/main" val="411737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9CFEF8-6658-41F8-8475-1395B6E5F157}"/>
              </a:ext>
            </a:extLst>
          </p:cNvPr>
          <p:cNvPicPr>
            <a:picLocks noChangeAspect="1"/>
          </p:cNvPicPr>
          <p:nvPr/>
        </p:nvPicPr>
        <p:blipFill rotWithShape="1">
          <a:blip r:embed="rId3"/>
          <a:srcRect l="12666" t="9432" r="12851" b="14023"/>
          <a:stretch/>
        </p:blipFill>
        <p:spPr>
          <a:xfrm>
            <a:off x="1271433" y="675061"/>
            <a:ext cx="6699404" cy="5507878"/>
          </a:xfrm>
          <a:prstGeom prst="rect">
            <a:avLst/>
          </a:prstGeom>
        </p:spPr>
      </p:pic>
      <p:sp>
        <p:nvSpPr>
          <p:cNvPr id="2" name="Date Placeholder 1">
            <a:extLst>
              <a:ext uri="{FF2B5EF4-FFF2-40B4-BE49-F238E27FC236}">
                <a16:creationId xmlns:a16="http://schemas.microsoft.com/office/drawing/2014/main" id="{8D7D23A8-82E0-4AEE-AD04-87142EEA06A4}"/>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743E6089-0A3A-4D55-8886-9C95B0234BA9}"/>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78EF1E82-B57B-41F8-82DA-31C8E2C5499A}"/>
              </a:ext>
            </a:extLst>
          </p:cNvPr>
          <p:cNvSpPr>
            <a:spLocks noGrp="1"/>
          </p:cNvSpPr>
          <p:nvPr>
            <p:ph type="sldNum" sz="quarter" idx="12"/>
          </p:nvPr>
        </p:nvSpPr>
        <p:spPr/>
        <p:txBody>
          <a:bodyPr/>
          <a:lstStyle/>
          <a:p>
            <a:fld id="{06FEDF93-2BFD-41CA-ABC7-B039102F3792}" type="slidenum">
              <a:rPr lang="en-US" smtClean="0"/>
              <a:pPr/>
              <a:t>54</a:t>
            </a:fld>
            <a:endParaRPr lang="en-US" dirty="0"/>
          </a:p>
        </p:txBody>
      </p:sp>
      <p:sp>
        <p:nvSpPr>
          <p:cNvPr id="6" name="Text Placeholder 5">
            <a:extLst>
              <a:ext uri="{FF2B5EF4-FFF2-40B4-BE49-F238E27FC236}">
                <a16:creationId xmlns:a16="http://schemas.microsoft.com/office/drawing/2014/main" id="{25280336-0E44-4DF4-8DB9-F3A977C79DEB}"/>
              </a:ext>
            </a:extLst>
          </p:cNvPr>
          <p:cNvSpPr>
            <a:spLocks noGrp="1"/>
          </p:cNvSpPr>
          <p:nvPr>
            <p:ph type="body" sz="quarter" idx="14"/>
          </p:nvPr>
        </p:nvSpPr>
        <p:spPr/>
        <p:txBody>
          <a:bodyPr/>
          <a:lstStyle/>
          <a:p>
            <a:r>
              <a:rPr lang="en-US"/>
              <a:t>Ethereum Alarm Clock</a:t>
            </a:r>
            <a:endParaRPr lang="vi-VN"/>
          </a:p>
        </p:txBody>
      </p:sp>
    </p:spTree>
    <p:extLst>
      <p:ext uri="{BB962C8B-B14F-4D97-AF65-F5344CB8AC3E}">
        <p14:creationId xmlns:p14="http://schemas.microsoft.com/office/powerpoint/2010/main" val="3609944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AF2C0-F8AA-42DD-84A9-44B4F4E1C390}"/>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DFED895A-D4D4-41BA-9F32-3284AF024CE0}"/>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CBF88729-958F-4392-A077-17A599D2E6EC}"/>
              </a:ext>
            </a:extLst>
          </p:cNvPr>
          <p:cNvSpPr>
            <a:spLocks noGrp="1"/>
          </p:cNvSpPr>
          <p:nvPr>
            <p:ph type="sldNum" sz="quarter" idx="12"/>
          </p:nvPr>
        </p:nvSpPr>
        <p:spPr/>
        <p:txBody>
          <a:bodyPr/>
          <a:lstStyle/>
          <a:p>
            <a:fld id="{06FEDF93-2BFD-41CA-ABC7-B039102F3792}" type="slidenum">
              <a:rPr lang="en-US" smtClean="0"/>
              <a:pPr/>
              <a:t>55</a:t>
            </a:fld>
            <a:endParaRPr lang="en-US" dirty="0"/>
          </a:p>
        </p:txBody>
      </p:sp>
      <p:sp>
        <p:nvSpPr>
          <p:cNvPr id="5" name="Content Placeholder 4">
            <a:extLst>
              <a:ext uri="{FF2B5EF4-FFF2-40B4-BE49-F238E27FC236}">
                <a16:creationId xmlns:a16="http://schemas.microsoft.com/office/drawing/2014/main" id="{20FC65ED-F160-4456-879E-2E59BECED2A5}"/>
              </a:ext>
            </a:extLst>
          </p:cNvPr>
          <p:cNvSpPr>
            <a:spLocks noGrp="1"/>
          </p:cNvSpPr>
          <p:nvPr>
            <p:ph sz="quarter" idx="13"/>
          </p:nvPr>
        </p:nvSpPr>
        <p:spPr/>
        <p:txBody>
          <a:bodyPr/>
          <a:lstStyle/>
          <a:p>
            <a:r>
              <a:rPr lang="en-US"/>
              <a:t>Advantages:</a:t>
            </a:r>
          </a:p>
          <a:p>
            <a:pPr lvl="1"/>
            <a:r>
              <a:rPr lang="en-US"/>
              <a:t>Decentralized method</a:t>
            </a:r>
          </a:p>
          <a:p>
            <a:pPr lvl="1"/>
            <a:r>
              <a:rPr lang="en-US"/>
              <a:t>Run on Ethereum both mainnet and testnet</a:t>
            </a:r>
          </a:p>
          <a:p>
            <a:r>
              <a:rPr lang="en-US"/>
              <a:t>Disavantages:</a:t>
            </a:r>
          </a:p>
          <a:p>
            <a:pPr lvl="1"/>
            <a:r>
              <a:rPr lang="en-US"/>
              <a:t>Complicated</a:t>
            </a:r>
          </a:p>
          <a:p>
            <a:pPr lvl="1"/>
            <a:r>
              <a:rPr lang="en-US"/>
              <a:t>Non-scalable</a:t>
            </a:r>
          </a:p>
          <a:p>
            <a:pPr lvl="1"/>
            <a:r>
              <a:rPr lang="en-US"/>
              <a:t>Too expensive</a:t>
            </a:r>
          </a:p>
          <a:p>
            <a:pPr lvl="1"/>
            <a:r>
              <a:rPr lang="en-US"/>
              <a:t>And there is no guarantee that transactions are always executed</a:t>
            </a:r>
          </a:p>
        </p:txBody>
      </p:sp>
      <p:sp>
        <p:nvSpPr>
          <p:cNvPr id="6" name="Text Placeholder 5">
            <a:extLst>
              <a:ext uri="{FF2B5EF4-FFF2-40B4-BE49-F238E27FC236}">
                <a16:creationId xmlns:a16="http://schemas.microsoft.com/office/drawing/2014/main" id="{A16C9046-A0E7-4CAD-AF2F-647F51C598EB}"/>
              </a:ext>
            </a:extLst>
          </p:cNvPr>
          <p:cNvSpPr>
            <a:spLocks noGrp="1"/>
          </p:cNvSpPr>
          <p:nvPr>
            <p:ph type="body" sz="quarter" idx="14"/>
          </p:nvPr>
        </p:nvSpPr>
        <p:spPr/>
        <p:txBody>
          <a:bodyPr/>
          <a:lstStyle/>
          <a:p>
            <a:r>
              <a:rPr lang="en-US"/>
              <a:t>Ethereum Alarm Clock</a:t>
            </a:r>
            <a:endParaRPr lang="vi-VN"/>
          </a:p>
        </p:txBody>
      </p:sp>
    </p:spTree>
    <p:extLst>
      <p:ext uri="{BB962C8B-B14F-4D97-AF65-F5344CB8AC3E}">
        <p14:creationId xmlns:p14="http://schemas.microsoft.com/office/powerpoint/2010/main" val="2263242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FF829-15DE-464F-BDCD-35713818628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F5BA126-EADB-4DC5-8CA0-EB61DEF06D6B}"/>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C6A1466D-D6FB-424F-95DF-6212DF1CB680}"/>
              </a:ext>
            </a:extLst>
          </p:cNvPr>
          <p:cNvSpPr>
            <a:spLocks noGrp="1"/>
          </p:cNvSpPr>
          <p:nvPr>
            <p:ph type="sldNum" sz="quarter" idx="12"/>
          </p:nvPr>
        </p:nvSpPr>
        <p:spPr/>
        <p:txBody>
          <a:bodyPr/>
          <a:lstStyle/>
          <a:p>
            <a:fld id="{06FEDF93-2BFD-41CA-ABC7-B039102F3792}" type="slidenum">
              <a:rPr lang="en-US" smtClean="0"/>
              <a:pPr/>
              <a:t>56</a:t>
            </a:fld>
            <a:endParaRPr lang="en-US" dirty="0"/>
          </a:p>
        </p:txBody>
      </p:sp>
      <p:sp>
        <p:nvSpPr>
          <p:cNvPr id="5" name="Content Placeholder 4">
            <a:extLst>
              <a:ext uri="{FF2B5EF4-FFF2-40B4-BE49-F238E27FC236}">
                <a16:creationId xmlns:a16="http://schemas.microsoft.com/office/drawing/2014/main" id="{0B2AA46B-F63D-4300-AB6F-3E15D01CC354}"/>
              </a:ext>
            </a:extLst>
          </p:cNvPr>
          <p:cNvSpPr>
            <a:spLocks noGrp="1"/>
          </p:cNvSpPr>
          <p:nvPr>
            <p:ph sz="quarter" idx="13"/>
          </p:nvPr>
        </p:nvSpPr>
        <p:spPr/>
        <p:txBody>
          <a:bodyPr/>
          <a:lstStyle/>
          <a:p>
            <a:r>
              <a:rPr lang="en-US"/>
              <a:t>Continue to focus on Blockchain time issues.</a:t>
            </a:r>
          </a:p>
          <a:p>
            <a:pPr lvl="1"/>
            <a:r>
              <a:rPr lang="en-US"/>
              <a:t>Maybe I will consider using block.number instead of timestamp.</a:t>
            </a:r>
          </a:p>
          <a:p>
            <a:pPr lvl="1"/>
            <a:r>
              <a:rPr lang="en-US"/>
              <a:t>I can even consider using an other platform.</a:t>
            </a:r>
            <a:endParaRPr lang="vi-VN"/>
          </a:p>
        </p:txBody>
      </p:sp>
      <p:sp>
        <p:nvSpPr>
          <p:cNvPr id="6" name="Text Placeholder 5">
            <a:extLst>
              <a:ext uri="{FF2B5EF4-FFF2-40B4-BE49-F238E27FC236}">
                <a16:creationId xmlns:a16="http://schemas.microsoft.com/office/drawing/2014/main" id="{D35A16CA-281F-44D2-AE4A-FAF8EA4C7B13}"/>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4006815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9187F-9B3E-44FA-A05A-B0E505E4C9F4}"/>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2098555-E88E-4BEC-939E-A2FC0D27A00B}"/>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5B79A24-9A90-4E7F-81E4-CE21B3565A38}"/>
              </a:ext>
            </a:extLst>
          </p:cNvPr>
          <p:cNvSpPr>
            <a:spLocks noGrp="1"/>
          </p:cNvSpPr>
          <p:nvPr>
            <p:ph type="sldNum" sz="quarter" idx="12"/>
          </p:nvPr>
        </p:nvSpPr>
        <p:spPr/>
        <p:txBody>
          <a:bodyPr/>
          <a:lstStyle/>
          <a:p>
            <a:fld id="{06FEDF93-2BFD-41CA-ABC7-B039102F3792}" type="slidenum">
              <a:rPr lang="en-US" smtClean="0"/>
              <a:pPr/>
              <a:t>57</a:t>
            </a:fld>
            <a:endParaRPr lang="en-US" dirty="0"/>
          </a:p>
        </p:txBody>
      </p:sp>
      <p:sp>
        <p:nvSpPr>
          <p:cNvPr id="5" name="Content Placeholder 4">
            <a:extLst>
              <a:ext uri="{FF2B5EF4-FFF2-40B4-BE49-F238E27FC236}">
                <a16:creationId xmlns:a16="http://schemas.microsoft.com/office/drawing/2014/main" id="{C4BE4ABD-A77F-4AA7-990F-222CC38110F6}"/>
              </a:ext>
            </a:extLst>
          </p:cNvPr>
          <p:cNvSpPr>
            <a:spLocks noGrp="1"/>
          </p:cNvSpPr>
          <p:nvPr>
            <p:ph sz="quarter" idx="13"/>
          </p:nvPr>
        </p:nvSpPr>
        <p:spPr/>
        <p:txBody>
          <a:bodyPr/>
          <a:lstStyle/>
          <a:p>
            <a:r>
              <a:rPr lang="en-US"/>
              <a:t>Functions will be present:</a:t>
            </a:r>
          </a:p>
          <a:p>
            <a:pPr lvl="1"/>
            <a:r>
              <a:rPr lang="en-US"/>
              <a:t>Deposit ETH -&gt; Token in system. And withdraw Token -&gt; ETH</a:t>
            </a:r>
          </a:p>
          <a:p>
            <a:pPr lvl="1"/>
            <a:r>
              <a:rPr lang="en-US"/>
              <a:t>Create a campaign (startup)</a:t>
            </a:r>
          </a:p>
          <a:p>
            <a:pPr lvl="1"/>
            <a:r>
              <a:rPr lang="en-US"/>
              <a:t>Fund to a campaign (investor)</a:t>
            </a:r>
          </a:p>
          <a:p>
            <a:pPr lvl="1"/>
            <a:r>
              <a:rPr lang="en-US"/>
              <a:t>Claim refund from a campaign (investor)</a:t>
            </a:r>
          </a:p>
          <a:p>
            <a:pPr lvl="1"/>
            <a:r>
              <a:rPr lang="en-US"/>
              <a:t>Withdraw fund when campaign succeed (startup)</a:t>
            </a:r>
          </a:p>
          <a:p>
            <a:pPr lvl="1"/>
            <a:endParaRPr lang="vi-VN"/>
          </a:p>
        </p:txBody>
      </p:sp>
      <p:sp>
        <p:nvSpPr>
          <p:cNvPr id="6" name="Text Placeholder 5">
            <a:extLst>
              <a:ext uri="{FF2B5EF4-FFF2-40B4-BE49-F238E27FC236}">
                <a16:creationId xmlns:a16="http://schemas.microsoft.com/office/drawing/2014/main" id="{B760B871-9FEF-43D7-8144-74707E90BE5A}"/>
              </a:ext>
            </a:extLst>
          </p:cNvPr>
          <p:cNvSpPr>
            <a:spLocks noGrp="1"/>
          </p:cNvSpPr>
          <p:nvPr>
            <p:ph type="body" sz="quarter" idx="14"/>
          </p:nvPr>
        </p:nvSpPr>
        <p:spPr/>
        <p:txBody>
          <a:bodyPr/>
          <a:lstStyle/>
          <a:p>
            <a:r>
              <a:rPr lang="en-US"/>
              <a:t>Demo</a:t>
            </a:r>
            <a:endParaRPr lang="vi-VN"/>
          </a:p>
        </p:txBody>
      </p:sp>
    </p:spTree>
    <p:extLst>
      <p:ext uri="{BB962C8B-B14F-4D97-AF65-F5344CB8AC3E}">
        <p14:creationId xmlns:p14="http://schemas.microsoft.com/office/powerpoint/2010/main" val="1848328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9CDFC-AE73-42E7-85AA-580F8C5D899B}"/>
              </a:ext>
            </a:extLst>
          </p:cNvPr>
          <p:cNvSpPr>
            <a:spLocks noGrp="1"/>
          </p:cNvSpPr>
          <p:nvPr>
            <p:ph type="dt" sz="half" idx="10"/>
          </p:nvPr>
        </p:nvSpPr>
        <p:spPr>
          <a:xfrm>
            <a:off x="144463" y="6400392"/>
            <a:ext cx="2057400" cy="365125"/>
          </a:xfrm>
        </p:spPr>
        <p:txBody>
          <a:bodyPr/>
          <a:lstStyle/>
          <a:p>
            <a:r>
              <a:rPr lang="vi-VN"/>
              <a:t>April 04</a:t>
            </a:r>
            <a:endParaRPr lang="en-US" dirty="0"/>
          </a:p>
        </p:txBody>
      </p:sp>
      <p:sp>
        <p:nvSpPr>
          <p:cNvPr id="3" name="Footer Placeholder 2">
            <a:extLst>
              <a:ext uri="{FF2B5EF4-FFF2-40B4-BE49-F238E27FC236}">
                <a16:creationId xmlns:a16="http://schemas.microsoft.com/office/drawing/2014/main" id="{E557BE03-E315-488E-BEAC-0C4EB874A535}"/>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A6C0183A-3F11-4DDB-AD54-28A71B952992}"/>
              </a:ext>
            </a:extLst>
          </p:cNvPr>
          <p:cNvSpPr>
            <a:spLocks noGrp="1"/>
          </p:cNvSpPr>
          <p:nvPr>
            <p:ph type="sldNum" sz="quarter" idx="12"/>
          </p:nvPr>
        </p:nvSpPr>
        <p:spPr/>
        <p:txBody>
          <a:bodyPr/>
          <a:lstStyle/>
          <a:p>
            <a:fld id="{06FEDF93-2BFD-41CA-ABC7-B039102F3792}" type="slidenum">
              <a:rPr lang="en-US" smtClean="0"/>
              <a:pPr/>
              <a:t>58</a:t>
            </a:fld>
            <a:endParaRPr lang="en-US" dirty="0"/>
          </a:p>
        </p:txBody>
      </p:sp>
      <p:sp>
        <p:nvSpPr>
          <p:cNvPr id="5" name="Content Placeholder 4">
            <a:extLst>
              <a:ext uri="{FF2B5EF4-FFF2-40B4-BE49-F238E27FC236}">
                <a16:creationId xmlns:a16="http://schemas.microsoft.com/office/drawing/2014/main" id="{A5CED9ED-0358-4AE2-914E-39CA48825785}"/>
              </a:ext>
            </a:extLst>
          </p:cNvPr>
          <p:cNvSpPr>
            <a:spLocks noGrp="1"/>
          </p:cNvSpPr>
          <p:nvPr>
            <p:ph sz="quarter" idx="13"/>
          </p:nvPr>
        </p:nvSpPr>
        <p:spPr/>
        <p:txBody>
          <a:bodyPr/>
          <a:lstStyle/>
          <a:p>
            <a:r>
              <a:rPr lang="en-US"/>
              <a:t>List of contracts:</a:t>
            </a:r>
          </a:p>
          <a:p>
            <a:pPr lvl="1"/>
            <a:r>
              <a:rPr lang="en-US" b="1"/>
              <a:t>TokenSystem</a:t>
            </a:r>
            <a:r>
              <a:rPr lang="en-US"/>
              <a:t>: </a:t>
            </a:r>
            <a:r>
              <a:rPr lang="vi-VN"/>
              <a:t>Only deploy once</a:t>
            </a:r>
            <a:r>
              <a:rPr lang="en-US"/>
              <a:t>. </a:t>
            </a:r>
          </a:p>
          <a:p>
            <a:pPr lvl="1"/>
            <a:r>
              <a:rPr lang="en-US" b="1"/>
              <a:t>CampaignRegistry</a:t>
            </a:r>
            <a:r>
              <a:rPr lang="en-US"/>
              <a:t>: </a:t>
            </a:r>
            <a:r>
              <a:rPr lang="vi-VN"/>
              <a:t>Only deploy once</a:t>
            </a:r>
            <a:r>
              <a:rPr lang="en-US"/>
              <a:t>.</a:t>
            </a:r>
          </a:p>
          <a:p>
            <a:pPr lvl="1"/>
            <a:r>
              <a:rPr lang="en-US" b="1"/>
              <a:t>Campaign</a:t>
            </a:r>
            <a:r>
              <a:rPr lang="en-US"/>
              <a:t>: Every time the fundraiser creates a campaign, they have to deploy a contract to network.</a:t>
            </a:r>
          </a:p>
          <a:p>
            <a:pPr lvl="1"/>
            <a:endParaRPr lang="vi-VN"/>
          </a:p>
        </p:txBody>
      </p:sp>
      <p:sp>
        <p:nvSpPr>
          <p:cNvPr id="6" name="Text Placeholder 5">
            <a:extLst>
              <a:ext uri="{FF2B5EF4-FFF2-40B4-BE49-F238E27FC236}">
                <a16:creationId xmlns:a16="http://schemas.microsoft.com/office/drawing/2014/main" id="{301CD3FF-93ED-4AC1-B68E-A736E75C179F}"/>
              </a:ext>
            </a:extLst>
          </p:cNvPr>
          <p:cNvSpPr>
            <a:spLocks noGrp="1"/>
          </p:cNvSpPr>
          <p:nvPr>
            <p:ph type="body" sz="quarter" idx="14"/>
          </p:nvPr>
        </p:nvSpPr>
        <p:spPr/>
        <p:txBody>
          <a:bodyPr/>
          <a:lstStyle/>
          <a:p>
            <a:r>
              <a:rPr lang="en-US"/>
              <a:t>Demo</a:t>
            </a:r>
            <a:endParaRPr lang="vi-VN"/>
          </a:p>
        </p:txBody>
      </p:sp>
    </p:spTree>
    <p:extLst>
      <p:ext uri="{BB962C8B-B14F-4D97-AF65-F5344CB8AC3E}">
        <p14:creationId xmlns:p14="http://schemas.microsoft.com/office/powerpoint/2010/main" val="1480482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FA281-5724-4CC7-8303-16D0DA20571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E633E14-AF62-4412-A4FA-10C9FFC8C8B3}"/>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EA562F58-7431-49D8-A1DA-0193C7148D08}"/>
              </a:ext>
            </a:extLst>
          </p:cNvPr>
          <p:cNvSpPr>
            <a:spLocks noGrp="1"/>
          </p:cNvSpPr>
          <p:nvPr>
            <p:ph type="sldNum" sz="quarter" idx="12"/>
          </p:nvPr>
        </p:nvSpPr>
        <p:spPr/>
        <p:txBody>
          <a:bodyPr/>
          <a:lstStyle/>
          <a:p>
            <a:fld id="{06FEDF93-2BFD-41CA-ABC7-B039102F3792}" type="slidenum">
              <a:rPr lang="en-US" smtClean="0"/>
              <a:pPr/>
              <a:t>59</a:t>
            </a:fld>
            <a:endParaRPr lang="en-US" dirty="0"/>
          </a:p>
        </p:txBody>
      </p:sp>
      <p:sp>
        <p:nvSpPr>
          <p:cNvPr id="5" name="Content Placeholder 4">
            <a:extLst>
              <a:ext uri="{FF2B5EF4-FFF2-40B4-BE49-F238E27FC236}">
                <a16:creationId xmlns:a16="http://schemas.microsoft.com/office/drawing/2014/main" id="{9C83FAAE-D1B2-42B3-BFF2-B912F6BFA0ED}"/>
              </a:ext>
            </a:extLst>
          </p:cNvPr>
          <p:cNvSpPr>
            <a:spLocks noGrp="1"/>
          </p:cNvSpPr>
          <p:nvPr>
            <p:ph sz="quarter" idx="13"/>
          </p:nvPr>
        </p:nvSpPr>
        <p:spPr>
          <a:xfrm>
            <a:off x="144463" y="791571"/>
            <a:ext cx="8858250" cy="506288"/>
          </a:xfrm>
        </p:spPr>
        <p:txBody>
          <a:bodyPr/>
          <a:lstStyle/>
          <a:p>
            <a:r>
              <a:rPr lang="en-US"/>
              <a:t>Deposit / withdraw</a:t>
            </a:r>
            <a:endParaRPr lang="vi-VN"/>
          </a:p>
        </p:txBody>
      </p:sp>
      <p:sp>
        <p:nvSpPr>
          <p:cNvPr id="6" name="Text Placeholder 5">
            <a:extLst>
              <a:ext uri="{FF2B5EF4-FFF2-40B4-BE49-F238E27FC236}">
                <a16:creationId xmlns:a16="http://schemas.microsoft.com/office/drawing/2014/main" id="{85BADE86-330B-4D8C-9EDF-A99810A16AC9}"/>
              </a:ext>
            </a:extLst>
          </p:cNvPr>
          <p:cNvSpPr>
            <a:spLocks noGrp="1"/>
          </p:cNvSpPr>
          <p:nvPr>
            <p:ph type="body" sz="quarter" idx="14"/>
          </p:nvPr>
        </p:nvSpPr>
        <p:spPr/>
        <p:txBody>
          <a:bodyPr/>
          <a:lstStyle/>
          <a:p>
            <a:r>
              <a:rPr lang="en-US"/>
              <a:t>Demo</a:t>
            </a:r>
            <a:endParaRPr lang="vi-VN"/>
          </a:p>
        </p:txBody>
      </p:sp>
      <p:pic>
        <p:nvPicPr>
          <p:cNvPr id="8" name="Picture 7">
            <a:extLst>
              <a:ext uri="{FF2B5EF4-FFF2-40B4-BE49-F238E27FC236}">
                <a16:creationId xmlns:a16="http://schemas.microsoft.com/office/drawing/2014/main" id="{7FEB53AC-B0D9-41D9-89CF-BB1F2399875F}"/>
              </a:ext>
            </a:extLst>
          </p:cNvPr>
          <p:cNvPicPr>
            <a:picLocks noChangeAspect="1"/>
          </p:cNvPicPr>
          <p:nvPr/>
        </p:nvPicPr>
        <p:blipFill>
          <a:blip r:embed="rId2"/>
          <a:stretch>
            <a:fillRect/>
          </a:stretch>
        </p:blipFill>
        <p:spPr>
          <a:xfrm>
            <a:off x="1001718" y="1326112"/>
            <a:ext cx="7102360" cy="4205775"/>
          </a:xfrm>
          <a:prstGeom prst="rect">
            <a:avLst/>
          </a:prstGeom>
        </p:spPr>
      </p:pic>
      <p:sp>
        <p:nvSpPr>
          <p:cNvPr id="9" name="TextBox 8">
            <a:extLst>
              <a:ext uri="{FF2B5EF4-FFF2-40B4-BE49-F238E27FC236}">
                <a16:creationId xmlns:a16="http://schemas.microsoft.com/office/drawing/2014/main" id="{1035C98C-B5D9-4C92-A563-B20CD69B7032}"/>
              </a:ext>
            </a:extLst>
          </p:cNvPr>
          <p:cNvSpPr txBox="1"/>
          <p:nvPr/>
        </p:nvSpPr>
        <p:spPr>
          <a:xfrm>
            <a:off x="604685" y="5243710"/>
            <a:ext cx="8214851" cy="646331"/>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Token is the value that stores the amount of money that users send into the system.</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8197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6</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p:txBody>
          <a:bodyPr/>
          <a:lstStyle/>
          <a:p>
            <a:r>
              <a:rPr lang="en-US"/>
              <a:t>Get information’s user ( name, ID card, number phone … )</a:t>
            </a:r>
          </a:p>
          <a:p>
            <a:r>
              <a:rPr lang="en-US"/>
              <a:t>Avoid scamming</a:t>
            </a:r>
          </a:p>
          <a:p>
            <a:r>
              <a:rPr lang="en-US"/>
              <a:t>Sponsored contact owner’s project easier</a:t>
            </a:r>
          </a:p>
          <a:p>
            <a:r>
              <a:rPr lang="en-US"/>
              <a:t>Get belief from sponsored if information’s user absolutely ‘clean’</a:t>
            </a:r>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Why need identity?</a:t>
            </a:r>
            <a:endParaRPr lang="vi-VN"/>
          </a:p>
        </p:txBody>
      </p:sp>
      <p:pic>
        <p:nvPicPr>
          <p:cNvPr id="8" name="Graphic 7">
            <a:extLst>
              <a:ext uri="{FF2B5EF4-FFF2-40B4-BE49-F238E27FC236}">
                <a16:creationId xmlns:a16="http://schemas.microsoft.com/office/drawing/2014/main" id="{C14B5E8E-2974-4413-805C-5F6066F5E2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551" y="3694144"/>
            <a:ext cx="2372286" cy="2372286"/>
          </a:xfrm>
          <a:prstGeom prst="rect">
            <a:avLst/>
          </a:prstGeom>
        </p:spPr>
      </p:pic>
    </p:spTree>
    <p:extLst>
      <p:ext uri="{BB962C8B-B14F-4D97-AF65-F5344CB8AC3E}">
        <p14:creationId xmlns:p14="http://schemas.microsoft.com/office/powerpoint/2010/main" val="4016657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BFFC07-9936-4672-AEF6-6608F172B12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1E445024-E045-4D7F-9AB0-B9058D71CF7A}"/>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94AEFF87-5551-4893-8F51-1DBB1108CFC2}"/>
              </a:ext>
            </a:extLst>
          </p:cNvPr>
          <p:cNvSpPr>
            <a:spLocks noGrp="1"/>
          </p:cNvSpPr>
          <p:nvPr>
            <p:ph type="sldNum" sz="quarter" idx="12"/>
          </p:nvPr>
        </p:nvSpPr>
        <p:spPr/>
        <p:txBody>
          <a:bodyPr/>
          <a:lstStyle/>
          <a:p>
            <a:fld id="{06FEDF93-2BFD-41CA-ABC7-B039102F3792}" type="slidenum">
              <a:rPr lang="en-US" smtClean="0"/>
              <a:pPr/>
              <a:t>60</a:t>
            </a:fld>
            <a:endParaRPr lang="en-US" dirty="0"/>
          </a:p>
        </p:txBody>
      </p:sp>
      <p:sp>
        <p:nvSpPr>
          <p:cNvPr id="5" name="Content Placeholder 4">
            <a:extLst>
              <a:ext uri="{FF2B5EF4-FFF2-40B4-BE49-F238E27FC236}">
                <a16:creationId xmlns:a16="http://schemas.microsoft.com/office/drawing/2014/main" id="{A400B8D5-BDF7-45BF-8044-3479043443B0}"/>
              </a:ext>
            </a:extLst>
          </p:cNvPr>
          <p:cNvSpPr>
            <a:spLocks noGrp="1"/>
          </p:cNvSpPr>
          <p:nvPr>
            <p:ph sz="quarter" idx="13"/>
          </p:nvPr>
        </p:nvSpPr>
        <p:spPr/>
        <p:txBody>
          <a:bodyPr/>
          <a:lstStyle/>
          <a:p>
            <a:endParaRPr lang="vi-VN"/>
          </a:p>
        </p:txBody>
      </p:sp>
      <p:sp>
        <p:nvSpPr>
          <p:cNvPr id="6" name="Text Placeholder 5">
            <a:extLst>
              <a:ext uri="{FF2B5EF4-FFF2-40B4-BE49-F238E27FC236}">
                <a16:creationId xmlns:a16="http://schemas.microsoft.com/office/drawing/2014/main" id="{D09B0F42-0775-4620-B9D1-7F022050B33B}"/>
              </a:ext>
            </a:extLst>
          </p:cNvPr>
          <p:cNvSpPr>
            <a:spLocks noGrp="1"/>
          </p:cNvSpPr>
          <p:nvPr>
            <p:ph type="body" sz="quarter" idx="14"/>
          </p:nvPr>
        </p:nvSpPr>
        <p:spPr/>
        <p:txBody>
          <a:bodyPr/>
          <a:lstStyle/>
          <a:p>
            <a:endParaRPr lang="vi-VN"/>
          </a:p>
        </p:txBody>
      </p:sp>
    </p:spTree>
    <p:extLst>
      <p:ext uri="{BB962C8B-B14F-4D97-AF65-F5344CB8AC3E}">
        <p14:creationId xmlns:p14="http://schemas.microsoft.com/office/powerpoint/2010/main" val="3432689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FA281-5724-4CC7-8303-16D0DA20571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E633E14-AF62-4412-A4FA-10C9FFC8C8B3}"/>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EA562F58-7431-49D8-A1DA-0193C7148D08}"/>
              </a:ext>
            </a:extLst>
          </p:cNvPr>
          <p:cNvSpPr>
            <a:spLocks noGrp="1"/>
          </p:cNvSpPr>
          <p:nvPr>
            <p:ph type="sldNum" sz="quarter" idx="12"/>
          </p:nvPr>
        </p:nvSpPr>
        <p:spPr/>
        <p:txBody>
          <a:bodyPr/>
          <a:lstStyle/>
          <a:p>
            <a:fld id="{06FEDF93-2BFD-41CA-ABC7-B039102F3792}" type="slidenum">
              <a:rPr lang="en-US" smtClean="0"/>
              <a:pPr/>
              <a:t>61</a:t>
            </a:fld>
            <a:endParaRPr lang="en-US" dirty="0"/>
          </a:p>
        </p:txBody>
      </p:sp>
      <p:sp>
        <p:nvSpPr>
          <p:cNvPr id="5" name="Content Placeholder 4">
            <a:extLst>
              <a:ext uri="{FF2B5EF4-FFF2-40B4-BE49-F238E27FC236}">
                <a16:creationId xmlns:a16="http://schemas.microsoft.com/office/drawing/2014/main" id="{9C83FAAE-D1B2-42B3-BFF2-B912F6BFA0ED}"/>
              </a:ext>
            </a:extLst>
          </p:cNvPr>
          <p:cNvSpPr>
            <a:spLocks noGrp="1"/>
          </p:cNvSpPr>
          <p:nvPr>
            <p:ph sz="quarter" idx="13"/>
          </p:nvPr>
        </p:nvSpPr>
        <p:spPr>
          <a:xfrm>
            <a:off x="144463" y="791571"/>
            <a:ext cx="8858250" cy="506288"/>
          </a:xfrm>
        </p:spPr>
        <p:txBody>
          <a:bodyPr/>
          <a:lstStyle/>
          <a:p>
            <a:r>
              <a:rPr lang="en-US"/>
              <a:t>Create a campaign</a:t>
            </a:r>
            <a:endParaRPr lang="vi-VN"/>
          </a:p>
        </p:txBody>
      </p:sp>
      <p:sp>
        <p:nvSpPr>
          <p:cNvPr id="6" name="Text Placeholder 5">
            <a:extLst>
              <a:ext uri="{FF2B5EF4-FFF2-40B4-BE49-F238E27FC236}">
                <a16:creationId xmlns:a16="http://schemas.microsoft.com/office/drawing/2014/main" id="{85BADE86-330B-4D8C-9EDF-A99810A16AC9}"/>
              </a:ext>
            </a:extLst>
          </p:cNvPr>
          <p:cNvSpPr>
            <a:spLocks noGrp="1"/>
          </p:cNvSpPr>
          <p:nvPr>
            <p:ph type="body" sz="quarter" idx="14"/>
          </p:nvPr>
        </p:nvSpPr>
        <p:spPr/>
        <p:txBody>
          <a:bodyPr/>
          <a:lstStyle/>
          <a:p>
            <a:r>
              <a:rPr lang="en-US"/>
              <a:t>Demo</a:t>
            </a:r>
            <a:endParaRPr lang="vi-VN"/>
          </a:p>
        </p:txBody>
      </p:sp>
      <p:sp>
        <p:nvSpPr>
          <p:cNvPr id="9" name="TextBox 8">
            <a:extLst>
              <a:ext uri="{FF2B5EF4-FFF2-40B4-BE49-F238E27FC236}">
                <a16:creationId xmlns:a16="http://schemas.microsoft.com/office/drawing/2014/main" id="{1035C98C-B5D9-4C92-A563-B20CD69B7032}"/>
              </a:ext>
            </a:extLst>
          </p:cNvPr>
          <p:cNvSpPr txBox="1"/>
          <p:nvPr/>
        </p:nvSpPr>
        <p:spPr>
          <a:xfrm>
            <a:off x="766943" y="5444936"/>
            <a:ext cx="8214851"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CampaignRegistry will store addresses with the status of campaigns.</a:t>
            </a:r>
            <a:endParaRPr lang="vi-VN">
              <a:latin typeface="Verdana" panose="020B0604030504040204" pitchFamily="34" charset="0"/>
              <a:ea typeface="Verdana" panose="020B0604030504040204" pitchFamily="34" charset="0"/>
            </a:endParaRPr>
          </a:p>
        </p:txBody>
      </p:sp>
      <p:sp>
        <p:nvSpPr>
          <p:cNvPr id="7" name="Rectangle: Folded Corner 6">
            <a:extLst>
              <a:ext uri="{FF2B5EF4-FFF2-40B4-BE49-F238E27FC236}">
                <a16:creationId xmlns:a16="http://schemas.microsoft.com/office/drawing/2014/main" id="{CFBE545D-DE73-4352-9311-0AFE283D1CE3}"/>
              </a:ext>
            </a:extLst>
          </p:cNvPr>
          <p:cNvSpPr/>
          <p:nvPr/>
        </p:nvSpPr>
        <p:spPr>
          <a:xfrm>
            <a:off x="2287461" y="1501334"/>
            <a:ext cx="3163528"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400">
                <a:solidFill>
                  <a:schemeClr val="tx1"/>
                </a:solidFill>
                <a:latin typeface="Verdana" panose="020B0604030504040204" pitchFamily="34" charset="0"/>
                <a:ea typeface="Verdana" panose="020B0604030504040204" pitchFamily="34" charset="0"/>
              </a:rPr>
              <a:t>Name</a:t>
            </a:r>
          </a:p>
          <a:p>
            <a:pPr>
              <a:lnSpc>
                <a:spcPct val="150000"/>
              </a:lnSpc>
            </a:pPr>
            <a:r>
              <a:rPr lang="en-US" sz="1400">
                <a:solidFill>
                  <a:schemeClr val="tx1"/>
                </a:solidFill>
                <a:latin typeface="Verdana" panose="020B0604030504040204" pitchFamily="34" charset="0"/>
                <a:ea typeface="Verdana" panose="020B0604030504040204" pitchFamily="34" charset="0"/>
              </a:rPr>
              <a:t>Symbol</a:t>
            </a:r>
          </a:p>
          <a:p>
            <a:pPr>
              <a:lnSpc>
                <a:spcPct val="150000"/>
              </a:lnSpc>
            </a:pPr>
            <a:r>
              <a:rPr lang="en-US" sz="1400">
                <a:solidFill>
                  <a:schemeClr val="tx1"/>
                </a:solidFill>
                <a:latin typeface="Verdana" panose="020B0604030504040204" pitchFamily="34" charset="0"/>
                <a:ea typeface="Verdana" panose="020B0604030504040204" pitchFamily="34" charset="0"/>
              </a:rPr>
              <a:t>Owner</a:t>
            </a:r>
          </a:p>
          <a:p>
            <a:pPr>
              <a:lnSpc>
                <a:spcPct val="150000"/>
              </a:lnSpc>
            </a:pPr>
            <a:r>
              <a:rPr lang="en-US" sz="1400">
                <a:solidFill>
                  <a:schemeClr val="tx1"/>
                </a:solidFill>
                <a:latin typeface="Verdana" panose="020B0604030504040204" pitchFamily="34" charset="0"/>
                <a:ea typeface="Verdana" panose="020B0604030504040204" pitchFamily="34" charset="0"/>
              </a:rPr>
              <a:t>Goal</a:t>
            </a:r>
          </a:p>
          <a:p>
            <a:pPr>
              <a:lnSpc>
                <a:spcPct val="150000"/>
              </a:lnSpc>
            </a:pPr>
            <a:r>
              <a:rPr lang="en-US" sz="1400">
                <a:solidFill>
                  <a:schemeClr val="tx1"/>
                </a:solidFill>
                <a:latin typeface="Verdana" panose="020B0604030504040204" pitchFamily="34" charset="0"/>
                <a:ea typeface="Verdana" panose="020B0604030504040204" pitchFamily="34" charset="0"/>
              </a:rPr>
              <a:t>endDate</a:t>
            </a:r>
          </a:p>
          <a:p>
            <a:pPr>
              <a:lnSpc>
                <a:spcPct val="150000"/>
              </a:lnSpc>
            </a:pPr>
            <a:r>
              <a:rPr lang="en-US" sz="1400">
                <a:solidFill>
                  <a:schemeClr val="tx1"/>
                </a:solidFill>
                <a:latin typeface="Verdana" panose="020B0604030504040204" pitchFamily="34" charset="0"/>
                <a:ea typeface="Verdana" panose="020B0604030504040204" pitchFamily="34" charset="0"/>
              </a:rPr>
              <a:t>TokenCollected</a:t>
            </a:r>
          </a:p>
          <a:p>
            <a:pPr>
              <a:lnSpc>
                <a:spcPct val="150000"/>
              </a:lnSpc>
            </a:pPr>
            <a:r>
              <a:rPr lang="en-US" sz="1400">
                <a:solidFill>
                  <a:schemeClr val="tx1"/>
                </a:solidFill>
                <a:latin typeface="Verdana" panose="020B0604030504040204" pitchFamily="34" charset="0"/>
                <a:ea typeface="Verdana" panose="020B0604030504040204" pitchFamily="34" charset="0"/>
              </a:rPr>
              <a:t>investment(owner =&gt; token)</a:t>
            </a:r>
          </a:p>
          <a:p>
            <a:pPr>
              <a:lnSpc>
                <a:spcPct val="150000"/>
              </a:lnSpc>
            </a:pPr>
            <a:endParaRPr lang="vi-VN" sz="1400">
              <a:solidFill>
                <a:schemeClr val="tx1"/>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86FC88DE-D6FC-4E9A-A98A-E898334C1FDB}"/>
              </a:ext>
            </a:extLst>
          </p:cNvPr>
          <p:cNvSpPr txBox="1"/>
          <p:nvPr/>
        </p:nvSpPr>
        <p:spPr>
          <a:xfrm>
            <a:off x="2201863" y="4152569"/>
            <a:ext cx="3163528" cy="369332"/>
          </a:xfrm>
          <a:prstGeom prst="rect">
            <a:avLst/>
          </a:prstGeom>
          <a:noFill/>
        </p:spPr>
        <p:txBody>
          <a:bodyPr wrap="square" rtlCol="0">
            <a:spAutoFit/>
          </a:bodyPr>
          <a:lstStyle/>
          <a:p>
            <a:pPr algn="ctr"/>
            <a:r>
              <a:rPr lang="en-US" b="1">
                <a:latin typeface="Verdana" panose="020B0604030504040204" pitchFamily="34" charset="0"/>
                <a:ea typeface="Verdana" panose="020B0604030504040204" pitchFamily="34" charset="0"/>
              </a:rPr>
              <a:t>Contract Campaign</a:t>
            </a:r>
            <a:endParaRPr lang="vi-VN" b="1">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13EA0898-F8A4-43DC-8891-EA874A8850D9}"/>
              </a:ext>
            </a:extLst>
          </p:cNvPr>
          <p:cNvPicPr>
            <a:picLocks noChangeAspect="1"/>
          </p:cNvPicPr>
          <p:nvPr/>
        </p:nvPicPr>
        <p:blipFill>
          <a:blip r:embed="rId2"/>
          <a:stretch>
            <a:fillRect/>
          </a:stretch>
        </p:blipFill>
        <p:spPr>
          <a:xfrm>
            <a:off x="141287" y="1858645"/>
            <a:ext cx="790575" cy="800100"/>
          </a:xfrm>
          <a:prstGeom prst="rect">
            <a:avLst/>
          </a:prstGeom>
        </p:spPr>
      </p:pic>
      <p:sp>
        <p:nvSpPr>
          <p:cNvPr id="12" name="TextBox 11">
            <a:extLst>
              <a:ext uri="{FF2B5EF4-FFF2-40B4-BE49-F238E27FC236}">
                <a16:creationId xmlns:a16="http://schemas.microsoft.com/office/drawing/2014/main" id="{DCB77C7E-4434-46A9-B90A-43841C25475A}"/>
              </a:ext>
            </a:extLst>
          </p:cNvPr>
          <p:cNvSpPr txBox="1"/>
          <p:nvPr/>
        </p:nvSpPr>
        <p:spPr>
          <a:xfrm>
            <a:off x="74410" y="2787092"/>
            <a:ext cx="1209367" cy="369332"/>
          </a:xfrm>
          <a:prstGeom prst="rect">
            <a:avLst/>
          </a:prstGeom>
          <a:noFill/>
        </p:spPr>
        <p:txBody>
          <a:bodyPr wrap="square" rtlCol="0">
            <a:spAutoFit/>
          </a:bodyPr>
          <a:lstStyle/>
          <a:p>
            <a:r>
              <a:rPr lang="en-US" b="1">
                <a:latin typeface="Verdana" panose="020B0604030504040204" pitchFamily="34" charset="0"/>
                <a:ea typeface="Verdana" panose="020B0604030504040204" pitchFamily="34" charset="0"/>
              </a:rPr>
              <a:t>Startup</a:t>
            </a:r>
            <a:endParaRPr lang="vi-VN" b="1">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33AD5973-DB9F-45CE-BB72-4D8BDD836838}"/>
              </a:ext>
            </a:extLst>
          </p:cNvPr>
          <p:cNvCxnSpPr>
            <a:stCxn id="11" idx="3"/>
          </p:cNvCxnSpPr>
          <p:nvPr/>
        </p:nvCxnSpPr>
        <p:spPr>
          <a:xfrm>
            <a:off x="931862" y="2258695"/>
            <a:ext cx="1319316" cy="553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E9A381-F4D2-4E1D-A825-8FB9E0C90EBD}"/>
              </a:ext>
            </a:extLst>
          </p:cNvPr>
          <p:cNvSpPr txBox="1"/>
          <p:nvPr/>
        </p:nvSpPr>
        <p:spPr>
          <a:xfrm rot="1305575">
            <a:off x="1127383" y="2142581"/>
            <a:ext cx="1209367"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deploy</a:t>
            </a:r>
            <a:endParaRPr lang="vi-VN">
              <a:latin typeface="Verdana" panose="020B0604030504040204" pitchFamily="34" charset="0"/>
              <a:ea typeface="Verdana" panose="020B0604030504040204" pitchFamily="34" charset="0"/>
            </a:endParaRPr>
          </a:p>
        </p:txBody>
      </p:sp>
      <p:sp>
        <p:nvSpPr>
          <p:cNvPr id="16" name="Rectangle: Folded Corner 15">
            <a:extLst>
              <a:ext uri="{FF2B5EF4-FFF2-40B4-BE49-F238E27FC236}">
                <a16:creationId xmlns:a16="http://schemas.microsoft.com/office/drawing/2014/main" id="{93A28A24-7AED-48AC-BFFB-F026D9C10796}"/>
              </a:ext>
            </a:extLst>
          </p:cNvPr>
          <p:cNvSpPr/>
          <p:nvPr/>
        </p:nvSpPr>
        <p:spPr>
          <a:xfrm>
            <a:off x="6637645" y="1301522"/>
            <a:ext cx="2013154"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a:solidFill>
                  <a:schemeClr val="tx1"/>
                </a:solidFill>
                <a:latin typeface="Verdana" panose="020B0604030504040204" pitchFamily="34" charset="0"/>
                <a:ea typeface="Verdana" panose="020B0604030504040204" pitchFamily="34" charset="0"/>
              </a:rPr>
              <a:t>mapping</a:t>
            </a:r>
          </a:p>
          <a:p>
            <a:pPr>
              <a:lnSpc>
                <a:spcPct val="150000"/>
              </a:lnSpc>
            </a:pPr>
            <a:r>
              <a:rPr lang="en-US" sz="1400">
                <a:solidFill>
                  <a:schemeClr val="tx1"/>
                </a:solidFill>
                <a:latin typeface="Verdana" panose="020B0604030504040204" pitchFamily="34" charset="0"/>
                <a:ea typeface="Verdana" panose="020B0604030504040204" pitchFamily="34" charset="0"/>
              </a:rPr>
              <a:t>address =&gt; status</a:t>
            </a:r>
            <a:endParaRPr lang="vi-VN" sz="1400">
              <a:solidFill>
                <a:schemeClr val="tx1"/>
              </a:solidFill>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6520BD24-4143-485E-BAF9-269170C928F1}"/>
              </a:ext>
            </a:extLst>
          </p:cNvPr>
          <p:cNvSpPr txBox="1"/>
          <p:nvPr/>
        </p:nvSpPr>
        <p:spPr>
          <a:xfrm>
            <a:off x="6306650" y="4042535"/>
            <a:ext cx="2675144" cy="646331"/>
          </a:xfrm>
          <a:prstGeom prst="rect">
            <a:avLst/>
          </a:prstGeom>
          <a:noFill/>
        </p:spPr>
        <p:txBody>
          <a:bodyPr wrap="square" rtlCol="0">
            <a:spAutoFit/>
          </a:bodyPr>
          <a:lstStyle/>
          <a:p>
            <a:pPr algn="ctr"/>
            <a:r>
              <a:rPr lang="en-US" b="1">
                <a:latin typeface="Verdana" panose="020B0604030504040204" pitchFamily="34" charset="0"/>
                <a:ea typeface="Verdana" panose="020B0604030504040204" pitchFamily="34" charset="0"/>
              </a:rPr>
              <a:t>Contract CampaignRegistry</a:t>
            </a:r>
            <a:endParaRPr lang="vi-VN" b="1">
              <a:latin typeface="Verdana" panose="020B0604030504040204" pitchFamily="34" charset="0"/>
              <a:ea typeface="Verdana" panose="020B0604030504040204" pitchFamily="34" charset="0"/>
            </a:endParaRPr>
          </a:p>
        </p:txBody>
      </p:sp>
      <p:cxnSp>
        <p:nvCxnSpPr>
          <p:cNvPr id="19" name="Straight Arrow Connector 18">
            <a:extLst>
              <a:ext uri="{FF2B5EF4-FFF2-40B4-BE49-F238E27FC236}">
                <a16:creationId xmlns:a16="http://schemas.microsoft.com/office/drawing/2014/main" id="{315CE752-66AF-4663-85A9-A2EDE3CA9430}"/>
              </a:ext>
            </a:extLst>
          </p:cNvPr>
          <p:cNvCxnSpPr>
            <a:stCxn id="7" idx="3"/>
          </p:cNvCxnSpPr>
          <p:nvPr/>
        </p:nvCxnSpPr>
        <p:spPr>
          <a:xfrm flipV="1">
            <a:off x="5450989" y="2812247"/>
            <a:ext cx="1186656" cy="54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6EA84E6-2A56-488A-A4EF-71CC6F4A8657}"/>
              </a:ext>
            </a:extLst>
          </p:cNvPr>
          <p:cNvSpPr txBox="1"/>
          <p:nvPr/>
        </p:nvSpPr>
        <p:spPr>
          <a:xfrm>
            <a:off x="5519687" y="2407546"/>
            <a:ext cx="1076298" cy="369332"/>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add</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06887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12C71-CFF8-4C65-B329-3A4432793F5C}"/>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915C4F1-5C2D-4A77-91F0-FE328DB96FF7}"/>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E3D768C2-D7B7-40FB-923D-45C7C6BAD2A2}"/>
              </a:ext>
            </a:extLst>
          </p:cNvPr>
          <p:cNvSpPr>
            <a:spLocks noGrp="1"/>
          </p:cNvSpPr>
          <p:nvPr>
            <p:ph type="sldNum" sz="quarter" idx="12"/>
          </p:nvPr>
        </p:nvSpPr>
        <p:spPr/>
        <p:txBody>
          <a:bodyPr/>
          <a:lstStyle/>
          <a:p>
            <a:fld id="{06FEDF93-2BFD-41CA-ABC7-B039102F3792}" type="slidenum">
              <a:rPr lang="en-US" smtClean="0"/>
              <a:pPr/>
              <a:t>62</a:t>
            </a:fld>
            <a:endParaRPr lang="en-US" dirty="0"/>
          </a:p>
        </p:txBody>
      </p:sp>
      <p:sp>
        <p:nvSpPr>
          <p:cNvPr id="5" name="Content Placeholder 4">
            <a:extLst>
              <a:ext uri="{FF2B5EF4-FFF2-40B4-BE49-F238E27FC236}">
                <a16:creationId xmlns:a16="http://schemas.microsoft.com/office/drawing/2014/main" id="{B77D8363-4282-4FB0-BAF1-39395DD7FA8C}"/>
              </a:ext>
            </a:extLst>
          </p:cNvPr>
          <p:cNvSpPr>
            <a:spLocks noGrp="1"/>
          </p:cNvSpPr>
          <p:nvPr>
            <p:ph sz="quarter" idx="13"/>
          </p:nvPr>
        </p:nvSpPr>
        <p:spPr/>
        <p:txBody>
          <a:bodyPr/>
          <a:lstStyle/>
          <a:p>
            <a:r>
              <a:rPr lang="en-US"/>
              <a:t>Campaign status:</a:t>
            </a:r>
          </a:p>
          <a:p>
            <a:pPr lvl="1"/>
            <a:r>
              <a:rPr lang="en-US" b="1"/>
              <a:t>Pending:</a:t>
            </a:r>
            <a:r>
              <a:rPr lang="en-US"/>
              <a:t> new campaign add to CampaignRegistry.</a:t>
            </a:r>
          </a:p>
          <a:p>
            <a:pPr lvl="1"/>
            <a:r>
              <a:rPr lang="en-US" b="1"/>
              <a:t>Accepted</a:t>
            </a:r>
            <a:r>
              <a:rPr lang="en-US"/>
              <a:t>: is pending campaign that is verified.</a:t>
            </a:r>
          </a:p>
          <a:p>
            <a:pPr lvl="1"/>
            <a:r>
              <a:rPr lang="en-US" b="1"/>
              <a:t>Succeed</a:t>
            </a:r>
            <a:r>
              <a:rPr lang="en-US"/>
              <a:t>: is accepted campaign that </a:t>
            </a:r>
            <a:r>
              <a:rPr lang="en-US" i="1">
                <a:solidFill>
                  <a:schemeClr val="accent5">
                    <a:lumMod val="75000"/>
                  </a:schemeClr>
                </a:solidFill>
              </a:rPr>
              <a:t>now &gt; EndDate and TokenCollected == Goal</a:t>
            </a:r>
          </a:p>
          <a:p>
            <a:pPr lvl="1"/>
            <a:r>
              <a:rPr lang="en-US" b="1"/>
              <a:t>Failed</a:t>
            </a:r>
            <a:r>
              <a:rPr lang="en-US"/>
              <a:t>: is accepted campaign that </a:t>
            </a:r>
            <a:r>
              <a:rPr lang="en-US" i="1">
                <a:solidFill>
                  <a:schemeClr val="accent5">
                    <a:lumMod val="75000"/>
                  </a:schemeClr>
                </a:solidFill>
              </a:rPr>
              <a:t>now &gt; EndDate and TokenCollected &lt; Goal</a:t>
            </a:r>
            <a:endParaRPr lang="en-US"/>
          </a:p>
          <a:p>
            <a:pPr lvl="1"/>
            <a:r>
              <a:rPr lang="en-US" b="1"/>
              <a:t>During</a:t>
            </a:r>
            <a:r>
              <a:rPr lang="en-US"/>
              <a:t>: NOT failed and NOT succeed.</a:t>
            </a:r>
          </a:p>
          <a:p>
            <a:pPr lvl="1"/>
            <a:r>
              <a:rPr lang="en-US" b="1"/>
              <a:t>Paid</a:t>
            </a:r>
            <a:r>
              <a:rPr lang="en-US"/>
              <a:t>: after startup withdraw token successful.</a:t>
            </a:r>
            <a:endParaRPr lang="vi-VN"/>
          </a:p>
        </p:txBody>
      </p:sp>
      <p:sp>
        <p:nvSpPr>
          <p:cNvPr id="6" name="Text Placeholder 5">
            <a:extLst>
              <a:ext uri="{FF2B5EF4-FFF2-40B4-BE49-F238E27FC236}">
                <a16:creationId xmlns:a16="http://schemas.microsoft.com/office/drawing/2014/main" id="{A7F02F45-3476-4232-AE99-D4DD3EA1E76F}"/>
              </a:ext>
            </a:extLst>
          </p:cNvPr>
          <p:cNvSpPr>
            <a:spLocks noGrp="1"/>
          </p:cNvSpPr>
          <p:nvPr>
            <p:ph type="body" sz="quarter" idx="14"/>
          </p:nvPr>
        </p:nvSpPr>
        <p:spPr/>
        <p:txBody>
          <a:bodyPr/>
          <a:lstStyle/>
          <a:p>
            <a:r>
              <a:rPr lang="en-US"/>
              <a:t>Demo</a:t>
            </a:r>
            <a:endParaRPr lang="vi-VN"/>
          </a:p>
        </p:txBody>
      </p:sp>
    </p:spTree>
    <p:extLst>
      <p:ext uri="{BB962C8B-B14F-4D97-AF65-F5344CB8AC3E}">
        <p14:creationId xmlns:p14="http://schemas.microsoft.com/office/powerpoint/2010/main" val="28749333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FA281-5724-4CC7-8303-16D0DA20571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E633E14-AF62-4412-A4FA-10C9FFC8C8B3}"/>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EA562F58-7431-49D8-A1DA-0193C7148D08}"/>
              </a:ext>
            </a:extLst>
          </p:cNvPr>
          <p:cNvSpPr>
            <a:spLocks noGrp="1"/>
          </p:cNvSpPr>
          <p:nvPr>
            <p:ph type="sldNum" sz="quarter" idx="12"/>
          </p:nvPr>
        </p:nvSpPr>
        <p:spPr/>
        <p:txBody>
          <a:bodyPr/>
          <a:lstStyle/>
          <a:p>
            <a:fld id="{06FEDF93-2BFD-41CA-ABC7-B039102F3792}" type="slidenum">
              <a:rPr lang="en-US" smtClean="0"/>
              <a:pPr/>
              <a:t>63</a:t>
            </a:fld>
            <a:endParaRPr lang="en-US" dirty="0"/>
          </a:p>
        </p:txBody>
      </p:sp>
      <p:sp>
        <p:nvSpPr>
          <p:cNvPr id="5" name="Content Placeholder 4">
            <a:extLst>
              <a:ext uri="{FF2B5EF4-FFF2-40B4-BE49-F238E27FC236}">
                <a16:creationId xmlns:a16="http://schemas.microsoft.com/office/drawing/2014/main" id="{9C83FAAE-D1B2-42B3-BFF2-B912F6BFA0ED}"/>
              </a:ext>
            </a:extLst>
          </p:cNvPr>
          <p:cNvSpPr>
            <a:spLocks noGrp="1"/>
          </p:cNvSpPr>
          <p:nvPr>
            <p:ph sz="quarter" idx="13"/>
          </p:nvPr>
        </p:nvSpPr>
        <p:spPr>
          <a:xfrm>
            <a:off x="144463" y="791571"/>
            <a:ext cx="8858250" cy="506288"/>
          </a:xfrm>
        </p:spPr>
        <p:txBody>
          <a:bodyPr/>
          <a:lstStyle/>
          <a:p>
            <a:r>
              <a:rPr lang="en-US"/>
              <a:t>Fund to a campaign</a:t>
            </a:r>
            <a:endParaRPr lang="vi-VN"/>
          </a:p>
        </p:txBody>
      </p:sp>
      <p:sp>
        <p:nvSpPr>
          <p:cNvPr id="6" name="Text Placeholder 5">
            <a:extLst>
              <a:ext uri="{FF2B5EF4-FFF2-40B4-BE49-F238E27FC236}">
                <a16:creationId xmlns:a16="http://schemas.microsoft.com/office/drawing/2014/main" id="{85BADE86-330B-4D8C-9EDF-A99810A16AC9}"/>
              </a:ext>
            </a:extLst>
          </p:cNvPr>
          <p:cNvSpPr>
            <a:spLocks noGrp="1"/>
          </p:cNvSpPr>
          <p:nvPr>
            <p:ph type="body" sz="quarter" idx="14"/>
          </p:nvPr>
        </p:nvSpPr>
        <p:spPr/>
        <p:txBody>
          <a:bodyPr/>
          <a:lstStyle/>
          <a:p>
            <a:r>
              <a:rPr lang="en-US"/>
              <a:t>Demo</a:t>
            </a:r>
            <a:endParaRPr lang="vi-VN"/>
          </a:p>
        </p:txBody>
      </p:sp>
      <p:sp>
        <p:nvSpPr>
          <p:cNvPr id="7" name="Rectangle: Folded Corner 6">
            <a:extLst>
              <a:ext uri="{FF2B5EF4-FFF2-40B4-BE49-F238E27FC236}">
                <a16:creationId xmlns:a16="http://schemas.microsoft.com/office/drawing/2014/main" id="{CFBE545D-DE73-4352-9311-0AFE283D1CE3}"/>
              </a:ext>
            </a:extLst>
          </p:cNvPr>
          <p:cNvSpPr/>
          <p:nvPr/>
        </p:nvSpPr>
        <p:spPr>
          <a:xfrm>
            <a:off x="2324792" y="1521997"/>
            <a:ext cx="1635610"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a:solidFill>
                  <a:schemeClr val="tx1"/>
                </a:solidFill>
                <a:latin typeface="Verdana" panose="020B0604030504040204" pitchFamily="34" charset="0"/>
                <a:ea typeface="Verdana" panose="020B0604030504040204" pitchFamily="34" charset="0"/>
              </a:rPr>
              <a:t>Contract Campaign</a:t>
            </a:r>
            <a:endParaRPr lang="vi-VN" sz="1600" b="1">
              <a:solidFill>
                <a:schemeClr val="tx1"/>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13EA0898-F8A4-43DC-8891-EA874A8850D9}"/>
              </a:ext>
            </a:extLst>
          </p:cNvPr>
          <p:cNvPicPr>
            <a:picLocks noChangeAspect="1"/>
          </p:cNvPicPr>
          <p:nvPr/>
        </p:nvPicPr>
        <p:blipFill>
          <a:blip r:embed="rId2"/>
          <a:stretch>
            <a:fillRect/>
          </a:stretch>
        </p:blipFill>
        <p:spPr>
          <a:xfrm>
            <a:off x="141287" y="1858645"/>
            <a:ext cx="790575" cy="800100"/>
          </a:xfrm>
          <a:prstGeom prst="rect">
            <a:avLst/>
          </a:prstGeom>
        </p:spPr>
      </p:pic>
      <p:sp>
        <p:nvSpPr>
          <p:cNvPr id="12" name="TextBox 11">
            <a:extLst>
              <a:ext uri="{FF2B5EF4-FFF2-40B4-BE49-F238E27FC236}">
                <a16:creationId xmlns:a16="http://schemas.microsoft.com/office/drawing/2014/main" id="{DCB77C7E-4434-46A9-B90A-43841C25475A}"/>
              </a:ext>
            </a:extLst>
          </p:cNvPr>
          <p:cNvSpPr txBox="1"/>
          <p:nvPr/>
        </p:nvSpPr>
        <p:spPr>
          <a:xfrm>
            <a:off x="-59757" y="2698990"/>
            <a:ext cx="1488919" cy="369332"/>
          </a:xfrm>
          <a:prstGeom prst="rect">
            <a:avLst/>
          </a:prstGeom>
          <a:noFill/>
        </p:spPr>
        <p:txBody>
          <a:bodyPr wrap="square" rtlCol="0">
            <a:spAutoFit/>
          </a:bodyPr>
          <a:lstStyle/>
          <a:p>
            <a:r>
              <a:rPr lang="en-US" b="1">
                <a:latin typeface="Verdana" panose="020B0604030504040204" pitchFamily="34" charset="0"/>
                <a:ea typeface="Verdana" panose="020B0604030504040204" pitchFamily="34" charset="0"/>
              </a:rPr>
              <a:t>Investor</a:t>
            </a:r>
            <a:endParaRPr lang="vi-VN" b="1">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33AD5973-DB9F-45CE-BB72-4D8BDD836838}"/>
              </a:ext>
            </a:extLst>
          </p:cNvPr>
          <p:cNvCxnSpPr>
            <a:stCxn id="11" idx="3"/>
          </p:cNvCxnSpPr>
          <p:nvPr/>
        </p:nvCxnSpPr>
        <p:spPr>
          <a:xfrm>
            <a:off x="931862" y="2258695"/>
            <a:ext cx="1319316" cy="553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E9A381-F4D2-4E1D-A825-8FB9E0C90EBD}"/>
              </a:ext>
            </a:extLst>
          </p:cNvPr>
          <p:cNvSpPr txBox="1"/>
          <p:nvPr/>
        </p:nvSpPr>
        <p:spPr>
          <a:xfrm rot="1305575">
            <a:off x="1127383" y="2142581"/>
            <a:ext cx="1209367"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Invest </a:t>
            </a:r>
            <a:endParaRPr lang="vi-VN">
              <a:latin typeface="Verdana" panose="020B0604030504040204" pitchFamily="34" charset="0"/>
              <a:ea typeface="Verdana" panose="020B0604030504040204" pitchFamily="34" charset="0"/>
            </a:endParaRPr>
          </a:p>
        </p:txBody>
      </p:sp>
      <p:sp>
        <p:nvSpPr>
          <p:cNvPr id="16" name="Rectangle: Folded Corner 15">
            <a:extLst>
              <a:ext uri="{FF2B5EF4-FFF2-40B4-BE49-F238E27FC236}">
                <a16:creationId xmlns:a16="http://schemas.microsoft.com/office/drawing/2014/main" id="{93A28A24-7AED-48AC-BFFB-F026D9C10796}"/>
              </a:ext>
            </a:extLst>
          </p:cNvPr>
          <p:cNvSpPr/>
          <p:nvPr/>
        </p:nvSpPr>
        <p:spPr>
          <a:xfrm>
            <a:off x="6674976" y="1599346"/>
            <a:ext cx="2013154"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a:solidFill>
                  <a:schemeClr val="tx1"/>
                </a:solidFill>
                <a:latin typeface="Verdana" panose="020B0604030504040204" pitchFamily="34" charset="0"/>
                <a:ea typeface="Verdana" panose="020B0604030504040204" pitchFamily="34" charset="0"/>
              </a:rPr>
              <a:t>Contract TokenSystem</a:t>
            </a:r>
            <a:endParaRPr lang="vi-VN" b="1">
              <a:solidFill>
                <a:schemeClr val="tx1"/>
              </a:solidFill>
              <a:latin typeface="Verdana" panose="020B0604030504040204" pitchFamily="34" charset="0"/>
              <a:ea typeface="Verdana" panose="020B0604030504040204" pitchFamily="34" charset="0"/>
            </a:endParaRPr>
          </a:p>
        </p:txBody>
      </p:sp>
      <p:cxnSp>
        <p:nvCxnSpPr>
          <p:cNvPr id="19" name="Straight Arrow Connector 18">
            <a:extLst>
              <a:ext uri="{FF2B5EF4-FFF2-40B4-BE49-F238E27FC236}">
                <a16:creationId xmlns:a16="http://schemas.microsoft.com/office/drawing/2014/main" id="{315CE752-66AF-4663-85A9-A2EDE3CA9430}"/>
              </a:ext>
            </a:extLst>
          </p:cNvPr>
          <p:cNvCxnSpPr>
            <a:cxnSpLocks/>
          </p:cNvCxnSpPr>
          <p:nvPr/>
        </p:nvCxnSpPr>
        <p:spPr>
          <a:xfrm>
            <a:off x="3960402" y="3295057"/>
            <a:ext cx="2714574" cy="332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643B36-A413-44A1-A6DC-EE6B0A666FFD}"/>
              </a:ext>
            </a:extLst>
          </p:cNvPr>
          <p:cNvCxnSpPr>
            <a:cxnSpLocks/>
          </p:cNvCxnSpPr>
          <p:nvPr/>
        </p:nvCxnSpPr>
        <p:spPr>
          <a:xfrm flipH="1">
            <a:off x="4034016" y="2388582"/>
            <a:ext cx="264096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8EF4996-0C52-4EFE-9EC6-A5F0D6F7E7D1}"/>
              </a:ext>
            </a:extLst>
          </p:cNvPr>
          <p:cNvSpPr txBox="1"/>
          <p:nvPr/>
        </p:nvSpPr>
        <p:spPr>
          <a:xfrm>
            <a:off x="4829636" y="1931922"/>
            <a:ext cx="1010725"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tokens</a:t>
            </a:r>
            <a:endParaRPr lang="vi-VN">
              <a:latin typeface="Verdana" panose="020B0604030504040204" pitchFamily="34" charset="0"/>
              <a:ea typeface="Verdana" panose="020B0604030504040204" pitchFamily="34" charset="0"/>
            </a:endParaRPr>
          </a:p>
        </p:txBody>
      </p:sp>
      <p:sp>
        <p:nvSpPr>
          <p:cNvPr id="27" name="TextBox 26">
            <a:extLst>
              <a:ext uri="{FF2B5EF4-FFF2-40B4-BE49-F238E27FC236}">
                <a16:creationId xmlns:a16="http://schemas.microsoft.com/office/drawing/2014/main" id="{A6D83110-CB3C-4AE9-B4B8-003DD43A86D6}"/>
              </a:ext>
            </a:extLst>
          </p:cNvPr>
          <p:cNvSpPr txBox="1"/>
          <p:nvPr/>
        </p:nvSpPr>
        <p:spPr>
          <a:xfrm>
            <a:off x="4034016" y="2892903"/>
            <a:ext cx="264096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Request burn token</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3812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FA281-5724-4CC7-8303-16D0DA205715}"/>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E633E14-AF62-4412-A4FA-10C9FFC8C8B3}"/>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EA562F58-7431-49D8-A1DA-0193C7148D08}"/>
              </a:ext>
            </a:extLst>
          </p:cNvPr>
          <p:cNvSpPr>
            <a:spLocks noGrp="1"/>
          </p:cNvSpPr>
          <p:nvPr>
            <p:ph type="sldNum" sz="quarter" idx="12"/>
          </p:nvPr>
        </p:nvSpPr>
        <p:spPr/>
        <p:txBody>
          <a:bodyPr/>
          <a:lstStyle/>
          <a:p>
            <a:fld id="{06FEDF93-2BFD-41CA-ABC7-B039102F3792}" type="slidenum">
              <a:rPr lang="en-US" smtClean="0"/>
              <a:pPr/>
              <a:t>64</a:t>
            </a:fld>
            <a:endParaRPr lang="en-US" dirty="0"/>
          </a:p>
        </p:txBody>
      </p:sp>
      <p:sp>
        <p:nvSpPr>
          <p:cNvPr id="5" name="Content Placeholder 4">
            <a:extLst>
              <a:ext uri="{FF2B5EF4-FFF2-40B4-BE49-F238E27FC236}">
                <a16:creationId xmlns:a16="http://schemas.microsoft.com/office/drawing/2014/main" id="{9C83FAAE-D1B2-42B3-BFF2-B912F6BFA0ED}"/>
              </a:ext>
            </a:extLst>
          </p:cNvPr>
          <p:cNvSpPr>
            <a:spLocks noGrp="1"/>
          </p:cNvSpPr>
          <p:nvPr>
            <p:ph sz="quarter" idx="13"/>
          </p:nvPr>
        </p:nvSpPr>
        <p:spPr>
          <a:xfrm>
            <a:off x="144463" y="791571"/>
            <a:ext cx="8858250" cy="506288"/>
          </a:xfrm>
        </p:spPr>
        <p:txBody>
          <a:bodyPr/>
          <a:lstStyle/>
          <a:p>
            <a:r>
              <a:rPr lang="en-US"/>
              <a:t>Withdraw fund from a campaign</a:t>
            </a:r>
            <a:endParaRPr lang="vi-VN"/>
          </a:p>
        </p:txBody>
      </p:sp>
      <p:sp>
        <p:nvSpPr>
          <p:cNvPr id="6" name="Text Placeholder 5">
            <a:extLst>
              <a:ext uri="{FF2B5EF4-FFF2-40B4-BE49-F238E27FC236}">
                <a16:creationId xmlns:a16="http://schemas.microsoft.com/office/drawing/2014/main" id="{85BADE86-330B-4D8C-9EDF-A99810A16AC9}"/>
              </a:ext>
            </a:extLst>
          </p:cNvPr>
          <p:cNvSpPr>
            <a:spLocks noGrp="1"/>
          </p:cNvSpPr>
          <p:nvPr>
            <p:ph type="body" sz="quarter" idx="14"/>
          </p:nvPr>
        </p:nvSpPr>
        <p:spPr/>
        <p:txBody>
          <a:bodyPr/>
          <a:lstStyle/>
          <a:p>
            <a:r>
              <a:rPr lang="en-US"/>
              <a:t>Demo</a:t>
            </a:r>
            <a:endParaRPr lang="vi-VN"/>
          </a:p>
        </p:txBody>
      </p:sp>
      <p:sp>
        <p:nvSpPr>
          <p:cNvPr id="7" name="Rectangle: Folded Corner 6">
            <a:extLst>
              <a:ext uri="{FF2B5EF4-FFF2-40B4-BE49-F238E27FC236}">
                <a16:creationId xmlns:a16="http://schemas.microsoft.com/office/drawing/2014/main" id="{CFBE545D-DE73-4352-9311-0AFE283D1CE3}"/>
              </a:ext>
            </a:extLst>
          </p:cNvPr>
          <p:cNvSpPr/>
          <p:nvPr/>
        </p:nvSpPr>
        <p:spPr>
          <a:xfrm>
            <a:off x="1469386" y="1787728"/>
            <a:ext cx="1635610"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a:solidFill>
                  <a:schemeClr val="tx1"/>
                </a:solidFill>
                <a:latin typeface="Verdana" panose="020B0604030504040204" pitchFamily="34" charset="0"/>
                <a:ea typeface="Verdana" panose="020B0604030504040204" pitchFamily="34" charset="0"/>
              </a:rPr>
              <a:t>Contract Campaign</a:t>
            </a:r>
            <a:endParaRPr lang="vi-VN" sz="1600" b="1">
              <a:solidFill>
                <a:schemeClr val="tx1"/>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13EA0898-F8A4-43DC-8891-EA874A8850D9}"/>
              </a:ext>
            </a:extLst>
          </p:cNvPr>
          <p:cNvPicPr>
            <a:picLocks noChangeAspect="1"/>
          </p:cNvPicPr>
          <p:nvPr/>
        </p:nvPicPr>
        <p:blipFill>
          <a:blip r:embed="rId3"/>
          <a:stretch>
            <a:fillRect/>
          </a:stretch>
        </p:blipFill>
        <p:spPr>
          <a:xfrm>
            <a:off x="3948766" y="4768650"/>
            <a:ext cx="790575" cy="800100"/>
          </a:xfrm>
          <a:prstGeom prst="rect">
            <a:avLst/>
          </a:prstGeom>
        </p:spPr>
      </p:pic>
      <p:sp>
        <p:nvSpPr>
          <p:cNvPr id="12" name="TextBox 11">
            <a:extLst>
              <a:ext uri="{FF2B5EF4-FFF2-40B4-BE49-F238E27FC236}">
                <a16:creationId xmlns:a16="http://schemas.microsoft.com/office/drawing/2014/main" id="{DCB77C7E-4434-46A9-B90A-43841C25475A}"/>
              </a:ext>
            </a:extLst>
          </p:cNvPr>
          <p:cNvSpPr txBox="1"/>
          <p:nvPr/>
        </p:nvSpPr>
        <p:spPr>
          <a:xfrm>
            <a:off x="3881889" y="5697097"/>
            <a:ext cx="1209367" cy="369332"/>
          </a:xfrm>
          <a:prstGeom prst="rect">
            <a:avLst/>
          </a:prstGeom>
          <a:noFill/>
        </p:spPr>
        <p:txBody>
          <a:bodyPr wrap="square" rtlCol="0">
            <a:spAutoFit/>
          </a:bodyPr>
          <a:lstStyle/>
          <a:p>
            <a:r>
              <a:rPr lang="en-US" b="1">
                <a:latin typeface="Verdana" panose="020B0604030504040204" pitchFamily="34" charset="0"/>
                <a:ea typeface="Verdana" panose="020B0604030504040204" pitchFamily="34" charset="0"/>
              </a:rPr>
              <a:t>Startup</a:t>
            </a:r>
            <a:endParaRPr lang="vi-VN" b="1">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33AD5973-DB9F-45CE-BB72-4D8BDD836838}"/>
              </a:ext>
            </a:extLst>
          </p:cNvPr>
          <p:cNvCxnSpPr>
            <a:cxnSpLocks/>
            <a:stCxn id="11" idx="1"/>
            <a:endCxn id="7" idx="2"/>
          </p:cNvCxnSpPr>
          <p:nvPr/>
        </p:nvCxnSpPr>
        <p:spPr>
          <a:xfrm flipH="1" flipV="1">
            <a:off x="2287191" y="4420417"/>
            <a:ext cx="1661575" cy="748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E9A381-F4D2-4E1D-A825-8FB9E0C90EBD}"/>
              </a:ext>
            </a:extLst>
          </p:cNvPr>
          <p:cNvSpPr txBox="1"/>
          <p:nvPr/>
        </p:nvSpPr>
        <p:spPr>
          <a:xfrm rot="1305575">
            <a:off x="2744793" y="4568005"/>
            <a:ext cx="1494424"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withdraw </a:t>
            </a:r>
            <a:endParaRPr lang="vi-VN">
              <a:latin typeface="Verdana" panose="020B0604030504040204" pitchFamily="34" charset="0"/>
              <a:ea typeface="Verdana" panose="020B0604030504040204" pitchFamily="34" charset="0"/>
            </a:endParaRPr>
          </a:p>
        </p:txBody>
      </p:sp>
      <p:sp>
        <p:nvSpPr>
          <p:cNvPr id="16" name="Rectangle: Folded Corner 15">
            <a:extLst>
              <a:ext uri="{FF2B5EF4-FFF2-40B4-BE49-F238E27FC236}">
                <a16:creationId xmlns:a16="http://schemas.microsoft.com/office/drawing/2014/main" id="{93A28A24-7AED-48AC-BFFB-F026D9C10796}"/>
              </a:ext>
            </a:extLst>
          </p:cNvPr>
          <p:cNvSpPr/>
          <p:nvPr/>
        </p:nvSpPr>
        <p:spPr>
          <a:xfrm>
            <a:off x="5819570" y="1865077"/>
            <a:ext cx="2013154" cy="2632689"/>
          </a:xfrm>
          <a:prstGeom prst="foldedCorner">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a:solidFill>
                  <a:schemeClr val="tx1"/>
                </a:solidFill>
                <a:latin typeface="Verdana" panose="020B0604030504040204" pitchFamily="34" charset="0"/>
                <a:ea typeface="Verdana" panose="020B0604030504040204" pitchFamily="34" charset="0"/>
              </a:rPr>
              <a:t>Contract TokenSystem</a:t>
            </a:r>
            <a:endParaRPr lang="vi-VN" b="1">
              <a:solidFill>
                <a:schemeClr val="tx1"/>
              </a:solidFill>
              <a:latin typeface="Verdana" panose="020B0604030504040204" pitchFamily="34" charset="0"/>
              <a:ea typeface="Verdana" panose="020B0604030504040204" pitchFamily="34" charset="0"/>
            </a:endParaRPr>
          </a:p>
        </p:txBody>
      </p:sp>
      <p:cxnSp>
        <p:nvCxnSpPr>
          <p:cNvPr id="19" name="Straight Arrow Connector 18">
            <a:extLst>
              <a:ext uri="{FF2B5EF4-FFF2-40B4-BE49-F238E27FC236}">
                <a16:creationId xmlns:a16="http://schemas.microsoft.com/office/drawing/2014/main" id="{315CE752-66AF-4663-85A9-A2EDE3CA9430}"/>
              </a:ext>
            </a:extLst>
          </p:cNvPr>
          <p:cNvCxnSpPr>
            <a:cxnSpLocks/>
          </p:cNvCxnSpPr>
          <p:nvPr/>
        </p:nvCxnSpPr>
        <p:spPr>
          <a:xfrm>
            <a:off x="3073278" y="3087451"/>
            <a:ext cx="2714574" cy="332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643B36-A413-44A1-A6DC-EE6B0A666FFD}"/>
              </a:ext>
            </a:extLst>
          </p:cNvPr>
          <p:cNvCxnSpPr>
            <a:cxnSpLocks/>
            <a:stCxn id="16" idx="2"/>
            <a:endCxn id="11" idx="3"/>
          </p:cNvCxnSpPr>
          <p:nvPr/>
        </p:nvCxnSpPr>
        <p:spPr>
          <a:xfrm flipH="1">
            <a:off x="4739341" y="4497766"/>
            <a:ext cx="2086806" cy="67093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8EF4996-0C52-4EFE-9EC6-A5F0D6F7E7D1}"/>
              </a:ext>
            </a:extLst>
          </p:cNvPr>
          <p:cNvSpPr txBox="1"/>
          <p:nvPr/>
        </p:nvSpPr>
        <p:spPr>
          <a:xfrm rot="20416335">
            <a:off x="4799391" y="4497766"/>
            <a:ext cx="1010725"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tokens</a:t>
            </a:r>
            <a:endParaRPr lang="vi-VN">
              <a:latin typeface="Verdana" panose="020B0604030504040204" pitchFamily="34" charset="0"/>
              <a:ea typeface="Verdana" panose="020B0604030504040204" pitchFamily="34" charset="0"/>
            </a:endParaRPr>
          </a:p>
        </p:txBody>
      </p:sp>
      <p:sp>
        <p:nvSpPr>
          <p:cNvPr id="27" name="TextBox 26">
            <a:extLst>
              <a:ext uri="{FF2B5EF4-FFF2-40B4-BE49-F238E27FC236}">
                <a16:creationId xmlns:a16="http://schemas.microsoft.com/office/drawing/2014/main" id="{A6D83110-CB3C-4AE9-B4B8-003DD43A86D6}"/>
              </a:ext>
            </a:extLst>
          </p:cNvPr>
          <p:cNvSpPr txBox="1"/>
          <p:nvPr/>
        </p:nvSpPr>
        <p:spPr>
          <a:xfrm>
            <a:off x="3201830" y="2627424"/>
            <a:ext cx="2640960"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Request to withdraw</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14609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8F5981-F4F2-40F0-A944-2CBC498BABAC}"/>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EDB3947D-6D38-41AD-82CA-51358C7618B5}"/>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7A08355-F6BE-4867-B05E-4787F8655A0E}"/>
              </a:ext>
            </a:extLst>
          </p:cNvPr>
          <p:cNvSpPr>
            <a:spLocks noGrp="1"/>
          </p:cNvSpPr>
          <p:nvPr>
            <p:ph type="sldNum" sz="quarter" idx="12"/>
          </p:nvPr>
        </p:nvSpPr>
        <p:spPr/>
        <p:txBody>
          <a:bodyPr/>
          <a:lstStyle/>
          <a:p>
            <a:fld id="{06FEDF93-2BFD-41CA-ABC7-B039102F3792}" type="slidenum">
              <a:rPr lang="en-US" smtClean="0"/>
              <a:pPr/>
              <a:t>65</a:t>
            </a:fld>
            <a:endParaRPr lang="en-US" dirty="0"/>
          </a:p>
        </p:txBody>
      </p:sp>
      <p:sp>
        <p:nvSpPr>
          <p:cNvPr id="5" name="Content Placeholder 4">
            <a:extLst>
              <a:ext uri="{FF2B5EF4-FFF2-40B4-BE49-F238E27FC236}">
                <a16:creationId xmlns:a16="http://schemas.microsoft.com/office/drawing/2014/main" id="{EC623632-26EF-46E5-A462-C8CB63D370EE}"/>
              </a:ext>
            </a:extLst>
          </p:cNvPr>
          <p:cNvSpPr>
            <a:spLocks noGrp="1"/>
          </p:cNvSpPr>
          <p:nvPr>
            <p:ph sz="quarter" idx="13"/>
          </p:nvPr>
        </p:nvSpPr>
        <p:spPr/>
        <p:txBody>
          <a:bodyPr/>
          <a:lstStyle/>
          <a:p>
            <a:r>
              <a:rPr lang="en-US"/>
              <a:t>Environment:</a:t>
            </a:r>
          </a:p>
          <a:p>
            <a:pPr lvl="1"/>
            <a:r>
              <a:rPr lang="en-US" b="1"/>
              <a:t>Network</a:t>
            </a:r>
            <a:r>
              <a:rPr lang="en-US"/>
              <a:t>: 192.168.66.167:8545 (testnet with ganache-cli)</a:t>
            </a:r>
          </a:p>
          <a:p>
            <a:pPr lvl="1"/>
            <a:r>
              <a:rPr lang="en-US" b="1"/>
              <a:t>Front-end</a:t>
            </a:r>
            <a:r>
              <a:rPr lang="en-US"/>
              <a:t>: 192.168.66.167:3000</a:t>
            </a:r>
          </a:p>
          <a:p>
            <a:pPr lvl="2"/>
            <a:r>
              <a:rPr lang="en-US"/>
              <a:t>Web3js, Bootstrap/jQuery</a:t>
            </a:r>
          </a:p>
          <a:p>
            <a:pPr lvl="1"/>
            <a:r>
              <a:rPr lang="en-US" b="1"/>
              <a:t>Account wallet</a:t>
            </a:r>
            <a:r>
              <a:rPr lang="en-US"/>
              <a:t>: MetaMask extension</a:t>
            </a:r>
          </a:p>
        </p:txBody>
      </p:sp>
      <p:sp>
        <p:nvSpPr>
          <p:cNvPr id="6" name="Text Placeholder 5">
            <a:extLst>
              <a:ext uri="{FF2B5EF4-FFF2-40B4-BE49-F238E27FC236}">
                <a16:creationId xmlns:a16="http://schemas.microsoft.com/office/drawing/2014/main" id="{DF12FDAB-E072-40E0-A7FF-777A3583DD87}"/>
              </a:ext>
            </a:extLst>
          </p:cNvPr>
          <p:cNvSpPr>
            <a:spLocks noGrp="1"/>
          </p:cNvSpPr>
          <p:nvPr>
            <p:ph type="body" sz="quarter" idx="14"/>
          </p:nvPr>
        </p:nvSpPr>
        <p:spPr/>
        <p:txBody>
          <a:bodyPr/>
          <a:lstStyle/>
          <a:p>
            <a:r>
              <a:rPr lang="en-US"/>
              <a:t>Demo</a:t>
            </a:r>
            <a:endParaRPr lang="vi-VN"/>
          </a:p>
        </p:txBody>
      </p:sp>
    </p:spTree>
    <p:extLst>
      <p:ext uri="{BB962C8B-B14F-4D97-AF65-F5344CB8AC3E}">
        <p14:creationId xmlns:p14="http://schemas.microsoft.com/office/powerpoint/2010/main" val="37351044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B10E2-E3E5-4599-8C87-18C712D27E47}"/>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50DB1730-E359-41DC-9445-B10D8D9A022F}"/>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C8447D7F-D05B-483A-8107-EBE09B2CF635}"/>
              </a:ext>
            </a:extLst>
          </p:cNvPr>
          <p:cNvSpPr>
            <a:spLocks noGrp="1"/>
          </p:cNvSpPr>
          <p:nvPr>
            <p:ph type="sldNum" sz="quarter" idx="12"/>
          </p:nvPr>
        </p:nvSpPr>
        <p:spPr/>
        <p:txBody>
          <a:bodyPr/>
          <a:lstStyle/>
          <a:p>
            <a:fld id="{06FEDF93-2BFD-41CA-ABC7-B039102F3792}" type="slidenum">
              <a:rPr lang="en-US" smtClean="0"/>
              <a:pPr/>
              <a:t>66</a:t>
            </a:fld>
            <a:endParaRPr lang="en-US" dirty="0"/>
          </a:p>
        </p:txBody>
      </p:sp>
      <p:sp>
        <p:nvSpPr>
          <p:cNvPr id="5" name="Content Placeholder 4">
            <a:extLst>
              <a:ext uri="{FF2B5EF4-FFF2-40B4-BE49-F238E27FC236}">
                <a16:creationId xmlns:a16="http://schemas.microsoft.com/office/drawing/2014/main" id="{E15CF3FA-906C-4CA0-8FF3-73471A64A393}"/>
              </a:ext>
            </a:extLst>
          </p:cNvPr>
          <p:cNvSpPr>
            <a:spLocks noGrp="1"/>
          </p:cNvSpPr>
          <p:nvPr>
            <p:ph sz="quarter" idx="13"/>
          </p:nvPr>
        </p:nvSpPr>
        <p:spPr/>
        <p:txBody>
          <a:bodyPr/>
          <a:lstStyle/>
          <a:p>
            <a:r>
              <a:rPr lang="en-US"/>
              <a:t>Improve demo:</a:t>
            </a:r>
          </a:p>
          <a:p>
            <a:pPr lvl="1"/>
            <a:r>
              <a:rPr lang="en-US"/>
              <a:t>Sort list campaign in homepage.</a:t>
            </a:r>
          </a:p>
          <a:p>
            <a:pPr lvl="1"/>
            <a:r>
              <a:rPr lang="en-US"/>
              <a:t>Add history of transactions in campaign and account.</a:t>
            </a:r>
          </a:p>
          <a:p>
            <a:pPr lvl="1"/>
            <a:r>
              <a:rPr lang="en-US"/>
              <a:t>Add description of campaign (suggest: store on IPFS). Description include text, video, picture,...</a:t>
            </a:r>
            <a:endParaRPr lang="vi-VN"/>
          </a:p>
        </p:txBody>
      </p:sp>
      <p:sp>
        <p:nvSpPr>
          <p:cNvPr id="6" name="Text Placeholder 5">
            <a:extLst>
              <a:ext uri="{FF2B5EF4-FFF2-40B4-BE49-F238E27FC236}">
                <a16:creationId xmlns:a16="http://schemas.microsoft.com/office/drawing/2014/main" id="{9E7EB8B7-DA1A-474B-B360-F30574AF22E0}"/>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987773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118F8-D256-404E-86C8-8299B0F99D7B}"/>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643391C-46EB-4814-B727-858315F39C3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04C409D4-94E7-4B49-BA34-EF135EDFB61F}"/>
              </a:ext>
            </a:extLst>
          </p:cNvPr>
          <p:cNvSpPr>
            <a:spLocks noGrp="1"/>
          </p:cNvSpPr>
          <p:nvPr>
            <p:ph type="sldNum" sz="quarter" idx="12"/>
          </p:nvPr>
        </p:nvSpPr>
        <p:spPr/>
        <p:txBody>
          <a:bodyPr/>
          <a:lstStyle/>
          <a:p>
            <a:fld id="{06FEDF93-2BFD-41CA-ABC7-B039102F3792}" type="slidenum">
              <a:rPr lang="en-US" smtClean="0"/>
              <a:t>67</a:t>
            </a:fld>
            <a:endParaRPr lang="en-US" dirty="0"/>
          </a:p>
        </p:txBody>
      </p:sp>
      <p:sp>
        <p:nvSpPr>
          <p:cNvPr id="6" name="Text Placeholder 5">
            <a:extLst>
              <a:ext uri="{FF2B5EF4-FFF2-40B4-BE49-F238E27FC236}">
                <a16:creationId xmlns:a16="http://schemas.microsoft.com/office/drawing/2014/main" id="{0EF8A6F0-D8CF-4D68-9CE6-1651F0DF282F}"/>
              </a:ext>
            </a:extLst>
          </p:cNvPr>
          <p:cNvSpPr>
            <a:spLocks noGrp="1"/>
          </p:cNvSpPr>
          <p:nvPr>
            <p:ph type="body" sz="quarter" idx="14"/>
          </p:nvPr>
        </p:nvSpPr>
        <p:spPr/>
        <p:txBody>
          <a:bodyPr>
            <a:normAutofit/>
          </a:bodyPr>
          <a:lstStyle/>
          <a:p>
            <a:r>
              <a:rPr lang="en-US"/>
              <a:t>Project’s process</a:t>
            </a:r>
            <a:endParaRPr lang="vi-VN"/>
          </a:p>
        </p:txBody>
      </p:sp>
      <p:grpSp>
        <p:nvGrpSpPr>
          <p:cNvPr id="7" name="Group 6">
            <a:extLst>
              <a:ext uri="{FF2B5EF4-FFF2-40B4-BE49-F238E27FC236}">
                <a16:creationId xmlns:a16="http://schemas.microsoft.com/office/drawing/2014/main" id="{61ABC71B-EA4B-4DE7-B96A-E32961AC305E}"/>
              </a:ext>
            </a:extLst>
          </p:cNvPr>
          <p:cNvGrpSpPr/>
          <p:nvPr/>
        </p:nvGrpSpPr>
        <p:grpSpPr>
          <a:xfrm>
            <a:off x="369207" y="1816125"/>
            <a:ext cx="8405586" cy="3581784"/>
            <a:chOff x="628651" y="1993106"/>
            <a:chExt cx="7886699" cy="3360676"/>
          </a:xfrm>
        </p:grpSpPr>
        <p:sp>
          <p:nvSpPr>
            <p:cNvPr id="8" name="Oval 7">
              <a:extLst>
                <a:ext uri="{FF2B5EF4-FFF2-40B4-BE49-F238E27FC236}">
                  <a16:creationId xmlns:a16="http://schemas.microsoft.com/office/drawing/2014/main" id="{7493A8FF-A0EF-4F4C-A0AE-8C6E6EA60E18}"/>
                </a:ext>
                <a:ext uri="{C183D7F6-B498-43B3-948B-1728B52AA6E4}">
                  <adec:decorative xmlns:adec="http://schemas.microsoft.com/office/drawing/2017/decorative" val="1"/>
                </a:ext>
              </a:extLst>
            </p:cNvPr>
            <p:cNvSpPr/>
            <p:nvPr/>
          </p:nvSpPr>
          <p:spPr>
            <a:xfrm>
              <a:off x="3083719" y="2147887"/>
              <a:ext cx="2976563" cy="297656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Oval 8">
              <a:extLst>
                <a:ext uri="{FF2B5EF4-FFF2-40B4-BE49-F238E27FC236}">
                  <a16:creationId xmlns:a16="http://schemas.microsoft.com/office/drawing/2014/main" id="{9792128F-24BE-4628-9177-8076076F64EB}"/>
                </a:ext>
                <a:ext uri="{C183D7F6-B498-43B3-948B-1728B52AA6E4}">
                  <adec:decorative xmlns:adec="http://schemas.microsoft.com/office/drawing/2017/decorative" val="1"/>
                </a:ext>
              </a:extLst>
            </p:cNvPr>
            <p:cNvSpPr/>
            <p:nvPr/>
          </p:nvSpPr>
          <p:spPr>
            <a:xfrm>
              <a:off x="3636035" y="2738720"/>
              <a:ext cx="1814645" cy="18146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PROJECT</a:t>
              </a:r>
            </a:p>
          </p:txBody>
        </p:sp>
        <p:sp>
          <p:nvSpPr>
            <p:cNvPr id="10" name="Rectangle: Rounded Corners 9">
              <a:extLst>
                <a:ext uri="{FF2B5EF4-FFF2-40B4-BE49-F238E27FC236}">
                  <a16:creationId xmlns:a16="http://schemas.microsoft.com/office/drawing/2014/main" id="{1CC6EE74-2AEC-4546-9DFA-51F0BDD49E97}"/>
                </a:ext>
                <a:ext uri="{C183D7F6-B498-43B3-948B-1728B52AA6E4}">
                  <adec:decorative xmlns:adec="http://schemas.microsoft.com/office/drawing/2017/decorative" val="1"/>
                </a:ext>
              </a:extLst>
            </p:cNvPr>
            <p:cNvSpPr/>
            <p:nvPr/>
          </p:nvSpPr>
          <p:spPr>
            <a:xfrm>
              <a:off x="5432936" y="2067657"/>
              <a:ext cx="2745581" cy="55574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panose="020B0604030504040204" pitchFamily="34" charset="0"/>
                  <a:ea typeface="Verdana" panose="020B0604030504040204" pitchFamily="34" charset="0"/>
                </a:rPr>
                <a:t>SPECIFICATION</a:t>
              </a:r>
            </a:p>
          </p:txBody>
        </p:sp>
        <p:sp>
          <p:nvSpPr>
            <p:cNvPr id="11" name="Oval 10">
              <a:extLst>
                <a:ext uri="{FF2B5EF4-FFF2-40B4-BE49-F238E27FC236}">
                  <a16:creationId xmlns:a16="http://schemas.microsoft.com/office/drawing/2014/main" id="{F9B05A65-2EE3-434D-A190-069BCBEBF415}"/>
                </a:ext>
                <a:ext uri="{C183D7F6-B498-43B3-948B-1728B52AA6E4}">
                  <adec:decorative xmlns:adec="http://schemas.microsoft.com/office/drawing/2017/decorative" val="1"/>
                </a:ext>
              </a:extLst>
            </p:cNvPr>
            <p:cNvSpPr/>
            <p:nvPr/>
          </p:nvSpPr>
          <p:spPr>
            <a:xfrm>
              <a:off x="5124450" y="1993106"/>
              <a:ext cx="704850" cy="7048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Rectangle: Rounded Corners 11">
              <a:extLst>
                <a:ext uri="{FF2B5EF4-FFF2-40B4-BE49-F238E27FC236}">
                  <a16:creationId xmlns:a16="http://schemas.microsoft.com/office/drawing/2014/main" id="{80077992-B507-4B64-ADFB-826D28CA4AA1}"/>
                </a:ext>
                <a:ext uri="{C183D7F6-B498-43B3-948B-1728B52AA6E4}">
                  <adec:decorative xmlns:adec="http://schemas.microsoft.com/office/drawing/2017/decorative" val="1"/>
                </a:ext>
              </a:extLst>
            </p:cNvPr>
            <p:cNvSpPr/>
            <p:nvPr/>
          </p:nvSpPr>
          <p:spPr>
            <a:xfrm>
              <a:off x="5769769" y="3358296"/>
              <a:ext cx="2745581" cy="55574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panose="020B0604030504040204" pitchFamily="34" charset="0"/>
                  <a:ea typeface="Verdana" panose="020B0604030504040204" pitchFamily="34" charset="0"/>
                </a:rPr>
                <a:t>DESIGN</a:t>
              </a:r>
            </a:p>
          </p:txBody>
        </p:sp>
        <p:sp>
          <p:nvSpPr>
            <p:cNvPr id="13" name="Oval 12">
              <a:extLst>
                <a:ext uri="{FF2B5EF4-FFF2-40B4-BE49-F238E27FC236}">
                  <a16:creationId xmlns:a16="http://schemas.microsoft.com/office/drawing/2014/main" id="{0DB6048A-A36A-4F8F-BE7E-B5C07FE5CB5F}"/>
                </a:ext>
                <a:ext uri="{C183D7F6-B498-43B3-948B-1728B52AA6E4}">
                  <adec:decorative xmlns:adec="http://schemas.microsoft.com/office/drawing/2017/decorative" val="1"/>
                </a:ext>
              </a:extLst>
            </p:cNvPr>
            <p:cNvSpPr/>
            <p:nvPr/>
          </p:nvSpPr>
          <p:spPr>
            <a:xfrm>
              <a:off x="5617698" y="3283744"/>
              <a:ext cx="704850" cy="7048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ectangle: Rounded Corners 13">
              <a:extLst>
                <a:ext uri="{FF2B5EF4-FFF2-40B4-BE49-F238E27FC236}">
                  <a16:creationId xmlns:a16="http://schemas.microsoft.com/office/drawing/2014/main" id="{681BF8D8-AB00-468B-99FA-FFB4BB526D23}"/>
                </a:ext>
                <a:ext uri="{C183D7F6-B498-43B3-948B-1728B52AA6E4}">
                  <adec:decorative xmlns:adec="http://schemas.microsoft.com/office/drawing/2017/decorative" val="1"/>
                </a:ext>
              </a:extLst>
            </p:cNvPr>
            <p:cNvSpPr/>
            <p:nvPr/>
          </p:nvSpPr>
          <p:spPr>
            <a:xfrm>
              <a:off x="5207794" y="4723484"/>
              <a:ext cx="2745581" cy="55574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panose="020B0604030504040204" pitchFamily="34" charset="0"/>
                  <a:ea typeface="Verdana" panose="020B0604030504040204" pitchFamily="34" charset="0"/>
                </a:rPr>
                <a:t>DEVELOP</a:t>
              </a:r>
            </a:p>
          </p:txBody>
        </p:sp>
        <p:sp>
          <p:nvSpPr>
            <p:cNvPr id="15" name="Oval 14">
              <a:extLst>
                <a:ext uri="{FF2B5EF4-FFF2-40B4-BE49-F238E27FC236}">
                  <a16:creationId xmlns:a16="http://schemas.microsoft.com/office/drawing/2014/main" id="{6A744FCE-9A27-4757-926D-A7BDA2824978}"/>
                </a:ext>
                <a:ext uri="{C183D7F6-B498-43B3-948B-1728B52AA6E4}">
                  <adec:decorative xmlns:adec="http://schemas.microsoft.com/office/drawing/2017/decorative" val="1"/>
                </a:ext>
              </a:extLst>
            </p:cNvPr>
            <p:cNvSpPr/>
            <p:nvPr/>
          </p:nvSpPr>
          <p:spPr>
            <a:xfrm>
              <a:off x="5124450" y="4648932"/>
              <a:ext cx="704850" cy="7048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Rectangle: Rounded Corners 15">
              <a:extLst>
                <a:ext uri="{FF2B5EF4-FFF2-40B4-BE49-F238E27FC236}">
                  <a16:creationId xmlns:a16="http://schemas.microsoft.com/office/drawing/2014/main" id="{46C39A25-A5BB-4169-869E-E67927191DC3}"/>
                </a:ext>
                <a:ext uri="{C183D7F6-B498-43B3-948B-1728B52AA6E4}">
                  <adec:decorative xmlns:adec="http://schemas.microsoft.com/office/drawing/2017/decorative" val="1"/>
                </a:ext>
              </a:extLst>
            </p:cNvPr>
            <p:cNvSpPr/>
            <p:nvPr/>
          </p:nvSpPr>
          <p:spPr>
            <a:xfrm>
              <a:off x="1190626" y="2067658"/>
              <a:ext cx="2745581" cy="55574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panose="020B0604030504040204" pitchFamily="34" charset="0"/>
                  <a:ea typeface="Verdana" panose="020B0604030504040204" pitchFamily="34" charset="0"/>
                </a:rPr>
                <a:t>ANALYSIS</a:t>
              </a:r>
            </a:p>
          </p:txBody>
        </p:sp>
        <p:sp>
          <p:nvSpPr>
            <p:cNvPr id="17" name="Oval 16">
              <a:extLst>
                <a:ext uri="{FF2B5EF4-FFF2-40B4-BE49-F238E27FC236}">
                  <a16:creationId xmlns:a16="http://schemas.microsoft.com/office/drawing/2014/main" id="{15428367-16DE-4BD2-A90B-21229502A409}"/>
                </a:ext>
                <a:ext uri="{C183D7F6-B498-43B3-948B-1728B52AA6E4}">
                  <adec:decorative xmlns:adec="http://schemas.microsoft.com/office/drawing/2017/decorative" val="1"/>
                </a:ext>
              </a:extLst>
            </p:cNvPr>
            <p:cNvSpPr/>
            <p:nvPr/>
          </p:nvSpPr>
          <p:spPr>
            <a:xfrm>
              <a:off x="3314700" y="1993106"/>
              <a:ext cx="704850" cy="7048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Rectangle: Rounded Corners 17">
              <a:extLst>
                <a:ext uri="{FF2B5EF4-FFF2-40B4-BE49-F238E27FC236}">
                  <a16:creationId xmlns:a16="http://schemas.microsoft.com/office/drawing/2014/main" id="{684670C4-94B2-4F44-AF5E-B9B3184EB8E1}"/>
                </a:ext>
                <a:ext uri="{C183D7F6-B498-43B3-948B-1728B52AA6E4}">
                  <adec:decorative xmlns:adec="http://schemas.microsoft.com/office/drawing/2017/decorative" val="1"/>
                </a:ext>
              </a:extLst>
            </p:cNvPr>
            <p:cNvSpPr/>
            <p:nvPr/>
          </p:nvSpPr>
          <p:spPr>
            <a:xfrm>
              <a:off x="628651" y="3358296"/>
              <a:ext cx="2745581" cy="55574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panose="020B0604030504040204" pitchFamily="34" charset="0"/>
                  <a:ea typeface="Verdana" panose="020B0604030504040204" pitchFamily="34" charset="0"/>
                </a:rPr>
                <a:t>IMPLEMENT</a:t>
              </a:r>
            </a:p>
          </p:txBody>
        </p:sp>
        <p:sp>
          <p:nvSpPr>
            <p:cNvPr id="19" name="Oval 18">
              <a:extLst>
                <a:ext uri="{FF2B5EF4-FFF2-40B4-BE49-F238E27FC236}">
                  <a16:creationId xmlns:a16="http://schemas.microsoft.com/office/drawing/2014/main" id="{1B6F036A-B8D9-40E1-92F9-E0BC7442606F}"/>
                </a:ext>
                <a:ext uri="{C183D7F6-B498-43B3-948B-1728B52AA6E4}">
                  <adec:decorative xmlns:adec="http://schemas.microsoft.com/office/drawing/2017/decorative" val="1"/>
                </a:ext>
              </a:extLst>
            </p:cNvPr>
            <p:cNvSpPr/>
            <p:nvPr/>
          </p:nvSpPr>
          <p:spPr>
            <a:xfrm>
              <a:off x="2752725" y="3283744"/>
              <a:ext cx="704850" cy="70485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Rectangle: Rounded Corners 19">
              <a:extLst>
                <a:ext uri="{FF2B5EF4-FFF2-40B4-BE49-F238E27FC236}">
                  <a16:creationId xmlns:a16="http://schemas.microsoft.com/office/drawing/2014/main" id="{5C502F1D-DE01-4765-9388-B54D5A3ABAE5}"/>
                </a:ext>
                <a:ext uri="{C183D7F6-B498-43B3-948B-1728B52AA6E4}">
                  <adec:decorative xmlns:adec="http://schemas.microsoft.com/office/drawing/2017/decorative" val="1"/>
                </a:ext>
              </a:extLst>
            </p:cNvPr>
            <p:cNvSpPr/>
            <p:nvPr/>
          </p:nvSpPr>
          <p:spPr>
            <a:xfrm>
              <a:off x="1190626" y="4723484"/>
              <a:ext cx="2745581" cy="55574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Verdana" panose="020B0604030504040204" pitchFamily="34" charset="0"/>
                  <a:ea typeface="Verdana" panose="020B0604030504040204" pitchFamily="34" charset="0"/>
                </a:rPr>
                <a:t>TESTING</a:t>
              </a:r>
            </a:p>
          </p:txBody>
        </p:sp>
        <p:sp>
          <p:nvSpPr>
            <p:cNvPr id="21" name="Oval 20">
              <a:extLst>
                <a:ext uri="{FF2B5EF4-FFF2-40B4-BE49-F238E27FC236}">
                  <a16:creationId xmlns:a16="http://schemas.microsoft.com/office/drawing/2014/main" id="{915178C7-3858-483F-A0BE-017AE02E03D2}"/>
                </a:ext>
                <a:ext uri="{C183D7F6-B498-43B3-948B-1728B52AA6E4}">
                  <adec:decorative xmlns:adec="http://schemas.microsoft.com/office/drawing/2017/decorative" val="1"/>
                </a:ext>
              </a:extLst>
            </p:cNvPr>
            <p:cNvSpPr/>
            <p:nvPr/>
          </p:nvSpPr>
          <p:spPr>
            <a:xfrm>
              <a:off x="3314700" y="4648932"/>
              <a:ext cx="704850" cy="7048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22" name="Group 21" descr="Icons of bar chart and line graph.">
              <a:extLst>
                <a:ext uri="{FF2B5EF4-FFF2-40B4-BE49-F238E27FC236}">
                  <a16:creationId xmlns:a16="http://schemas.microsoft.com/office/drawing/2014/main" id="{89F2F4B9-F871-4ACD-B26A-573AE6DE1CA4}"/>
                </a:ext>
              </a:extLst>
            </p:cNvPr>
            <p:cNvGrpSpPr/>
            <p:nvPr/>
          </p:nvGrpSpPr>
          <p:grpSpPr>
            <a:xfrm>
              <a:off x="3536746" y="2215153"/>
              <a:ext cx="260759" cy="260759"/>
              <a:chOff x="4319588" y="2492375"/>
              <a:chExt cx="287338" cy="287338"/>
            </a:xfrm>
            <a:solidFill>
              <a:schemeClr val="bg1"/>
            </a:solidFill>
          </p:grpSpPr>
          <p:sp>
            <p:nvSpPr>
              <p:cNvPr id="32" name="Freeform 372">
                <a:extLst>
                  <a:ext uri="{FF2B5EF4-FFF2-40B4-BE49-F238E27FC236}">
                    <a16:creationId xmlns:a16="http://schemas.microsoft.com/office/drawing/2014/main" id="{F304E926-E4FA-404F-9844-E1D63CE284C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400" dirty="0"/>
              </a:p>
            </p:txBody>
          </p:sp>
          <p:sp>
            <p:nvSpPr>
              <p:cNvPr id="33" name="Freeform 373">
                <a:extLst>
                  <a:ext uri="{FF2B5EF4-FFF2-40B4-BE49-F238E27FC236}">
                    <a16:creationId xmlns:a16="http://schemas.microsoft.com/office/drawing/2014/main" id="{6C169B6C-14F3-4AD7-A225-8B7440A5BFE6}"/>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400" dirty="0"/>
              </a:p>
            </p:txBody>
          </p:sp>
        </p:grpSp>
        <p:sp>
          <p:nvSpPr>
            <p:cNvPr id="23" name="Freeform 1676" descr="Icon of check box. ">
              <a:extLst>
                <a:ext uri="{FF2B5EF4-FFF2-40B4-BE49-F238E27FC236}">
                  <a16:creationId xmlns:a16="http://schemas.microsoft.com/office/drawing/2014/main" id="{77703DF7-D67E-4555-816A-40F3C756730C}"/>
                </a:ext>
              </a:extLst>
            </p:cNvPr>
            <p:cNvSpPr>
              <a:spLocks noEditPoints="1"/>
            </p:cNvSpPr>
            <p:nvPr/>
          </p:nvSpPr>
          <p:spPr bwMode="auto">
            <a:xfrm>
              <a:off x="5347216" y="2215872"/>
              <a:ext cx="259319" cy="25931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400" dirty="0"/>
            </a:p>
          </p:txBody>
        </p:sp>
        <p:sp>
          <p:nvSpPr>
            <p:cNvPr id="24" name="Freeform 4665" descr="Icon of graph. ">
              <a:extLst>
                <a:ext uri="{FF2B5EF4-FFF2-40B4-BE49-F238E27FC236}">
                  <a16:creationId xmlns:a16="http://schemas.microsoft.com/office/drawing/2014/main" id="{709D00A8-753F-406C-9A8E-D24A219A09A3}"/>
                </a:ext>
              </a:extLst>
            </p:cNvPr>
            <p:cNvSpPr>
              <a:spLocks/>
            </p:cNvSpPr>
            <p:nvPr/>
          </p:nvSpPr>
          <p:spPr bwMode="auto">
            <a:xfrm>
              <a:off x="5908471" y="3505790"/>
              <a:ext cx="260759" cy="26075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400" dirty="0"/>
            </a:p>
          </p:txBody>
        </p:sp>
        <p:grpSp>
          <p:nvGrpSpPr>
            <p:cNvPr id="25" name="Group 24" descr="Icon of human being and gear. ">
              <a:extLst>
                <a:ext uri="{FF2B5EF4-FFF2-40B4-BE49-F238E27FC236}">
                  <a16:creationId xmlns:a16="http://schemas.microsoft.com/office/drawing/2014/main" id="{3D1C6D41-585A-40CE-981D-495B64BBB40F}"/>
                </a:ext>
              </a:extLst>
            </p:cNvPr>
            <p:cNvGrpSpPr/>
            <p:nvPr/>
          </p:nvGrpSpPr>
          <p:grpSpPr>
            <a:xfrm>
              <a:off x="5350098" y="4873859"/>
              <a:ext cx="253555" cy="254997"/>
              <a:chOff x="6450013" y="5349875"/>
              <a:chExt cx="279399" cy="280988"/>
            </a:xfrm>
            <a:solidFill>
              <a:schemeClr val="bg1"/>
            </a:solidFill>
          </p:grpSpPr>
          <p:sp>
            <p:nvSpPr>
              <p:cNvPr id="30" name="Freeform 3673">
                <a:extLst>
                  <a:ext uri="{FF2B5EF4-FFF2-40B4-BE49-F238E27FC236}">
                    <a16:creationId xmlns:a16="http://schemas.microsoft.com/office/drawing/2014/main" id="{5A21605E-F412-4569-81AA-9E66DE7FDD9A}"/>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400" dirty="0"/>
              </a:p>
            </p:txBody>
          </p:sp>
          <p:sp>
            <p:nvSpPr>
              <p:cNvPr id="31" name="Freeform 3674">
                <a:extLst>
                  <a:ext uri="{FF2B5EF4-FFF2-40B4-BE49-F238E27FC236}">
                    <a16:creationId xmlns:a16="http://schemas.microsoft.com/office/drawing/2014/main" id="{E845DC2D-8141-458D-A23F-EDD0555C2963}"/>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400" dirty="0"/>
              </a:p>
            </p:txBody>
          </p:sp>
        </p:grpSp>
        <p:grpSp>
          <p:nvGrpSpPr>
            <p:cNvPr id="26" name="Group 25" descr="Icon of gears. ">
              <a:extLst>
                <a:ext uri="{FF2B5EF4-FFF2-40B4-BE49-F238E27FC236}">
                  <a16:creationId xmlns:a16="http://schemas.microsoft.com/office/drawing/2014/main" id="{D2161940-4D73-4305-81CF-D6DC0C6BADF6}"/>
                </a:ext>
              </a:extLst>
            </p:cNvPr>
            <p:cNvGrpSpPr/>
            <p:nvPr/>
          </p:nvGrpSpPr>
          <p:grpSpPr>
            <a:xfrm>
              <a:off x="3538187" y="4872419"/>
              <a:ext cx="257878" cy="257878"/>
              <a:chOff x="7613650" y="1387475"/>
              <a:chExt cx="284163" cy="284163"/>
            </a:xfrm>
            <a:solidFill>
              <a:schemeClr val="bg1"/>
            </a:solidFill>
          </p:grpSpPr>
          <p:sp>
            <p:nvSpPr>
              <p:cNvPr id="28" name="Freeform 4359">
                <a:extLst>
                  <a:ext uri="{FF2B5EF4-FFF2-40B4-BE49-F238E27FC236}">
                    <a16:creationId xmlns:a16="http://schemas.microsoft.com/office/drawing/2014/main" id="{9587E844-CA0B-4DAF-9105-BC54E4F8D5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400" dirty="0"/>
              </a:p>
            </p:txBody>
          </p:sp>
          <p:sp>
            <p:nvSpPr>
              <p:cNvPr id="29" name="Freeform 4360">
                <a:extLst>
                  <a:ext uri="{FF2B5EF4-FFF2-40B4-BE49-F238E27FC236}">
                    <a16:creationId xmlns:a16="http://schemas.microsoft.com/office/drawing/2014/main" id="{FCE906D5-EBF5-4136-BEF0-5471E8983DA7}"/>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400" dirty="0"/>
              </a:p>
            </p:txBody>
          </p:sp>
        </p:grpSp>
        <p:sp>
          <p:nvSpPr>
            <p:cNvPr id="27" name="Freeform 4346" descr="Icon of box and whisker chart. ">
              <a:extLst>
                <a:ext uri="{FF2B5EF4-FFF2-40B4-BE49-F238E27FC236}">
                  <a16:creationId xmlns:a16="http://schemas.microsoft.com/office/drawing/2014/main" id="{3E576897-A7AE-48D0-957F-5527674230CB}"/>
                </a:ext>
              </a:extLst>
            </p:cNvPr>
            <p:cNvSpPr>
              <a:spLocks noEditPoints="1"/>
            </p:cNvSpPr>
            <p:nvPr/>
          </p:nvSpPr>
          <p:spPr bwMode="auto">
            <a:xfrm>
              <a:off x="2975491" y="3506509"/>
              <a:ext cx="259319" cy="259319"/>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400" dirty="0"/>
            </a:p>
          </p:txBody>
        </p:sp>
      </p:grpSp>
      <p:sp>
        <p:nvSpPr>
          <p:cNvPr id="34" name="Oval 33">
            <a:extLst>
              <a:ext uri="{FF2B5EF4-FFF2-40B4-BE49-F238E27FC236}">
                <a16:creationId xmlns:a16="http://schemas.microsoft.com/office/drawing/2014/main" id="{1AA1C751-A1EE-4F8A-ADB5-13D391B2B06C}"/>
              </a:ext>
            </a:extLst>
          </p:cNvPr>
          <p:cNvSpPr/>
          <p:nvPr/>
        </p:nvSpPr>
        <p:spPr>
          <a:xfrm>
            <a:off x="8026362" y="2069259"/>
            <a:ext cx="298961" cy="29896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Oval 34">
            <a:extLst>
              <a:ext uri="{FF2B5EF4-FFF2-40B4-BE49-F238E27FC236}">
                <a16:creationId xmlns:a16="http://schemas.microsoft.com/office/drawing/2014/main" id="{9912E60A-BE52-4DF7-B927-E1B1C2E38636}"/>
              </a:ext>
            </a:extLst>
          </p:cNvPr>
          <p:cNvSpPr/>
          <p:nvPr/>
        </p:nvSpPr>
        <p:spPr>
          <a:xfrm>
            <a:off x="8195828" y="3428333"/>
            <a:ext cx="298961" cy="29896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931377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8B3D3-4134-4AF8-AC4A-62D0F67C6982}"/>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712A5CE0-2C98-4266-B085-29B1C45C1F9B}"/>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D01301E4-268C-4272-8D5F-54338AEE81F7}"/>
              </a:ext>
            </a:extLst>
          </p:cNvPr>
          <p:cNvSpPr>
            <a:spLocks noGrp="1"/>
          </p:cNvSpPr>
          <p:nvPr>
            <p:ph type="sldNum" sz="quarter" idx="12"/>
          </p:nvPr>
        </p:nvSpPr>
        <p:spPr/>
        <p:txBody>
          <a:bodyPr/>
          <a:lstStyle/>
          <a:p>
            <a:fld id="{06FEDF93-2BFD-41CA-ABC7-B039102F3792}" type="slidenum">
              <a:rPr lang="en-US" smtClean="0"/>
              <a:t>68</a:t>
            </a:fld>
            <a:endParaRPr lang="en-US" dirty="0"/>
          </a:p>
        </p:txBody>
      </p:sp>
      <p:sp>
        <p:nvSpPr>
          <p:cNvPr id="5" name="Content Placeholder 4">
            <a:extLst>
              <a:ext uri="{FF2B5EF4-FFF2-40B4-BE49-F238E27FC236}">
                <a16:creationId xmlns:a16="http://schemas.microsoft.com/office/drawing/2014/main" id="{B010E6CE-BB2B-4E0D-9C4D-7E21BD01F74A}"/>
              </a:ext>
            </a:extLst>
          </p:cNvPr>
          <p:cNvSpPr>
            <a:spLocks noGrp="1"/>
          </p:cNvSpPr>
          <p:nvPr>
            <p:ph sz="quarter" idx="13"/>
          </p:nvPr>
        </p:nvSpPr>
        <p:spPr/>
        <p:txBody>
          <a:bodyPr/>
          <a:lstStyle/>
          <a:p>
            <a:pPr marL="0" indent="0">
              <a:buNone/>
            </a:pPr>
            <a:r>
              <a:rPr lang="en-US" i="1"/>
              <a:t>“Crowdfunding is the practice of funding a project or venture by raising many small amounts of money from a large number of people, typically via the Internet” </a:t>
            </a:r>
            <a:r>
              <a:rPr lang="en-US"/>
              <a:t>– (according to Oxford Dictionary)</a:t>
            </a:r>
            <a:endParaRPr lang="vi-VN"/>
          </a:p>
        </p:txBody>
      </p:sp>
      <p:sp>
        <p:nvSpPr>
          <p:cNvPr id="6" name="Text Placeholder 5">
            <a:extLst>
              <a:ext uri="{FF2B5EF4-FFF2-40B4-BE49-F238E27FC236}">
                <a16:creationId xmlns:a16="http://schemas.microsoft.com/office/drawing/2014/main" id="{7D1CADEB-4D9D-4143-9592-8613277681BF}"/>
              </a:ext>
            </a:extLst>
          </p:cNvPr>
          <p:cNvSpPr>
            <a:spLocks noGrp="1"/>
          </p:cNvSpPr>
          <p:nvPr>
            <p:ph type="body" sz="quarter" idx="14"/>
          </p:nvPr>
        </p:nvSpPr>
        <p:spPr/>
        <p:txBody>
          <a:bodyPr/>
          <a:lstStyle/>
          <a:p>
            <a:r>
              <a:rPr lang="en-US"/>
              <a:t>Crowdfunding definition</a:t>
            </a:r>
            <a:endParaRPr lang="vi-VN"/>
          </a:p>
        </p:txBody>
      </p:sp>
      <p:pic>
        <p:nvPicPr>
          <p:cNvPr id="8" name="Picture 7" descr="A circuit board&#10;&#10;Description automatically generated">
            <a:extLst>
              <a:ext uri="{FF2B5EF4-FFF2-40B4-BE49-F238E27FC236}">
                <a16:creationId xmlns:a16="http://schemas.microsoft.com/office/drawing/2014/main" id="{CF8EEC21-D945-4969-A08D-898FB8F0E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34" y="2787779"/>
            <a:ext cx="5958932" cy="3298695"/>
          </a:xfrm>
          <a:prstGeom prst="rect">
            <a:avLst/>
          </a:prstGeom>
        </p:spPr>
      </p:pic>
    </p:spTree>
    <p:extLst>
      <p:ext uri="{BB962C8B-B14F-4D97-AF65-F5344CB8AC3E}">
        <p14:creationId xmlns:p14="http://schemas.microsoft.com/office/powerpoint/2010/main" val="2910213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22B9B-8899-4577-9A35-FCE43453AF46}"/>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CB96A938-0609-49B8-90EF-E6C30716AA58}"/>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5DC5212D-2F5B-4104-9697-1657D06E0E5E}"/>
              </a:ext>
            </a:extLst>
          </p:cNvPr>
          <p:cNvSpPr>
            <a:spLocks noGrp="1"/>
          </p:cNvSpPr>
          <p:nvPr>
            <p:ph type="sldNum" sz="quarter" idx="12"/>
          </p:nvPr>
        </p:nvSpPr>
        <p:spPr/>
        <p:txBody>
          <a:bodyPr/>
          <a:lstStyle/>
          <a:p>
            <a:fld id="{06FEDF93-2BFD-41CA-ABC7-B039102F3792}" type="slidenum">
              <a:rPr lang="en-US" smtClean="0"/>
              <a:t>69</a:t>
            </a:fld>
            <a:endParaRPr lang="en-US" dirty="0"/>
          </a:p>
        </p:txBody>
      </p:sp>
      <p:sp>
        <p:nvSpPr>
          <p:cNvPr id="6" name="Text Placeholder 5">
            <a:extLst>
              <a:ext uri="{FF2B5EF4-FFF2-40B4-BE49-F238E27FC236}">
                <a16:creationId xmlns:a16="http://schemas.microsoft.com/office/drawing/2014/main" id="{B190FC1D-D597-459E-BBAD-BF7D571040E6}"/>
              </a:ext>
            </a:extLst>
          </p:cNvPr>
          <p:cNvSpPr>
            <a:spLocks noGrp="1"/>
          </p:cNvSpPr>
          <p:nvPr>
            <p:ph type="body" sz="quarter" idx="14"/>
          </p:nvPr>
        </p:nvSpPr>
        <p:spPr/>
        <p:txBody>
          <a:bodyPr/>
          <a:lstStyle/>
          <a:p>
            <a:r>
              <a:rPr lang="en-US"/>
              <a:t>Traditional funding vs. Crowdfunding</a:t>
            </a:r>
            <a:endParaRPr lang="vi-VN"/>
          </a:p>
        </p:txBody>
      </p:sp>
      <p:pic>
        <p:nvPicPr>
          <p:cNvPr id="5" name="Picture 4">
            <a:extLst>
              <a:ext uri="{FF2B5EF4-FFF2-40B4-BE49-F238E27FC236}">
                <a16:creationId xmlns:a16="http://schemas.microsoft.com/office/drawing/2014/main" id="{BD0D8955-7BCD-4AE0-A9AA-77E1A6B3DC5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300942" y="1855618"/>
            <a:ext cx="2707432" cy="2755875"/>
          </a:xfrm>
          <a:prstGeom prst="rect">
            <a:avLst/>
          </a:prstGeom>
        </p:spPr>
      </p:pic>
      <p:sp>
        <p:nvSpPr>
          <p:cNvPr id="7" name="TextBox 6">
            <a:extLst>
              <a:ext uri="{FF2B5EF4-FFF2-40B4-BE49-F238E27FC236}">
                <a16:creationId xmlns:a16="http://schemas.microsoft.com/office/drawing/2014/main" id="{CD4E420C-723C-48DE-B5D9-4C68CCFE20F6}"/>
              </a:ext>
            </a:extLst>
          </p:cNvPr>
          <p:cNvSpPr txBox="1"/>
          <p:nvPr/>
        </p:nvSpPr>
        <p:spPr>
          <a:xfrm>
            <a:off x="4896465" y="1356852"/>
            <a:ext cx="3451122" cy="369332"/>
          </a:xfrm>
          <a:prstGeom prst="rect">
            <a:avLst/>
          </a:prstGeom>
          <a:noFill/>
        </p:spPr>
        <p:txBody>
          <a:bodyPr wrap="square" rtlCol="0">
            <a:spAutoFit/>
          </a:bodyPr>
          <a:lstStyle/>
          <a:p>
            <a:pPr algn="ctr"/>
            <a:r>
              <a:rPr lang="en-US" b="1">
                <a:latin typeface="Verdana" panose="020B0604030504040204" pitchFamily="34" charset="0"/>
                <a:ea typeface="Verdana" panose="020B0604030504040204" pitchFamily="34" charset="0"/>
              </a:rPr>
              <a:t>Crowdfunding</a:t>
            </a:r>
            <a:endParaRPr lang="vi-VN" b="1">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D8010449-42EE-4E39-89C1-D581A7E2A3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44746" y="2406768"/>
            <a:ext cx="3202694" cy="1486805"/>
          </a:xfrm>
          <a:prstGeom prst="rect">
            <a:avLst/>
          </a:prstGeom>
        </p:spPr>
      </p:pic>
      <p:sp>
        <p:nvSpPr>
          <p:cNvPr id="10" name="TextBox 9">
            <a:extLst>
              <a:ext uri="{FF2B5EF4-FFF2-40B4-BE49-F238E27FC236}">
                <a16:creationId xmlns:a16="http://schemas.microsoft.com/office/drawing/2014/main" id="{2E9B571C-3CBB-4A39-AD6D-D2AC2AA353E7}"/>
              </a:ext>
            </a:extLst>
          </p:cNvPr>
          <p:cNvSpPr txBox="1"/>
          <p:nvPr/>
        </p:nvSpPr>
        <p:spPr>
          <a:xfrm>
            <a:off x="291407" y="1449184"/>
            <a:ext cx="3451122" cy="369332"/>
          </a:xfrm>
          <a:prstGeom prst="rect">
            <a:avLst/>
          </a:prstGeom>
          <a:noFill/>
        </p:spPr>
        <p:txBody>
          <a:bodyPr wrap="square" rtlCol="0">
            <a:spAutoFit/>
          </a:bodyPr>
          <a:lstStyle/>
          <a:p>
            <a:pPr algn="ctr"/>
            <a:r>
              <a:rPr lang="en-US" b="1">
                <a:latin typeface="Verdana" panose="020B0604030504040204" pitchFamily="34" charset="0"/>
                <a:ea typeface="Verdana" panose="020B0604030504040204" pitchFamily="34" charset="0"/>
              </a:rPr>
              <a:t>Traditional funding</a:t>
            </a:r>
            <a:endParaRPr lang="vi-VN" b="1">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0F63D0D5-F4FE-443B-829E-8B181783B337}"/>
              </a:ext>
            </a:extLst>
          </p:cNvPr>
          <p:cNvSpPr txBox="1"/>
          <p:nvPr/>
        </p:nvSpPr>
        <p:spPr>
          <a:xfrm>
            <a:off x="561340" y="4924901"/>
            <a:ext cx="3086100" cy="646331"/>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Large amounts from one or a few, sources</a:t>
            </a:r>
            <a:endParaRPr lang="vi-VN">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C1F5F584-67B4-43E5-B26D-334CDBAC9FE0}"/>
              </a:ext>
            </a:extLst>
          </p:cNvPr>
          <p:cNvSpPr txBox="1"/>
          <p:nvPr/>
        </p:nvSpPr>
        <p:spPr>
          <a:xfrm>
            <a:off x="5300942" y="4924902"/>
            <a:ext cx="3398312" cy="646331"/>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Many small sums from a large group of individuals</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3106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7</a:t>
            </a:fld>
            <a:endParaRPr lang="en-US" dirty="0"/>
          </a:p>
        </p:txBody>
      </p:sp>
      <p:sp>
        <p:nvSpPr>
          <p:cNvPr id="15" name="Content Placeholder 14">
            <a:extLst>
              <a:ext uri="{FF2B5EF4-FFF2-40B4-BE49-F238E27FC236}">
                <a16:creationId xmlns:a16="http://schemas.microsoft.com/office/drawing/2014/main" id="{90A5DEB9-88CE-4277-AD30-A2F9525BC398}"/>
              </a:ext>
            </a:extLst>
          </p:cNvPr>
          <p:cNvSpPr>
            <a:spLocks noGrp="1"/>
          </p:cNvSpPr>
          <p:nvPr>
            <p:ph sz="quarter" idx="13"/>
          </p:nvPr>
        </p:nvSpPr>
        <p:spPr/>
        <p:txBody>
          <a:bodyPr/>
          <a:lstStyle/>
          <a:p>
            <a:r>
              <a:rPr lang="en-US"/>
              <a:t>Store it into smart contract on Ethereum</a:t>
            </a:r>
          </a:p>
          <a:p>
            <a:r>
              <a:rPr lang="en-US"/>
              <a:t>Structure:</a:t>
            </a:r>
          </a:p>
          <a:p>
            <a:endParaRPr lang="en-US"/>
          </a:p>
          <a:p>
            <a:endParaRPr lang="en-US"/>
          </a:p>
          <a:p>
            <a:endParaRPr lang="en-US"/>
          </a:p>
          <a:p>
            <a:r>
              <a:rPr lang="en-US"/>
              <a:t>Includes:</a:t>
            </a:r>
          </a:p>
          <a:p>
            <a:pPr lvl="1"/>
            <a:r>
              <a:rPr lang="en-US"/>
              <a:t>Private information: some info for verify as ID card, driver license, DoB...</a:t>
            </a:r>
          </a:p>
          <a:p>
            <a:pPr lvl="1"/>
            <a:r>
              <a:rPr lang="en-US"/>
              <a:t>Public information: name, address,...</a:t>
            </a:r>
          </a:p>
          <a:p>
            <a:pPr lvl="1"/>
            <a:r>
              <a:rPr lang="en-US"/>
              <a:t>Pk</a:t>
            </a:r>
            <a:r>
              <a:rPr lang="en-US" baseline="-25000"/>
              <a:t>user</a:t>
            </a:r>
            <a:r>
              <a:rPr lang="en-US"/>
              <a:t> is private key of user</a:t>
            </a:r>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How to store identity data</a:t>
            </a:r>
            <a:endParaRPr lang="vi-VN"/>
          </a:p>
        </p:txBody>
      </p:sp>
      <p:grpSp>
        <p:nvGrpSpPr>
          <p:cNvPr id="16" name="Group 15">
            <a:extLst>
              <a:ext uri="{FF2B5EF4-FFF2-40B4-BE49-F238E27FC236}">
                <a16:creationId xmlns:a16="http://schemas.microsoft.com/office/drawing/2014/main" id="{06A2F3C0-CAA1-45F0-A828-90464AC204EA}"/>
              </a:ext>
            </a:extLst>
          </p:cNvPr>
          <p:cNvGrpSpPr/>
          <p:nvPr/>
        </p:nvGrpSpPr>
        <p:grpSpPr>
          <a:xfrm>
            <a:off x="269455" y="1995627"/>
            <a:ext cx="8605089" cy="1282787"/>
            <a:chOff x="144463" y="2874168"/>
            <a:chExt cx="8605089" cy="1282787"/>
          </a:xfrm>
        </p:grpSpPr>
        <p:sp>
          <p:nvSpPr>
            <p:cNvPr id="7" name="TextBox 6">
              <a:extLst>
                <a:ext uri="{FF2B5EF4-FFF2-40B4-BE49-F238E27FC236}">
                  <a16:creationId xmlns:a16="http://schemas.microsoft.com/office/drawing/2014/main" id="{D6B5A720-0808-440C-A7FC-F1DC70643D58}"/>
                </a:ext>
              </a:extLst>
            </p:cNvPr>
            <p:cNvSpPr txBox="1"/>
            <p:nvPr/>
          </p:nvSpPr>
          <p:spPr>
            <a:xfrm>
              <a:off x="144463" y="3316951"/>
              <a:ext cx="2311866" cy="369332"/>
            </a:xfrm>
            <a:prstGeom prst="rect">
              <a:avLst/>
            </a:prstGeom>
            <a:noFill/>
          </p:spPr>
          <p:txBody>
            <a:bodyPr wrap="square" rtlCol="0">
              <a:spAutoFit/>
            </a:bodyPr>
            <a:lstStyle/>
            <a:p>
              <a:r>
                <a:rPr lang="en-US">
                  <a:solidFill>
                    <a:srgbClr val="0070C0"/>
                  </a:solidFill>
                  <a:latin typeface="Verdana" panose="020B0604030504040204" pitchFamily="34" charset="0"/>
                  <a:ea typeface="Verdana" panose="020B0604030504040204" pitchFamily="34" charset="0"/>
                </a:rPr>
                <a:t>mapping</a:t>
              </a:r>
              <a:r>
                <a:rPr lang="en-US">
                  <a:latin typeface="Verdana" panose="020B0604030504040204" pitchFamily="34" charset="0"/>
                  <a:ea typeface="Verdana" panose="020B0604030504040204" pitchFamily="34" charset="0"/>
                </a:rPr>
                <a:t> address</a:t>
              </a:r>
              <a:endParaRPr lang="vi-VN">
                <a:latin typeface="Verdana" panose="020B0604030504040204" pitchFamily="34" charset="0"/>
                <a:ea typeface="Verdana" panose="020B0604030504040204" pitchFamily="34" charset="0"/>
              </a:endParaRPr>
            </a:p>
          </p:txBody>
        </p:sp>
        <p:sp>
          <p:nvSpPr>
            <p:cNvPr id="8" name="Left Brace 7">
              <a:extLst>
                <a:ext uri="{FF2B5EF4-FFF2-40B4-BE49-F238E27FC236}">
                  <a16:creationId xmlns:a16="http://schemas.microsoft.com/office/drawing/2014/main" id="{A4B50188-D3C2-4BE6-B9A6-ACC3D1E16AE1}"/>
                </a:ext>
              </a:extLst>
            </p:cNvPr>
            <p:cNvSpPr/>
            <p:nvPr/>
          </p:nvSpPr>
          <p:spPr>
            <a:xfrm>
              <a:off x="2456329" y="3064587"/>
              <a:ext cx="448235" cy="9547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0" name="TextBox 9">
              <a:extLst>
                <a:ext uri="{FF2B5EF4-FFF2-40B4-BE49-F238E27FC236}">
                  <a16:creationId xmlns:a16="http://schemas.microsoft.com/office/drawing/2014/main" id="{6E6611C0-8D27-4D72-B3B5-141CB4F18A47}"/>
                </a:ext>
              </a:extLst>
            </p:cNvPr>
            <p:cNvSpPr txBox="1"/>
            <p:nvPr/>
          </p:nvSpPr>
          <p:spPr>
            <a:xfrm>
              <a:off x="3028949" y="2874168"/>
              <a:ext cx="5720603" cy="12827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Verified: </a:t>
              </a:r>
              <a:r>
                <a:rPr lang="en-US">
                  <a:solidFill>
                    <a:schemeClr val="accent4">
                      <a:lumMod val="75000"/>
                    </a:schemeClr>
                  </a:solidFill>
                  <a:latin typeface="Verdana" panose="020B0604030504040204" pitchFamily="34" charset="0"/>
                  <a:ea typeface="Verdana" panose="020B0604030504040204" pitchFamily="34" charset="0"/>
                </a:rPr>
                <a:t>boolean</a:t>
              </a:r>
            </a:p>
            <a:p>
              <a:pPr marL="285750"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Private information -&gt; </a:t>
              </a:r>
              <a:r>
                <a:rPr lang="en-US">
                  <a:solidFill>
                    <a:schemeClr val="accent5">
                      <a:lumMod val="60000"/>
                      <a:lumOff val="40000"/>
                    </a:schemeClr>
                  </a:solidFill>
                  <a:latin typeface="Verdana" panose="020B0604030504040204" pitchFamily="34" charset="0"/>
                  <a:ea typeface="Verdana" panose="020B0604030504040204" pitchFamily="34" charset="0"/>
                </a:rPr>
                <a:t>encrypt</a:t>
              </a:r>
              <a:r>
                <a:rPr lang="en-US">
                  <a:latin typeface="Verdana" panose="020B0604030504040204" pitchFamily="34" charset="0"/>
                  <a:ea typeface="Verdana" panose="020B0604030504040204" pitchFamily="34" charset="0"/>
                </a:rPr>
                <a:t> (Pk</a:t>
              </a:r>
              <a:r>
                <a:rPr lang="en-US" baseline="-25000">
                  <a:latin typeface="Verdana" panose="020B0604030504040204" pitchFamily="34" charset="0"/>
                  <a:ea typeface="Verdana" panose="020B0604030504040204" pitchFamily="34" charset="0"/>
                </a:rPr>
                <a:t>user</a:t>
              </a:r>
              <a:r>
                <a:rPr lang="en-US">
                  <a:latin typeface="Verdana" panose="020B0604030504040204" pitchFamily="34" charset="0"/>
                  <a:ea typeface="Verdana" panose="020B0604030504040204" pitchFamily="34" charset="0"/>
                </a:rPr>
                <a:t> , data)</a:t>
              </a:r>
            </a:p>
            <a:p>
              <a:pPr marL="285750" indent="-285750">
                <a:lnSpc>
                  <a:spcPct val="150000"/>
                </a:lnSpc>
                <a:buFont typeface="Arial" panose="020B0604020202020204" pitchFamily="34" charset="0"/>
                <a:buChar char="•"/>
              </a:pPr>
              <a:r>
                <a:rPr lang="en-US">
                  <a:latin typeface="Verdana" panose="020B0604030504040204" pitchFamily="34" charset="0"/>
                  <a:ea typeface="Verdana" panose="020B0604030504040204" pitchFamily="34" charset="0"/>
                </a:rPr>
                <a:t>Public information</a:t>
              </a:r>
              <a:endParaRPr lang="vi-VN">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16145792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A680E-5538-4313-AD33-53F81C141950}"/>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0D25B5E9-3F26-4EB2-B0B1-565EF2A5C429}"/>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6DCE8B6C-2E37-413C-9ACD-B817357A1EB3}"/>
              </a:ext>
            </a:extLst>
          </p:cNvPr>
          <p:cNvSpPr>
            <a:spLocks noGrp="1"/>
          </p:cNvSpPr>
          <p:nvPr>
            <p:ph type="sldNum" sz="quarter" idx="12"/>
          </p:nvPr>
        </p:nvSpPr>
        <p:spPr/>
        <p:txBody>
          <a:bodyPr/>
          <a:lstStyle/>
          <a:p>
            <a:fld id="{06FEDF93-2BFD-41CA-ABC7-B039102F3792}" type="slidenum">
              <a:rPr lang="en-US" smtClean="0"/>
              <a:t>70</a:t>
            </a:fld>
            <a:endParaRPr lang="en-US" dirty="0"/>
          </a:p>
        </p:txBody>
      </p:sp>
      <p:sp>
        <p:nvSpPr>
          <p:cNvPr id="6" name="Text Placeholder 5">
            <a:extLst>
              <a:ext uri="{FF2B5EF4-FFF2-40B4-BE49-F238E27FC236}">
                <a16:creationId xmlns:a16="http://schemas.microsoft.com/office/drawing/2014/main" id="{6C898366-62D3-4EB4-AC76-02F7266A1F65}"/>
              </a:ext>
            </a:extLst>
          </p:cNvPr>
          <p:cNvSpPr>
            <a:spLocks noGrp="1"/>
          </p:cNvSpPr>
          <p:nvPr>
            <p:ph type="body" sz="quarter" idx="14"/>
          </p:nvPr>
        </p:nvSpPr>
        <p:spPr/>
        <p:txBody>
          <a:bodyPr/>
          <a:lstStyle/>
          <a:p>
            <a:r>
              <a:rPr lang="en-US"/>
              <a:t>Types of crowdfunding</a:t>
            </a:r>
            <a:endParaRPr lang="vi-VN"/>
          </a:p>
        </p:txBody>
      </p:sp>
      <p:grpSp>
        <p:nvGrpSpPr>
          <p:cNvPr id="9" name="Group 8">
            <a:extLst>
              <a:ext uri="{FF2B5EF4-FFF2-40B4-BE49-F238E27FC236}">
                <a16:creationId xmlns:a16="http://schemas.microsoft.com/office/drawing/2014/main" id="{3A29798B-D9D6-43D7-9DAD-B2D57E46BE9D}"/>
              </a:ext>
            </a:extLst>
          </p:cNvPr>
          <p:cNvGrpSpPr/>
          <p:nvPr/>
        </p:nvGrpSpPr>
        <p:grpSpPr>
          <a:xfrm>
            <a:off x="7144" y="2007714"/>
            <a:ext cx="9144000" cy="3107848"/>
            <a:chOff x="7144" y="1642589"/>
            <a:chExt cx="9144000" cy="3107848"/>
          </a:xfrm>
        </p:grpSpPr>
        <p:pic>
          <p:nvPicPr>
            <p:cNvPr id="7" name="Picture 6" descr="A screenshot of a cell phone&#10;&#10;Description automatically generated">
              <a:extLst>
                <a:ext uri="{FF2B5EF4-FFF2-40B4-BE49-F238E27FC236}">
                  <a16:creationId xmlns:a16="http://schemas.microsoft.com/office/drawing/2014/main" id="{D2E8E526-1896-4FD0-B66D-DD0419E5550B}"/>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7144" y="1642589"/>
              <a:ext cx="9144000" cy="2137410"/>
            </a:xfrm>
            <a:prstGeom prst="rect">
              <a:avLst/>
            </a:prstGeom>
          </p:spPr>
        </p:pic>
        <p:sp>
          <p:nvSpPr>
            <p:cNvPr id="8" name="TextBox 7">
              <a:extLst>
                <a:ext uri="{FF2B5EF4-FFF2-40B4-BE49-F238E27FC236}">
                  <a16:creationId xmlns:a16="http://schemas.microsoft.com/office/drawing/2014/main" id="{C1B134CE-24DF-40BE-8564-2A0257102589}"/>
                </a:ext>
              </a:extLst>
            </p:cNvPr>
            <p:cNvSpPr txBox="1"/>
            <p:nvPr/>
          </p:nvSpPr>
          <p:spPr>
            <a:xfrm>
              <a:off x="184970" y="3827107"/>
              <a:ext cx="2057400" cy="707886"/>
            </a:xfrm>
            <a:prstGeom prst="rect">
              <a:avLst/>
            </a:prstGeom>
            <a:noFill/>
          </p:spPr>
          <p:txBody>
            <a:bodyPr wrap="square" rtlCol="0">
              <a:spAutoFit/>
            </a:bodyPr>
            <a:lstStyle/>
            <a:p>
              <a:pPr algn="ctr"/>
              <a:r>
                <a:rPr lang="en-US" sz="2000">
                  <a:latin typeface="Verdana" panose="020B0604030504040204" pitchFamily="34" charset="0"/>
                  <a:ea typeface="Verdana" panose="020B0604030504040204" pitchFamily="34" charset="0"/>
                </a:rPr>
                <a:t>No return for money given</a:t>
              </a:r>
              <a:endParaRPr lang="vi-VN" sz="200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FB9290CC-B8A7-43CE-B081-AABF5FA03ED8}"/>
                </a:ext>
              </a:extLst>
            </p:cNvPr>
            <p:cNvSpPr txBox="1"/>
            <p:nvPr/>
          </p:nvSpPr>
          <p:spPr>
            <a:xfrm>
              <a:off x="2327842" y="3827107"/>
              <a:ext cx="2104204" cy="923330"/>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Tangible or intangible reward</a:t>
              </a:r>
              <a:endParaRPr lang="vi-VN">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92331B52-94E0-47D3-A17C-908B3AA2CD32}"/>
                </a:ext>
              </a:extLst>
            </p:cNvPr>
            <p:cNvSpPr txBox="1"/>
            <p:nvPr/>
          </p:nvSpPr>
          <p:spPr>
            <a:xfrm>
              <a:off x="4711956" y="3859658"/>
              <a:ext cx="2104204"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Interest on money given</a:t>
              </a:r>
              <a:endParaRPr lang="vi-VN">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7CC42885-50B9-42A8-942A-0B1F84BA2104}"/>
                </a:ext>
              </a:extLst>
            </p:cNvPr>
            <p:cNvSpPr txBox="1"/>
            <p:nvPr/>
          </p:nvSpPr>
          <p:spPr>
            <a:xfrm>
              <a:off x="7039796" y="3857884"/>
              <a:ext cx="2104204" cy="646331"/>
            </a:xfrm>
            <a:prstGeom prst="rect">
              <a:avLst/>
            </a:prstGeom>
            <a:noFill/>
          </p:spPr>
          <p:txBody>
            <a:bodyPr wrap="square" rtlCol="0">
              <a:spAutoFit/>
            </a:bodyPr>
            <a:lstStyle/>
            <a:p>
              <a:pPr algn="ctr"/>
              <a:r>
                <a:rPr lang="en-US">
                  <a:latin typeface="Verdana" panose="020B0604030504040204" pitchFamily="34" charset="0"/>
                  <a:ea typeface="Verdana" panose="020B0604030504040204" pitchFamily="34" charset="0"/>
                </a:rPr>
                <a:t>Ownership an money given</a:t>
              </a:r>
              <a:endParaRPr lang="vi-VN">
                <a:latin typeface="Verdana" panose="020B0604030504040204" pitchFamily="34" charset="0"/>
                <a:ea typeface="Verdana" panose="020B0604030504040204" pitchFamily="34" charset="0"/>
              </a:endParaRPr>
            </a:p>
          </p:txBody>
        </p:sp>
      </p:grpSp>
      <p:sp>
        <p:nvSpPr>
          <p:cNvPr id="5" name="TextBox 4">
            <a:extLst>
              <a:ext uri="{FF2B5EF4-FFF2-40B4-BE49-F238E27FC236}">
                <a16:creationId xmlns:a16="http://schemas.microsoft.com/office/drawing/2014/main" id="{4D423FC1-389A-4995-83C7-F2B83BD4A07D}"/>
              </a:ext>
            </a:extLst>
          </p:cNvPr>
          <p:cNvSpPr txBox="1"/>
          <p:nvPr/>
        </p:nvSpPr>
        <p:spPr>
          <a:xfrm>
            <a:off x="144463" y="998388"/>
            <a:ext cx="8855074" cy="646331"/>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There are four major models of crowdfunding divided by investor profitability:</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5315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43525-A202-42AB-99F1-5B1BB0DB6C5C}"/>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010AE677-FB8B-49D1-8C79-923611ABC49E}"/>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59DBBCC1-25FF-4C85-9298-92375D4CBEA1}"/>
              </a:ext>
            </a:extLst>
          </p:cNvPr>
          <p:cNvSpPr>
            <a:spLocks noGrp="1"/>
          </p:cNvSpPr>
          <p:nvPr>
            <p:ph type="sldNum" sz="quarter" idx="12"/>
          </p:nvPr>
        </p:nvSpPr>
        <p:spPr/>
        <p:txBody>
          <a:bodyPr/>
          <a:lstStyle/>
          <a:p>
            <a:fld id="{06FEDF93-2BFD-41CA-ABC7-B039102F3792}" type="slidenum">
              <a:rPr lang="en-US" smtClean="0"/>
              <a:t>71</a:t>
            </a:fld>
            <a:endParaRPr lang="en-US" dirty="0"/>
          </a:p>
        </p:txBody>
      </p:sp>
      <p:sp>
        <p:nvSpPr>
          <p:cNvPr id="6" name="Text Placeholder 5">
            <a:extLst>
              <a:ext uri="{FF2B5EF4-FFF2-40B4-BE49-F238E27FC236}">
                <a16:creationId xmlns:a16="http://schemas.microsoft.com/office/drawing/2014/main" id="{6B4658DE-D913-42D4-93CF-EACFCCA2F11A}"/>
              </a:ext>
            </a:extLst>
          </p:cNvPr>
          <p:cNvSpPr>
            <a:spLocks noGrp="1"/>
          </p:cNvSpPr>
          <p:nvPr>
            <p:ph type="body" sz="quarter" idx="14"/>
          </p:nvPr>
        </p:nvSpPr>
        <p:spPr/>
        <p:txBody>
          <a:bodyPr>
            <a:normAutofit/>
          </a:bodyPr>
          <a:lstStyle/>
          <a:p>
            <a:r>
              <a:rPr lang="en-US"/>
              <a:t>Why use Blockchain technology?</a:t>
            </a:r>
          </a:p>
        </p:txBody>
      </p:sp>
      <p:graphicFrame>
        <p:nvGraphicFramePr>
          <p:cNvPr id="7" name="Table 6">
            <a:extLst>
              <a:ext uri="{FF2B5EF4-FFF2-40B4-BE49-F238E27FC236}">
                <a16:creationId xmlns:a16="http://schemas.microsoft.com/office/drawing/2014/main" id="{EF0D6770-60B3-4F4A-9D77-96E11E7F1607}"/>
              </a:ext>
            </a:extLst>
          </p:cNvPr>
          <p:cNvGraphicFramePr>
            <a:graphicFrameLocks noGrp="1"/>
          </p:cNvGraphicFramePr>
          <p:nvPr>
            <p:extLst>
              <p:ext uri="{D42A27DB-BD31-4B8C-83A1-F6EECF244321}">
                <p14:modId xmlns:p14="http://schemas.microsoft.com/office/powerpoint/2010/main" val="80699985"/>
              </p:ext>
            </p:extLst>
          </p:nvPr>
        </p:nvGraphicFramePr>
        <p:xfrm>
          <a:off x="311919" y="1089738"/>
          <a:ext cx="4006952" cy="3694107"/>
        </p:xfrm>
        <a:graphic>
          <a:graphicData uri="http://schemas.openxmlformats.org/drawingml/2006/table">
            <a:tbl>
              <a:tblPr firstRow="1" bandRow="1">
                <a:tableStyleId>{5C22544A-7EE6-4342-B048-85BDC9FD1C3A}</a:tableStyleId>
              </a:tblPr>
              <a:tblGrid>
                <a:gridCol w="4006952">
                  <a:extLst>
                    <a:ext uri="{9D8B030D-6E8A-4147-A177-3AD203B41FA5}">
                      <a16:colId xmlns:a16="http://schemas.microsoft.com/office/drawing/2014/main" val="2914977437"/>
                    </a:ext>
                  </a:extLst>
                </a:gridCol>
              </a:tblGrid>
              <a:tr h="1036555">
                <a:tc>
                  <a:txBody>
                    <a:bodyPr/>
                    <a:lstStyle/>
                    <a:p>
                      <a:pPr algn="ctr"/>
                      <a:r>
                        <a:rPr lang="en-US" sz="2400">
                          <a:latin typeface="Verdana" panose="020B0604030504040204" pitchFamily="34" charset="0"/>
                          <a:ea typeface="Verdana" panose="020B0604030504040204" pitchFamily="34" charset="0"/>
                        </a:rPr>
                        <a:t>In Current World</a:t>
                      </a:r>
                      <a:endParaRPr lang="vi-VN" sz="2400">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545725087"/>
                  </a:ext>
                </a:extLst>
              </a:tr>
              <a:tr h="1330740">
                <a:tc>
                  <a:txBody>
                    <a:bodyPr/>
                    <a:lstStyle/>
                    <a:p>
                      <a:r>
                        <a:rPr lang="en-US" sz="1600" b="1">
                          <a:latin typeface="Verdana" panose="020B0604030504040204" pitchFamily="34" charset="0"/>
                          <a:ea typeface="Verdana" panose="020B0604030504040204" pitchFamily="34" charset="0"/>
                        </a:rPr>
                        <a:t>1. Difficult to Fundraise</a:t>
                      </a:r>
                    </a:p>
                    <a:p>
                      <a:r>
                        <a:rPr lang="en-US" sz="1600">
                          <a:latin typeface="Verdana" panose="020B0604030504040204" pitchFamily="34" charset="0"/>
                          <a:ea typeface="Verdana" panose="020B0604030504040204" pitchFamily="34" charset="0"/>
                        </a:rPr>
                        <a:t>It is difficult to fundraise for projects in early phase, even though it is publically-beneficial project.</a:t>
                      </a:r>
                      <a:endParaRPr lang="vi-VN" sz="1600">
                        <a:latin typeface="Verdana" panose="020B0604030504040204" pitchFamily="34" charset="0"/>
                        <a:ea typeface="Verdana" panose="020B0604030504040204" pitchFamily="34" charset="0"/>
                      </a:endParaRPr>
                    </a:p>
                  </a:txBody>
                  <a:tcPr>
                    <a:solidFill>
                      <a:schemeClr val="tx2">
                        <a:lumMod val="20000"/>
                        <a:lumOff val="80000"/>
                      </a:schemeClr>
                    </a:solidFill>
                  </a:tcPr>
                </a:tc>
                <a:extLst>
                  <a:ext uri="{0D108BD9-81ED-4DB2-BD59-A6C34878D82A}">
                    <a16:rowId xmlns:a16="http://schemas.microsoft.com/office/drawing/2014/main" val="3910818047"/>
                  </a:ext>
                </a:extLst>
              </a:tr>
              <a:tr h="1326812">
                <a:tc>
                  <a:txBody>
                    <a:bodyPr/>
                    <a:lstStyle/>
                    <a:p>
                      <a:r>
                        <a:rPr lang="en-US" sz="1600" b="1">
                          <a:latin typeface="Verdana" panose="020B0604030504040204" pitchFamily="34" charset="0"/>
                          <a:ea typeface="Verdana" panose="020B0604030504040204" pitchFamily="34" charset="0"/>
                        </a:rPr>
                        <a:t>2. Difficult to Recruit</a:t>
                      </a:r>
                    </a:p>
                    <a:p>
                      <a:r>
                        <a:rPr lang="en-US" sz="1600">
                          <a:latin typeface="Verdana" panose="020B0604030504040204" pitchFamily="34" charset="0"/>
                          <a:ea typeface="Verdana" panose="020B0604030504040204" pitchFamily="34" charset="0"/>
                        </a:rPr>
                        <a:t>It is difficult to recruit good team members at initial stage. Giving stock option may be on option, but it is local, expensive, slow process.</a:t>
                      </a:r>
                      <a:endParaRPr lang="vi-VN"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123292122"/>
                  </a:ext>
                </a:extLst>
              </a:tr>
            </a:tbl>
          </a:graphicData>
        </a:graphic>
      </p:graphicFrame>
      <p:graphicFrame>
        <p:nvGraphicFramePr>
          <p:cNvPr id="8" name="Table 7">
            <a:extLst>
              <a:ext uri="{FF2B5EF4-FFF2-40B4-BE49-F238E27FC236}">
                <a16:creationId xmlns:a16="http://schemas.microsoft.com/office/drawing/2014/main" id="{191D1C53-1DE2-4B01-B599-716DCDD4EC93}"/>
              </a:ext>
            </a:extLst>
          </p:cNvPr>
          <p:cNvGraphicFramePr>
            <a:graphicFrameLocks noGrp="1"/>
          </p:cNvGraphicFramePr>
          <p:nvPr>
            <p:extLst>
              <p:ext uri="{D42A27DB-BD31-4B8C-83A1-F6EECF244321}">
                <p14:modId xmlns:p14="http://schemas.microsoft.com/office/powerpoint/2010/main" val="2012514235"/>
              </p:ext>
            </p:extLst>
          </p:nvPr>
        </p:nvGraphicFramePr>
        <p:xfrm>
          <a:off x="4873778" y="1089738"/>
          <a:ext cx="4125759" cy="3694107"/>
        </p:xfrm>
        <a:graphic>
          <a:graphicData uri="http://schemas.openxmlformats.org/drawingml/2006/table">
            <a:tbl>
              <a:tblPr firstRow="1" bandRow="1">
                <a:tableStyleId>{5C22544A-7EE6-4342-B048-85BDC9FD1C3A}</a:tableStyleId>
              </a:tblPr>
              <a:tblGrid>
                <a:gridCol w="4125759">
                  <a:extLst>
                    <a:ext uri="{9D8B030D-6E8A-4147-A177-3AD203B41FA5}">
                      <a16:colId xmlns:a16="http://schemas.microsoft.com/office/drawing/2014/main" val="2914977437"/>
                    </a:ext>
                  </a:extLst>
                </a:gridCol>
              </a:tblGrid>
              <a:tr h="1072827">
                <a:tc>
                  <a:txBody>
                    <a:bodyPr/>
                    <a:lstStyle/>
                    <a:p>
                      <a:pPr algn="ctr"/>
                      <a:r>
                        <a:rPr lang="en-US" sz="2400">
                          <a:latin typeface="Verdana" panose="020B0604030504040204" pitchFamily="34" charset="0"/>
                          <a:ea typeface="Verdana" panose="020B0604030504040204" pitchFamily="34" charset="0"/>
                        </a:rPr>
                        <a:t>In Blockchain</a:t>
                      </a:r>
                      <a:endParaRPr lang="vi-VN" sz="2400">
                        <a:latin typeface="Verdana" panose="020B0604030504040204" pitchFamily="34" charset="0"/>
                        <a:ea typeface="Verdana" panose="020B0604030504040204" pitchFamily="34" charset="0"/>
                      </a:endParaRPr>
                    </a:p>
                  </a:txBody>
                  <a:tcPr anchor="ctr">
                    <a:solidFill>
                      <a:schemeClr val="accent2"/>
                    </a:solidFill>
                  </a:tcPr>
                </a:tc>
                <a:extLst>
                  <a:ext uri="{0D108BD9-81ED-4DB2-BD59-A6C34878D82A}">
                    <a16:rowId xmlns:a16="http://schemas.microsoft.com/office/drawing/2014/main" val="545725087"/>
                  </a:ext>
                </a:extLst>
              </a:tr>
              <a:tr h="1072827">
                <a:tc>
                  <a:txBody>
                    <a:bodyPr/>
                    <a:lstStyle/>
                    <a:p>
                      <a:r>
                        <a:rPr lang="en-US" sz="1600" b="1">
                          <a:latin typeface="Verdana" panose="020B0604030504040204" pitchFamily="34" charset="0"/>
                          <a:ea typeface="Verdana" panose="020B0604030504040204" pitchFamily="34" charset="0"/>
                        </a:rPr>
                        <a:t>1. Issue and sell tokens on blockchain</a:t>
                      </a:r>
                    </a:p>
                    <a:p>
                      <a:r>
                        <a:rPr lang="en-US" sz="1600">
                          <a:latin typeface="Verdana" panose="020B0604030504040204" pitchFamily="34" charset="0"/>
                          <a:ea typeface="Verdana" panose="020B0604030504040204" pitchFamily="34" charset="0"/>
                        </a:rPr>
                        <a:t>By issuing and selling tokens (Crypto currency) you can fundraise globally, fastly, and at low cost.</a:t>
                      </a:r>
                    </a:p>
                  </a:txBody>
                  <a:tcPr>
                    <a:solidFill>
                      <a:schemeClr val="tx2">
                        <a:lumMod val="20000"/>
                        <a:lumOff val="80000"/>
                      </a:schemeClr>
                    </a:solidFill>
                  </a:tcPr>
                </a:tc>
                <a:extLst>
                  <a:ext uri="{0D108BD9-81ED-4DB2-BD59-A6C34878D82A}">
                    <a16:rowId xmlns:a16="http://schemas.microsoft.com/office/drawing/2014/main" val="3910818047"/>
                  </a:ext>
                </a:extLst>
              </a:tr>
              <a:tr h="1072827">
                <a:tc>
                  <a:txBody>
                    <a:bodyPr/>
                    <a:lstStyle/>
                    <a:p>
                      <a:r>
                        <a:rPr lang="en-US" sz="1600" b="1">
                          <a:latin typeface="Verdana" panose="020B0604030504040204" pitchFamily="34" charset="0"/>
                          <a:ea typeface="Verdana" panose="020B0604030504040204" pitchFamily="34" charset="0"/>
                        </a:rPr>
                        <a:t>2. Pay tokens for Sharing Incentive</a:t>
                      </a:r>
                    </a:p>
                    <a:p>
                      <a:r>
                        <a:rPr lang="en-US" sz="1600">
                          <a:latin typeface="Verdana" panose="020B0604030504040204" pitchFamily="34" charset="0"/>
                          <a:ea typeface="Verdana" panose="020B0604030504040204" pitchFamily="34" charset="0"/>
                        </a:rPr>
                        <a:t>Core teams can get thousands of supports, and pay tokens as a reward for "work"</a:t>
                      </a:r>
                      <a:endParaRPr lang="vi-VN" sz="160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123292122"/>
                  </a:ext>
                </a:extLst>
              </a:tr>
            </a:tbl>
          </a:graphicData>
        </a:graphic>
      </p:graphicFrame>
      <p:sp>
        <p:nvSpPr>
          <p:cNvPr id="9" name="Arrow: Right 8">
            <a:extLst>
              <a:ext uri="{FF2B5EF4-FFF2-40B4-BE49-F238E27FC236}">
                <a16:creationId xmlns:a16="http://schemas.microsoft.com/office/drawing/2014/main" id="{E6A06535-871A-418F-9A6E-E07BB72364B7}"/>
              </a:ext>
            </a:extLst>
          </p:cNvPr>
          <p:cNvSpPr/>
          <p:nvPr/>
        </p:nvSpPr>
        <p:spPr>
          <a:xfrm>
            <a:off x="4318870" y="2672395"/>
            <a:ext cx="554907" cy="34672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Arrow: Right 9">
            <a:extLst>
              <a:ext uri="{FF2B5EF4-FFF2-40B4-BE49-F238E27FC236}">
                <a16:creationId xmlns:a16="http://schemas.microsoft.com/office/drawing/2014/main" id="{A1E5DDCA-2D79-4025-B8D8-F9E17A5D5F3F}"/>
              </a:ext>
            </a:extLst>
          </p:cNvPr>
          <p:cNvSpPr/>
          <p:nvPr/>
        </p:nvSpPr>
        <p:spPr>
          <a:xfrm>
            <a:off x="4318870" y="4085304"/>
            <a:ext cx="554907" cy="34672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TextBox 11">
            <a:extLst>
              <a:ext uri="{FF2B5EF4-FFF2-40B4-BE49-F238E27FC236}">
                <a16:creationId xmlns:a16="http://schemas.microsoft.com/office/drawing/2014/main" id="{5180BC93-FE3E-43F2-BE71-F39770511756}"/>
              </a:ext>
            </a:extLst>
          </p:cNvPr>
          <p:cNvSpPr txBox="1"/>
          <p:nvPr/>
        </p:nvSpPr>
        <p:spPr>
          <a:xfrm>
            <a:off x="456382" y="5267165"/>
            <a:ext cx="8687618" cy="646331"/>
          </a:xfrm>
          <a:prstGeom prst="rect">
            <a:avLst/>
          </a:prstGeom>
          <a:noFill/>
        </p:spPr>
        <p:txBody>
          <a:bodyPr wrap="square" rtlCol="0">
            <a:spAutoFit/>
          </a:bodyPr>
          <a:lstStyle/>
          <a:p>
            <a:r>
              <a:rPr lang="en-US" b="1">
                <a:solidFill>
                  <a:srgbClr val="FF0000"/>
                </a:solidFill>
                <a:latin typeface="Verdana" panose="020B0604030504040204" pitchFamily="34" charset="0"/>
                <a:ea typeface="Verdana" panose="020B0604030504040204" pitchFamily="34" charset="0"/>
              </a:rPr>
              <a:t>The biggest disadvantage in current world is that it depends too much on the third party. =&gt; In Blockchain don’t need third party</a:t>
            </a:r>
            <a:endParaRPr lang="vi-VN" b="1">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99832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709042-702D-4AC3-8E12-835CBDAC35EF}"/>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B4667DA-03E3-4CDC-A932-6BF521DE8625}"/>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7BE5E65-1C09-461B-A183-90218ED558C4}"/>
              </a:ext>
            </a:extLst>
          </p:cNvPr>
          <p:cNvSpPr>
            <a:spLocks noGrp="1"/>
          </p:cNvSpPr>
          <p:nvPr>
            <p:ph type="sldNum" sz="quarter" idx="12"/>
          </p:nvPr>
        </p:nvSpPr>
        <p:spPr/>
        <p:txBody>
          <a:bodyPr/>
          <a:lstStyle/>
          <a:p>
            <a:fld id="{06FEDF93-2BFD-41CA-ABC7-B039102F3792}" type="slidenum">
              <a:rPr lang="en-US" smtClean="0"/>
              <a:t>72</a:t>
            </a:fld>
            <a:endParaRPr lang="en-US" dirty="0"/>
          </a:p>
        </p:txBody>
      </p:sp>
      <p:sp>
        <p:nvSpPr>
          <p:cNvPr id="6" name="Text Placeholder 5">
            <a:extLst>
              <a:ext uri="{FF2B5EF4-FFF2-40B4-BE49-F238E27FC236}">
                <a16:creationId xmlns:a16="http://schemas.microsoft.com/office/drawing/2014/main" id="{A309FF16-AD10-4583-9D70-4EA0A98EF487}"/>
              </a:ext>
            </a:extLst>
          </p:cNvPr>
          <p:cNvSpPr>
            <a:spLocks noGrp="1"/>
          </p:cNvSpPr>
          <p:nvPr>
            <p:ph type="body" sz="quarter" idx="14"/>
          </p:nvPr>
        </p:nvSpPr>
        <p:spPr/>
        <p:txBody>
          <a:bodyPr/>
          <a:lstStyle/>
          <a:p>
            <a:r>
              <a:rPr lang="en-US"/>
              <a:t>Crowdfunding process</a:t>
            </a:r>
            <a:endParaRPr lang="vi-VN"/>
          </a:p>
        </p:txBody>
      </p:sp>
      <p:pic>
        <p:nvPicPr>
          <p:cNvPr id="7" name="Picture 6" descr="A screenshot of a cell phone&#10;&#10;Description automatically generated">
            <a:extLst>
              <a:ext uri="{FF2B5EF4-FFF2-40B4-BE49-F238E27FC236}">
                <a16:creationId xmlns:a16="http://schemas.microsoft.com/office/drawing/2014/main" id="{DFC905B9-0F05-4954-AFCC-5DE0ED0A07EE}"/>
              </a:ext>
            </a:extLst>
          </p:cNvPr>
          <p:cNvPicPr/>
          <p:nvPr/>
        </p:nvPicPr>
        <p:blipFill>
          <a:blip r:embed="rId2">
            <a:extLst>
              <a:ext uri="{28A0092B-C50C-407E-A947-70E740481C1C}">
                <a14:useLocalDpi xmlns:a14="http://schemas.microsoft.com/office/drawing/2010/main" val="0"/>
              </a:ext>
            </a:extLst>
          </a:blip>
          <a:stretch>
            <a:fillRect/>
          </a:stretch>
        </p:blipFill>
        <p:spPr>
          <a:xfrm>
            <a:off x="992300" y="933173"/>
            <a:ext cx="7159400" cy="5279694"/>
          </a:xfrm>
          <a:prstGeom prst="rect">
            <a:avLst/>
          </a:prstGeom>
        </p:spPr>
      </p:pic>
    </p:spTree>
    <p:extLst>
      <p:ext uri="{BB962C8B-B14F-4D97-AF65-F5344CB8AC3E}">
        <p14:creationId xmlns:p14="http://schemas.microsoft.com/office/powerpoint/2010/main" val="3369678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8535F-9C7E-4D64-8A94-1849CEBBA151}"/>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19FBABA8-1413-4861-BEA6-0BA3FCF82F5B}"/>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A917F4E1-20F6-4375-BAFC-36D98B146350}"/>
              </a:ext>
            </a:extLst>
          </p:cNvPr>
          <p:cNvSpPr>
            <a:spLocks noGrp="1"/>
          </p:cNvSpPr>
          <p:nvPr>
            <p:ph type="sldNum" sz="quarter" idx="12"/>
          </p:nvPr>
        </p:nvSpPr>
        <p:spPr/>
        <p:txBody>
          <a:bodyPr/>
          <a:lstStyle/>
          <a:p>
            <a:fld id="{06FEDF93-2BFD-41CA-ABC7-B039102F3792}" type="slidenum">
              <a:rPr lang="en-US" smtClean="0"/>
              <a:pPr/>
              <a:t>73</a:t>
            </a:fld>
            <a:endParaRPr lang="en-US" dirty="0"/>
          </a:p>
        </p:txBody>
      </p:sp>
      <p:sp>
        <p:nvSpPr>
          <p:cNvPr id="6" name="Text Placeholder 5">
            <a:extLst>
              <a:ext uri="{FF2B5EF4-FFF2-40B4-BE49-F238E27FC236}">
                <a16:creationId xmlns:a16="http://schemas.microsoft.com/office/drawing/2014/main" id="{B5C03C2B-E1EE-477D-86ED-10120A06364C}"/>
              </a:ext>
            </a:extLst>
          </p:cNvPr>
          <p:cNvSpPr>
            <a:spLocks noGrp="1"/>
          </p:cNvSpPr>
          <p:nvPr>
            <p:ph type="body" sz="quarter" idx="14"/>
          </p:nvPr>
        </p:nvSpPr>
        <p:spPr/>
        <p:txBody>
          <a:bodyPr/>
          <a:lstStyle/>
          <a:p>
            <a:r>
              <a:rPr lang="en-US"/>
              <a:t>Requirement of project</a:t>
            </a:r>
            <a:endParaRPr lang="vi-VN"/>
          </a:p>
        </p:txBody>
      </p:sp>
      <p:pic>
        <p:nvPicPr>
          <p:cNvPr id="9" name="Picture 8">
            <a:extLst>
              <a:ext uri="{FF2B5EF4-FFF2-40B4-BE49-F238E27FC236}">
                <a16:creationId xmlns:a16="http://schemas.microsoft.com/office/drawing/2014/main" id="{C22AD762-C4A3-4E35-816B-817E95D8E54A}"/>
              </a:ext>
            </a:extLst>
          </p:cNvPr>
          <p:cNvPicPr>
            <a:picLocks noChangeAspect="1"/>
          </p:cNvPicPr>
          <p:nvPr/>
        </p:nvPicPr>
        <p:blipFill>
          <a:blip r:embed="rId3"/>
          <a:stretch>
            <a:fillRect/>
          </a:stretch>
        </p:blipFill>
        <p:spPr>
          <a:xfrm>
            <a:off x="0" y="1005754"/>
            <a:ext cx="9144000" cy="4524208"/>
          </a:xfrm>
          <a:prstGeom prst="rect">
            <a:avLst/>
          </a:prstGeom>
        </p:spPr>
      </p:pic>
      <p:sp>
        <p:nvSpPr>
          <p:cNvPr id="10" name="TextBox 9">
            <a:extLst>
              <a:ext uri="{FF2B5EF4-FFF2-40B4-BE49-F238E27FC236}">
                <a16:creationId xmlns:a16="http://schemas.microsoft.com/office/drawing/2014/main" id="{EE9A9784-4FC1-4FB8-AE3A-4AA687BDA35F}"/>
              </a:ext>
            </a:extLst>
          </p:cNvPr>
          <p:cNvSpPr txBox="1"/>
          <p:nvPr/>
        </p:nvSpPr>
        <p:spPr>
          <a:xfrm>
            <a:off x="144463" y="5734967"/>
            <a:ext cx="5310406" cy="369332"/>
          </a:xfrm>
          <a:prstGeom prst="rect">
            <a:avLst/>
          </a:prstGeom>
          <a:noFill/>
        </p:spPr>
        <p:txBody>
          <a:bodyPr wrap="square" rtlCol="0">
            <a:spAutoFit/>
          </a:bodyPr>
          <a:lstStyle/>
          <a:p>
            <a:r>
              <a:rPr lang="en-US">
                <a:latin typeface="Verdana" panose="020B0604030504040204" pitchFamily="34" charset="0"/>
                <a:ea typeface="Verdana" panose="020B0604030504040204" pitchFamily="34" charset="0"/>
              </a:rPr>
              <a:t>=&gt; I choose opt #2 to implement</a:t>
            </a:r>
            <a:endParaRPr lang="vi-V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428536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6F541-2E49-4954-B279-052A7A369309}"/>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53CA5A4-2866-464C-AB87-2963AFC2D9A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93824BF9-B3FA-4723-9179-C1F93FC224EE}"/>
              </a:ext>
            </a:extLst>
          </p:cNvPr>
          <p:cNvSpPr>
            <a:spLocks noGrp="1"/>
          </p:cNvSpPr>
          <p:nvPr>
            <p:ph type="sldNum" sz="quarter" idx="12"/>
          </p:nvPr>
        </p:nvSpPr>
        <p:spPr/>
        <p:txBody>
          <a:bodyPr/>
          <a:lstStyle/>
          <a:p>
            <a:fld id="{06FEDF93-2BFD-41CA-ABC7-B039102F3792}" type="slidenum">
              <a:rPr lang="en-US" smtClean="0"/>
              <a:pPr/>
              <a:t>74</a:t>
            </a:fld>
            <a:endParaRPr lang="en-US" dirty="0"/>
          </a:p>
        </p:txBody>
      </p:sp>
      <p:sp>
        <p:nvSpPr>
          <p:cNvPr id="5" name="Content Placeholder 4">
            <a:extLst>
              <a:ext uri="{FF2B5EF4-FFF2-40B4-BE49-F238E27FC236}">
                <a16:creationId xmlns:a16="http://schemas.microsoft.com/office/drawing/2014/main" id="{DD7A4C57-A371-4AC5-82D0-21F975890E62}"/>
              </a:ext>
            </a:extLst>
          </p:cNvPr>
          <p:cNvSpPr>
            <a:spLocks noGrp="1"/>
          </p:cNvSpPr>
          <p:nvPr>
            <p:ph sz="quarter" idx="13"/>
          </p:nvPr>
        </p:nvSpPr>
        <p:spPr/>
        <p:txBody>
          <a:bodyPr>
            <a:normAutofit/>
          </a:bodyPr>
          <a:lstStyle/>
          <a:p>
            <a:r>
              <a:rPr lang="en-US" b="1"/>
              <a:t>weifund.io:</a:t>
            </a:r>
          </a:p>
          <a:p>
            <a:pPr lvl="1"/>
            <a:r>
              <a:rPr lang="en-US"/>
              <a:t>Wallet: user can use a wallet in Metamask or Jaxx</a:t>
            </a:r>
            <a:endParaRPr lang="vi-VN"/>
          </a:p>
          <a:p>
            <a:pPr lvl="1"/>
            <a:r>
              <a:rPr lang="en-US"/>
              <a:t>Support currency: ETH</a:t>
            </a:r>
          </a:p>
          <a:p>
            <a:pPr lvl="1"/>
            <a:r>
              <a:rPr lang="en-US"/>
              <a:t>Method to fund a campaign: Setup a wallet, then send ETH to lightweight wallet (in WeiFund). Funds are typically stored in the campaign smart contracts until the campaign ends. When goal is reached, send ETH to fundraiser.</a:t>
            </a:r>
            <a:endParaRPr lang="vi-VN"/>
          </a:p>
          <a:p>
            <a:pPr lvl="1"/>
            <a:r>
              <a:rPr lang="en-US"/>
              <a:t>Claim a refund: not automate, investors have to click "Claim Refund Owed" in the page of campaign that has failed.</a:t>
            </a:r>
            <a:endParaRPr lang="vi-VN"/>
          </a:p>
          <a:p>
            <a:pPr lvl="1"/>
            <a:r>
              <a:rPr lang="en-US"/>
              <a:t>Create a campaign: is a manual process that the WeiFund team performs for our clients.</a:t>
            </a:r>
            <a:endParaRPr lang="vi-VN"/>
          </a:p>
        </p:txBody>
      </p:sp>
      <p:sp>
        <p:nvSpPr>
          <p:cNvPr id="6" name="Text Placeholder 5">
            <a:extLst>
              <a:ext uri="{FF2B5EF4-FFF2-40B4-BE49-F238E27FC236}">
                <a16:creationId xmlns:a16="http://schemas.microsoft.com/office/drawing/2014/main" id="{EADF858E-EFF0-48DC-AC93-DB45F36A95BA}"/>
              </a:ext>
            </a:extLst>
          </p:cNvPr>
          <p:cNvSpPr>
            <a:spLocks noGrp="1"/>
          </p:cNvSpPr>
          <p:nvPr>
            <p:ph type="body" sz="quarter" idx="14"/>
          </p:nvPr>
        </p:nvSpPr>
        <p:spPr/>
        <p:txBody>
          <a:bodyPr/>
          <a:lstStyle/>
          <a:p>
            <a:r>
              <a:rPr lang="en-US"/>
              <a:t>Some current platforms</a:t>
            </a:r>
            <a:endParaRPr lang="vi-VN"/>
          </a:p>
        </p:txBody>
      </p:sp>
    </p:spTree>
    <p:extLst>
      <p:ext uri="{BB962C8B-B14F-4D97-AF65-F5344CB8AC3E}">
        <p14:creationId xmlns:p14="http://schemas.microsoft.com/office/powerpoint/2010/main" val="613640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6F541-2E49-4954-B279-052A7A369309}"/>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53CA5A4-2866-464C-AB87-2963AFC2D9A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93824BF9-B3FA-4723-9179-C1F93FC224EE}"/>
              </a:ext>
            </a:extLst>
          </p:cNvPr>
          <p:cNvSpPr>
            <a:spLocks noGrp="1"/>
          </p:cNvSpPr>
          <p:nvPr>
            <p:ph type="sldNum" sz="quarter" idx="12"/>
          </p:nvPr>
        </p:nvSpPr>
        <p:spPr/>
        <p:txBody>
          <a:bodyPr/>
          <a:lstStyle/>
          <a:p>
            <a:fld id="{06FEDF93-2BFD-41CA-ABC7-B039102F3792}" type="slidenum">
              <a:rPr lang="en-US" smtClean="0"/>
              <a:pPr/>
              <a:t>75</a:t>
            </a:fld>
            <a:endParaRPr lang="en-US" dirty="0"/>
          </a:p>
        </p:txBody>
      </p:sp>
      <p:sp>
        <p:nvSpPr>
          <p:cNvPr id="5" name="Content Placeholder 4">
            <a:extLst>
              <a:ext uri="{FF2B5EF4-FFF2-40B4-BE49-F238E27FC236}">
                <a16:creationId xmlns:a16="http://schemas.microsoft.com/office/drawing/2014/main" id="{DD7A4C57-A371-4AC5-82D0-21F975890E62}"/>
              </a:ext>
            </a:extLst>
          </p:cNvPr>
          <p:cNvSpPr>
            <a:spLocks noGrp="1"/>
          </p:cNvSpPr>
          <p:nvPr>
            <p:ph sz="quarter" idx="13"/>
          </p:nvPr>
        </p:nvSpPr>
        <p:spPr/>
        <p:txBody>
          <a:bodyPr>
            <a:normAutofit lnSpcReduction="10000"/>
          </a:bodyPr>
          <a:lstStyle/>
          <a:p>
            <a:r>
              <a:rPr lang="en-US" b="1"/>
              <a:t>youtoken.io:</a:t>
            </a:r>
          </a:p>
          <a:p>
            <a:pPr lvl="1"/>
            <a:r>
              <a:rPr lang="en-US"/>
              <a:t>The total value of the YouToken platform is expressed in YTN token. YTN token could be purchased/sold/traded on external exchanges.</a:t>
            </a:r>
          </a:p>
          <a:p>
            <a:pPr lvl="1"/>
            <a:r>
              <a:rPr lang="en-US"/>
              <a:t>In addition to the tokens of the entire platform (YTN token), investors can obtain an entrepreneur’s creator tokens (YTN_creatorname). </a:t>
            </a:r>
          </a:p>
          <a:p>
            <a:pPr lvl="1"/>
            <a:r>
              <a:rPr lang="en-US"/>
              <a:t>It is not just a “MicroICO” platform. YouToken supports entrepreneurs during 100% of their “business life”</a:t>
            </a:r>
          </a:p>
          <a:p>
            <a:pPr lvl="1"/>
            <a:r>
              <a:rPr lang="en-US"/>
              <a:t>Fund will be received through many stages of project, not directly to the entrepreneur, it is stored in "Vault".</a:t>
            </a:r>
          </a:p>
          <a:p>
            <a:pPr lvl="1"/>
            <a:r>
              <a:rPr lang="en-US"/>
              <a:t>If creators want to receive fund for next stages, they made a request for investors to vote</a:t>
            </a:r>
            <a:endParaRPr lang="vi-VN"/>
          </a:p>
        </p:txBody>
      </p:sp>
      <p:sp>
        <p:nvSpPr>
          <p:cNvPr id="6" name="Text Placeholder 5">
            <a:extLst>
              <a:ext uri="{FF2B5EF4-FFF2-40B4-BE49-F238E27FC236}">
                <a16:creationId xmlns:a16="http://schemas.microsoft.com/office/drawing/2014/main" id="{EADF858E-EFF0-48DC-AC93-DB45F36A95BA}"/>
              </a:ext>
            </a:extLst>
          </p:cNvPr>
          <p:cNvSpPr>
            <a:spLocks noGrp="1"/>
          </p:cNvSpPr>
          <p:nvPr>
            <p:ph type="body" sz="quarter" idx="14"/>
          </p:nvPr>
        </p:nvSpPr>
        <p:spPr/>
        <p:txBody>
          <a:bodyPr/>
          <a:lstStyle/>
          <a:p>
            <a:r>
              <a:rPr lang="en-US"/>
              <a:t>Some current platforms (cont.)</a:t>
            </a:r>
            <a:endParaRPr lang="vi-VN"/>
          </a:p>
        </p:txBody>
      </p:sp>
    </p:spTree>
    <p:extLst>
      <p:ext uri="{BB962C8B-B14F-4D97-AF65-F5344CB8AC3E}">
        <p14:creationId xmlns:p14="http://schemas.microsoft.com/office/powerpoint/2010/main" val="1427763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6F541-2E49-4954-B279-052A7A369309}"/>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53CA5A4-2866-464C-AB87-2963AFC2D9AD}"/>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93824BF9-B3FA-4723-9179-C1F93FC224EE}"/>
              </a:ext>
            </a:extLst>
          </p:cNvPr>
          <p:cNvSpPr>
            <a:spLocks noGrp="1"/>
          </p:cNvSpPr>
          <p:nvPr>
            <p:ph type="sldNum" sz="quarter" idx="12"/>
          </p:nvPr>
        </p:nvSpPr>
        <p:spPr/>
        <p:txBody>
          <a:bodyPr/>
          <a:lstStyle/>
          <a:p>
            <a:fld id="{06FEDF93-2BFD-41CA-ABC7-B039102F3792}" type="slidenum">
              <a:rPr lang="en-US" smtClean="0"/>
              <a:pPr/>
              <a:t>76</a:t>
            </a:fld>
            <a:endParaRPr lang="en-US" dirty="0"/>
          </a:p>
        </p:txBody>
      </p:sp>
      <p:sp>
        <p:nvSpPr>
          <p:cNvPr id="5" name="Content Placeholder 4">
            <a:extLst>
              <a:ext uri="{FF2B5EF4-FFF2-40B4-BE49-F238E27FC236}">
                <a16:creationId xmlns:a16="http://schemas.microsoft.com/office/drawing/2014/main" id="{DD7A4C57-A371-4AC5-82D0-21F975890E62}"/>
              </a:ext>
            </a:extLst>
          </p:cNvPr>
          <p:cNvSpPr>
            <a:spLocks noGrp="1"/>
          </p:cNvSpPr>
          <p:nvPr>
            <p:ph sz="quarter" idx="13"/>
          </p:nvPr>
        </p:nvSpPr>
        <p:spPr/>
        <p:txBody>
          <a:bodyPr>
            <a:normAutofit/>
          </a:bodyPr>
          <a:lstStyle/>
          <a:p>
            <a:r>
              <a:rPr lang="en-US" b="1"/>
              <a:t>pledgecamp.com:</a:t>
            </a:r>
          </a:p>
          <a:p>
            <a:pPr lvl="1"/>
            <a:r>
              <a:rPr lang="en-US"/>
              <a:t>To list a campaign, a creator must place a deposit on the blockchain with a native cryptocurrency called Pledge Coin (PLG).</a:t>
            </a:r>
          </a:p>
          <a:p>
            <a:pPr lvl="1"/>
            <a:r>
              <a:rPr lang="en-US"/>
              <a:t>Once a campaign is successfully funded, the Backer Insurance amount is automatically held in a smart  contract encoded with the agreed-upon milestones and voting days.</a:t>
            </a:r>
          </a:p>
          <a:p>
            <a:pPr lvl="1"/>
            <a:r>
              <a:rPr lang="en-US"/>
              <a:t>Backer Insurance holds creators accountable to their promises and motivates them to be prepared and realistic while setting expectations.</a:t>
            </a:r>
          </a:p>
          <a:p>
            <a:pPr lvl="1"/>
            <a:endParaRPr lang="en-US"/>
          </a:p>
          <a:p>
            <a:pPr lvl="1"/>
            <a:endParaRPr lang="en-US"/>
          </a:p>
        </p:txBody>
      </p:sp>
      <p:sp>
        <p:nvSpPr>
          <p:cNvPr id="6" name="Text Placeholder 5">
            <a:extLst>
              <a:ext uri="{FF2B5EF4-FFF2-40B4-BE49-F238E27FC236}">
                <a16:creationId xmlns:a16="http://schemas.microsoft.com/office/drawing/2014/main" id="{EADF858E-EFF0-48DC-AC93-DB45F36A95BA}"/>
              </a:ext>
            </a:extLst>
          </p:cNvPr>
          <p:cNvSpPr>
            <a:spLocks noGrp="1"/>
          </p:cNvSpPr>
          <p:nvPr>
            <p:ph type="body" sz="quarter" idx="14"/>
          </p:nvPr>
        </p:nvSpPr>
        <p:spPr/>
        <p:txBody>
          <a:bodyPr/>
          <a:lstStyle/>
          <a:p>
            <a:r>
              <a:rPr lang="en-US"/>
              <a:t>Some current platforms (cont.)</a:t>
            </a:r>
            <a:endParaRPr lang="vi-VN"/>
          </a:p>
        </p:txBody>
      </p:sp>
    </p:spTree>
    <p:extLst>
      <p:ext uri="{BB962C8B-B14F-4D97-AF65-F5344CB8AC3E}">
        <p14:creationId xmlns:p14="http://schemas.microsoft.com/office/powerpoint/2010/main" val="29528328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0B47A-6E2E-477F-9E31-3EE17D8E34D9}"/>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F30CA46C-734D-4216-B248-52297C60CDE2}"/>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B1EE0323-BECB-45D6-B333-45B9004C329E}"/>
              </a:ext>
            </a:extLst>
          </p:cNvPr>
          <p:cNvSpPr>
            <a:spLocks noGrp="1"/>
          </p:cNvSpPr>
          <p:nvPr>
            <p:ph type="sldNum" sz="quarter" idx="12"/>
          </p:nvPr>
        </p:nvSpPr>
        <p:spPr/>
        <p:txBody>
          <a:bodyPr/>
          <a:lstStyle/>
          <a:p>
            <a:fld id="{06FEDF93-2BFD-41CA-ABC7-B039102F3792}" type="slidenum">
              <a:rPr lang="en-US" smtClean="0"/>
              <a:pPr/>
              <a:t>77</a:t>
            </a:fld>
            <a:endParaRPr lang="en-US" dirty="0"/>
          </a:p>
        </p:txBody>
      </p:sp>
      <p:sp>
        <p:nvSpPr>
          <p:cNvPr id="6" name="Text Placeholder 5">
            <a:extLst>
              <a:ext uri="{FF2B5EF4-FFF2-40B4-BE49-F238E27FC236}">
                <a16:creationId xmlns:a16="http://schemas.microsoft.com/office/drawing/2014/main" id="{75F31239-DC00-45C0-B4F9-82EA33D014CA}"/>
              </a:ext>
            </a:extLst>
          </p:cNvPr>
          <p:cNvSpPr>
            <a:spLocks noGrp="1"/>
          </p:cNvSpPr>
          <p:nvPr>
            <p:ph type="body" sz="quarter" idx="14"/>
          </p:nvPr>
        </p:nvSpPr>
        <p:spPr/>
        <p:txBody>
          <a:bodyPr/>
          <a:lstStyle/>
          <a:p>
            <a:r>
              <a:rPr lang="en-US"/>
              <a:t>Use case diagram</a:t>
            </a:r>
            <a:endParaRPr lang="vi-VN"/>
          </a:p>
        </p:txBody>
      </p:sp>
      <p:pic>
        <p:nvPicPr>
          <p:cNvPr id="5" name="Picture 4">
            <a:extLst>
              <a:ext uri="{FF2B5EF4-FFF2-40B4-BE49-F238E27FC236}">
                <a16:creationId xmlns:a16="http://schemas.microsoft.com/office/drawing/2014/main" id="{0B05EEE5-5119-4E94-9193-D17F46893D0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42335" y="708798"/>
            <a:ext cx="8517959" cy="6012677"/>
          </a:xfrm>
          <a:prstGeom prst="rect">
            <a:avLst/>
          </a:prstGeom>
        </p:spPr>
      </p:pic>
    </p:spTree>
    <p:extLst>
      <p:ext uri="{BB962C8B-B14F-4D97-AF65-F5344CB8AC3E}">
        <p14:creationId xmlns:p14="http://schemas.microsoft.com/office/powerpoint/2010/main" val="22922712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BA7F2-B0EB-40F4-8150-F9A664FB7C4B}"/>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A655DDE6-1B39-4D61-8F58-0311C7058ED7}"/>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BA82E4C9-6ABD-4A96-ADC0-646D0CECAA6E}"/>
              </a:ext>
            </a:extLst>
          </p:cNvPr>
          <p:cNvSpPr>
            <a:spLocks noGrp="1"/>
          </p:cNvSpPr>
          <p:nvPr>
            <p:ph type="sldNum" sz="quarter" idx="12"/>
          </p:nvPr>
        </p:nvSpPr>
        <p:spPr/>
        <p:txBody>
          <a:bodyPr/>
          <a:lstStyle/>
          <a:p>
            <a:fld id="{06FEDF93-2BFD-41CA-ABC7-B039102F3792}" type="slidenum">
              <a:rPr lang="en-US" smtClean="0"/>
              <a:pPr/>
              <a:t>78</a:t>
            </a:fld>
            <a:endParaRPr lang="en-US" dirty="0"/>
          </a:p>
        </p:txBody>
      </p:sp>
      <p:sp>
        <p:nvSpPr>
          <p:cNvPr id="6" name="Text Placeholder 5">
            <a:extLst>
              <a:ext uri="{FF2B5EF4-FFF2-40B4-BE49-F238E27FC236}">
                <a16:creationId xmlns:a16="http://schemas.microsoft.com/office/drawing/2014/main" id="{F4F51A4E-B6F9-45EB-809C-61A073BD8485}"/>
              </a:ext>
            </a:extLst>
          </p:cNvPr>
          <p:cNvSpPr>
            <a:spLocks noGrp="1"/>
          </p:cNvSpPr>
          <p:nvPr>
            <p:ph type="body" sz="quarter" idx="14"/>
          </p:nvPr>
        </p:nvSpPr>
        <p:spPr/>
        <p:txBody>
          <a:bodyPr/>
          <a:lstStyle/>
          <a:p>
            <a:r>
              <a:rPr lang="vi-VN"/>
              <a:t>The system</a:t>
            </a:r>
            <a:r>
              <a:rPr lang="en-US"/>
              <a:t> architecture</a:t>
            </a:r>
            <a:r>
              <a:rPr lang="vi-VN"/>
              <a:t> design (suggest)</a:t>
            </a:r>
          </a:p>
        </p:txBody>
      </p:sp>
      <p:pic>
        <p:nvPicPr>
          <p:cNvPr id="11" name="Picture 10" descr="A close up of text on a white background&#10;&#10;Description automatically generated">
            <a:extLst>
              <a:ext uri="{FF2B5EF4-FFF2-40B4-BE49-F238E27FC236}">
                <a16:creationId xmlns:a16="http://schemas.microsoft.com/office/drawing/2014/main" id="{12150F40-5E41-4DFC-B7EA-2059F5BF3BFC}"/>
              </a:ext>
            </a:extLst>
          </p:cNvPr>
          <p:cNvPicPr>
            <a:picLocks noChangeAspect="1"/>
          </p:cNvPicPr>
          <p:nvPr/>
        </p:nvPicPr>
        <p:blipFill rotWithShape="1">
          <a:blip r:embed="rId2">
            <a:extLst>
              <a:ext uri="{28A0092B-C50C-407E-A947-70E740481C1C}">
                <a14:useLocalDpi xmlns:a14="http://schemas.microsoft.com/office/drawing/2010/main" val="0"/>
              </a:ext>
            </a:extLst>
          </a:blip>
          <a:srcRect l="3793" r="4310" b="12874"/>
          <a:stretch/>
        </p:blipFill>
        <p:spPr>
          <a:xfrm>
            <a:off x="476906" y="646883"/>
            <a:ext cx="7825531" cy="5564495"/>
          </a:xfrm>
          <a:prstGeom prst="rect">
            <a:avLst/>
          </a:prstGeom>
        </p:spPr>
      </p:pic>
    </p:spTree>
    <p:extLst>
      <p:ext uri="{BB962C8B-B14F-4D97-AF65-F5344CB8AC3E}">
        <p14:creationId xmlns:p14="http://schemas.microsoft.com/office/powerpoint/2010/main" val="662963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917BE-B3B9-4886-959C-DBF9E943E5D0}"/>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BF67797-EDB3-4A5A-857C-98B9B09A9B16}"/>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B41155A-4CD0-4726-9E22-749D0892D58B}"/>
              </a:ext>
            </a:extLst>
          </p:cNvPr>
          <p:cNvSpPr>
            <a:spLocks noGrp="1"/>
          </p:cNvSpPr>
          <p:nvPr>
            <p:ph type="sldNum" sz="quarter" idx="12"/>
          </p:nvPr>
        </p:nvSpPr>
        <p:spPr/>
        <p:txBody>
          <a:bodyPr/>
          <a:lstStyle/>
          <a:p>
            <a:fld id="{06FEDF93-2BFD-41CA-ABC7-B039102F3792}" type="slidenum">
              <a:rPr lang="en-US" smtClean="0"/>
              <a:pPr/>
              <a:t>79</a:t>
            </a:fld>
            <a:endParaRPr lang="en-US" dirty="0"/>
          </a:p>
        </p:txBody>
      </p:sp>
      <p:sp>
        <p:nvSpPr>
          <p:cNvPr id="5" name="Content Placeholder 4">
            <a:extLst>
              <a:ext uri="{FF2B5EF4-FFF2-40B4-BE49-F238E27FC236}">
                <a16:creationId xmlns:a16="http://schemas.microsoft.com/office/drawing/2014/main" id="{A84FA9F4-AA44-4CAB-9C6F-133DF553B34D}"/>
              </a:ext>
            </a:extLst>
          </p:cNvPr>
          <p:cNvSpPr>
            <a:spLocks noGrp="1"/>
          </p:cNvSpPr>
          <p:nvPr>
            <p:ph sz="quarter" idx="13"/>
          </p:nvPr>
        </p:nvSpPr>
        <p:spPr/>
        <p:txBody>
          <a:bodyPr/>
          <a:lstStyle/>
          <a:p>
            <a:r>
              <a:rPr lang="en-US"/>
              <a:t>In order to invest for campaigns, investors must deposit ETH to get tokens.</a:t>
            </a:r>
            <a:endParaRPr lang="vi-VN"/>
          </a:p>
          <a:p>
            <a:r>
              <a:rPr lang="en-US"/>
              <a:t>The fundraiser will create a campaign.</a:t>
            </a:r>
          </a:p>
          <a:p>
            <a:r>
              <a:rPr lang="en-US"/>
              <a:t>Investors will invest token to campaign.</a:t>
            </a:r>
            <a:endParaRPr lang="vi-VN"/>
          </a:p>
        </p:txBody>
      </p:sp>
      <p:sp>
        <p:nvSpPr>
          <p:cNvPr id="6" name="Text Placeholder 5">
            <a:extLst>
              <a:ext uri="{FF2B5EF4-FFF2-40B4-BE49-F238E27FC236}">
                <a16:creationId xmlns:a16="http://schemas.microsoft.com/office/drawing/2014/main" id="{EC750BDC-A486-4B11-8C41-FA751275CF73}"/>
              </a:ext>
            </a:extLst>
          </p:cNvPr>
          <p:cNvSpPr>
            <a:spLocks noGrp="1"/>
          </p:cNvSpPr>
          <p:nvPr>
            <p:ph type="body" sz="quarter" idx="14"/>
          </p:nvPr>
        </p:nvSpPr>
        <p:spPr/>
        <p:txBody>
          <a:bodyPr/>
          <a:lstStyle/>
          <a:p>
            <a:r>
              <a:rPr lang="en-US"/>
              <a:t>Method to fund</a:t>
            </a:r>
            <a:endParaRPr lang="vi-VN"/>
          </a:p>
        </p:txBody>
      </p:sp>
    </p:spTree>
    <p:extLst>
      <p:ext uri="{BB962C8B-B14F-4D97-AF65-F5344CB8AC3E}">
        <p14:creationId xmlns:p14="http://schemas.microsoft.com/office/powerpoint/2010/main" val="229627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8</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a:xfrm>
            <a:off x="144463" y="791570"/>
            <a:ext cx="8858250" cy="646885"/>
          </a:xfrm>
        </p:spPr>
        <p:txBody>
          <a:bodyPr/>
          <a:lstStyle/>
          <a:p>
            <a:r>
              <a:rPr lang="en-US"/>
              <a:t>This is mechanism share identity in verify process</a:t>
            </a:r>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Share identity mechanism</a:t>
            </a:r>
            <a:endParaRPr lang="vi-VN"/>
          </a:p>
        </p:txBody>
      </p:sp>
      <p:pic>
        <p:nvPicPr>
          <p:cNvPr id="8" name="Picture 7">
            <a:extLst>
              <a:ext uri="{FF2B5EF4-FFF2-40B4-BE49-F238E27FC236}">
                <a16:creationId xmlns:a16="http://schemas.microsoft.com/office/drawing/2014/main" id="{DB3514DA-D546-4F55-A6BD-F118E637862D}"/>
              </a:ext>
            </a:extLst>
          </p:cNvPr>
          <p:cNvPicPr>
            <a:picLocks noChangeAspect="1"/>
          </p:cNvPicPr>
          <p:nvPr/>
        </p:nvPicPr>
        <p:blipFill>
          <a:blip r:embed="rId3"/>
          <a:stretch>
            <a:fillRect/>
          </a:stretch>
        </p:blipFill>
        <p:spPr>
          <a:xfrm>
            <a:off x="144463" y="1641413"/>
            <a:ext cx="8907101" cy="3923366"/>
          </a:xfrm>
          <a:prstGeom prst="rect">
            <a:avLst/>
          </a:prstGeom>
        </p:spPr>
      </p:pic>
    </p:spTree>
    <p:extLst>
      <p:ext uri="{BB962C8B-B14F-4D97-AF65-F5344CB8AC3E}">
        <p14:creationId xmlns:p14="http://schemas.microsoft.com/office/powerpoint/2010/main" val="1255524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917BE-B3B9-4886-959C-DBF9E943E5D0}"/>
              </a:ext>
            </a:extLst>
          </p:cNvPr>
          <p:cNvSpPr>
            <a:spLocks noGrp="1"/>
          </p:cNvSpPr>
          <p:nvPr>
            <p:ph type="dt" sz="half" idx="10"/>
          </p:nvPr>
        </p:nvSpPr>
        <p:spPr/>
        <p:txBody>
          <a:bodyPr/>
          <a:lstStyle/>
          <a:p>
            <a:r>
              <a:rPr lang="vi-VN"/>
              <a:t>April 04</a:t>
            </a:r>
            <a:endParaRPr lang="en-US" dirty="0"/>
          </a:p>
        </p:txBody>
      </p:sp>
      <p:sp>
        <p:nvSpPr>
          <p:cNvPr id="3" name="Footer Placeholder 2">
            <a:extLst>
              <a:ext uri="{FF2B5EF4-FFF2-40B4-BE49-F238E27FC236}">
                <a16:creationId xmlns:a16="http://schemas.microsoft.com/office/drawing/2014/main" id="{3BF67797-EDB3-4A5A-857C-98B9B09A9B16}"/>
              </a:ext>
            </a:extLst>
          </p:cNvPr>
          <p:cNvSpPr>
            <a:spLocks noGrp="1"/>
          </p:cNvSpPr>
          <p:nvPr>
            <p:ph type="ftr" sz="quarter" idx="11"/>
          </p:nvPr>
        </p:nvSpPr>
        <p:spPr/>
        <p:txBody>
          <a:bodyPr/>
          <a:lstStyle/>
          <a:p>
            <a:r>
              <a:rPr lang="en-US"/>
              <a:t>Le Hoang Tuan</a:t>
            </a:r>
            <a:endParaRPr lang="en-US" dirty="0"/>
          </a:p>
        </p:txBody>
      </p:sp>
      <p:sp>
        <p:nvSpPr>
          <p:cNvPr id="4" name="Slide Number Placeholder 3">
            <a:extLst>
              <a:ext uri="{FF2B5EF4-FFF2-40B4-BE49-F238E27FC236}">
                <a16:creationId xmlns:a16="http://schemas.microsoft.com/office/drawing/2014/main" id="{4B41155A-4CD0-4726-9E22-749D0892D58B}"/>
              </a:ext>
            </a:extLst>
          </p:cNvPr>
          <p:cNvSpPr>
            <a:spLocks noGrp="1"/>
          </p:cNvSpPr>
          <p:nvPr>
            <p:ph type="sldNum" sz="quarter" idx="12"/>
          </p:nvPr>
        </p:nvSpPr>
        <p:spPr/>
        <p:txBody>
          <a:bodyPr/>
          <a:lstStyle/>
          <a:p>
            <a:fld id="{06FEDF93-2BFD-41CA-ABC7-B039102F3792}" type="slidenum">
              <a:rPr lang="en-US" smtClean="0"/>
              <a:pPr/>
              <a:t>80</a:t>
            </a:fld>
            <a:endParaRPr lang="en-US" dirty="0"/>
          </a:p>
        </p:txBody>
      </p:sp>
      <p:sp>
        <p:nvSpPr>
          <p:cNvPr id="5" name="Content Placeholder 4">
            <a:extLst>
              <a:ext uri="{FF2B5EF4-FFF2-40B4-BE49-F238E27FC236}">
                <a16:creationId xmlns:a16="http://schemas.microsoft.com/office/drawing/2014/main" id="{A84FA9F4-AA44-4CAB-9C6F-133DF553B34D}"/>
              </a:ext>
            </a:extLst>
          </p:cNvPr>
          <p:cNvSpPr>
            <a:spLocks noGrp="1"/>
          </p:cNvSpPr>
          <p:nvPr>
            <p:ph sz="quarter" idx="13"/>
          </p:nvPr>
        </p:nvSpPr>
        <p:spPr/>
        <p:txBody>
          <a:bodyPr/>
          <a:lstStyle/>
          <a:p>
            <a:r>
              <a:rPr lang="en-US"/>
              <a:t>When the fundraising time is over, if the goal is reached, the entire fundraising amount will be transferred to the investor in the form of “tokens".</a:t>
            </a:r>
          </a:p>
          <a:p>
            <a:r>
              <a:rPr lang="en-US"/>
              <a:t>Fundraisers can withdraw “token" to ETH.</a:t>
            </a:r>
            <a:endParaRPr lang="vi-VN"/>
          </a:p>
        </p:txBody>
      </p:sp>
      <p:sp>
        <p:nvSpPr>
          <p:cNvPr id="6" name="Text Placeholder 5">
            <a:extLst>
              <a:ext uri="{FF2B5EF4-FFF2-40B4-BE49-F238E27FC236}">
                <a16:creationId xmlns:a16="http://schemas.microsoft.com/office/drawing/2014/main" id="{EC750BDC-A486-4B11-8C41-FA751275CF73}"/>
              </a:ext>
            </a:extLst>
          </p:cNvPr>
          <p:cNvSpPr>
            <a:spLocks noGrp="1"/>
          </p:cNvSpPr>
          <p:nvPr>
            <p:ph type="body" sz="quarter" idx="14"/>
          </p:nvPr>
        </p:nvSpPr>
        <p:spPr/>
        <p:txBody>
          <a:bodyPr/>
          <a:lstStyle/>
          <a:p>
            <a:r>
              <a:rPr lang="en-US"/>
              <a:t>Method to withdraw fund</a:t>
            </a:r>
            <a:endParaRPr lang="vi-VN"/>
          </a:p>
        </p:txBody>
      </p:sp>
    </p:spTree>
    <p:extLst>
      <p:ext uri="{BB962C8B-B14F-4D97-AF65-F5344CB8AC3E}">
        <p14:creationId xmlns:p14="http://schemas.microsoft.com/office/powerpoint/2010/main" val="213503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1188C-191A-42D0-871D-0097BD8B4B7A}"/>
              </a:ext>
            </a:extLst>
          </p:cNvPr>
          <p:cNvSpPr>
            <a:spLocks noGrp="1"/>
          </p:cNvSpPr>
          <p:nvPr>
            <p:ph type="dt" sz="half" idx="10"/>
          </p:nvPr>
        </p:nvSpPr>
        <p:spPr/>
        <p:txBody>
          <a:bodyPr/>
          <a:lstStyle/>
          <a:p>
            <a:r>
              <a:rPr lang="vi-VN"/>
              <a:t>Live demo: http://akiz.ga:3000/</a:t>
            </a:r>
            <a:endParaRPr lang="en-US" dirty="0"/>
          </a:p>
        </p:txBody>
      </p:sp>
      <p:sp>
        <p:nvSpPr>
          <p:cNvPr id="3" name="Footer Placeholder 2">
            <a:extLst>
              <a:ext uri="{FF2B5EF4-FFF2-40B4-BE49-F238E27FC236}">
                <a16:creationId xmlns:a16="http://schemas.microsoft.com/office/drawing/2014/main" id="{0C7791A8-447B-4682-87E1-17751492309C}"/>
              </a:ext>
            </a:extLst>
          </p:cNvPr>
          <p:cNvSpPr>
            <a:spLocks noGrp="1"/>
          </p:cNvSpPr>
          <p:nvPr>
            <p:ph type="ftr" sz="quarter" idx="11"/>
          </p:nvPr>
        </p:nvSpPr>
        <p:spPr/>
        <p:txBody>
          <a:bodyPr/>
          <a:lstStyle/>
          <a:p>
            <a:r>
              <a:rPr lang="en-US"/>
              <a:t>Blockchain-based Crowdfunding</a:t>
            </a:r>
            <a:endParaRPr lang="en-US" dirty="0"/>
          </a:p>
        </p:txBody>
      </p:sp>
      <p:sp>
        <p:nvSpPr>
          <p:cNvPr id="4" name="Slide Number Placeholder 3">
            <a:extLst>
              <a:ext uri="{FF2B5EF4-FFF2-40B4-BE49-F238E27FC236}">
                <a16:creationId xmlns:a16="http://schemas.microsoft.com/office/drawing/2014/main" id="{E083CDA9-924D-4C87-A34B-04C9B3B0898C}"/>
              </a:ext>
            </a:extLst>
          </p:cNvPr>
          <p:cNvSpPr>
            <a:spLocks noGrp="1"/>
          </p:cNvSpPr>
          <p:nvPr>
            <p:ph type="sldNum" sz="quarter" idx="12"/>
          </p:nvPr>
        </p:nvSpPr>
        <p:spPr/>
        <p:txBody>
          <a:bodyPr/>
          <a:lstStyle/>
          <a:p>
            <a:fld id="{06FEDF93-2BFD-41CA-ABC7-B039102F3792}" type="slidenum">
              <a:rPr lang="en-US" smtClean="0"/>
              <a:pPr/>
              <a:t>9</a:t>
            </a:fld>
            <a:endParaRPr lang="en-US" dirty="0"/>
          </a:p>
        </p:txBody>
      </p:sp>
      <p:sp>
        <p:nvSpPr>
          <p:cNvPr id="5" name="Content Placeholder 4">
            <a:extLst>
              <a:ext uri="{FF2B5EF4-FFF2-40B4-BE49-F238E27FC236}">
                <a16:creationId xmlns:a16="http://schemas.microsoft.com/office/drawing/2014/main" id="{6156C4CA-D124-4ACE-9091-8CF2F2E12551}"/>
              </a:ext>
            </a:extLst>
          </p:cNvPr>
          <p:cNvSpPr>
            <a:spLocks noGrp="1"/>
          </p:cNvSpPr>
          <p:nvPr>
            <p:ph sz="quarter" idx="13"/>
          </p:nvPr>
        </p:nvSpPr>
        <p:spPr/>
        <p:txBody>
          <a:bodyPr/>
          <a:lstStyle/>
          <a:p>
            <a:r>
              <a:rPr lang="en-US"/>
              <a:t>Implement user identity management</a:t>
            </a:r>
            <a:endParaRPr lang="vi-VN"/>
          </a:p>
        </p:txBody>
      </p:sp>
      <p:sp>
        <p:nvSpPr>
          <p:cNvPr id="6" name="Text Placeholder 5">
            <a:extLst>
              <a:ext uri="{FF2B5EF4-FFF2-40B4-BE49-F238E27FC236}">
                <a16:creationId xmlns:a16="http://schemas.microsoft.com/office/drawing/2014/main" id="{9DDCFE41-BB42-48E2-A688-FBF6DCBFCA27}"/>
              </a:ext>
            </a:extLst>
          </p:cNvPr>
          <p:cNvSpPr>
            <a:spLocks noGrp="1"/>
          </p:cNvSpPr>
          <p:nvPr>
            <p:ph type="body" sz="quarter" idx="14"/>
          </p:nvPr>
        </p:nvSpPr>
        <p:spPr/>
        <p:txBody>
          <a:bodyPr/>
          <a:lstStyle/>
          <a:p>
            <a:r>
              <a:rPr lang="en-US"/>
              <a:t>Next work</a:t>
            </a:r>
            <a:endParaRPr lang="vi-VN"/>
          </a:p>
        </p:txBody>
      </p:sp>
    </p:spTree>
    <p:extLst>
      <p:ext uri="{BB962C8B-B14F-4D97-AF65-F5344CB8AC3E}">
        <p14:creationId xmlns:p14="http://schemas.microsoft.com/office/powerpoint/2010/main" val="235576983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5388</Words>
  <Application>Microsoft Office PowerPoint</Application>
  <PresentationFormat>On-screen Show (4:3)</PresentationFormat>
  <Paragraphs>842</Paragraphs>
  <Slides>80</Slides>
  <Notes>47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Consolas</vt:lpstr>
      <vt:lpstr>Segoe UI Light</vt:lpstr>
      <vt:lpstr>Verdana</vt:lpstr>
      <vt:lpstr>Office Theme</vt:lpstr>
      <vt:lpstr>Presentation Blockchain-based Crowdfunding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2019-04-04T05:58:58Z</dcterms:created>
  <dcterms:modified xsi:type="dcterms:W3CDTF">2019-07-25T06:50:09Z</dcterms:modified>
</cp:coreProperties>
</file>