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95" r:id="rId4"/>
    <p:sldId id="289" r:id="rId5"/>
    <p:sldId id="298" r:id="rId6"/>
    <p:sldId id="303" r:id="rId7"/>
    <p:sldId id="302" r:id="rId8"/>
    <p:sldId id="338" r:id="rId9"/>
    <p:sldId id="336" r:id="rId10"/>
    <p:sldId id="337" r:id="rId11"/>
    <p:sldId id="325" r:id="rId12"/>
    <p:sldId id="327" r:id="rId13"/>
    <p:sldId id="326" r:id="rId14"/>
    <p:sldId id="314" r:id="rId15"/>
    <p:sldId id="315" r:id="rId16"/>
    <p:sldId id="322" r:id="rId17"/>
    <p:sldId id="316" r:id="rId18"/>
    <p:sldId id="317" r:id="rId19"/>
    <p:sldId id="320" r:id="rId20"/>
    <p:sldId id="318" r:id="rId21"/>
    <p:sldId id="312" r:id="rId22"/>
    <p:sldId id="286" r:id="rId23"/>
    <p:sldId id="288" r:id="rId24"/>
    <p:sldId id="294" r:id="rId25"/>
    <p:sldId id="297" r:id="rId26"/>
    <p:sldId id="305" r:id="rId27"/>
    <p:sldId id="306" r:id="rId28"/>
    <p:sldId id="307" r:id="rId29"/>
    <p:sldId id="310" r:id="rId30"/>
    <p:sldId id="304" r:id="rId31"/>
    <p:sldId id="30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6E10D6-B938-43AE-BB69-841B1A3C7F7B}">
          <p14:sldIdLst>
            <p14:sldId id="256"/>
            <p14:sldId id="287"/>
            <p14:sldId id="295"/>
            <p14:sldId id="289"/>
            <p14:sldId id="298"/>
            <p14:sldId id="303"/>
            <p14:sldId id="302"/>
            <p14:sldId id="338"/>
            <p14:sldId id="336"/>
            <p14:sldId id="337"/>
          </p14:sldIdLst>
        </p14:section>
        <p14:section name="04/04/2019" id="{C62ABE53-C76B-41DC-836B-7CB53299A3A4}">
          <p14:sldIdLst>
            <p14:sldId id="325"/>
            <p14:sldId id="327"/>
            <p14:sldId id="326"/>
          </p14:sldIdLst>
        </p14:section>
        <p14:section name="21/03/2019" id="{794A89A5-32B1-4890-9801-66D6BC6F1CEE}">
          <p14:sldIdLst>
            <p14:sldId id="314"/>
            <p14:sldId id="315"/>
            <p14:sldId id="322"/>
            <p14:sldId id="316"/>
            <p14:sldId id="317"/>
            <p14:sldId id="320"/>
            <p14:sldId id="318"/>
            <p14:sldId id="312"/>
            <p14:sldId id="286"/>
            <p14:sldId id="288"/>
            <p14:sldId id="294"/>
            <p14:sldId id="297"/>
            <p14:sldId id="305"/>
            <p14:sldId id="306"/>
            <p14:sldId id="307"/>
            <p14:sldId id="310"/>
            <p14:sldId id="304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2898" userDrawn="1">
          <p15:clr>
            <a:srgbClr val="A4A3A4"/>
          </p15:clr>
        </p15:guide>
        <p15:guide id="3" pos="5634" userDrawn="1">
          <p15:clr>
            <a:srgbClr val="A4A3A4"/>
          </p15:clr>
        </p15:guide>
        <p15:guide id="4" pos="10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A16E6-9288-4311-A4E1-4793F239EEDC}" v="299" dt="2019-04-12T02:17:50.680"/>
    <p1510:client id="{9F368CB2-54EA-4AF5-84CA-9748690110AD}" v="7" dt="2019-04-12T02:35:39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889" autoAdjust="0"/>
  </p:normalViewPr>
  <p:slideViewPr>
    <p:cSldViewPr snapToGrid="0" showGuides="1">
      <p:cViewPr varScale="1">
        <p:scale>
          <a:sx n="61" d="100"/>
          <a:sy n="61" d="100"/>
        </p:scale>
        <p:origin x="1596" y="78"/>
      </p:cViewPr>
      <p:guideLst>
        <p:guide orient="horz" pos="2328"/>
        <p:guide pos="2898"/>
        <p:guide pos="5634"/>
        <p:guide pos="108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12-Apr-19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only present new things. What was presented, I would like to ignore.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Because for each time there will be a certain number of blocks is added.</a:t>
            </a:r>
          </a:p>
          <a:p>
            <a:r>
              <a:rPr lang="en-US"/>
              <a:t>As for the new platform, I have found a platform called CyberMiles with lity language, which supports scheduling in smart contracts. I am considering and learning it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5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campaign is succeed, startup can withdraw all fund in one time.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6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09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surveyed some of the current systems based on their white papers to create idea.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8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use a private blockchain? -&gt; the problem of transaction costs and the processing time of transactions on the main network is not really effective, so it is necessary to create a more optimal private network of transaction cost and time confirmation. This private network only allows members of the system to use.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2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Thêm tiêu chí phân loại vào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2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diagram based on reward crowdfunding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5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 goal</a:t>
            </a:r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a period of time or specific time; and with amount of money. If the expiration date does not meet the conditions, the fundraiser will not receive anything. =&gt; “All or nothing”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goal:</a:t>
            </a:r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the fundraising goal fails, the fundraiser can receive the money they raise. But that requires an agreement between the investor and the fundraiser, which means there should be a vote.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choose option #2 to implement system.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 look it useful and possible to implement.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donation-based, a person in need of help can seek support from the community, and helpers are relieved because their money is transferred to the right people. For example, if a patient needs money to treat cancer, they can find crowdfunding as a help to them.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reward-based, producers can find opportunities to find capital to produce. And supporters will also find unique and new products. And there are many promotion for them.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2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 general diagram for the system. I will design more details.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6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incentivize a network of off-chain nodes to report time. </a:t>
            </a:r>
          </a:p>
          <a:p>
            <a:r>
              <a:rPr lang="en-US"/>
              <a:t>It is a service. Allow send transaction to scheduled. And other will run it in future.</a:t>
            </a:r>
          </a:p>
          <a:p>
            <a:r>
              <a:rPr lang="en-US"/>
              <a:t>When you want to schedule a transaction, you need to provide some information such as address, time to execute and attach a reward to the person running it.</a:t>
            </a:r>
            <a:br>
              <a:rPr lang="en-US"/>
            </a:br>
            <a:r>
              <a:rPr lang="en-US"/>
              <a:t>Then players in the system will repeatedly run a program to review the transactions that need to be executed. If any transaction needs to be executed, the player will run it and receive a reward.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find these efforts complicated, non-scalable, and ultimately too expensive. And there is no guarantee that transactions are always executed.</a:t>
            </a:r>
          </a:p>
          <a:p>
            <a:r>
              <a:rPr lang="en-US"/>
              <a:t>If i apply it to project, i must to custom it.</a:t>
            </a:r>
          </a:p>
          <a:p>
            <a:r>
              <a:rPr lang="en-US"/>
              <a:t>So, I have not considered applying Ethereum Alarm Clock to the project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5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463" y="6356351"/>
            <a:ext cx="2057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2137" y="6356351"/>
            <a:ext cx="2057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99B22-D967-4ADE-9570-8910229B9D53}"/>
              </a:ext>
            </a:extLst>
          </p:cNvPr>
          <p:cNvSpPr/>
          <p:nvPr userDrawn="1"/>
        </p:nvSpPr>
        <p:spPr>
          <a:xfrm>
            <a:off x="-736" y="-1"/>
            <a:ext cx="9144736" cy="646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vi-VN" sz="20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2ECACD6-712D-4978-9EFF-4547CB055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463" y="791570"/>
            <a:ext cx="8858250" cy="5391369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1400"/>
            </a:lvl4pPr>
            <a:lvl5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2276257-572E-4460-B756-3E224CAE3F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-1"/>
            <a:ext cx="9144000" cy="646884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5FDBA-5361-4301-AEBA-F0F62E3298F2}"/>
              </a:ext>
            </a:extLst>
          </p:cNvPr>
          <p:cNvSpPr/>
          <p:nvPr userDrawn="1"/>
        </p:nvSpPr>
        <p:spPr>
          <a:xfrm>
            <a:off x="-736" y="6310632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33000">
                <a:schemeClr val="accent1">
                  <a:lumMod val="40000"/>
                  <a:lumOff val="60000"/>
                </a:schemeClr>
              </a:gs>
              <a:gs pos="72000">
                <a:schemeClr val="accent2">
                  <a:lumMod val="60000"/>
                  <a:lumOff val="40000"/>
                </a:schemeClr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926DD7-2FFB-4919-BD95-9A74FA5E23B3}"/>
              </a:ext>
            </a:extLst>
          </p:cNvPr>
          <p:cNvCxnSpPr/>
          <p:nvPr userDrawn="1"/>
        </p:nvCxnSpPr>
        <p:spPr>
          <a:xfrm>
            <a:off x="8639033" y="-1"/>
            <a:ext cx="360504" cy="629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18BC0E-0768-4AA9-A627-52E2D7A38DC2}"/>
              </a:ext>
            </a:extLst>
          </p:cNvPr>
          <p:cNvCxnSpPr>
            <a:cxnSpLocks/>
          </p:cNvCxnSpPr>
          <p:nvPr userDrawn="1"/>
        </p:nvCxnSpPr>
        <p:spPr>
          <a:xfrm>
            <a:off x="8722082" y="0"/>
            <a:ext cx="421182" cy="7570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3000">
              <a:schemeClr val="accent2">
                <a:lumMod val="20000"/>
                <a:lumOff val="80000"/>
              </a:schemeClr>
            </a:gs>
            <a:gs pos="72000">
              <a:schemeClr val="accent5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63117"/>
            <a:ext cx="9144000" cy="191129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4800">
                <a:solidFill>
                  <a:schemeClr val="accent4"/>
                </a:solidFill>
              </a:rPr>
              <a:t>Presentation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Blockchain-based Crowdfunding platform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8D21C-517C-40FB-99B4-2C46693B868D}"/>
              </a:ext>
            </a:extLst>
          </p:cNvPr>
          <p:cNvSpPr txBox="1"/>
          <p:nvPr/>
        </p:nvSpPr>
        <p:spPr>
          <a:xfrm>
            <a:off x="0" y="461149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Le Hoang Tuan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4D982-1ECD-4304-B2E7-58DCE470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CFE75-038A-4114-9AA1-4AA700FD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B3FD-6A3A-4C1F-B476-EB91CB2E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77436D-83CA-427A-BF16-AE9C7B2DFA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B3736E-B8EF-422E-9573-5A00ADA11F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42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9CFEF8-6658-41F8-8475-1395B6E5F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6" t="9432" r="12851" b="14023"/>
          <a:stretch/>
        </p:blipFill>
        <p:spPr>
          <a:xfrm>
            <a:off x="1271433" y="675061"/>
            <a:ext cx="6699404" cy="550787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D23A8-82E0-4AEE-AD04-87142EEA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E6089-0A3A-4D55-8886-9C95B023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F1E82-B57B-41F8-82DA-31C8E2C5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80336-0E44-4DF4-8DB9-F3A977C7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Ethereum Alarm Clock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94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AF2C0-F8AA-42DD-84A9-44B4F4E1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D895A-D4D4-41BA-9F32-3284AF02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88729-958F-4392-A077-17A599D2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FC65ED-F160-4456-879E-2E59BECED2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Advantages:</a:t>
            </a:r>
          </a:p>
          <a:p>
            <a:pPr lvl="1"/>
            <a:r>
              <a:rPr lang="en-US"/>
              <a:t>Decentralized method</a:t>
            </a:r>
          </a:p>
          <a:p>
            <a:pPr lvl="1"/>
            <a:r>
              <a:rPr lang="en-US"/>
              <a:t>Run on Ethereum both mainnet and testnet</a:t>
            </a:r>
          </a:p>
          <a:p>
            <a:r>
              <a:rPr lang="en-US"/>
              <a:t>Disavantages:</a:t>
            </a:r>
          </a:p>
          <a:p>
            <a:pPr lvl="1"/>
            <a:r>
              <a:rPr lang="en-US"/>
              <a:t>Complicated</a:t>
            </a:r>
          </a:p>
          <a:p>
            <a:pPr lvl="1"/>
            <a:r>
              <a:rPr lang="en-US"/>
              <a:t>Non-scalable</a:t>
            </a:r>
          </a:p>
          <a:p>
            <a:pPr lvl="1"/>
            <a:r>
              <a:rPr lang="en-US"/>
              <a:t>Too expensive</a:t>
            </a:r>
          </a:p>
          <a:p>
            <a:pPr lvl="1"/>
            <a:r>
              <a:rPr lang="en-US"/>
              <a:t>And there is no guarantee that transactions are always executed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C9046-A0E7-4CAD-AF2F-647F51C598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Ethereum Alarm Clock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24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FF829-15DE-464F-BDCD-35713818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BA126-EADB-4DC5-8CA0-EB61DEF0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1466D-D6FB-424F-95DF-6212DF1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AA46B-F63D-4300-AB6F-3E15D01CC3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Continue to focus on Blockchain time issues.</a:t>
            </a:r>
          </a:p>
          <a:p>
            <a:pPr lvl="1"/>
            <a:r>
              <a:rPr lang="en-US"/>
              <a:t>Maybe I will consider using block.number instead of timestamp.</a:t>
            </a:r>
          </a:p>
          <a:p>
            <a:pPr lvl="1"/>
            <a:r>
              <a:rPr lang="en-US"/>
              <a:t>I can even consider using an other platform.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5A16CA-281F-44D2-AE4A-FAF8EA4C7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Next work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81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FA281-5724-4CC7-8303-16D0DA20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33E14-AF62-4412-A4FA-10C9FFC8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62F58-7431-49D8-A1DA-0193C71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3FAAE-D1B2-42B3-BFF2-B912F6BFA0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463" y="791571"/>
            <a:ext cx="8858250" cy="506288"/>
          </a:xfrm>
        </p:spPr>
        <p:txBody>
          <a:bodyPr/>
          <a:lstStyle/>
          <a:p>
            <a:r>
              <a:rPr lang="en-US"/>
              <a:t>Deposit / withdraw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ADE86-330B-4D8C-9EDF-A99810A16A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Demo</a:t>
            </a:r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B53AC-B0D9-41D9-89CF-BB1F2399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8" y="1326112"/>
            <a:ext cx="7102360" cy="420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35C98C-B5D9-4C92-A563-B20CD69B7032}"/>
              </a:ext>
            </a:extLst>
          </p:cNvPr>
          <p:cNvSpPr txBox="1"/>
          <p:nvPr/>
        </p:nvSpPr>
        <p:spPr>
          <a:xfrm>
            <a:off x="604685" y="5243710"/>
            <a:ext cx="821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Token is the value that stores the amount of money that users send into the system.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7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FA281-5724-4CC7-8303-16D0DA20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33E14-AF62-4412-A4FA-10C9FFC8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62F58-7431-49D8-A1DA-0193C71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3FAAE-D1B2-42B3-BFF2-B912F6BFA0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463" y="791571"/>
            <a:ext cx="8858250" cy="506288"/>
          </a:xfrm>
        </p:spPr>
        <p:txBody>
          <a:bodyPr/>
          <a:lstStyle/>
          <a:p>
            <a:r>
              <a:rPr lang="en-US"/>
              <a:t>Create a campaign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ADE86-330B-4D8C-9EDF-A99810A16A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Demo</a:t>
            </a:r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5C98C-B5D9-4C92-A563-B20CD69B7032}"/>
              </a:ext>
            </a:extLst>
          </p:cNvPr>
          <p:cNvSpPr txBox="1"/>
          <p:nvPr/>
        </p:nvSpPr>
        <p:spPr>
          <a:xfrm>
            <a:off x="766943" y="5444936"/>
            <a:ext cx="82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CampaignRegistry will store addresses with the status of campaigns.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CFBE545D-DE73-4352-9311-0AFE283D1CE3}"/>
              </a:ext>
            </a:extLst>
          </p:cNvPr>
          <p:cNvSpPr/>
          <p:nvPr/>
        </p:nvSpPr>
        <p:spPr>
          <a:xfrm>
            <a:off x="2287461" y="1501334"/>
            <a:ext cx="3163528" cy="2632689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Symbol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Owner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endDate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TokenCollected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investment(owner =&gt; token)</a:t>
            </a:r>
          </a:p>
          <a:p>
            <a:pPr>
              <a:lnSpc>
                <a:spcPct val="150000"/>
              </a:lnSpc>
            </a:pPr>
            <a:endParaRPr lang="vi-VN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C88DE-D6FC-4E9A-A98A-E898334C1FDB}"/>
              </a:ext>
            </a:extLst>
          </p:cNvPr>
          <p:cNvSpPr txBox="1"/>
          <p:nvPr/>
        </p:nvSpPr>
        <p:spPr>
          <a:xfrm>
            <a:off x="2201863" y="4152569"/>
            <a:ext cx="316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Contract Campaign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EA0898-F8A4-43DC-8891-EA874A88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" y="1858645"/>
            <a:ext cx="790575" cy="800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B77C7E-4434-46A9-B90A-43841C25475A}"/>
              </a:ext>
            </a:extLst>
          </p:cNvPr>
          <p:cNvSpPr txBox="1"/>
          <p:nvPr/>
        </p:nvSpPr>
        <p:spPr>
          <a:xfrm>
            <a:off x="74410" y="2787092"/>
            <a:ext cx="12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AD5973-DB9F-45CE-BB72-4D8BDD836838}"/>
              </a:ext>
            </a:extLst>
          </p:cNvPr>
          <p:cNvCxnSpPr>
            <a:stCxn id="11" idx="3"/>
          </p:cNvCxnSpPr>
          <p:nvPr/>
        </p:nvCxnSpPr>
        <p:spPr>
          <a:xfrm>
            <a:off x="931862" y="2258695"/>
            <a:ext cx="1319316" cy="553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E9A381-F4D2-4E1D-A825-8FB9E0C90EBD}"/>
              </a:ext>
            </a:extLst>
          </p:cNvPr>
          <p:cNvSpPr txBox="1"/>
          <p:nvPr/>
        </p:nvSpPr>
        <p:spPr>
          <a:xfrm rot="1305575">
            <a:off x="1127383" y="2142581"/>
            <a:ext cx="12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deploy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3A28A24-7AED-48AC-BFFB-F026D9C10796}"/>
              </a:ext>
            </a:extLst>
          </p:cNvPr>
          <p:cNvSpPr/>
          <p:nvPr/>
        </p:nvSpPr>
        <p:spPr>
          <a:xfrm>
            <a:off x="6637645" y="1301522"/>
            <a:ext cx="2013154" cy="2632689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address =&gt; status</a:t>
            </a:r>
            <a:endParaRPr lang="vi-VN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0BD24-4143-485E-BAF9-269170C928F1}"/>
              </a:ext>
            </a:extLst>
          </p:cNvPr>
          <p:cNvSpPr txBox="1"/>
          <p:nvPr/>
        </p:nvSpPr>
        <p:spPr>
          <a:xfrm>
            <a:off x="6306650" y="4042535"/>
            <a:ext cx="267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Contract CampaignRegistry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5CE752-66AF-4663-85A9-A2EDE3CA9430}"/>
              </a:ext>
            </a:extLst>
          </p:cNvPr>
          <p:cNvCxnSpPr>
            <a:stCxn id="7" idx="3"/>
          </p:cNvCxnSpPr>
          <p:nvPr/>
        </p:nvCxnSpPr>
        <p:spPr>
          <a:xfrm flipV="1">
            <a:off x="5450989" y="2812247"/>
            <a:ext cx="1186656" cy="5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EA84E6-2A56-488A-A4EF-71CC6F4A8657}"/>
              </a:ext>
            </a:extLst>
          </p:cNvPr>
          <p:cNvSpPr txBox="1"/>
          <p:nvPr/>
        </p:nvSpPr>
        <p:spPr>
          <a:xfrm>
            <a:off x="5519687" y="2407546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8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12C71-CFF8-4C65-B329-3A443279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5C4F1-5C2D-4A77-91F0-FE328DB9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768C2-D7B7-40FB-923D-45C7C6BA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D8363-4282-4FB0-BAF1-39395DD7FA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Campaign status:</a:t>
            </a:r>
          </a:p>
          <a:p>
            <a:pPr lvl="1"/>
            <a:r>
              <a:rPr lang="en-US" b="1"/>
              <a:t>Pending:</a:t>
            </a:r>
            <a:r>
              <a:rPr lang="en-US"/>
              <a:t> new campaign add to CampaignRegistry.</a:t>
            </a:r>
          </a:p>
          <a:p>
            <a:pPr lvl="1"/>
            <a:r>
              <a:rPr lang="en-US" b="1"/>
              <a:t>Accepted</a:t>
            </a:r>
            <a:r>
              <a:rPr lang="en-US"/>
              <a:t>: is pending campaign that is verified.</a:t>
            </a:r>
          </a:p>
          <a:p>
            <a:pPr lvl="1"/>
            <a:r>
              <a:rPr lang="en-US" b="1"/>
              <a:t>Succeed</a:t>
            </a:r>
            <a:r>
              <a:rPr lang="en-US"/>
              <a:t>: is accepted campaign that </a:t>
            </a:r>
            <a:r>
              <a:rPr lang="en-US" i="1">
                <a:solidFill>
                  <a:schemeClr val="accent5">
                    <a:lumMod val="75000"/>
                  </a:schemeClr>
                </a:solidFill>
              </a:rPr>
              <a:t>now &gt; EndDate and TokenCollected == Goal</a:t>
            </a:r>
          </a:p>
          <a:p>
            <a:pPr lvl="1"/>
            <a:r>
              <a:rPr lang="en-US" b="1"/>
              <a:t>Failed</a:t>
            </a:r>
            <a:r>
              <a:rPr lang="en-US"/>
              <a:t>: is accepted campaign that </a:t>
            </a:r>
            <a:r>
              <a:rPr lang="en-US" i="1">
                <a:solidFill>
                  <a:schemeClr val="accent5">
                    <a:lumMod val="75000"/>
                  </a:schemeClr>
                </a:solidFill>
              </a:rPr>
              <a:t>now &gt; EndDate and TokenCollected &lt; Goal</a:t>
            </a:r>
            <a:endParaRPr lang="en-US"/>
          </a:p>
          <a:p>
            <a:pPr lvl="1"/>
            <a:r>
              <a:rPr lang="en-US" b="1"/>
              <a:t>During</a:t>
            </a:r>
            <a:r>
              <a:rPr lang="en-US"/>
              <a:t>: NOT failed and NOT succeed.</a:t>
            </a:r>
          </a:p>
          <a:p>
            <a:pPr lvl="1"/>
            <a:r>
              <a:rPr lang="en-US" b="1"/>
              <a:t>Paid</a:t>
            </a:r>
            <a:r>
              <a:rPr lang="en-US"/>
              <a:t>: after startup withdraw token successful.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02F45-3476-4232-AE99-D4DD3EA1E7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Demo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49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FA281-5724-4CC7-8303-16D0DA20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33E14-AF62-4412-A4FA-10C9FFC8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62F58-7431-49D8-A1DA-0193C71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3FAAE-D1B2-42B3-BFF2-B912F6BFA0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463" y="791571"/>
            <a:ext cx="8858250" cy="506288"/>
          </a:xfrm>
        </p:spPr>
        <p:txBody>
          <a:bodyPr/>
          <a:lstStyle/>
          <a:p>
            <a:r>
              <a:rPr lang="en-US"/>
              <a:t>Fund to a campaign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ADE86-330B-4D8C-9EDF-A99810A16A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Demo</a:t>
            </a:r>
            <a:endParaRPr lang="vi-VN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CFBE545D-DE73-4352-9311-0AFE283D1CE3}"/>
              </a:ext>
            </a:extLst>
          </p:cNvPr>
          <p:cNvSpPr/>
          <p:nvPr/>
        </p:nvSpPr>
        <p:spPr>
          <a:xfrm>
            <a:off x="2324792" y="1521997"/>
            <a:ext cx="1635610" cy="2632689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Contract Campaign</a:t>
            </a:r>
            <a:endParaRPr lang="vi-VN" sz="1600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EA0898-F8A4-43DC-8891-EA874A88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" y="1858645"/>
            <a:ext cx="790575" cy="800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B77C7E-4434-46A9-B90A-43841C25475A}"/>
              </a:ext>
            </a:extLst>
          </p:cNvPr>
          <p:cNvSpPr txBox="1"/>
          <p:nvPr/>
        </p:nvSpPr>
        <p:spPr>
          <a:xfrm>
            <a:off x="-59757" y="2698990"/>
            <a:ext cx="14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Investor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AD5973-DB9F-45CE-BB72-4D8BDD836838}"/>
              </a:ext>
            </a:extLst>
          </p:cNvPr>
          <p:cNvCxnSpPr>
            <a:stCxn id="11" idx="3"/>
          </p:cNvCxnSpPr>
          <p:nvPr/>
        </p:nvCxnSpPr>
        <p:spPr>
          <a:xfrm>
            <a:off x="931862" y="2258695"/>
            <a:ext cx="1319316" cy="553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E9A381-F4D2-4E1D-A825-8FB9E0C90EBD}"/>
              </a:ext>
            </a:extLst>
          </p:cNvPr>
          <p:cNvSpPr txBox="1"/>
          <p:nvPr/>
        </p:nvSpPr>
        <p:spPr>
          <a:xfrm rot="1305575">
            <a:off x="1127383" y="2142581"/>
            <a:ext cx="12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Invest 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3A28A24-7AED-48AC-BFFB-F026D9C10796}"/>
              </a:ext>
            </a:extLst>
          </p:cNvPr>
          <p:cNvSpPr/>
          <p:nvPr/>
        </p:nvSpPr>
        <p:spPr>
          <a:xfrm>
            <a:off x="6674976" y="1599346"/>
            <a:ext cx="2013154" cy="2632689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Contract TokenSystem</a:t>
            </a:r>
            <a:endParaRPr lang="vi-VN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5CE752-66AF-4663-85A9-A2EDE3CA9430}"/>
              </a:ext>
            </a:extLst>
          </p:cNvPr>
          <p:cNvCxnSpPr>
            <a:cxnSpLocks/>
          </p:cNvCxnSpPr>
          <p:nvPr/>
        </p:nvCxnSpPr>
        <p:spPr>
          <a:xfrm>
            <a:off x="3960402" y="3295057"/>
            <a:ext cx="2714574" cy="33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43B36-A413-44A1-A6DC-EE6B0A666FFD}"/>
              </a:ext>
            </a:extLst>
          </p:cNvPr>
          <p:cNvCxnSpPr>
            <a:cxnSpLocks/>
          </p:cNvCxnSpPr>
          <p:nvPr/>
        </p:nvCxnSpPr>
        <p:spPr>
          <a:xfrm flipH="1">
            <a:off x="4034016" y="2388582"/>
            <a:ext cx="264096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F4996-0C52-4EFE-9EC6-A5F0D6F7E7D1}"/>
              </a:ext>
            </a:extLst>
          </p:cNvPr>
          <p:cNvSpPr txBox="1"/>
          <p:nvPr/>
        </p:nvSpPr>
        <p:spPr>
          <a:xfrm>
            <a:off x="4829636" y="1931922"/>
            <a:ext cx="10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tokens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83110-CB3C-4AE9-B4B8-003DD43A86D6}"/>
              </a:ext>
            </a:extLst>
          </p:cNvPr>
          <p:cNvSpPr txBox="1"/>
          <p:nvPr/>
        </p:nvSpPr>
        <p:spPr>
          <a:xfrm>
            <a:off x="4034016" y="2892903"/>
            <a:ext cx="2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Request burn token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1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FA281-5724-4CC7-8303-16D0DA20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33E14-AF62-4412-A4FA-10C9FFC8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62F58-7431-49D8-A1DA-0193C71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3FAAE-D1B2-42B3-BFF2-B912F6BFA0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463" y="791571"/>
            <a:ext cx="8858250" cy="506288"/>
          </a:xfrm>
        </p:spPr>
        <p:txBody>
          <a:bodyPr/>
          <a:lstStyle/>
          <a:p>
            <a:r>
              <a:rPr lang="en-US"/>
              <a:t>Withdraw fund from a campaign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ADE86-330B-4D8C-9EDF-A99810A16A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Demo</a:t>
            </a:r>
            <a:endParaRPr lang="vi-VN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CFBE545D-DE73-4352-9311-0AFE283D1CE3}"/>
              </a:ext>
            </a:extLst>
          </p:cNvPr>
          <p:cNvSpPr/>
          <p:nvPr/>
        </p:nvSpPr>
        <p:spPr>
          <a:xfrm>
            <a:off x="1469386" y="1787728"/>
            <a:ext cx="1635610" cy="2632689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Contract Campaign</a:t>
            </a:r>
            <a:endParaRPr lang="vi-VN" sz="1600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EA0898-F8A4-43DC-8891-EA874A88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66" y="4768650"/>
            <a:ext cx="790575" cy="800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B77C7E-4434-46A9-B90A-43841C25475A}"/>
              </a:ext>
            </a:extLst>
          </p:cNvPr>
          <p:cNvSpPr txBox="1"/>
          <p:nvPr/>
        </p:nvSpPr>
        <p:spPr>
          <a:xfrm>
            <a:off x="3881889" y="5697097"/>
            <a:ext cx="12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AD5973-DB9F-45CE-BB72-4D8BDD836838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flipH="1" flipV="1">
            <a:off x="2287191" y="4420417"/>
            <a:ext cx="1661575" cy="748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E9A381-F4D2-4E1D-A825-8FB9E0C90EBD}"/>
              </a:ext>
            </a:extLst>
          </p:cNvPr>
          <p:cNvSpPr txBox="1"/>
          <p:nvPr/>
        </p:nvSpPr>
        <p:spPr>
          <a:xfrm rot="1305575">
            <a:off x="2744793" y="4568005"/>
            <a:ext cx="149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withdraw 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3A28A24-7AED-48AC-BFFB-F026D9C10796}"/>
              </a:ext>
            </a:extLst>
          </p:cNvPr>
          <p:cNvSpPr/>
          <p:nvPr/>
        </p:nvSpPr>
        <p:spPr>
          <a:xfrm>
            <a:off x="5819570" y="1865077"/>
            <a:ext cx="2013154" cy="2632689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Contract TokenSystem</a:t>
            </a:r>
            <a:endParaRPr lang="vi-VN" b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5CE752-66AF-4663-85A9-A2EDE3CA9430}"/>
              </a:ext>
            </a:extLst>
          </p:cNvPr>
          <p:cNvCxnSpPr>
            <a:cxnSpLocks/>
          </p:cNvCxnSpPr>
          <p:nvPr/>
        </p:nvCxnSpPr>
        <p:spPr>
          <a:xfrm>
            <a:off x="3073278" y="3087451"/>
            <a:ext cx="2714574" cy="33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43B36-A413-44A1-A6DC-EE6B0A666FF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flipH="1">
            <a:off x="4739341" y="4497766"/>
            <a:ext cx="2086806" cy="6709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F4996-0C52-4EFE-9EC6-A5F0D6F7E7D1}"/>
              </a:ext>
            </a:extLst>
          </p:cNvPr>
          <p:cNvSpPr txBox="1"/>
          <p:nvPr/>
        </p:nvSpPr>
        <p:spPr>
          <a:xfrm rot="20416335">
            <a:off x="4799391" y="4497766"/>
            <a:ext cx="10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tokens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83110-CB3C-4AE9-B4B8-003DD43A86D6}"/>
              </a:ext>
            </a:extLst>
          </p:cNvPr>
          <p:cNvSpPr txBox="1"/>
          <p:nvPr/>
        </p:nvSpPr>
        <p:spPr>
          <a:xfrm>
            <a:off x="3201830" y="2627424"/>
            <a:ext cx="2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Request to withdraw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09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F5981-F4F2-40F0-A944-2CBC498B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3947D-6D38-41AD-82CA-51358C76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08355-F6BE-4867-B05E-4787F865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623632-26EF-46E5-A462-C8CB63D370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Environment:</a:t>
            </a:r>
          </a:p>
          <a:p>
            <a:pPr lvl="1"/>
            <a:r>
              <a:rPr lang="en-US" b="1"/>
              <a:t>Network</a:t>
            </a:r>
            <a:r>
              <a:rPr lang="en-US"/>
              <a:t>: 192.168.66.167:8545 (testnet with ganache-cli)</a:t>
            </a:r>
          </a:p>
          <a:p>
            <a:pPr lvl="1"/>
            <a:r>
              <a:rPr lang="en-US" b="1"/>
              <a:t>Front-end</a:t>
            </a:r>
            <a:r>
              <a:rPr lang="en-US"/>
              <a:t>: 192.168.66.167:3000</a:t>
            </a:r>
          </a:p>
          <a:p>
            <a:pPr lvl="2"/>
            <a:r>
              <a:rPr lang="en-US"/>
              <a:t>Web3js, Bootstrap/jQuery</a:t>
            </a:r>
          </a:p>
          <a:p>
            <a:pPr lvl="1"/>
            <a:r>
              <a:rPr lang="en-US" b="1"/>
              <a:t>Account wallet</a:t>
            </a:r>
            <a:r>
              <a:rPr lang="en-US"/>
              <a:t>: MetaMask extension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12FDAB-E072-40E0-A7FF-777A3583DD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Demo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510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118F8-D256-404E-86C8-8299B0F9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3391C-46EB-4814-B727-858315F3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409D4-94E7-4B49-BA34-EF135EDF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BC6A7E7-DC08-45DB-8D4B-4C92556553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Overview:</a:t>
            </a:r>
          </a:p>
          <a:p>
            <a:pPr lvl="1"/>
            <a:r>
              <a:rPr lang="en-US"/>
              <a:t>Requirement</a:t>
            </a:r>
          </a:p>
          <a:p>
            <a:pPr lvl="1"/>
            <a:r>
              <a:rPr lang="en-US"/>
              <a:t>Use case diagram</a:t>
            </a:r>
          </a:p>
          <a:p>
            <a:pPr lvl="1"/>
            <a:r>
              <a:rPr lang="en-US"/>
              <a:t>Architecture diagram</a:t>
            </a:r>
          </a:p>
          <a:p>
            <a:r>
              <a:rPr lang="en-US"/>
              <a:t>Next work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F8A6F0-D8CF-4D68-9CE6-1651F0DF2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28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B10E2-E3E5-4599-8C87-18C712D2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1730-E359-41DC-9445-B10D8D9A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7D7F-D05B-483A-8107-EBE09B2C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F3FA-906C-4CA0-8FF3-73471A64A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Improve demo:</a:t>
            </a:r>
          </a:p>
          <a:p>
            <a:pPr lvl="1"/>
            <a:r>
              <a:rPr lang="en-US"/>
              <a:t>Sort list campaign in homepage.</a:t>
            </a:r>
          </a:p>
          <a:p>
            <a:pPr lvl="1"/>
            <a:r>
              <a:rPr lang="en-US"/>
              <a:t>Add history of transactions in campaign and account.</a:t>
            </a:r>
          </a:p>
          <a:p>
            <a:pPr lvl="1"/>
            <a:r>
              <a:rPr lang="en-US"/>
              <a:t>Add description of campaign (suggest: store on IPFS). Description include text, video, picture,...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7EB8B7-DA1A-474B-B360-F30574AF2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Next work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777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118F8-D256-404E-86C8-8299B0F9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3391C-46EB-4814-B727-858315F3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409D4-94E7-4B49-BA34-EF135EDF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F8A6F0-D8CF-4D68-9CE6-1651F0DF2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Project’s process</a:t>
            </a:r>
            <a:endParaRPr lang="vi-V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ABC71B-EA4B-4DE7-B96A-E32961AC305E}"/>
              </a:ext>
            </a:extLst>
          </p:cNvPr>
          <p:cNvGrpSpPr/>
          <p:nvPr/>
        </p:nvGrpSpPr>
        <p:grpSpPr>
          <a:xfrm>
            <a:off x="369207" y="1816125"/>
            <a:ext cx="8405586" cy="3581784"/>
            <a:chOff x="628651" y="1993106"/>
            <a:chExt cx="7886699" cy="336067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93A8FF-A0EF-4F4C-A0AE-8C6E6EA60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083719" y="2147887"/>
              <a:ext cx="2976563" cy="297656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92128F-24BE-4628-9177-8076076F6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6035" y="2738720"/>
              <a:ext cx="1814645" cy="181464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PROJECT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C6EE74-2AEC-4546-9DFA-51F0BDD49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32936" y="2067657"/>
              <a:ext cx="2745581" cy="5557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SPECIFICATION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B05A65-2EE3-434D-A190-069BCBEB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24450" y="1993106"/>
              <a:ext cx="704850" cy="7048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077992-B507-4B64-ADFB-826D28CA4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69769" y="3358296"/>
              <a:ext cx="2745581" cy="55574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DESIGN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B6048A-A36A-4F8F-BE7E-B5C07FE5C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17698" y="3283744"/>
              <a:ext cx="704850" cy="7048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81BF8D8-AB00-468B-99FA-FFB4BB526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07794" y="4723484"/>
              <a:ext cx="2745581" cy="5557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DEVELOP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744FCE-9A27-4757-926D-A7BDA2824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24450" y="4648932"/>
              <a:ext cx="704850" cy="7048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6C39A25-A5BB-4169-869E-E67927191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90626" y="2067658"/>
              <a:ext cx="2745581" cy="55574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ANALYSIS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428367-16DE-4BD2-A90B-21229502A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314700" y="1993106"/>
              <a:ext cx="704850" cy="7048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84670C4-94B2-4F44-AF5E-B9B3184EB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28651" y="3358296"/>
              <a:ext cx="2745581" cy="5557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IMPLEMENT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6F036A-B8D9-40E1-92F9-E0BC7442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52725" y="3283744"/>
              <a:ext cx="704850" cy="7048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C502F1D-DE01-4765-9388-B54D5A3AB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90626" y="4723484"/>
              <a:ext cx="2745581" cy="55574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TESTING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5178C7-3858-483F-A0BE-017AE02E0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314700" y="4648932"/>
              <a:ext cx="704850" cy="7048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2" name="Group 21" descr="Icons of bar chart and line graph.">
              <a:extLst>
                <a:ext uri="{FF2B5EF4-FFF2-40B4-BE49-F238E27FC236}">
                  <a16:creationId xmlns:a16="http://schemas.microsoft.com/office/drawing/2014/main" id="{89F2F4B9-F871-4ACD-B26A-573AE6DE1CA4}"/>
                </a:ext>
              </a:extLst>
            </p:cNvPr>
            <p:cNvGrpSpPr/>
            <p:nvPr/>
          </p:nvGrpSpPr>
          <p:grpSpPr>
            <a:xfrm>
              <a:off x="3536746" y="2215153"/>
              <a:ext cx="260759" cy="26075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F304E926-E4FA-404F-9844-E1D63CE28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C169B6C-14F3-4AD7-A225-8B7440A5B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sp>
          <p:nvSpPr>
            <p:cNvPr id="23" name="Freeform 1676" descr="Icon of check box. ">
              <a:extLst>
                <a:ext uri="{FF2B5EF4-FFF2-40B4-BE49-F238E27FC236}">
                  <a16:creationId xmlns:a16="http://schemas.microsoft.com/office/drawing/2014/main" id="{77703DF7-D67E-4555-816A-40F3C75673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7216" y="2215872"/>
              <a:ext cx="259319" cy="259319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4" name="Freeform 4665" descr="Icon of graph. ">
              <a:extLst>
                <a:ext uri="{FF2B5EF4-FFF2-40B4-BE49-F238E27FC236}">
                  <a16:creationId xmlns:a16="http://schemas.microsoft.com/office/drawing/2014/main" id="{709D00A8-753F-406C-9A8E-D24A219A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471" y="3505790"/>
              <a:ext cx="260759" cy="26075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grpSp>
          <p:nvGrpSpPr>
            <p:cNvPr id="25" name="Group 24" descr="Icon of human being and gear. ">
              <a:extLst>
                <a:ext uri="{FF2B5EF4-FFF2-40B4-BE49-F238E27FC236}">
                  <a16:creationId xmlns:a16="http://schemas.microsoft.com/office/drawing/2014/main" id="{3D1C6D41-585A-40CE-981D-495B64BBB40F}"/>
                </a:ext>
              </a:extLst>
            </p:cNvPr>
            <p:cNvGrpSpPr/>
            <p:nvPr/>
          </p:nvGrpSpPr>
          <p:grpSpPr>
            <a:xfrm>
              <a:off x="5350098" y="4873859"/>
              <a:ext cx="253555" cy="254997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0" name="Freeform 3673">
                <a:extLst>
                  <a:ext uri="{FF2B5EF4-FFF2-40B4-BE49-F238E27FC236}">
                    <a16:creationId xmlns:a16="http://schemas.microsoft.com/office/drawing/2014/main" id="{5A21605E-F412-4569-81AA-9E66DE7FD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31" name="Freeform 3674">
                <a:extLst>
                  <a:ext uri="{FF2B5EF4-FFF2-40B4-BE49-F238E27FC236}">
                    <a16:creationId xmlns:a16="http://schemas.microsoft.com/office/drawing/2014/main" id="{E845DC2D-8141-458D-A23F-EDD0555C29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grpSp>
          <p:nvGrpSpPr>
            <p:cNvPr id="26" name="Group 25" descr="Icon of gears. ">
              <a:extLst>
                <a:ext uri="{FF2B5EF4-FFF2-40B4-BE49-F238E27FC236}">
                  <a16:creationId xmlns:a16="http://schemas.microsoft.com/office/drawing/2014/main" id="{D2161940-4D73-4305-81CF-D6DC0C6BADF6}"/>
                </a:ext>
              </a:extLst>
            </p:cNvPr>
            <p:cNvGrpSpPr/>
            <p:nvPr/>
          </p:nvGrpSpPr>
          <p:grpSpPr>
            <a:xfrm>
              <a:off x="3538187" y="4872419"/>
              <a:ext cx="257878" cy="257878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28" name="Freeform 4359">
                <a:extLst>
                  <a:ext uri="{FF2B5EF4-FFF2-40B4-BE49-F238E27FC236}">
                    <a16:creationId xmlns:a16="http://schemas.microsoft.com/office/drawing/2014/main" id="{9587E844-CA0B-4DAF-9105-BC54E4F8D5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29" name="Freeform 4360">
                <a:extLst>
                  <a:ext uri="{FF2B5EF4-FFF2-40B4-BE49-F238E27FC236}">
                    <a16:creationId xmlns:a16="http://schemas.microsoft.com/office/drawing/2014/main" id="{FCE906D5-EBF5-4136-BEF0-5471E8983D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sp>
          <p:nvSpPr>
            <p:cNvPr id="27" name="Freeform 4346" descr="Icon of box and whisker chart. ">
              <a:extLst>
                <a:ext uri="{FF2B5EF4-FFF2-40B4-BE49-F238E27FC236}">
                  <a16:creationId xmlns:a16="http://schemas.microsoft.com/office/drawing/2014/main" id="{3E576897-A7AE-48D0-957F-552767423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5491" y="3506509"/>
              <a:ext cx="259319" cy="259319"/>
            </a:xfrm>
            <a:custGeom>
              <a:avLst/>
              <a:gdLst>
                <a:gd name="T0" fmla="*/ 706 w 898"/>
                <a:gd name="T1" fmla="*/ 479 h 898"/>
                <a:gd name="T2" fmla="*/ 652 w 898"/>
                <a:gd name="T3" fmla="*/ 556 h 898"/>
                <a:gd name="T4" fmla="*/ 632 w 898"/>
                <a:gd name="T5" fmla="*/ 551 h 898"/>
                <a:gd name="T6" fmla="*/ 576 w 898"/>
                <a:gd name="T7" fmla="*/ 477 h 898"/>
                <a:gd name="T8" fmla="*/ 571 w 898"/>
                <a:gd name="T9" fmla="*/ 398 h 898"/>
                <a:gd name="T10" fmla="*/ 628 w 898"/>
                <a:gd name="T11" fmla="*/ 129 h 898"/>
                <a:gd name="T12" fmla="*/ 643 w 898"/>
                <a:gd name="T13" fmla="*/ 114 h 898"/>
                <a:gd name="T14" fmla="*/ 658 w 898"/>
                <a:gd name="T15" fmla="*/ 129 h 898"/>
                <a:gd name="T16" fmla="*/ 717 w 898"/>
                <a:gd name="T17" fmla="*/ 398 h 898"/>
                <a:gd name="T18" fmla="*/ 621 w 898"/>
                <a:gd name="T19" fmla="*/ 758 h 898"/>
                <a:gd name="T20" fmla="*/ 589 w 898"/>
                <a:gd name="T21" fmla="*/ 727 h 898"/>
                <a:gd name="T22" fmla="*/ 589 w 898"/>
                <a:gd name="T23" fmla="*/ 680 h 898"/>
                <a:gd name="T24" fmla="*/ 621 w 898"/>
                <a:gd name="T25" fmla="*/ 648 h 898"/>
                <a:gd name="T26" fmla="*/ 667 w 898"/>
                <a:gd name="T27" fmla="*/ 648 h 898"/>
                <a:gd name="T28" fmla="*/ 699 w 898"/>
                <a:gd name="T29" fmla="*/ 680 h 898"/>
                <a:gd name="T30" fmla="*/ 699 w 898"/>
                <a:gd name="T31" fmla="*/ 727 h 898"/>
                <a:gd name="T32" fmla="*/ 667 w 898"/>
                <a:gd name="T33" fmla="*/ 758 h 898"/>
                <a:gd name="T34" fmla="*/ 536 w 898"/>
                <a:gd name="T35" fmla="*/ 294 h 898"/>
                <a:gd name="T36" fmla="*/ 479 w 898"/>
                <a:gd name="T37" fmla="*/ 546 h 898"/>
                <a:gd name="T38" fmla="*/ 461 w 898"/>
                <a:gd name="T39" fmla="*/ 558 h 898"/>
                <a:gd name="T40" fmla="*/ 450 w 898"/>
                <a:gd name="T41" fmla="*/ 299 h 898"/>
                <a:gd name="T42" fmla="*/ 390 w 898"/>
                <a:gd name="T43" fmla="*/ 287 h 898"/>
                <a:gd name="T44" fmla="*/ 398 w 898"/>
                <a:gd name="T45" fmla="*/ 211 h 898"/>
                <a:gd name="T46" fmla="*/ 454 w 898"/>
                <a:gd name="T47" fmla="*/ 118 h 898"/>
                <a:gd name="T48" fmla="*/ 475 w 898"/>
                <a:gd name="T49" fmla="*/ 118 h 898"/>
                <a:gd name="T50" fmla="*/ 530 w 898"/>
                <a:gd name="T51" fmla="*/ 211 h 898"/>
                <a:gd name="T52" fmla="*/ 465 w 898"/>
                <a:gd name="T53" fmla="*/ 763 h 898"/>
                <a:gd name="T54" fmla="*/ 422 w 898"/>
                <a:gd name="T55" fmla="*/ 745 h 898"/>
                <a:gd name="T56" fmla="*/ 405 w 898"/>
                <a:gd name="T57" fmla="*/ 703 h 898"/>
                <a:gd name="T58" fmla="*/ 422 w 898"/>
                <a:gd name="T59" fmla="*/ 661 h 898"/>
                <a:gd name="T60" fmla="*/ 465 w 898"/>
                <a:gd name="T61" fmla="*/ 643 h 898"/>
                <a:gd name="T62" fmla="*/ 506 w 898"/>
                <a:gd name="T63" fmla="*/ 661 h 898"/>
                <a:gd name="T64" fmla="*/ 525 w 898"/>
                <a:gd name="T65" fmla="*/ 703 h 898"/>
                <a:gd name="T66" fmla="*/ 506 w 898"/>
                <a:gd name="T67" fmla="*/ 745 h 898"/>
                <a:gd name="T68" fmla="*/ 465 w 898"/>
                <a:gd name="T69" fmla="*/ 763 h 898"/>
                <a:gd name="T70" fmla="*/ 318 w 898"/>
                <a:gd name="T71" fmla="*/ 419 h 898"/>
                <a:gd name="T72" fmla="*/ 263 w 898"/>
                <a:gd name="T73" fmla="*/ 556 h 898"/>
                <a:gd name="T74" fmla="*/ 242 w 898"/>
                <a:gd name="T75" fmla="*/ 551 h 898"/>
                <a:gd name="T76" fmla="*/ 186 w 898"/>
                <a:gd name="T77" fmla="*/ 417 h 898"/>
                <a:gd name="T78" fmla="*/ 181 w 898"/>
                <a:gd name="T79" fmla="*/ 339 h 898"/>
                <a:gd name="T80" fmla="*/ 240 w 898"/>
                <a:gd name="T81" fmla="*/ 129 h 898"/>
                <a:gd name="T82" fmla="*/ 255 w 898"/>
                <a:gd name="T83" fmla="*/ 114 h 898"/>
                <a:gd name="T84" fmla="*/ 270 w 898"/>
                <a:gd name="T85" fmla="*/ 129 h 898"/>
                <a:gd name="T86" fmla="*/ 329 w 898"/>
                <a:gd name="T87" fmla="*/ 339 h 898"/>
                <a:gd name="T88" fmla="*/ 231 w 898"/>
                <a:gd name="T89" fmla="*/ 758 h 898"/>
                <a:gd name="T90" fmla="*/ 200 w 898"/>
                <a:gd name="T91" fmla="*/ 727 h 898"/>
                <a:gd name="T92" fmla="*/ 200 w 898"/>
                <a:gd name="T93" fmla="*/ 680 h 898"/>
                <a:gd name="T94" fmla="*/ 231 w 898"/>
                <a:gd name="T95" fmla="*/ 648 h 898"/>
                <a:gd name="T96" fmla="*/ 278 w 898"/>
                <a:gd name="T97" fmla="*/ 648 h 898"/>
                <a:gd name="T98" fmla="*/ 311 w 898"/>
                <a:gd name="T99" fmla="*/ 680 h 898"/>
                <a:gd name="T100" fmla="*/ 311 w 898"/>
                <a:gd name="T101" fmla="*/ 727 h 898"/>
                <a:gd name="T102" fmla="*/ 278 w 898"/>
                <a:gd name="T103" fmla="*/ 758 h 898"/>
                <a:gd name="T104" fmla="*/ 10 w 898"/>
                <a:gd name="T105" fmla="*/ 2 h 898"/>
                <a:gd name="T106" fmla="*/ 1 w 898"/>
                <a:gd name="T107" fmla="*/ 886 h 898"/>
                <a:gd name="T108" fmla="*/ 883 w 898"/>
                <a:gd name="T109" fmla="*/ 898 h 898"/>
                <a:gd name="T110" fmla="*/ 898 w 898"/>
                <a:gd name="T111" fmla="*/ 883 h 898"/>
                <a:gd name="T112" fmla="*/ 886 w 898"/>
                <a:gd name="T113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8" h="898">
                  <a:moveTo>
                    <a:pt x="718" y="464"/>
                  </a:moveTo>
                  <a:lnTo>
                    <a:pt x="718" y="467"/>
                  </a:lnTo>
                  <a:lnTo>
                    <a:pt x="717" y="470"/>
                  </a:lnTo>
                  <a:lnTo>
                    <a:pt x="716" y="472"/>
                  </a:lnTo>
                  <a:lnTo>
                    <a:pt x="714" y="474"/>
                  </a:lnTo>
                  <a:lnTo>
                    <a:pt x="712" y="477"/>
                  </a:lnTo>
                  <a:lnTo>
                    <a:pt x="710" y="478"/>
                  </a:lnTo>
                  <a:lnTo>
                    <a:pt x="706" y="479"/>
                  </a:lnTo>
                  <a:lnTo>
                    <a:pt x="703" y="479"/>
                  </a:lnTo>
                  <a:lnTo>
                    <a:pt x="658" y="479"/>
                  </a:lnTo>
                  <a:lnTo>
                    <a:pt x="658" y="543"/>
                  </a:lnTo>
                  <a:lnTo>
                    <a:pt x="658" y="546"/>
                  </a:lnTo>
                  <a:lnTo>
                    <a:pt x="657" y="549"/>
                  </a:lnTo>
                  <a:lnTo>
                    <a:pt x="656" y="551"/>
                  </a:lnTo>
                  <a:lnTo>
                    <a:pt x="654" y="554"/>
                  </a:lnTo>
                  <a:lnTo>
                    <a:pt x="652" y="556"/>
                  </a:lnTo>
                  <a:lnTo>
                    <a:pt x="650" y="557"/>
                  </a:lnTo>
                  <a:lnTo>
                    <a:pt x="647" y="558"/>
                  </a:lnTo>
                  <a:lnTo>
                    <a:pt x="643" y="558"/>
                  </a:lnTo>
                  <a:lnTo>
                    <a:pt x="641" y="558"/>
                  </a:lnTo>
                  <a:lnTo>
                    <a:pt x="638" y="557"/>
                  </a:lnTo>
                  <a:lnTo>
                    <a:pt x="636" y="556"/>
                  </a:lnTo>
                  <a:lnTo>
                    <a:pt x="634" y="554"/>
                  </a:lnTo>
                  <a:lnTo>
                    <a:pt x="632" y="551"/>
                  </a:lnTo>
                  <a:lnTo>
                    <a:pt x="631" y="549"/>
                  </a:lnTo>
                  <a:lnTo>
                    <a:pt x="629" y="546"/>
                  </a:lnTo>
                  <a:lnTo>
                    <a:pt x="628" y="543"/>
                  </a:lnTo>
                  <a:lnTo>
                    <a:pt x="628" y="479"/>
                  </a:lnTo>
                  <a:lnTo>
                    <a:pt x="583" y="479"/>
                  </a:lnTo>
                  <a:lnTo>
                    <a:pt x="581" y="479"/>
                  </a:lnTo>
                  <a:lnTo>
                    <a:pt x="578" y="478"/>
                  </a:lnTo>
                  <a:lnTo>
                    <a:pt x="576" y="477"/>
                  </a:lnTo>
                  <a:lnTo>
                    <a:pt x="574" y="474"/>
                  </a:lnTo>
                  <a:lnTo>
                    <a:pt x="572" y="472"/>
                  </a:lnTo>
                  <a:lnTo>
                    <a:pt x="571" y="470"/>
                  </a:lnTo>
                  <a:lnTo>
                    <a:pt x="570" y="467"/>
                  </a:lnTo>
                  <a:lnTo>
                    <a:pt x="570" y="464"/>
                  </a:lnTo>
                  <a:lnTo>
                    <a:pt x="570" y="404"/>
                  </a:lnTo>
                  <a:lnTo>
                    <a:pt x="570" y="402"/>
                  </a:lnTo>
                  <a:lnTo>
                    <a:pt x="571" y="398"/>
                  </a:lnTo>
                  <a:lnTo>
                    <a:pt x="572" y="396"/>
                  </a:lnTo>
                  <a:lnTo>
                    <a:pt x="574" y="394"/>
                  </a:lnTo>
                  <a:lnTo>
                    <a:pt x="576" y="392"/>
                  </a:lnTo>
                  <a:lnTo>
                    <a:pt x="578" y="391"/>
                  </a:lnTo>
                  <a:lnTo>
                    <a:pt x="581" y="390"/>
                  </a:lnTo>
                  <a:lnTo>
                    <a:pt x="583" y="389"/>
                  </a:lnTo>
                  <a:lnTo>
                    <a:pt x="628" y="389"/>
                  </a:lnTo>
                  <a:lnTo>
                    <a:pt x="628" y="129"/>
                  </a:lnTo>
                  <a:lnTo>
                    <a:pt x="629" y="126"/>
                  </a:lnTo>
                  <a:lnTo>
                    <a:pt x="631" y="123"/>
                  </a:lnTo>
                  <a:lnTo>
                    <a:pt x="632" y="121"/>
                  </a:lnTo>
                  <a:lnTo>
                    <a:pt x="634" y="118"/>
                  </a:lnTo>
                  <a:lnTo>
                    <a:pt x="636" y="117"/>
                  </a:lnTo>
                  <a:lnTo>
                    <a:pt x="638" y="115"/>
                  </a:lnTo>
                  <a:lnTo>
                    <a:pt x="641" y="114"/>
                  </a:lnTo>
                  <a:lnTo>
                    <a:pt x="643" y="114"/>
                  </a:lnTo>
                  <a:lnTo>
                    <a:pt x="647" y="114"/>
                  </a:lnTo>
                  <a:lnTo>
                    <a:pt x="650" y="115"/>
                  </a:lnTo>
                  <a:lnTo>
                    <a:pt x="652" y="117"/>
                  </a:lnTo>
                  <a:lnTo>
                    <a:pt x="654" y="118"/>
                  </a:lnTo>
                  <a:lnTo>
                    <a:pt x="656" y="121"/>
                  </a:lnTo>
                  <a:lnTo>
                    <a:pt x="657" y="123"/>
                  </a:lnTo>
                  <a:lnTo>
                    <a:pt x="658" y="127"/>
                  </a:lnTo>
                  <a:lnTo>
                    <a:pt x="658" y="129"/>
                  </a:lnTo>
                  <a:lnTo>
                    <a:pt x="658" y="389"/>
                  </a:lnTo>
                  <a:lnTo>
                    <a:pt x="703" y="389"/>
                  </a:lnTo>
                  <a:lnTo>
                    <a:pt x="706" y="390"/>
                  </a:lnTo>
                  <a:lnTo>
                    <a:pt x="710" y="391"/>
                  </a:lnTo>
                  <a:lnTo>
                    <a:pt x="712" y="392"/>
                  </a:lnTo>
                  <a:lnTo>
                    <a:pt x="714" y="394"/>
                  </a:lnTo>
                  <a:lnTo>
                    <a:pt x="716" y="396"/>
                  </a:lnTo>
                  <a:lnTo>
                    <a:pt x="717" y="398"/>
                  </a:lnTo>
                  <a:lnTo>
                    <a:pt x="718" y="402"/>
                  </a:lnTo>
                  <a:lnTo>
                    <a:pt x="718" y="404"/>
                  </a:lnTo>
                  <a:lnTo>
                    <a:pt x="718" y="464"/>
                  </a:lnTo>
                  <a:close/>
                  <a:moveTo>
                    <a:pt x="643" y="763"/>
                  </a:moveTo>
                  <a:lnTo>
                    <a:pt x="638" y="762"/>
                  </a:lnTo>
                  <a:lnTo>
                    <a:pt x="632" y="762"/>
                  </a:lnTo>
                  <a:lnTo>
                    <a:pt x="626" y="760"/>
                  </a:lnTo>
                  <a:lnTo>
                    <a:pt x="621" y="758"/>
                  </a:lnTo>
                  <a:lnTo>
                    <a:pt x="616" y="756"/>
                  </a:lnTo>
                  <a:lnTo>
                    <a:pt x="610" y="753"/>
                  </a:lnTo>
                  <a:lnTo>
                    <a:pt x="606" y="749"/>
                  </a:lnTo>
                  <a:lnTo>
                    <a:pt x="602" y="745"/>
                  </a:lnTo>
                  <a:lnTo>
                    <a:pt x="597" y="741"/>
                  </a:lnTo>
                  <a:lnTo>
                    <a:pt x="594" y="737"/>
                  </a:lnTo>
                  <a:lnTo>
                    <a:pt x="591" y="731"/>
                  </a:lnTo>
                  <a:lnTo>
                    <a:pt x="589" y="727"/>
                  </a:lnTo>
                  <a:lnTo>
                    <a:pt x="587" y="720"/>
                  </a:lnTo>
                  <a:lnTo>
                    <a:pt x="586" y="715"/>
                  </a:lnTo>
                  <a:lnTo>
                    <a:pt x="584" y="710"/>
                  </a:lnTo>
                  <a:lnTo>
                    <a:pt x="583" y="703"/>
                  </a:lnTo>
                  <a:lnTo>
                    <a:pt x="584" y="697"/>
                  </a:lnTo>
                  <a:lnTo>
                    <a:pt x="586" y="692"/>
                  </a:lnTo>
                  <a:lnTo>
                    <a:pt x="587" y="685"/>
                  </a:lnTo>
                  <a:lnTo>
                    <a:pt x="589" y="680"/>
                  </a:lnTo>
                  <a:lnTo>
                    <a:pt x="591" y="674"/>
                  </a:lnTo>
                  <a:lnTo>
                    <a:pt x="594" y="670"/>
                  </a:lnTo>
                  <a:lnTo>
                    <a:pt x="597" y="665"/>
                  </a:lnTo>
                  <a:lnTo>
                    <a:pt x="602" y="661"/>
                  </a:lnTo>
                  <a:lnTo>
                    <a:pt x="606" y="657"/>
                  </a:lnTo>
                  <a:lnTo>
                    <a:pt x="610" y="653"/>
                  </a:lnTo>
                  <a:lnTo>
                    <a:pt x="616" y="651"/>
                  </a:lnTo>
                  <a:lnTo>
                    <a:pt x="621" y="648"/>
                  </a:lnTo>
                  <a:lnTo>
                    <a:pt x="626" y="646"/>
                  </a:lnTo>
                  <a:lnTo>
                    <a:pt x="632" y="645"/>
                  </a:lnTo>
                  <a:lnTo>
                    <a:pt x="638" y="643"/>
                  </a:lnTo>
                  <a:lnTo>
                    <a:pt x="643" y="643"/>
                  </a:lnTo>
                  <a:lnTo>
                    <a:pt x="650" y="643"/>
                  </a:lnTo>
                  <a:lnTo>
                    <a:pt x="656" y="645"/>
                  </a:lnTo>
                  <a:lnTo>
                    <a:pt x="662" y="646"/>
                  </a:lnTo>
                  <a:lnTo>
                    <a:pt x="667" y="648"/>
                  </a:lnTo>
                  <a:lnTo>
                    <a:pt x="672" y="651"/>
                  </a:lnTo>
                  <a:lnTo>
                    <a:pt x="678" y="653"/>
                  </a:lnTo>
                  <a:lnTo>
                    <a:pt x="682" y="657"/>
                  </a:lnTo>
                  <a:lnTo>
                    <a:pt x="686" y="661"/>
                  </a:lnTo>
                  <a:lnTo>
                    <a:pt x="690" y="665"/>
                  </a:lnTo>
                  <a:lnTo>
                    <a:pt x="694" y="670"/>
                  </a:lnTo>
                  <a:lnTo>
                    <a:pt x="697" y="674"/>
                  </a:lnTo>
                  <a:lnTo>
                    <a:pt x="699" y="680"/>
                  </a:lnTo>
                  <a:lnTo>
                    <a:pt x="701" y="685"/>
                  </a:lnTo>
                  <a:lnTo>
                    <a:pt x="702" y="692"/>
                  </a:lnTo>
                  <a:lnTo>
                    <a:pt x="703" y="697"/>
                  </a:lnTo>
                  <a:lnTo>
                    <a:pt x="703" y="703"/>
                  </a:lnTo>
                  <a:lnTo>
                    <a:pt x="703" y="710"/>
                  </a:lnTo>
                  <a:lnTo>
                    <a:pt x="702" y="715"/>
                  </a:lnTo>
                  <a:lnTo>
                    <a:pt x="701" y="720"/>
                  </a:lnTo>
                  <a:lnTo>
                    <a:pt x="699" y="727"/>
                  </a:lnTo>
                  <a:lnTo>
                    <a:pt x="697" y="731"/>
                  </a:lnTo>
                  <a:lnTo>
                    <a:pt x="694" y="737"/>
                  </a:lnTo>
                  <a:lnTo>
                    <a:pt x="690" y="741"/>
                  </a:lnTo>
                  <a:lnTo>
                    <a:pt x="686" y="745"/>
                  </a:lnTo>
                  <a:lnTo>
                    <a:pt x="682" y="749"/>
                  </a:lnTo>
                  <a:lnTo>
                    <a:pt x="678" y="753"/>
                  </a:lnTo>
                  <a:lnTo>
                    <a:pt x="672" y="756"/>
                  </a:lnTo>
                  <a:lnTo>
                    <a:pt x="667" y="758"/>
                  </a:lnTo>
                  <a:lnTo>
                    <a:pt x="662" y="760"/>
                  </a:lnTo>
                  <a:lnTo>
                    <a:pt x="656" y="762"/>
                  </a:lnTo>
                  <a:lnTo>
                    <a:pt x="650" y="762"/>
                  </a:lnTo>
                  <a:lnTo>
                    <a:pt x="643" y="763"/>
                  </a:lnTo>
                  <a:close/>
                  <a:moveTo>
                    <a:pt x="540" y="284"/>
                  </a:moveTo>
                  <a:lnTo>
                    <a:pt x="538" y="287"/>
                  </a:lnTo>
                  <a:lnTo>
                    <a:pt x="537" y="290"/>
                  </a:lnTo>
                  <a:lnTo>
                    <a:pt x="536" y="294"/>
                  </a:lnTo>
                  <a:lnTo>
                    <a:pt x="534" y="296"/>
                  </a:lnTo>
                  <a:lnTo>
                    <a:pt x="532" y="297"/>
                  </a:lnTo>
                  <a:lnTo>
                    <a:pt x="530" y="298"/>
                  </a:lnTo>
                  <a:lnTo>
                    <a:pt x="527" y="299"/>
                  </a:lnTo>
                  <a:lnTo>
                    <a:pt x="525" y="299"/>
                  </a:lnTo>
                  <a:lnTo>
                    <a:pt x="480" y="299"/>
                  </a:lnTo>
                  <a:lnTo>
                    <a:pt x="480" y="543"/>
                  </a:lnTo>
                  <a:lnTo>
                    <a:pt x="479" y="546"/>
                  </a:lnTo>
                  <a:lnTo>
                    <a:pt x="479" y="549"/>
                  </a:lnTo>
                  <a:lnTo>
                    <a:pt x="476" y="551"/>
                  </a:lnTo>
                  <a:lnTo>
                    <a:pt x="475" y="554"/>
                  </a:lnTo>
                  <a:lnTo>
                    <a:pt x="472" y="556"/>
                  </a:lnTo>
                  <a:lnTo>
                    <a:pt x="470" y="557"/>
                  </a:lnTo>
                  <a:lnTo>
                    <a:pt x="467" y="558"/>
                  </a:lnTo>
                  <a:lnTo>
                    <a:pt x="465" y="558"/>
                  </a:lnTo>
                  <a:lnTo>
                    <a:pt x="461" y="558"/>
                  </a:lnTo>
                  <a:lnTo>
                    <a:pt x="458" y="557"/>
                  </a:lnTo>
                  <a:lnTo>
                    <a:pt x="456" y="556"/>
                  </a:lnTo>
                  <a:lnTo>
                    <a:pt x="454" y="554"/>
                  </a:lnTo>
                  <a:lnTo>
                    <a:pt x="452" y="551"/>
                  </a:lnTo>
                  <a:lnTo>
                    <a:pt x="451" y="549"/>
                  </a:lnTo>
                  <a:lnTo>
                    <a:pt x="450" y="546"/>
                  </a:lnTo>
                  <a:lnTo>
                    <a:pt x="450" y="543"/>
                  </a:lnTo>
                  <a:lnTo>
                    <a:pt x="450" y="299"/>
                  </a:lnTo>
                  <a:lnTo>
                    <a:pt x="405" y="299"/>
                  </a:lnTo>
                  <a:lnTo>
                    <a:pt x="402" y="299"/>
                  </a:lnTo>
                  <a:lnTo>
                    <a:pt x="398" y="298"/>
                  </a:lnTo>
                  <a:lnTo>
                    <a:pt x="396" y="297"/>
                  </a:lnTo>
                  <a:lnTo>
                    <a:pt x="394" y="296"/>
                  </a:lnTo>
                  <a:lnTo>
                    <a:pt x="392" y="294"/>
                  </a:lnTo>
                  <a:lnTo>
                    <a:pt x="391" y="290"/>
                  </a:lnTo>
                  <a:lnTo>
                    <a:pt x="390" y="287"/>
                  </a:lnTo>
                  <a:lnTo>
                    <a:pt x="390" y="284"/>
                  </a:lnTo>
                  <a:lnTo>
                    <a:pt x="390" y="225"/>
                  </a:lnTo>
                  <a:lnTo>
                    <a:pt x="390" y="222"/>
                  </a:lnTo>
                  <a:lnTo>
                    <a:pt x="391" y="219"/>
                  </a:lnTo>
                  <a:lnTo>
                    <a:pt x="392" y="217"/>
                  </a:lnTo>
                  <a:lnTo>
                    <a:pt x="394" y="214"/>
                  </a:lnTo>
                  <a:lnTo>
                    <a:pt x="396" y="212"/>
                  </a:lnTo>
                  <a:lnTo>
                    <a:pt x="398" y="211"/>
                  </a:lnTo>
                  <a:lnTo>
                    <a:pt x="402" y="210"/>
                  </a:lnTo>
                  <a:lnTo>
                    <a:pt x="405" y="210"/>
                  </a:lnTo>
                  <a:lnTo>
                    <a:pt x="450" y="210"/>
                  </a:lnTo>
                  <a:lnTo>
                    <a:pt x="450" y="129"/>
                  </a:lnTo>
                  <a:lnTo>
                    <a:pt x="450" y="126"/>
                  </a:lnTo>
                  <a:lnTo>
                    <a:pt x="451" y="123"/>
                  </a:lnTo>
                  <a:lnTo>
                    <a:pt x="452" y="121"/>
                  </a:lnTo>
                  <a:lnTo>
                    <a:pt x="454" y="118"/>
                  </a:lnTo>
                  <a:lnTo>
                    <a:pt x="456" y="117"/>
                  </a:lnTo>
                  <a:lnTo>
                    <a:pt x="458" y="115"/>
                  </a:lnTo>
                  <a:lnTo>
                    <a:pt x="461" y="114"/>
                  </a:lnTo>
                  <a:lnTo>
                    <a:pt x="465" y="114"/>
                  </a:lnTo>
                  <a:lnTo>
                    <a:pt x="467" y="114"/>
                  </a:lnTo>
                  <a:lnTo>
                    <a:pt x="470" y="115"/>
                  </a:lnTo>
                  <a:lnTo>
                    <a:pt x="472" y="117"/>
                  </a:lnTo>
                  <a:lnTo>
                    <a:pt x="475" y="118"/>
                  </a:lnTo>
                  <a:lnTo>
                    <a:pt x="476" y="121"/>
                  </a:lnTo>
                  <a:lnTo>
                    <a:pt x="479" y="123"/>
                  </a:lnTo>
                  <a:lnTo>
                    <a:pt x="479" y="127"/>
                  </a:lnTo>
                  <a:lnTo>
                    <a:pt x="480" y="129"/>
                  </a:lnTo>
                  <a:lnTo>
                    <a:pt x="480" y="210"/>
                  </a:lnTo>
                  <a:lnTo>
                    <a:pt x="525" y="210"/>
                  </a:lnTo>
                  <a:lnTo>
                    <a:pt x="527" y="210"/>
                  </a:lnTo>
                  <a:lnTo>
                    <a:pt x="530" y="211"/>
                  </a:lnTo>
                  <a:lnTo>
                    <a:pt x="532" y="212"/>
                  </a:lnTo>
                  <a:lnTo>
                    <a:pt x="534" y="214"/>
                  </a:lnTo>
                  <a:lnTo>
                    <a:pt x="536" y="217"/>
                  </a:lnTo>
                  <a:lnTo>
                    <a:pt x="537" y="219"/>
                  </a:lnTo>
                  <a:lnTo>
                    <a:pt x="538" y="222"/>
                  </a:lnTo>
                  <a:lnTo>
                    <a:pt x="540" y="225"/>
                  </a:lnTo>
                  <a:lnTo>
                    <a:pt x="540" y="284"/>
                  </a:lnTo>
                  <a:close/>
                  <a:moveTo>
                    <a:pt x="465" y="763"/>
                  </a:moveTo>
                  <a:lnTo>
                    <a:pt x="458" y="762"/>
                  </a:lnTo>
                  <a:lnTo>
                    <a:pt x="452" y="762"/>
                  </a:lnTo>
                  <a:lnTo>
                    <a:pt x="446" y="760"/>
                  </a:lnTo>
                  <a:lnTo>
                    <a:pt x="441" y="758"/>
                  </a:lnTo>
                  <a:lnTo>
                    <a:pt x="436" y="756"/>
                  </a:lnTo>
                  <a:lnTo>
                    <a:pt x="430" y="753"/>
                  </a:lnTo>
                  <a:lnTo>
                    <a:pt x="426" y="749"/>
                  </a:lnTo>
                  <a:lnTo>
                    <a:pt x="422" y="745"/>
                  </a:lnTo>
                  <a:lnTo>
                    <a:pt x="419" y="741"/>
                  </a:lnTo>
                  <a:lnTo>
                    <a:pt x="414" y="737"/>
                  </a:lnTo>
                  <a:lnTo>
                    <a:pt x="412" y="731"/>
                  </a:lnTo>
                  <a:lnTo>
                    <a:pt x="409" y="727"/>
                  </a:lnTo>
                  <a:lnTo>
                    <a:pt x="407" y="720"/>
                  </a:lnTo>
                  <a:lnTo>
                    <a:pt x="406" y="715"/>
                  </a:lnTo>
                  <a:lnTo>
                    <a:pt x="405" y="710"/>
                  </a:lnTo>
                  <a:lnTo>
                    <a:pt x="405" y="703"/>
                  </a:lnTo>
                  <a:lnTo>
                    <a:pt x="405" y="697"/>
                  </a:lnTo>
                  <a:lnTo>
                    <a:pt x="406" y="692"/>
                  </a:lnTo>
                  <a:lnTo>
                    <a:pt x="407" y="685"/>
                  </a:lnTo>
                  <a:lnTo>
                    <a:pt x="409" y="680"/>
                  </a:lnTo>
                  <a:lnTo>
                    <a:pt x="412" y="674"/>
                  </a:lnTo>
                  <a:lnTo>
                    <a:pt x="414" y="670"/>
                  </a:lnTo>
                  <a:lnTo>
                    <a:pt x="419" y="665"/>
                  </a:lnTo>
                  <a:lnTo>
                    <a:pt x="422" y="661"/>
                  </a:lnTo>
                  <a:lnTo>
                    <a:pt x="426" y="657"/>
                  </a:lnTo>
                  <a:lnTo>
                    <a:pt x="430" y="653"/>
                  </a:lnTo>
                  <a:lnTo>
                    <a:pt x="436" y="651"/>
                  </a:lnTo>
                  <a:lnTo>
                    <a:pt x="441" y="648"/>
                  </a:lnTo>
                  <a:lnTo>
                    <a:pt x="446" y="646"/>
                  </a:lnTo>
                  <a:lnTo>
                    <a:pt x="452" y="645"/>
                  </a:lnTo>
                  <a:lnTo>
                    <a:pt x="458" y="643"/>
                  </a:lnTo>
                  <a:lnTo>
                    <a:pt x="465" y="643"/>
                  </a:lnTo>
                  <a:lnTo>
                    <a:pt x="470" y="643"/>
                  </a:lnTo>
                  <a:lnTo>
                    <a:pt x="476" y="645"/>
                  </a:lnTo>
                  <a:lnTo>
                    <a:pt x="482" y="646"/>
                  </a:lnTo>
                  <a:lnTo>
                    <a:pt x="487" y="648"/>
                  </a:lnTo>
                  <a:lnTo>
                    <a:pt x="492" y="651"/>
                  </a:lnTo>
                  <a:lnTo>
                    <a:pt x="498" y="653"/>
                  </a:lnTo>
                  <a:lnTo>
                    <a:pt x="502" y="657"/>
                  </a:lnTo>
                  <a:lnTo>
                    <a:pt x="506" y="661"/>
                  </a:lnTo>
                  <a:lnTo>
                    <a:pt x="511" y="665"/>
                  </a:lnTo>
                  <a:lnTo>
                    <a:pt x="514" y="670"/>
                  </a:lnTo>
                  <a:lnTo>
                    <a:pt x="517" y="674"/>
                  </a:lnTo>
                  <a:lnTo>
                    <a:pt x="519" y="680"/>
                  </a:lnTo>
                  <a:lnTo>
                    <a:pt x="521" y="685"/>
                  </a:lnTo>
                  <a:lnTo>
                    <a:pt x="522" y="692"/>
                  </a:lnTo>
                  <a:lnTo>
                    <a:pt x="524" y="697"/>
                  </a:lnTo>
                  <a:lnTo>
                    <a:pt x="525" y="703"/>
                  </a:lnTo>
                  <a:lnTo>
                    <a:pt x="524" y="710"/>
                  </a:lnTo>
                  <a:lnTo>
                    <a:pt x="522" y="715"/>
                  </a:lnTo>
                  <a:lnTo>
                    <a:pt x="521" y="720"/>
                  </a:lnTo>
                  <a:lnTo>
                    <a:pt x="519" y="727"/>
                  </a:lnTo>
                  <a:lnTo>
                    <a:pt x="517" y="731"/>
                  </a:lnTo>
                  <a:lnTo>
                    <a:pt x="514" y="737"/>
                  </a:lnTo>
                  <a:lnTo>
                    <a:pt x="511" y="741"/>
                  </a:lnTo>
                  <a:lnTo>
                    <a:pt x="506" y="745"/>
                  </a:lnTo>
                  <a:lnTo>
                    <a:pt x="502" y="749"/>
                  </a:lnTo>
                  <a:lnTo>
                    <a:pt x="498" y="753"/>
                  </a:lnTo>
                  <a:lnTo>
                    <a:pt x="492" y="756"/>
                  </a:lnTo>
                  <a:lnTo>
                    <a:pt x="487" y="758"/>
                  </a:lnTo>
                  <a:lnTo>
                    <a:pt x="482" y="760"/>
                  </a:lnTo>
                  <a:lnTo>
                    <a:pt x="476" y="762"/>
                  </a:lnTo>
                  <a:lnTo>
                    <a:pt x="470" y="762"/>
                  </a:lnTo>
                  <a:lnTo>
                    <a:pt x="465" y="763"/>
                  </a:lnTo>
                  <a:close/>
                  <a:moveTo>
                    <a:pt x="330" y="404"/>
                  </a:moveTo>
                  <a:lnTo>
                    <a:pt x="330" y="407"/>
                  </a:lnTo>
                  <a:lnTo>
                    <a:pt x="329" y="410"/>
                  </a:lnTo>
                  <a:lnTo>
                    <a:pt x="328" y="412"/>
                  </a:lnTo>
                  <a:lnTo>
                    <a:pt x="326" y="414"/>
                  </a:lnTo>
                  <a:lnTo>
                    <a:pt x="323" y="417"/>
                  </a:lnTo>
                  <a:lnTo>
                    <a:pt x="320" y="418"/>
                  </a:lnTo>
                  <a:lnTo>
                    <a:pt x="318" y="419"/>
                  </a:lnTo>
                  <a:lnTo>
                    <a:pt x="315" y="419"/>
                  </a:lnTo>
                  <a:lnTo>
                    <a:pt x="270" y="419"/>
                  </a:lnTo>
                  <a:lnTo>
                    <a:pt x="270" y="543"/>
                  </a:lnTo>
                  <a:lnTo>
                    <a:pt x="270" y="546"/>
                  </a:lnTo>
                  <a:lnTo>
                    <a:pt x="269" y="549"/>
                  </a:lnTo>
                  <a:lnTo>
                    <a:pt x="268" y="551"/>
                  </a:lnTo>
                  <a:lnTo>
                    <a:pt x="266" y="554"/>
                  </a:lnTo>
                  <a:lnTo>
                    <a:pt x="263" y="556"/>
                  </a:lnTo>
                  <a:lnTo>
                    <a:pt x="260" y="557"/>
                  </a:lnTo>
                  <a:lnTo>
                    <a:pt x="258" y="558"/>
                  </a:lnTo>
                  <a:lnTo>
                    <a:pt x="255" y="558"/>
                  </a:lnTo>
                  <a:lnTo>
                    <a:pt x="252" y="558"/>
                  </a:lnTo>
                  <a:lnTo>
                    <a:pt x="250" y="557"/>
                  </a:lnTo>
                  <a:lnTo>
                    <a:pt x="246" y="556"/>
                  </a:lnTo>
                  <a:lnTo>
                    <a:pt x="244" y="554"/>
                  </a:lnTo>
                  <a:lnTo>
                    <a:pt x="242" y="551"/>
                  </a:lnTo>
                  <a:lnTo>
                    <a:pt x="241" y="549"/>
                  </a:lnTo>
                  <a:lnTo>
                    <a:pt x="240" y="546"/>
                  </a:lnTo>
                  <a:lnTo>
                    <a:pt x="240" y="543"/>
                  </a:lnTo>
                  <a:lnTo>
                    <a:pt x="240" y="419"/>
                  </a:lnTo>
                  <a:lnTo>
                    <a:pt x="195" y="419"/>
                  </a:lnTo>
                  <a:lnTo>
                    <a:pt x="192" y="419"/>
                  </a:lnTo>
                  <a:lnTo>
                    <a:pt x="190" y="418"/>
                  </a:lnTo>
                  <a:lnTo>
                    <a:pt x="186" y="417"/>
                  </a:lnTo>
                  <a:lnTo>
                    <a:pt x="184" y="414"/>
                  </a:lnTo>
                  <a:lnTo>
                    <a:pt x="183" y="412"/>
                  </a:lnTo>
                  <a:lnTo>
                    <a:pt x="181" y="410"/>
                  </a:lnTo>
                  <a:lnTo>
                    <a:pt x="180" y="407"/>
                  </a:lnTo>
                  <a:lnTo>
                    <a:pt x="180" y="404"/>
                  </a:lnTo>
                  <a:lnTo>
                    <a:pt x="180" y="344"/>
                  </a:lnTo>
                  <a:lnTo>
                    <a:pt x="180" y="342"/>
                  </a:lnTo>
                  <a:lnTo>
                    <a:pt x="181" y="339"/>
                  </a:lnTo>
                  <a:lnTo>
                    <a:pt x="183" y="336"/>
                  </a:lnTo>
                  <a:lnTo>
                    <a:pt x="184" y="334"/>
                  </a:lnTo>
                  <a:lnTo>
                    <a:pt x="186" y="332"/>
                  </a:lnTo>
                  <a:lnTo>
                    <a:pt x="190" y="331"/>
                  </a:lnTo>
                  <a:lnTo>
                    <a:pt x="192" y="330"/>
                  </a:lnTo>
                  <a:lnTo>
                    <a:pt x="195" y="329"/>
                  </a:lnTo>
                  <a:lnTo>
                    <a:pt x="240" y="329"/>
                  </a:lnTo>
                  <a:lnTo>
                    <a:pt x="240" y="129"/>
                  </a:lnTo>
                  <a:lnTo>
                    <a:pt x="240" y="126"/>
                  </a:lnTo>
                  <a:lnTo>
                    <a:pt x="241" y="123"/>
                  </a:lnTo>
                  <a:lnTo>
                    <a:pt x="242" y="121"/>
                  </a:lnTo>
                  <a:lnTo>
                    <a:pt x="244" y="118"/>
                  </a:lnTo>
                  <a:lnTo>
                    <a:pt x="246" y="117"/>
                  </a:lnTo>
                  <a:lnTo>
                    <a:pt x="250" y="115"/>
                  </a:lnTo>
                  <a:lnTo>
                    <a:pt x="252" y="114"/>
                  </a:lnTo>
                  <a:lnTo>
                    <a:pt x="255" y="114"/>
                  </a:lnTo>
                  <a:lnTo>
                    <a:pt x="258" y="114"/>
                  </a:lnTo>
                  <a:lnTo>
                    <a:pt x="260" y="115"/>
                  </a:lnTo>
                  <a:lnTo>
                    <a:pt x="263" y="117"/>
                  </a:lnTo>
                  <a:lnTo>
                    <a:pt x="266" y="118"/>
                  </a:lnTo>
                  <a:lnTo>
                    <a:pt x="268" y="121"/>
                  </a:lnTo>
                  <a:lnTo>
                    <a:pt x="269" y="123"/>
                  </a:lnTo>
                  <a:lnTo>
                    <a:pt x="270" y="127"/>
                  </a:lnTo>
                  <a:lnTo>
                    <a:pt x="270" y="129"/>
                  </a:lnTo>
                  <a:lnTo>
                    <a:pt x="270" y="329"/>
                  </a:lnTo>
                  <a:lnTo>
                    <a:pt x="315" y="329"/>
                  </a:lnTo>
                  <a:lnTo>
                    <a:pt x="318" y="330"/>
                  </a:lnTo>
                  <a:lnTo>
                    <a:pt x="320" y="331"/>
                  </a:lnTo>
                  <a:lnTo>
                    <a:pt x="323" y="332"/>
                  </a:lnTo>
                  <a:lnTo>
                    <a:pt x="326" y="334"/>
                  </a:lnTo>
                  <a:lnTo>
                    <a:pt x="328" y="336"/>
                  </a:lnTo>
                  <a:lnTo>
                    <a:pt x="329" y="339"/>
                  </a:lnTo>
                  <a:lnTo>
                    <a:pt x="330" y="342"/>
                  </a:lnTo>
                  <a:lnTo>
                    <a:pt x="330" y="344"/>
                  </a:lnTo>
                  <a:lnTo>
                    <a:pt x="330" y="404"/>
                  </a:lnTo>
                  <a:close/>
                  <a:moveTo>
                    <a:pt x="255" y="763"/>
                  </a:moveTo>
                  <a:lnTo>
                    <a:pt x="249" y="762"/>
                  </a:lnTo>
                  <a:lnTo>
                    <a:pt x="243" y="762"/>
                  </a:lnTo>
                  <a:lnTo>
                    <a:pt x="237" y="760"/>
                  </a:lnTo>
                  <a:lnTo>
                    <a:pt x="231" y="758"/>
                  </a:lnTo>
                  <a:lnTo>
                    <a:pt x="226" y="756"/>
                  </a:lnTo>
                  <a:lnTo>
                    <a:pt x="222" y="753"/>
                  </a:lnTo>
                  <a:lnTo>
                    <a:pt x="216" y="749"/>
                  </a:lnTo>
                  <a:lnTo>
                    <a:pt x="212" y="745"/>
                  </a:lnTo>
                  <a:lnTo>
                    <a:pt x="209" y="741"/>
                  </a:lnTo>
                  <a:lnTo>
                    <a:pt x="206" y="737"/>
                  </a:lnTo>
                  <a:lnTo>
                    <a:pt x="203" y="731"/>
                  </a:lnTo>
                  <a:lnTo>
                    <a:pt x="200" y="727"/>
                  </a:lnTo>
                  <a:lnTo>
                    <a:pt x="198" y="720"/>
                  </a:lnTo>
                  <a:lnTo>
                    <a:pt x="196" y="715"/>
                  </a:lnTo>
                  <a:lnTo>
                    <a:pt x="195" y="710"/>
                  </a:lnTo>
                  <a:lnTo>
                    <a:pt x="195" y="703"/>
                  </a:lnTo>
                  <a:lnTo>
                    <a:pt x="195" y="697"/>
                  </a:lnTo>
                  <a:lnTo>
                    <a:pt x="196" y="692"/>
                  </a:lnTo>
                  <a:lnTo>
                    <a:pt x="198" y="685"/>
                  </a:lnTo>
                  <a:lnTo>
                    <a:pt x="200" y="680"/>
                  </a:lnTo>
                  <a:lnTo>
                    <a:pt x="203" y="674"/>
                  </a:lnTo>
                  <a:lnTo>
                    <a:pt x="206" y="670"/>
                  </a:lnTo>
                  <a:lnTo>
                    <a:pt x="209" y="665"/>
                  </a:lnTo>
                  <a:lnTo>
                    <a:pt x="212" y="661"/>
                  </a:lnTo>
                  <a:lnTo>
                    <a:pt x="216" y="657"/>
                  </a:lnTo>
                  <a:lnTo>
                    <a:pt x="222" y="653"/>
                  </a:lnTo>
                  <a:lnTo>
                    <a:pt x="226" y="651"/>
                  </a:lnTo>
                  <a:lnTo>
                    <a:pt x="231" y="648"/>
                  </a:lnTo>
                  <a:lnTo>
                    <a:pt x="237" y="646"/>
                  </a:lnTo>
                  <a:lnTo>
                    <a:pt x="243" y="645"/>
                  </a:lnTo>
                  <a:lnTo>
                    <a:pt x="249" y="643"/>
                  </a:lnTo>
                  <a:lnTo>
                    <a:pt x="255" y="643"/>
                  </a:lnTo>
                  <a:lnTo>
                    <a:pt x="261" y="643"/>
                  </a:lnTo>
                  <a:lnTo>
                    <a:pt x="267" y="645"/>
                  </a:lnTo>
                  <a:lnTo>
                    <a:pt x="273" y="646"/>
                  </a:lnTo>
                  <a:lnTo>
                    <a:pt x="278" y="648"/>
                  </a:lnTo>
                  <a:lnTo>
                    <a:pt x="284" y="651"/>
                  </a:lnTo>
                  <a:lnTo>
                    <a:pt x="288" y="653"/>
                  </a:lnTo>
                  <a:lnTo>
                    <a:pt x="293" y="657"/>
                  </a:lnTo>
                  <a:lnTo>
                    <a:pt x="298" y="661"/>
                  </a:lnTo>
                  <a:lnTo>
                    <a:pt x="301" y="665"/>
                  </a:lnTo>
                  <a:lnTo>
                    <a:pt x="304" y="670"/>
                  </a:lnTo>
                  <a:lnTo>
                    <a:pt x="307" y="674"/>
                  </a:lnTo>
                  <a:lnTo>
                    <a:pt x="311" y="680"/>
                  </a:lnTo>
                  <a:lnTo>
                    <a:pt x="312" y="685"/>
                  </a:lnTo>
                  <a:lnTo>
                    <a:pt x="314" y="692"/>
                  </a:lnTo>
                  <a:lnTo>
                    <a:pt x="315" y="697"/>
                  </a:lnTo>
                  <a:lnTo>
                    <a:pt x="315" y="703"/>
                  </a:lnTo>
                  <a:lnTo>
                    <a:pt x="315" y="710"/>
                  </a:lnTo>
                  <a:lnTo>
                    <a:pt x="314" y="715"/>
                  </a:lnTo>
                  <a:lnTo>
                    <a:pt x="312" y="720"/>
                  </a:lnTo>
                  <a:lnTo>
                    <a:pt x="311" y="727"/>
                  </a:lnTo>
                  <a:lnTo>
                    <a:pt x="307" y="731"/>
                  </a:lnTo>
                  <a:lnTo>
                    <a:pt x="304" y="737"/>
                  </a:lnTo>
                  <a:lnTo>
                    <a:pt x="301" y="741"/>
                  </a:lnTo>
                  <a:lnTo>
                    <a:pt x="298" y="745"/>
                  </a:lnTo>
                  <a:lnTo>
                    <a:pt x="293" y="749"/>
                  </a:lnTo>
                  <a:lnTo>
                    <a:pt x="288" y="753"/>
                  </a:lnTo>
                  <a:lnTo>
                    <a:pt x="284" y="756"/>
                  </a:lnTo>
                  <a:lnTo>
                    <a:pt x="278" y="758"/>
                  </a:lnTo>
                  <a:lnTo>
                    <a:pt x="273" y="760"/>
                  </a:lnTo>
                  <a:lnTo>
                    <a:pt x="267" y="762"/>
                  </a:lnTo>
                  <a:lnTo>
                    <a:pt x="261" y="762"/>
                  </a:lnTo>
                  <a:lnTo>
                    <a:pt x="255" y="763"/>
                  </a:lnTo>
                  <a:close/>
                  <a:moveTo>
                    <a:pt x="883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883"/>
                  </a:lnTo>
                  <a:lnTo>
                    <a:pt x="1" y="886"/>
                  </a:lnTo>
                  <a:lnTo>
                    <a:pt x="2" y="888"/>
                  </a:lnTo>
                  <a:lnTo>
                    <a:pt x="3" y="892"/>
                  </a:lnTo>
                  <a:lnTo>
                    <a:pt x="6" y="894"/>
                  </a:lnTo>
                  <a:lnTo>
                    <a:pt x="8" y="895"/>
                  </a:lnTo>
                  <a:lnTo>
                    <a:pt x="10" y="897"/>
                  </a:lnTo>
                  <a:lnTo>
                    <a:pt x="13" y="897"/>
                  </a:lnTo>
                  <a:lnTo>
                    <a:pt x="15" y="898"/>
                  </a:lnTo>
                  <a:lnTo>
                    <a:pt x="883" y="898"/>
                  </a:lnTo>
                  <a:lnTo>
                    <a:pt x="886" y="897"/>
                  </a:lnTo>
                  <a:lnTo>
                    <a:pt x="888" y="897"/>
                  </a:lnTo>
                  <a:lnTo>
                    <a:pt x="892" y="895"/>
                  </a:lnTo>
                  <a:lnTo>
                    <a:pt x="894" y="894"/>
                  </a:lnTo>
                  <a:lnTo>
                    <a:pt x="896" y="892"/>
                  </a:lnTo>
                  <a:lnTo>
                    <a:pt x="897" y="888"/>
                  </a:lnTo>
                  <a:lnTo>
                    <a:pt x="898" y="886"/>
                  </a:lnTo>
                  <a:lnTo>
                    <a:pt x="898" y="883"/>
                  </a:lnTo>
                  <a:lnTo>
                    <a:pt x="898" y="15"/>
                  </a:lnTo>
                  <a:lnTo>
                    <a:pt x="898" y="12"/>
                  </a:lnTo>
                  <a:lnTo>
                    <a:pt x="897" y="10"/>
                  </a:lnTo>
                  <a:lnTo>
                    <a:pt x="896" y="7"/>
                  </a:lnTo>
                  <a:lnTo>
                    <a:pt x="894" y="5"/>
                  </a:lnTo>
                  <a:lnTo>
                    <a:pt x="892" y="3"/>
                  </a:lnTo>
                  <a:lnTo>
                    <a:pt x="888" y="2"/>
                  </a:lnTo>
                  <a:lnTo>
                    <a:pt x="886" y="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1AA1C751-A1EE-4F8A-ADB5-13D391B2B06C}"/>
              </a:ext>
            </a:extLst>
          </p:cNvPr>
          <p:cNvSpPr/>
          <p:nvPr/>
        </p:nvSpPr>
        <p:spPr>
          <a:xfrm>
            <a:off x="8026362" y="2069259"/>
            <a:ext cx="298961" cy="2989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12E60A-BE52-4DF7-B927-E1B1C2E38636}"/>
              </a:ext>
            </a:extLst>
          </p:cNvPr>
          <p:cNvSpPr/>
          <p:nvPr/>
        </p:nvSpPr>
        <p:spPr>
          <a:xfrm>
            <a:off x="8195828" y="3428333"/>
            <a:ext cx="298961" cy="2989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37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5376A-3BA4-4CC6-B95E-8B4B6C7C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26421-6C86-4560-BEB3-4011FFBB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81EB9-CB43-47D8-AAAC-8DEFC8C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8A5883-4D7E-4246-892F-9584EBF2A7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Make the system serves for the entrepreneurs and the investors. </a:t>
            </a:r>
          </a:p>
          <a:p>
            <a:r>
              <a:rPr lang="en-US"/>
              <a:t>Make entrepreneurship accessible to everyone, everywhere and trustable for investors.</a:t>
            </a:r>
            <a:endParaRPr lang="vi-VN"/>
          </a:p>
          <a:p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D0F8-6F59-40AB-B27E-5FDB3A228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Mission</a:t>
            </a:r>
            <a:endParaRPr lang="vi-VN"/>
          </a:p>
        </p:txBody>
      </p:sp>
      <p:pic>
        <p:nvPicPr>
          <p:cNvPr id="13" name="Picture 12" descr="A group of people on a beach&#10;&#10;Description automatically generated">
            <a:extLst>
              <a:ext uri="{FF2B5EF4-FFF2-40B4-BE49-F238E27FC236}">
                <a16:creationId xmlns:a16="http://schemas.microsoft.com/office/drawing/2014/main" id="{77C75B03-3B54-4C81-B912-98CFE9F2B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0" y="3787878"/>
            <a:ext cx="3631760" cy="1644445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2EFA174-C5B0-4B12-9E18-0A7067F0D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84" y="4031101"/>
            <a:ext cx="1994042" cy="11160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CCEDB8-7C27-4022-9775-04EED446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27" y="3429000"/>
            <a:ext cx="2003323" cy="20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4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8B3D3-4134-4AF8-AC4A-62D0F67C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A5CE0-2C98-4266-B085-29B1C45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301E4-268C-4272-8D5F-54338AEE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0E6CE-BB2B-4E0D-9C4D-7E21BD01F7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“Crowdfunding is the practice of funding a project or venture by raising many small amounts of money from a large number of people, typically via the Internet” </a:t>
            </a:r>
            <a:r>
              <a:rPr lang="en-US"/>
              <a:t>– (according to Oxford Dictionary)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1CADEB-4D9D-4143-9592-8613277681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Crowdfunding definition</a:t>
            </a:r>
            <a:endParaRPr lang="vi-VN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CF8EEC21-D945-4969-A08D-898FB8F0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34" y="2787779"/>
            <a:ext cx="5958932" cy="32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13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22B9B-8899-4577-9A35-FCE43453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6A938-0609-49B8-90EF-E6C30716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5212D-2F5B-4104-9697-1657D06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0FC1D-D597-459E-BBAD-BF7D571040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Traditional funding vs. Crowdfunding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D8955-7BCD-4AE0-A9AA-77E1A6B3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0942" y="1855618"/>
            <a:ext cx="2707432" cy="275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E420C-723C-48DE-B5D9-4C68CCFE20F6}"/>
              </a:ext>
            </a:extLst>
          </p:cNvPr>
          <p:cNvSpPr txBox="1"/>
          <p:nvPr/>
        </p:nvSpPr>
        <p:spPr>
          <a:xfrm>
            <a:off x="4896465" y="1356852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Crowdfunding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10449-42EE-4E39-89C1-D581A7E2A3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746" y="2406768"/>
            <a:ext cx="3202694" cy="1486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B571C-3CBB-4A39-AD6D-D2AC2AA353E7}"/>
              </a:ext>
            </a:extLst>
          </p:cNvPr>
          <p:cNvSpPr txBox="1"/>
          <p:nvPr/>
        </p:nvSpPr>
        <p:spPr>
          <a:xfrm>
            <a:off x="291407" y="1449184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Traditional funding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3D0D5-F4FE-443B-829E-8B181783B337}"/>
              </a:ext>
            </a:extLst>
          </p:cNvPr>
          <p:cNvSpPr txBox="1"/>
          <p:nvPr/>
        </p:nvSpPr>
        <p:spPr>
          <a:xfrm>
            <a:off x="561340" y="4924901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Large amounts from one or a few, sources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5F584-67B4-43E5-B26D-334CDBAC9FE0}"/>
              </a:ext>
            </a:extLst>
          </p:cNvPr>
          <p:cNvSpPr txBox="1"/>
          <p:nvPr/>
        </p:nvSpPr>
        <p:spPr>
          <a:xfrm>
            <a:off x="5300942" y="4924902"/>
            <a:ext cx="339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Many small sums from a large group of individuals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69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43525-A202-42AB-99F1-5B1BB0DB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AE677-FB8B-49D1-8C79-923611AB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BBCC1-25FF-4C85-9298-92375D4C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4658DE-D913-42D4-93CF-EACFCCA2F1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Why use Blockchain technology?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0D6770-60B3-4F4A-9D77-96E11E7F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9985"/>
              </p:ext>
            </p:extLst>
          </p:nvPr>
        </p:nvGraphicFramePr>
        <p:xfrm>
          <a:off x="311919" y="1089738"/>
          <a:ext cx="4006952" cy="369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952">
                  <a:extLst>
                    <a:ext uri="{9D8B030D-6E8A-4147-A177-3AD203B41FA5}">
                      <a16:colId xmlns:a16="http://schemas.microsoft.com/office/drawing/2014/main" val="2914977437"/>
                    </a:ext>
                  </a:extLst>
                </a:gridCol>
              </a:tblGrid>
              <a:tr h="103655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 Current World</a:t>
                      </a:r>
                      <a:endParaRPr lang="vi-VN" sz="2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725087"/>
                  </a:ext>
                </a:extLst>
              </a:tr>
              <a:tr h="13307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1. Difficult to Fundraise</a:t>
                      </a:r>
                    </a:p>
                    <a:p>
                      <a:r>
                        <a:rPr lang="en-US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is difficult to fundraise for projects in early phase, even though it is publically-beneficial project.</a:t>
                      </a:r>
                      <a:endParaRPr lang="vi-VN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18047"/>
                  </a:ext>
                </a:extLst>
              </a:tr>
              <a:tr h="1326812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2. Difficult to Recruit</a:t>
                      </a:r>
                    </a:p>
                    <a:p>
                      <a:r>
                        <a:rPr lang="en-US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is difficult to recruit good team members at initial stage. Giving stock option may be on option, but it is local, expensive, slow process.</a:t>
                      </a:r>
                      <a:endParaRPr lang="vi-VN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921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1D1C53-1DE2-4B01-B599-716DCDD4E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14235"/>
              </p:ext>
            </p:extLst>
          </p:nvPr>
        </p:nvGraphicFramePr>
        <p:xfrm>
          <a:off x="4873778" y="1089738"/>
          <a:ext cx="4125759" cy="369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5759">
                  <a:extLst>
                    <a:ext uri="{9D8B030D-6E8A-4147-A177-3AD203B41FA5}">
                      <a16:colId xmlns:a16="http://schemas.microsoft.com/office/drawing/2014/main" val="2914977437"/>
                    </a:ext>
                  </a:extLst>
                </a:gridCol>
              </a:tblGrid>
              <a:tr h="107282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 Blockchain</a:t>
                      </a:r>
                      <a:endParaRPr lang="vi-VN" sz="2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25087"/>
                  </a:ext>
                </a:extLst>
              </a:tr>
              <a:tr h="1072827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1. Issue and sell tokens on blockchain</a:t>
                      </a:r>
                    </a:p>
                    <a:p>
                      <a:r>
                        <a:rPr lang="en-US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By issuing and selling tokens (Crypto currency) you can fundraise globally, fastly, and at low cost.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18047"/>
                  </a:ext>
                </a:extLst>
              </a:tr>
              <a:tr h="1072827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2. Pay tokens for Sharing Incentive</a:t>
                      </a:r>
                    </a:p>
                    <a:p>
                      <a:r>
                        <a:rPr lang="en-US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Core teams can get thousands of supports, and pay tokens as a reward for "work"</a:t>
                      </a:r>
                      <a:endParaRPr lang="vi-VN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92122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6A06535-871A-418F-9A6E-E07BB72364B7}"/>
              </a:ext>
            </a:extLst>
          </p:cNvPr>
          <p:cNvSpPr/>
          <p:nvPr/>
        </p:nvSpPr>
        <p:spPr>
          <a:xfrm>
            <a:off x="4318870" y="2672395"/>
            <a:ext cx="554907" cy="34672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E5DDCA-2D79-4025-B8D8-F9E17A5D5F3F}"/>
              </a:ext>
            </a:extLst>
          </p:cNvPr>
          <p:cNvSpPr/>
          <p:nvPr/>
        </p:nvSpPr>
        <p:spPr>
          <a:xfrm>
            <a:off x="4318870" y="4085304"/>
            <a:ext cx="554907" cy="34672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0BC93-FE3E-43F2-BE71-F39770511756}"/>
              </a:ext>
            </a:extLst>
          </p:cNvPr>
          <p:cNvSpPr txBox="1"/>
          <p:nvPr/>
        </p:nvSpPr>
        <p:spPr>
          <a:xfrm>
            <a:off x="456382" y="5267165"/>
            <a:ext cx="8687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biggest disadvantage in current world is that it depends too much on the third party. =&gt; In Blockchain don’t need third party</a:t>
            </a:r>
            <a:endParaRPr lang="vi-VN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3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6F541-2E49-4954-B279-052A7A36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CA5A4-2866-464C-AB87-2963AFC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24BF9-B3FA-4723-9179-C1F93FC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A4C57-A371-4AC5-82D0-21F975890E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/>
              <a:t>weifund.io:</a:t>
            </a:r>
          </a:p>
          <a:p>
            <a:pPr lvl="1"/>
            <a:r>
              <a:rPr lang="en-US"/>
              <a:t>Wallet: user can use a wallet in Metamask or Jaxx</a:t>
            </a:r>
            <a:endParaRPr lang="vi-VN"/>
          </a:p>
          <a:p>
            <a:pPr lvl="1"/>
            <a:r>
              <a:rPr lang="en-US"/>
              <a:t>Support currency: ETH</a:t>
            </a:r>
          </a:p>
          <a:p>
            <a:pPr lvl="1"/>
            <a:r>
              <a:rPr lang="en-US"/>
              <a:t>Method to fund a campaign: Setup a wallet, then send ETH to lightweight wallet (in WeiFund). Funds are typically stored in the campaign smart contracts until the campaign ends. When goal is reached, send ETH to fundraiser.</a:t>
            </a:r>
            <a:endParaRPr lang="vi-VN"/>
          </a:p>
          <a:p>
            <a:pPr lvl="1"/>
            <a:r>
              <a:rPr lang="en-US"/>
              <a:t>Claim a refund: not automate, investors have to click "Claim Refund Owed" in the page of campaign that has failed.</a:t>
            </a:r>
            <a:endParaRPr lang="vi-VN"/>
          </a:p>
          <a:p>
            <a:pPr lvl="1"/>
            <a:r>
              <a:rPr lang="en-US"/>
              <a:t>Create a campaign: is a manual process that the WeiFund team performs for our clients.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DF858E-EFF0-48DC-AC93-DB45F36A95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Some current platforms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364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6F541-2E49-4954-B279-052A7A36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CA5A4-2866-464C-AB87-2963AFC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24BF9-B3FA-4723-9179-C1F93FC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A4C57-A371-4AC5-82D0-21F975890E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youtoken.io:</a:t>
            </a:r>
          </a:p>
          <a:p>
            <a:pPr lvl="1"/>
            <a:r>
              <a:rPr lang="en-US"/>
              <a:t>The total value of the YouToken platform is expressed in YTN token. YTN token could be purchased/sold/traded on external exchanges.</a:t>
            </a:r>
          </a:p>
          <a:p>
            <a:pPr lvl="1"/>
            <a:r>
              <a:rPr lang="en-US"/>
              <a:t>In addition to the tokens of the entire platform (YTN token), investors can obtain an entrepreneur’s creator tokens (YTN_creatorname). </a:t>
            </a:r>
          </a:p>
          <a:p>
            <a:pPr lvl="1"/>
            <a:r>
              <a:rPr lang="en-US"/>
              <a:t>It is not just a “MicroICO” platform. YouToken supports entrepreneurs during 100% of their “business life”</a:t>
            </a:r>
          </a:p>
          <a:p>
            <a:pPr lvl="1"/>
            <a:r>
              <a:rPr lang="en-US"/>
              <a:t>Fund will be received through many stages of project, not directly to the entrepreneur, it is stored in "Vault".</a:t>
            </a:r>
          </a:p>
          <a:p>
            <a:pPr lvl="1"/>
            <a:r>
              <a:rPr lang="en-US"/>
              <a:t>If creators want to receive fund for next stages, they made a request for investors to vote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DF858E-EFF0-48DC-AC93-DB45F36A95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Some current platforms (cont.)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776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6F541-2E49-4954-B279-052A7A36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CA5A4-2866-464C-AB87-2963AFC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24BF9-B3FA-4723-9179-C1F93FC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A4C57-A371-4AC5-82D0-21F975890E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/>
              <a:t>pledgecamp.com:</a:t>
            </a:r>
          </a:p>
          <a:p>
            <a:pPr lvl="1"/>
            <a:r>
              <a:rPr lang="en-US"/>
              <a:t>To list a campaign, a creator must place a deposit on the blockchain with a native cryptocurrency called Pledge Coin (PLG).</a:t>
            </a:r>
          </a:p>
          <a:p>
            <a:pPr lvl="1"/>
            <a:r>
              <a:rPr lang="en-US"/>
              <a:t>Once a campaign is successfully funded, the Backer Insurance amount is automatically held in a smart  contract encoded with the agreed-upon milestones and voting days.</a:t>
            </a:r>
          </a:p>
          <a:p>
            <a:pPr lvl="1"/>
            <a:r>
              <a:rPr lang="en-US"/>
              <a:t>Backer Insurance holds creators accountable to their promises and motivates them to be prepared and realistic while setting expectations.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DF858E-EFF0-48DC-AC93-DB45F36A95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Some current platforms (cont.)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2832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A7F2-B0EB-40F4-8150-F9A664F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5DDE6-1B39-4D61-8F58-0311C705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E4C9-6ABD-4A96-ADC0-646D0CEC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BC6E34-52B6-4718-8C41-D30D2ECC52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system will consist of two blockchain networks:</a:t>
            </a:r>
            <a:endParaRPr lang="vi-VN"/>
          </a:p>
          <a:p>
            <a:pPr lvl="1"/>
            <a:r>
              <a:rPr lang="en-US" b="1"/>
              <a:t>Main Ethereum Network</a:t>
            </a:r>
            <a:r>
              <a:rPr lang="en-US"/>
              <a:t>: take on the role of deposit (from ETH to "X coins") and withdraw money (from "X coins" to ETH).</a:t>
            </a:r>
            <a:endParaRPr lang="vi-VN"/>
          </a:p>
          <a:p>
            <a:pPr lvl="1"/>
            <a:r>
              <a:rPr lang="en-US" b="1"/>
              <a:t>Private blockchain</a:t>
            </a:r>
            <a:r>
              <a:rPr lang="en-US"/>
              <a:t>: taking on the role of handling internal transactions in the system including: creating campaigns, buying tokens, … and other internal transactions in the system.</a:t>
            </a:r>
          </a:p>
          <a:p>
            <a:r>
              <a:rPr lang="en-US"/>
              <a:t>Why use blockchain? -&gt; transaction costs and the processing time. And public blockchain is too big.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F51A4E-B6F9-45EB-809C-61A073BD8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/>
              <a:t>The system</a:t>
            </a:r>
            <a:r>
              <a:rPr lang="en-US"/>
              <a:t> architecture</a:t>
            </a:r>
            <a:r>
              <a:rPr lang="vi-VN"/>
              <a:t> design (</a:t>
            </a:r>
            <a:r>
              <a:rPr lang="en-US"/>
              <a:t>cont.</a:t>
            </a:r>
            <a:r>
              <a:rPr lang="vi-V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097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A680E-5538-4313-AD33-53F81C14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B5E9-3F26-4EB2-B0B1-565EF2A5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E8B6C-2E37-413C-9ACD-B817357A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898366-62D3-4EB4-AC76-02F7266A1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Types of crowdfunding</a:t>
            </a:r>
            <a:endParaRPr lang="vi-V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29798B-D9D6-43D7-9DAD-B2D57E46BE9D}"/>
              </a:ext>
            </a:extLst>
          </p:cNvPr>
          <p:cNvGrpSpPr/>
          <p:nvPr/>
        </p:nvGrpSpPr>
        <p:grpSpPr>
          <a:xfrm>
            <a:off x="7144" y="2007714"/>
            <a:ext cx="9144000" cy="3107848"/>
            <a:chOff x="7144" y="1642589"/>
            <a:chExt cx="9144000" cy="3107848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2E8E526-1896-4FD0-B66D-DD0419E55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144" y="1642589"/>
              <a:ext cx="9144000" cy="213741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134CE-24DF-40BE-8564-2A0257102589}"/>
                </a:ext>
              </a:extLst>
            </p:cNvPr>
            <p:cNvSpPr txBox="1"/>
            <p:nvPr/>
          </p:nvSpPr>
          <p:spPr>
            <a:xfrm>
              <a:off x="184970" y="3827107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Verdana" panose="020B0604030504040204" pitchFamily="34" charset="0"/>
                  <a:ea typeface="Verdana" panose="020B0604030504040204" pitchFamily="34" charset="0"/>
                </a:rPr>
                <a:t>No return for money given</a:t>
              </a:r>
              <a:endParaRPr lang="vi-VN" sz="20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9290CC-B8A7-43CE-B081-AABF5FA03ED8}"/>
                </a:ext>
              </a:extLst>
            </p:cNvPr>
            <p:cNvSpPr txBox="1"/>
            <p:nvPr/>
          </p:nvSpPr>
          <p:spPr>
            <a:xfrm>
              <a:off x="2327842" y="3827107"/>
              <a:ext cx="21042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Verdana" panose="020B0604030504040204" pitchFamily="34" charset="0"/>
                  <a:ea typeface="Verdana" panose="020B0604030504040204" pitchFamily="34" charset="0"/>
                </a:rPr>
                <a:t>Tangible or intangible reward</a:t>
              </a:r>
              <a:endParaRPr lang="vi-VN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331B52-94E0-47D3-A17C-908B3AA2CD32}"/>
                </a:ext>
              </a:extLst>
            </p:cNvPr>
            <p:cNvSpPr txBox="1"/>
            <p:nvPr/>
          </p:nvSpPr>
          <p:spPr>
            <a:xfrm>
              <a:off x="4711956" y="3859658"/>
              <a:ext cx="2104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Verdana" panose="020B0604030504040204" pitchFamily="34" charset="0"/>
                  <a:ea typeface="Verdana" panose="020B0604030504040204" pitchFamily="34" charset="0"/>
                </a:rPr>
                <a:t>Interest on money given</a:t>
              </a:r>
              <a:endParaRPr lang="vi-VN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C42885-50B9-42A8-942A-0B1F84BA2104}"/>
                </a:ext>
              </a:extLst>
            </p:cNvPr>
            <p:cNvSpPr txBox="1"/>
            <p:nvPr/>
          </p:nvSpPr>
          <p:spPr>
            <a:xfrm>
              <a:off x="7039796" y="3857884"/>
              <a:ext cx="2104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Verdana" panose="020B0604030504040204" pitchFamily="34" charset="0"/>
                  <a:ea typeface="Verdana" panose="020B0604030504040204" pitchFamily="34" charset="0"/>
                </a:rPr>
                <a:t>Ownership an money given</a:t>
              </a:r>
              <a:endParaRPr lang="vi-VN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D423FC1-389A-4995-83C7-F2B83BD4A07D}"/>
              </a:ext>
            </a:extLst>
          </p:cNvPr>
          <p:cNvSpPr txBox="1"/>
          <p:nvPr/>
        </p:nvSpPr>
        <p:spPr>
          <a:xfrm>
            <a:off x="144463" y="998388"/>
            <a:ext cx="885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There are four major models of crowdfunding divided by investor profitability: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15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917BE-B3B9-4886-959C-DBF9E943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67797-EDB3-4A5A-857C-98B9B09A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1155A-4CD0-4726-9E22-749D0892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FA9F4-AA44-4CAB-9C6F-133DF553B3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In order to invest for campaigns, investors must deposit ETH to get tokens.</a:t>
            </a:r>
            <a:endParaRPr lang="vi-VN"/>
          </a:p>
          <a:p>
            <a:r>
              <a:rPr lang="en-US"/>
              <a:t>The fundraiser will create a campaign.</a:t>
            </a:r>
          </a:p>
          <a:p>
            <a:r>
              <a:rPr lang="en-US"/>
              <a:t>Investors will invest token to campaign.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50BDC-A486-4B11-8C41-FA751275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Method to fund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6277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917BE-B3B9-4886-959C-DBF9E943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67797-EDB3-4A5A-857C-98B9B09A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1155A-4CD0-4726-9E22-749D0892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FA9F4-AA44-4CAB-9C6F-133DF553B3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When the fundraising time is over, if the goal is reached, the entire fundraising amount will be transferred to the investor in the form of “tokens".</a:t>
            </a:r>
          </a:p>
          <a:p>
            <a:r>
              <a:rPr lang="en-US"/>
              <a:t>Fundraisers can withdraw “token" to ETH.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50BDC-A486-4B11-8C41-FA751275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Method to withdraw fund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503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09042-702D-4AC3-8E12-835CBDAC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667DA-03E3-4CDC-A932-6BF521DE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5E65-1C09-461B-A183-90218ED5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9FF16-AD10-4583-9D70-4EA0A98EF4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Crowdfunding process</a:t>
            </a:r>
            <a:endParaRPr lang="vi-V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C905B9-0F05-4954-AFCC-5DE0ED0A07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00" y="933173"/>
            <a:ext cx="7159400" cy="52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7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8535F-9C7E-4D64-8A94-1849CEB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BABA8-1413-4861-BEA6-0BA3FCF8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7F4E1-20F6-4375-BAFC-36D98B14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C03C2B-E1EE-477D-86ED-10120A063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Requirement of project</a:t>
            </a:r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AD762-C4A3-4E35-816B-817E95D8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754"/>
            <a:ext cx="9144000" cy="4524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A9784-4FC1-4FB8-AE3A-4AA687BDA35F}"/>
              </a:ext>
            </a:extLst>
          </p:cNvPr>
          <p:cNvSpPr txBox="1"/>
          <p:nvPr/>
        </p:nvSpPr>
        <p:spPr>
          <a:xfrm>
            <a:off x="144463" y="5734967"/>
            <a:ext cx="531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=&gt; I choose opt #2 to implement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5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0B47A-6E2E-477F-9E31-3EE17D8E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CA46C-734D-4216-B248-52297C60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0323-BECB-45D6-B333-45B9004C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F31239-DC00-45C0-B4F9-82EA33D014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Use case diagram</a:t>
            </a:r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F0038-76A2-4E3A-B7DD-2576EC25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125" y="853257"/>
            <a:ext cx="8411749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A7F2-B0EB-40F4-8150-F9A664F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5DDE6-1B39-4D61-8F58-0311C705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E4C9-6ABD-4A96-ADC0-646D0CEC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F51A4E-B6F9-45EB-809C-61A073BD8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/>
              <a:t>The system</a:t>
            </a:r>
            <a:r>
              <a:rPr lang="en-US"/>
              <a:t> architecture</a:t>
            </a:r>
            <a:r>
              <a:rPr lang="vi-VN"/>
              <a:t> design (suggest)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2150F40-5E41-4DFC-B7EA-2059F5BF3B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r="4310" b="12874"/>
          <a:stretch/>
        </p:blipFill>
        <p:spPr>
          <a:xfrm>
            <a:off x="476906" y="646883"/>
            <a:ext cx="7825531" cy="55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6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0DE51-2D3A-48EC-BBD3-B552883B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AD90B-66B0-4C58-8DF6-CCF6BA7C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1668-EDAE-4C3C-99B9-95B5255B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9C2E06-B80D-47F1-855D-7781E60B6F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Continue research on verify a campaign problem.</a:t>
            </a:r>
          </a:p>
          <a:p>
            <a:r>
              <a:rPr lang="en-US"/>
              <a:t>Improve my previous demo.</a:t>
            </a:r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2776B3-EC04-4DC1-8AB1-C7B50716DB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Next work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235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16B09-512F-4391-8BD2-1EDD58D7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April 04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15567-B224-4113-B877-FF58ACD1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Hoang Tuan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E225-EA6A-4507-B535-8BEC940E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B4632D-A058-4F17-B880-0B27D5B660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Q&amp;A</a:t>
            </a:r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A10129-4C1A-4EB9-ABD9-42051E1D3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8" y="1134874"/>
            <a:ext cx="7772400" cy="45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Microsoft Office PowerPoint</Application>
  <PresentationFormat>On-screen Show (4:3)</PresentationFormat>
  <Paragraphs>277</Paragraphs>
  <Slides>31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 Light</vt:lpstr>
      <vt:lpstr>Verdana</vt:lpstr>
      <vt:lpstr>Office Theme</vt:lpstr>
      <vt:lpstr>Presentation Blockchain-based Crowdfunding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2019-04-04T05:58:58Z</dcterms:created>
  <dcterms:modified xsi:type="dcterms:W3CDTF">2019-04-12T02:35:48Z</dcterms:modified>
</cp:coreProperties>
</file>